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y="5143500" cx="9144000"/>
  <p:notesSz cx="6858000" cy="9144000"/>
  <p:embeddedFontLst>
    <p:embeddedFont>
      <p:font typeface="Roboto"/>
      <p:regular r:id="rId22"/>
      <p:bold r:id="rId23"/>
      <p:italic r:id="rId24"/>
      <p:boldItalic r:id="rId25"/>
    </p:embeddedFont>
    <p:embeddedFont>
      <p:font typeface="Open Sans SemiBold"/>
      <p:regular r:id="rId26"/>
      <p:bold r:id="rId27"/>
      <p:italic r:id="rId28"/>
      <p:boldItalic r:id="rId29"/>
    </p:embeddedFont>
    <p:embeddedFont>
      <p:font typeface="Open Sans Light"/>
      <p:regular r:id="rId30"/>
      <p:bold r:id="rId31"/>
      <p:italic r:id="rId32"/>
      <p:boldItalic r:id="rId33"/>
    </p:embeddedFont>
    <p:embeddedFont>
      <p:font typeface="Open Sans"/>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03E5E3E-516D-4320-B0F6-251783E06F4D}">
  <a:tblStyle styleId="{803E5E3E-516D-4320-B0F6-251783E06F4D}"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font" Target="fonts/Roboto-regular.fntdata"/><Relationship Id="rId21" Type="http://schemas.openxmlformats.org/officeDocument/2006/relationships/slide" Target="slides/slide15.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OpenSansSemiBold-regular.fntdata"/><Relationship Id="rId25" Type="http://schemas.openxmlformats.org/officeDocument/2006/relationships/font" Target="fonts/Roboto-boldItalic.fntdata"/><Relationship Id="rId28" Type="http://schemas.openxmlformats.org/officeDocument/2006/relationships/font" Target="fonts/OpenSansSemiBold-italic.fntdata"/><Relationship Id="rId27" Type="http://schemas.openxmlformats.org/officeDocument/2006/relationships/font" Target="fonts/OpenSansSemiBold-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OpenSansSemiBold-bold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penSansLight-bold.fntdata"/><Relationship Id="rId30" Type="http://schemas.openxmlformats.org/officeDocument/2006/relationships/font" Target="fonts/OpenSansLight-regular.fntdata"/><Relationship Id="rId11" Type="http://schemas.openxmlformats.org/officeDocument/2006/relationships/slide" Target="slides/slide5.xml"/><Relationship Id="rId33" Type="http://schemas.openxmlformats.org/officeDocument/2006/relationships/font" Target="fonts/OpenSansLight-boldItalic.fntdata"/><Relationship Id="rId10" Type="http://schemas.openxmlformats.org/officeDocument/2006/relationships/slide" Target="slides/slide4.xml"/><Relationship Id="rId32" Type="http://schemas.openxmlformats.org/officeDocument/2006/relationships/font" Target="fonts/OpenSansLight-italic.fntdata"/><Relationship Id="rId13" Type="http://schemas.openxmlformats.org/officeDocument/2006/relationships/slide" Target="slides/slide7.xml"/><Relationship Id="rId35" Type="http://schemas.openxmlformats.org/officeDocument/2006/relationships/font" Target="fonts/OpenSans-bold.fntdata"/><Relationship Id="rId12" Type="http://schemas.openxmlformats.org/officeDocument/2006/relationships/slide" Target="slides/slide6.xml"/><Relationship Id="rId34" Type="http://schemas.openxmlformats.org/officeDocument/2006/relationships/font" Target="fonts/OpenSans-regular.fntdata"/><Relationship Id="rId15" Type="http://schemas.openxmlformats.org/officeDocument/2006/relationships/slide" Target="slides/slide9.xml"/><Relationship Id="rId37" Type="http://schemas.openxmlformats.org/officeDocument/2006/relationships/font" Target="fonts/OpenSans-boldItalic.fntdata"/><Relationship Id="rId14" Type="http://schemas.openxmlformats.org/officeDocument/2006/relationships/slide" Target="slides/slide8.xml"/><Relationship Id="rId36" Type="http://schemas.openxmlformats.org/officeDocument/2006/relationships/font" Target="fonts/OpenSans-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215750060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215750060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2157500602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2157500602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1b63c51e7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1b63c51e7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24813d9f91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24813d9f91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 Library: https://ambitiousscienceteaching.org/middle-school-series-%e2%80%a2-energy-phase-change/#1479369685769-7b5c0b7c-02c2 </a:t>
            </a:r>
            <a:endParaRPr/>
          </a:p>
          <a:p>
            <a:pPr indent="0" lvl="0" marL="0" rtl="0" algn="l">
              <a:spcBef>
                <a:spcPts val="0"/>
              </a:spcBef>
              <a:spcAft>
                <a:spcPts val="0"/>
              </a:spcAft>
              <a:buNone/>
            </a:pPr>
            <a:r>
              <a:rPr lang="en"/>
              <a:t>Learning from Video: http://ambitiousscienceteaching.org/wp-content/uploads/2014/09/How-to-Learn-from-Video.pdf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12157500602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12157500602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124813d9f91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124813d9f91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11b63c51e7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11b63c51e7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Eliciting Student Ideas: https://ambitiousscienceteaching.org/eliciting-students-ideas-2/</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1b63c51e7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1b63c51e7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12157500602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12157500602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STEM Teaching Tools #24: https://stemteachingtools.org/brief/24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1b63c51e70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11b63c51e70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11b63c51e70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11b63c51e70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Link to form: https://www.google.com/url?sa=i&amp;url=https%3A%2F%2Fwww.sciencepracticesleadership.com%2Fuploads%2F1%2F6%2F8%2F7%2F1687518%2Fobservation_form_v6.pdf&amp;psig=AOvVaw0aPuS9zqq6-2jOJdZV-cPh&amp;ust=1651250462484000&amp;source=images&amp;cd=vfe&amp;ved=0CAwQjRxqFwoTCLDeoK6Zt_cCFQAAAAAdAAAAABAD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1b63c51e70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11b63c51e70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2157500602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2157500602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1215750060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1215750060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Feedback Form: </a:t>
            </a:r>
            <a:r>
              <a:rPr lang="en">
                <a:solidFill>
                  <a:schemeClr val="dk1"/>
                </a:solidFill>
              </a:rPr>
              <a:t>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23.png"/><Relationship Id="rId4" Type="http://schemas.openxmlformats.org/officeDocument/2006/relationships/hyperlink" Target="http://www.youtube.com/watch?v=W9kVd-OKMzs" TargetMode="External"/><Relationship Id="rId5" Type="http://schemas.openxmlformats.org/officeDocument/2006/relationships/image" Target="../media/image7.jpg"/><Relationship Id="rId6"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 Id="rId3" Type="http://schemas.openxmlformats.org/officeDocument/2006/relationships/image" Target="../media/image1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hyperlink" Target="http://www.youtube.com/watch?v=-okKDs6bWIM" TargetMode="External"/><Relationship Id="rId4" Type="http://schemas.openxmlformats.org/officeDocument/2006/relationships/image" Target="../media/image12.jpg"/><Relationship Id="rId5"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hyperlink" Target="https://docs.google.com/forms/d/e/1FAIpQLScsAIhzGyQtzIKI-m78annk1pM9qSuFsiZScY-grnica2Vr6A/viewform?usp=sf_link" TargetMode="External"/><Relationship Id="rId5"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9"/>
          <p:cNvSpPr txBox="1"/>
          <p:nvPr>
            <p:ph type="title"/>
          </p:nvPr>
        </p:nvSpPr>
        <p:spPr>
          <a:xfrm>
            <a:off x="1496292" y="165100"/>
            <a:ext cx="6255300" cy="2034900"/>
          </a:xfrm>
          <a:prstGeom prst="rect">
            <a:avLst/>
          </a:prstGeom>
        </p:spPr>
        <p:txBody>
          <a:bodyPr anchorCtr="0" anchor="b" bIns="34275" lIns="68575" spcFirstLastPara="1" rIns="342900" wrap="square" tIns="34275">
            <a:noAutofit/>
          </a:bodyPr>
          <a:lstStyle/>
          <a:p>
            <a:pPr indent="0" lvl="0" marL="0" rtl="0" algn="l">
              <a:spcBef>
                <a:spcPts val="0"/>
              </a:spcBef>
              <a:spcAft>
                <a:spcPts val="0"/>
              </a:spcAft>
              <a:buNone/>
            </a:pPr>
            <a:r>
              <a:rPr lang="en" sz="3600"/>
              <a:t>The Instructional Leader's Guide to Implementing K-8 Science Practices</a:t>
            </a:r>
            <a:endParaRPr sz="3600"/>
          </a:p>
        </p:txBody>
      </p:sp>
      <p:sp>
        <p:nvSpPr>
          <p:cNvPr id="127" name="Google Shape;127;p19"/>
          <p:cNvSpPr txBox="1"/>
          <p:nvPr>
            <p:ph idx="1" type="body"/>
          </p:nvPr>
        </p:nvSpPr>
        <p:spPr>
          <a:xfrm>
            <a:off x="2602250" y="2533750"/>
            <a:ext cx="4043400" cy="593400"/>
          </a:xfrm>
          <a:prstGeom prst="rect">
            <a:avLst/>
          </a:prstGeom>
        </p:spPr>
        <p:txBody>
          <a:bodyPr anchorCtr="0" anchor="t" bIns="137150" lIns="68575" spcFirstLastPara="1" rIns="342900" wrap="square" tIns="137150">
            <a:noAutofit/>
          </a:bodyPr>
          <a:lstStyle/>
          <a:p>
            <a:pPr indent="0" lvl="0" marL="0" rtl="0" algn="l">
              <a:spcBef>
                <a:spcPts val="800"/>
              </a:spcBef>
              <a:spcAft>
                <a:spcPts val="0"/>
              </a:spcAft>
              <a:buNone/>
            </a:pPr>
            <a:r>
              <a:rPr lang="en"/>
              <a:t>Chapter 4 - Observation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idx="1" type="body"/>
          </p:nvPr>
        </p:nvSpPr>
        <p:spPr>
          <a:xfrm>
            <a:off x="628650" y="1233052"/>
            <a:ext cx="7886700" cy="1991400"/>
          </a:xfrm>
          <a:prstGeom prst="rect">
            <a:avLst/>
          </a:prstGeom>
        </p:spPr>
        <p:txBody>
          <a:bodyPr anchorCtr="0" anchor="t" bIns="34275" lIns="68575" spcFirstLastPara="1" rIns="68575" wrap="square" tIns="34275">
            <a:noAutofit/>
          </a:bodyPr>
          <a:lstStyle/>
          <a:p>
            <a:pPr indent="-336550" lvl="0" marL="457200" rtl="0" algn="l">
              <a:spcBef>
                <a:spcPts val="800"/>
              </a:spcBef>
              <a:spcAft>
                <a:spcPts val="0"/>
              </a:spcAft>
              <a:buClr>
                <a:schemeClr val="accent3"/>
              </a:buClr>
              <a:buSzPts val="1700"/>
              <a:buChar char="•"/>
            </a:pPr>
            <a:r>
              <a:rPr lang="en"/>
              <a:t>Stay engaged</a:t>
            </a:r>
            <a:endParaRPr/>
          </a:p>
          <a:p>
            <a:pPr indent="-336550" lvl="0" marL="457200" rtl="0" algn="l">
              <a:spcBef>
                <a:spcPts val="0"/>
              </a:spcBef>
              <a:spcAft>
                <a:spcPts val="0"/>
              </a:spcAft>
              <a:buClr>
                <a:schemeClr val="accent3"/>
              </a:buClr>
              <a:buSzPts val="1700"/>
              <a:buChar char="•"/>
            </a:pPr>
            <a:r>
              <a:rPr lang="en"/>
              <a:t>Expect and accept a lack of closure</a:t>
            </a:r>
            <a:endParaRPr/>
          </a:p>
          <a:p>
            <a:pPr indent="-336550" lvl="0" marL="457200" rtl="0" algn="l">
              <a:spcBef>
                <a:spcPts val="0"/>
              </a:spcBef>
              <a:spcAft>
                <a:spcPts val="0"/>
              </a:spcAft>
              <a:buClr>
                <a:schemeClr val="accent3"/>
              </a:buClr>
              <a:buSzPts val="1700"/>
              <a:buChar char="•"/>
            </a:pPr>
            <a:r>
              <a:rPr lang="en"/>
              <a:t>Speak your truth </a:t>
            </a:r>
            <a:endParaRPr/>
          </a:p>
          <a:p>
            <a:pPr indent="-336550" lvl="0" marL="457200" rtl="0" algn="l">
              <a:spcBef>
                <a:spcPts val="0"/>
              </a:spcBef>
              <a:spcAft>
                <a:spcPts val="0"/>
              </a:spcAft>
              <a:buClr>
                <a:schemeClr val="accent3"/>
              </a:buClr>
              <a:buSzPts val="1700"/>
              <a:buChar char="•"/>
            </a:pPr>
            <a:r>
              <a:rPr lang="en"/>
              <a:t>Expect to experience discomfort</a:t>
            </a:r>
            <a:endParaRPr/>
          </a:p>
          <a:p>
            <a:pPr indent="-336550" lvl="0" marL="457200" rtl="0" algn="l">
              <a:spcBef>
                <a:spcPts val="0"/>
              </a:spcBef>
              <a:spcAft>
                <a:spcPts val="0"/>
              </a:spcAft>
              <a:buClr>
                <a:schemeClr val="accent3"/>
              </a:buClr>
              <a:buSzPts val="1700"/>
              <a:buChar char="•"/>
            </a:pPr>
            <a:r>
              <a:rPr lang="en"/>
              <a:t>Bring your identity</a:t>
            </a:r>
            <a:endParaRPr/>
          </a:p>
          <a:p>
            <a:pPr indent="0" lvl="0" marL="0" rtl="0" algn="l">
              <a:spcBef>
                <a:spcPts val="800"/>
              </a:spcBef>
              <a:spcAft>
                <a:spcPts val="0"/>
              </a:spcAft>
              <a:buNone/>
            </a:pPr>
            <a:r>
              <a:t/>
            </a:r>
            <a:endParaRPr/>
          </a:p>
        </p:txBody>
      </p:sp>
      <p:sp>
        <p:nvSpPr>
          <p:cNvPr id="133" name="Google Shape;133;p20"/>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idx="1" type="body"/>
          </p:nvPr>
        </p:nvSpPr>
        <p:spPr>
          <a:xfrm>
            <a:off x="628650" y="1233050"/>
            <a:ext cx="6532800" cy="3399600"/>
          </a:xfrm>
          <a:prstGeom prst="rect">
            <a:avLst/>
          </a:prstGeom>
        </p:spPr>
        <p:txBody>
          <a:bodyPr anchorCtr="0" anchor="t" bIns="34275" lIns="68575" spcFirstLastPara="1" rIns="68575" wrap="square" tIns="34275">
            <a:noAutofit/>
          </a:bodyPr>
          <a:lstStyle/>
          <a:p>
            <a:pPr indent="-342900" lvl="0" marL="457200" rtl="0" algn="l">
              <a:lnSpc>
                <a:spcPct val="115000"/>
              </a:lnSpc>
              <a:spcBef>
                <a:spcPts val="800"/>
              </a:spcBef>
              <a:spcAft>
                <a:spcPts val="0"/>
              </a:spcAft>
              <a:buClr>
                <a:schemeClr val="accent3"/>
              </a:buClr>
              <a:buSzPts val="1800"/>
              <a:buChar char="•"/>
            </a:pPr>
            <a:r>
              <a:rPr lang="en"/>
              <a:t>To reduce background noise, please stay on mute when not speaking.</a:t>
            </a:r>
            <a:endParaRPr/>
          </a:p>
          <a:p>
            <a:pPr indent="-342900" lvl="0" marL="457200" rtl="0" algn="l">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indent="-342900" lvl="0" marL="457200" rtl="0" algn="l">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indent="-342900" lvl="0" marL="457200" rtl="0" algn="l">
              <a:lnSpc>
                <a:spcPct val="115000"/>
              </a:lnSpc>
              <a:spcBef>
                <a:spcPts val="0"/>
              </a:spcBef>
              <a:spcAft>
                <a:spcPts val="0"/>
              </a:spcAft>
              <a:buClr>
                <a:schemeClr val="accent3"/>
              </a:buClr>
              <a:buSzPts val="1800"/>
              <a:buChar char="•"/>
            </a:pPr>
            <a:r>
              <a:rPr lang="en"/>
              <a:t>Materials will be shared following the session. </a:t>
            </a:r>
            <a:endParaRPr/>
          </a:p>
          <a:p>
            <a:pPr indent="0" lvl="0" marL="0" rtl="0" algn="l">
              <a:spcBef>
                <a:spcPts val="800"/>
              </a:spcBef>
              <a:spcAft>
                <a:spcPts val="0"/>
              </a:spcAft>
              <a:buNone/>
            </a:pPr>
            <a:r>
              <a:t/>
            </a:r>
            <a:endParaRPr/>
          </a:p>
        </p:txBody>
      </p:sp>
      <p:sp>
        <p:nvSpPr>
          <p:cNvPr id="141" name="Google Shape;141;p2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idx="1" type="body"/>
          </p:nvPr>
        </p:nvSpPr>
        <p:spPr>
          <a:xfrm>
            <a:off x="628650" y="1268050"/>
            <a:ext cx="7450800" cy="2566500"/>
          </a:xfrm>
          <a:prstGeom prst="rect">
            <a:avLst/>
          </a:prstGeom>
        </p:spPr>
        <p:txBody>
          <a:bodyPr anchorCtr="0" anchor="t" bIns="34275" lIns="68575" spcFirstLastPara="1" rIns="68575" wrap="square" tIns="34275">
            <a:noAutofit/>
          </a:bodyPr>
          <a:lstStyle/>
          <a:p>
            <a:pPr indent="0" lvl="0" marL="457200" rtl="0" algn="ctr">
              <a:lnSpc>
                <a:spcPct val="115000"/>
              </a:lnSpc>
              <a:spcBef>
                <a:spcPts val="800"/>
              </a:spcBef>
              <a:spcAft>
                <a:spcPts val="0"/>
              </a:spcAft>
              <a:buNone/>
            </a:pPr>
            <a:r>
              <a:rPr i="1" lang="en"/>
              <a:t>"During observation, the act of noticing refers to the act of focusing on specific things we are drawn to and how we can make meaning of them" p. 60</a:t>
            </a:r>
            <a:endParaRPr b="1" i="1">
              <a:latin typeface="Open Sans"/>
              <a:ea typeface="Open Sans"/>
              <a:cs typeface="Open Sans"/>
              <a:sym typeface="Open Sans"/>
            </a:endParaRPr>
          </a:p>
        </p:txBody>
      </p:sp>
      <p:sp>
        <p:nvSpPr>
          <p:cNvPr id="148" name="Google Shape;148;p22"/>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sz="2900"/>
              <a:t>Noticing</a:t>
            </a:r>
            <a:endParaRPr sz="29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sz="2900"/>
              <a:t>Noticing</a:t>
            </a:r>
            <a:endParaRPr sz="2900"/>
          </a:p>
        </p:txBody>
      </p:sp>
      <p:pic>
        <p:nvPicPr>
          <p:cNvPr id="154" name="Google Shape;154;p23"/>
          <p:cNvPicPr preferRelativeResize="0"/>
          <p:nvPr/>
        </p:nvPicPr>
        <p:blipFill>
          <a:blip r:embed="rId3">
            <a:alphaModFix/>
          </a:blip>
          <a:stretch>
            <a:fillRect/>
          </a:stretch>
        </p:blipFill>
        <p:spPr>
          <a:xfrm>
            <a:off x="7629126" y="2264001"/>
            <a:ext cx="933876" cy="933876"/>
          </a:xfrm>
          <a:prstGeom prst="rect">
            <a:avLst/>
          </a:prstGeom>
          <a:noFill/>
          <a:ln>
            <a:noFill/>
          </a:ln>
        </p:spPr>
      </p:pic>
      <p:pic>
        <p:nvPicPr>
          <p:cNvPr descr="This timer counts down silently until it reaches 0:00, then a police siren sounds to alert you that time is up." id="155" name="Google Shape;155;p23" title="7 Minute Timer">
            <a:hlinkClick r:id="rId4"/>
          </p:cNvPr>
          <p:cNvPicPr preferRelativeResize="0"/>
          <p:nvPr/>
        </p:nvPicPr>
        <p:blipFill>
          <a:blip r:embed="rId5">
            <a:alphaModFix/>
          </a:blip>
          <a:stretch>
            <a:fillRect/>
          </a:stretch>
        </p:blipFill>
        <p:spPr>
          <a:xfrm>
            <a:off x="7349275" y="3274075"/>
            <a:ext cx="1498350" cy="1123750"/>
          </a:xfrm>
          <a:prstGeom prst="rect">
            <a:avLst/>
          </a:prstGeom>
          <a:noFill/>
          <a:ln>
            <a:noFill/>
          </a:ln>
        </p:spPr>
      </p:pic>
      <p:pic>
        <p:nvPicPr>
          <p:cNvPr id="156" name="Google Shape;156;p23"/>
          <p:cNvPicPr preferRelativeResize="0"/>
          <p:nvPr/>
        </p:nvPicPr>
        <p:blipFill>
          <a:blip r:embed="rId6">
            <a:alphaModFix/>
          </a:blip>
          <a:stretch>
            <a:fillRect/>
          </a:stretch>
        </p:blipFill>
        <p:spPr>
          <a:xfrm>
            <a:off x="753775" y="1044656"/>
            <a:ext cx="5770475" cy="357065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5"/>
                                        </p:tgtEl>
                                        <p:attrNameLst>
                                          <p:attrName>style.visibility</p:attrName>
                                        </p:attrNameLst>
                                      </p:cBhvr>
                                      <p:to>
                                        <p:strVal val="visible"/>
                                      </p:to>
                                    </p:set>
                                    <p:animEffect filter="fade" transition="in">
                                      <p:cBhvr>
                                        <p:cTn dur="1000"/>
                                        <p:tgtEl>
                                          <p:spTgt spid="1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4"/>
          <p:cNvSpPr txBox="1"/>
          <p:nvPr>
            <p:ph type="title"/>
          </p:nvPr>
        </p:nvSpPr>
        <p:spPr>
          <a:xfrm>
            <a:off x="505800" y="125275"/>
            <a:ext cx="81324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SEPs Organized into Groups</a:t>
            </a:r>
            <a:endParaRPr/>
          </a:p>
        </p:txBody>
      </p:sp>
      <p:graphicFrame>
        <p:nvGraphicFramePr>
          <p:cNvPr id="162" name="Google Shape;162;p24"/>
          <p:cNvGraphicFramePr/>
          <p:nvPr/>
        </p:nvGraphicFramePr>
        <p:xfrm>
          <a:off x="505800" y="1026920"/>
          <a:ext cx="3000000" cy="3000000"/>
        </p:xfrm>
        <a:graphic>
          <a:graphicData uri="http://schemas.openxmlformats.org/drawingml/2006/table">
            <a:tbl>
              <a:tblPr>
                <a:noFill/>
                <a:tableStyleId>{803E5E3E-516D-4320-B0F6-251783E06F4D}</a:tableStyleId>
              </a:tblPr>
              <a:tblGrid>
                <a:gridCol w="2710800"/>
                <a:gridCol w="2710800"/>
                <a:gridCol w="2710800"/>
              </a:tblGrid>
              <a:tr h="458025">
                <a:tc>
                  <a:txBody>
                    <a:bodyPr/>
                    <a:lstStyle/>
                    <a:p>
                      <a:pPr indent="0" lvl="0" marL="0" rtl="0" algn="ctr">
                        <a:spcBef>
                          <a:spcPts val="0"/>
                        </a:spcBef>
                        <a:spcAft>
                          <a:spcPts val="0"/>
                        </a:spcAft>
                        <a:buNone/>
                      </a:pPr>
                      <a:r>
                        <a:rPr b="1" lang="en">
                          <a:solidFill>
                            <a:schemeClr val="lt1"/>
                          </a:solidFill>
                        </a:rPr>
                        <a:t>Investigating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Sensemaking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Critiquing Practices</a:t>
                      </a:r>
                      <a:endParaRPr b="1">
                        <a:solidFill>
                          <a:schemeClr val="lt1"/>
                        </a:solidFill>
                      </a:endParaRPr>
                    </a:p>
                  </a:txBody>
                  <a:tcPr marT="91425" marB="91425" marR="91425" marL="91425">
                    <a:solidFill>
                      <a:srgbClr val="888B94"/>
                    </a:solidFill>
                  </a:tcPr>
                </a:tc>
              </a:tr>
              <a:tr h="1691250">
                <a:tc>
                  <a:txBody>
                    <a:bodyPr/>
                    <a:lstStyle/>
                    <a:p>
                      <a:pPr indent="0" lvl="0" marL="0" rtl="0" algn="l">
                        <a:spcBef>
                          <a:spcPts val="0"/>
                        </a:spcBef>
                        <a:spcAft>
                          <a:spcPts val="0"/>
                        </a:spcAft>
                        <a:buNone/>
                      </a:pPr>
                      <a:r>
                        <a:rPr lang="en"/>
                        <a:t>1. Asking Questions</a:t>
                      </a:r>
                      <a:endParaRPr/>
                    </a:p>
                    <a:p>
                      <a:pPr indent="0" lvl="0" marL="0" rtl="0" algn="l">
                        <a:spcBef>
                          <a:spcPts val="0"/>
                        </a:spcBef>
                        <a:spcAft>
                          <a:spcPts val="0"/>
                        </a:spcAft>
                        <a:buNone/>
                      </a:pPr>
                      <a:r>
                        <a:rPr lang="en"/>
                        <a:t>3. Planning and Carrying    </a:t>
                      </a:r>
                      <a:br>
                        <a:rPr lang="en"/>
                      </a:br>
                      <a:r>
                        <a:rPr lang="en"/>
                        <a:t>    Out </a:t>
                      </a:r>
                      <a:r>
                        <a:rPr lang="en"/>
                        <a:t>Investigations</a:t>
                      </a:r>
                      <a:endParaRPr/>
                    </a:p>
                    <a:p>
                      <a:pPr indent="0" lvl="0" marL="0" rtl="0" algn="l">
                        <a:spcBef>
                          <a:spcPts val="0"/>
                        </a:spcBef>
                        <a:spcAft>
                          <a:spcPts val="0"/>
                        </a:spcAft>
                        <a:buNone/>
                      </a:pPr>
                      <a:r>
                        <a:rPr lang="en"/>
                        <a:t>5. Using Mathematics and </a:t>
                      </a:r>
                      <a:br>
                        <a:rPr lang="en"/>
                      </a:br>
                      <a:r>
                        <a:rPr lang="en"/>
                        <a:t>    Computational Thinking</a:t>
                      </a:r>
                      <a:endParaRPr/>
                    </a:p>
                  </a:txBody>
                  <a:tcPr marT="91425" marB="91425" marR="91425" marL="91425"/>
                </a:tc>
                <a:tc>
                  <a:txBody>
                    <a:bodyPr/>
                    <a:lstStyle/>
                    <a:p>
                      <a:pPr indent="0" lvl="0" marL="0" rtl="0" algn="l">
                        <a:spcBef>
                          <a:spcPts val="0"/>
                        </a:spcBef>
                        <a:spcAft>
                          <a:spcPts val="0"/>
                        </a:spcAft>
                        <a:buNone/>
                      </a:pPr>
                      <a:r>
                        <a:rPr lang="en"/>
                        <a:t>2. Developing and Using </a:t>
                      </a:r>
                      <a:br>
                        <a:rPr lang="en"/>
                      </a:br>
                      <a:r>
                        <a:rPr lang="en"/>
                        <a:t>    Models</a:t>
                      </a:r>
                      <a:endParaRPr/>
                    </a:p>
                    <a:p>
                      <a:pPr indent="0" lvl="0" marL="0" rtl="0" algn="l">
                        <a:spcBef>
                          <a:spcPts val="0"/>
                        </a:spcBef>
                        <a:spcAft>
                          <a:spcPts val="0"/>
                        </a:spcAft>
                        <a:buNone/>
                      </a:pPr>
                      <a:r>
                        <a:rPr lang="en"/>
                        <a:t>4. Analyzing and </a:t>
                      </a:r>
                      <a:br>
                        <a:rPr lang="en"/>
                      </a:br>
                      <a:r>
                        <a:rPr lang="en"/>
                        <a:t>    Interpreting Data</a:t>
                      </a:r>
                      <a:endParaRPr/>
                    </a:p>
                    <a:p>
                      <a:pPr indent="0" lvl="0" marL="0" rtl="0" algn="l">
                        <a:spcBef>
                          <a:spcPts val="0"/>
                        </a:spcBef>
                        <a:spcAft>
                          <a:spcPts val="0"/>
                        </a:spcAft>
                        <a:buNone/>
                      </a:pPr>
                      <a:r>
                        <a:rPr lang="en"/>
                        <a:t>6. Constructing </a:t>
                      </a:r>
                      <a:br>
                        <a:rPr lang="en"/>
                      </a:br>
                      <a:r>
                        <a:rPr lang="en"/>
                        <a:t>    Explanations</a:t>
                      </a:r>
                      <a:endParaRPr/>
                    </a:p>
                  </a:txBody>
                  <a:tcPr marT="91425" marB="91425" marR="91425" marL="91425"/>
                </a:tc>
                <a:tc>
                  <a:txBody>
                    <a:bodyPr/>
                    <a:lstStyle/>
                    <a:p>
                      <a:pPr indent="0" lvl="0" marL="0" rtl="0" algn="l">
                        <a:spcBef>
                          <a:spcPts val="0"/>
                        </a:spcBef>
                        <a:spcAft>
                          <a:spcPts val="0"/>
                        </a:spcAft>
                        <a:buNone/>
                      </a:pPr>
                      <a:r>
                        <a:rPr lang="en"/>
                        <a:t>7. Engaging in Argument </a:t>
                      </a:r>
                      <a:br>
                        <a:rPr lang="en"/>
                      </a:br>
                      <a:r>
                        <a:rPr lang="en"/>
                        <a:t>    from Evidence</a:t>
                      </a:r>
                      <a:endParaRPr/>
                    </a:p>
                    <a:p>
                      <a:pPr indent="0" lvl="0" marL="0" rtl="0" algn="l">
                        <a:spcBef>
                          <a:spcPts val="0"/>
                        </a:spcBef>
                        <a:spcAft>
                          <a:spcPts val="0"/>
                        </a:spcAft>
                        <a:buNone/>
                      </a:pPr>
                      <a:r>
                        <a:rPr lang="en"/>
                        <a:t>8. Obtaining, Evaluating </a:t>
                      </a:r>
                      <a:br>
                        <a:rPr lang="en"/>
                      </a:br>
                      <a:r>
                        <a:rPr lang="en"/>
                        <a:t>    and Communicating </a:t>
                      </a:r>
                      <a:br>
                        <a:rPr lang="en"/>
                      </a:br>
                      <a:r>
                        <a:rPr lang="en"/>
                        <a:t>    Information</a:t>
                      </a:r>
                      <a:endParaRPr/>
                    </a:p>
                  </a:txBody>
                  <a:tcPr marT="91425" marB="91425" marR="91425" marL="91425"/>
                </a:tc>
              </a:tr>
            </a:tbl>
          </a:graphicData>
        </a:graphic>
      </p:graphicFrame>
      <p:grpSp>
        <p:nvGrpSpPr>
          <p:cNvPr id="163" name="Google Shape;163;p24"/>
          <p:cNvGrpSpPr/>
          <p:nvPr/>
        </p:nvGrpSpPr>
        <p:grpSpPr>
          <a:xfrm>
            <a:off x="1853500" y="3247550"/>
            <a:ext cx="5240525" cy="1284500"/>
            <a:chOff x="1952550" y="3311225"/>
            <a:chExt cx="5240525" cy="1284500"/>
          </a:xfrm>
        </p:grpSpPr>
        <p:sp>
          <p:nvSpPr>
            <p:cNvPr id="164" name="Google Shape;164;p24"/>
            <p:cNvSpPr/>
            <p:nvPr/>
          </p:nvSpPr>
          <p:spPr>
            <a:xfrm>
              <a:off x="29912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5" name="Google Shape;165;p24"/>
            <p:cNvGrpSpPr/>
            <p:nvPr/>
          </p:nvGrpSpPr>
          <p:grpSpPr>
            <a:xfrm>
              <a:off x="2200409" y="3719169"/>
              <a:ext cx="4431992" cy="872707"/>
              <a:chOff x="2099650" y="3947675"/>
              <a:chExt cx="3772550" cy="658200"/>
            </a:xfrm>
          </p:grpSpPr>
          <p:sp>
            <p:nvSpPr>
              <p:cNvPr id="166" name="Google Shape;166;p24"/>
              <p:cNvSpPr/>
              <p:nvPr/>
            </p:nvSpPr>
            <p:spPr>
              <a:xfrm>
                <a:off x="2207400" y="4365250"/>
                <a:ext cx="36648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24"/>
              <p:cNvSpPr/>
              <p:nvPr/>
            </p:nvSpPr>
            <p:spPr>
              <a:xfrm rot="-5400000">
                <a:off x="3781700" y="4015325"/>
                <a:ext cx="658200" cy="5229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4"/>
              <p:cNvSpPr/>
              <p:nvPr/>
            </p:nvSpPr>
            <p:spPr>
              <a:xfrm rot="-5400000">
                <a:off x="5453100" y="4186775"/>
                <a:ext cx="5976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4"/>
              <p:cNvSpPr/>
              <p:nvPr/>
            </p:nvSpPr>
            <p:spPr>
              <a:xfrm rot="-5400000">
                <a:off x="2039650" y="4057475"/>
                <a:ext cx="576000" cy="4560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0" name="Google Shape;170;p24"/>
            <p:cNvSpPr txBox="1"/>
            <p:nvPr/>
          </p:nvSpPr>
          <p:spPr>
            <a:xfrm>
              <a:off x="3795625" y="4241725"/>
              <a:ext cx="15564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Critiquing</a:t>
              </a:r>
              <a:r>
                <a:rPr b="1" lang="en" sz="1100">
                  <a:latin typeface="Open Sans"/>
                  <a:ea typeface="Open Sans"/>
                  <a:cs typeface="Open Sans"/>
                  <a:sym typeface="Open Sans"/>
                </a:rPr>
                <a:t> Practices</a:t>
              </a:r>
              <a:endParaRPr b="1" sz="1100">
                <a:latin typeface="Open Sans"/>
                <a:ea typeface="Open Sans"/>
                <a:cs typeface="Open Sans"/>
                <a:sym typeface="Open Sans"/>
              </a:endParaRPr>
            </a:p>
          </p:txBody>
        </p:sp>
        <p:sp>
          <p:nvSpPr>
            <p:cNvPr id="171" name="Google Shape;171;p24"/>
            <p:cNvSpPr txBox="1"/>
            <p:nvPr/>
          </p:nvSpPr>
          <p:spPr>
            <a:xfrm>
              <a:off x="1952550" y="3449975"/>
              <a:ext cx="1011900" cy="32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Natural World</a:t>
              </a:r>
              <a:endParaRPr b="1" sz="900">
                <a:latin typeface="Open Sans"/>
                <a:ea typeface="Open Sans"/>
                <a:cs typeface="Open Sans"/>
                <a:sym typeface="Open Sans"/>
              </a:endParaRPr>
            </a:p>
          </p:txBody>
        </p:sp>
        <p:sp>
          <p:nvSpPr>
            <p:cNvPr id="172" name="Google Shape;172;p24"/>
            <p:cNvSpPr txBox="1"/>
            <p:nvPr/>
          </p:nvSpPr>
          <p:spPr>
            <a:xfrm>
              <a:off x="4336725" y="3365075"/>
              <a:ext cx="5199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Data</a:t>
              </a:r>
              <a:endParaRPr b="1" sz="1100">
                <a:latin typeface="Open Sans"/>
                <a:ea typeface="Open Sans"/>
                <a:cs typeface="Open Sans"/>
                <a:sym typeface="Open Sans"/>
              </a:endParaRPr>
            </a:p>
          </p:txBody>
        </p:sp>
        <p:sp>
          <p:nvSpPr>
            <p:cNvPr id="173" name="Google Shape;173;p24"/>
            <p:cNvSpPr txBox="1"/>
            <p:nvPr/>
          </p:nvSpPr>
          <p:spPr>
            <a:xfrm>
              <a:off x="6123275" y="331122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Explanation and/or Models</a:t>
              </a:r>
              <a:endParaRPr b="1" sz="900">
                <a:latin typeface="Open Sans"/>
                <a:ea typeface="Open Sans"/>
                <a:cs typeface="Open Sans"/>
                <a:sym typeface="Open Sans"/>
              </a:endParaRPr>
            </a:p>
          </p:txBody>
        </p:sp>
        <p:sp>
          <p:nvSpPr>
            <p:cNvPr id="174" name="Google Shape;174;p24"/>
            <p:cNvSpPr txBox="1"/>
            <p:nvPr/>
          </p:nvSpPr>
          <p:spPr>
            <a:xfrm>
              <a:off x="30406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Investigative Practices</a:t>
              </a:r>
              <a:endParaRPr b="1" sz="900">
                <a:latin typeface="Open Sans"/>
                <a:ea typeface="Open Sans"/>
                <a:cs typeface="Open Sans"/>
                <a:sym typeface="Open Sans"/>
              </a:endParaRPr>
            </a:p>
          </p:txBody>
        </p:sp>
        <p:sp>
          <p:nvSpPr>
            <p:cNvPr id="175" name="Google Shape;175;p24"/>
            <p:cNvSpPr/>
            <p:nvPr/>
          </p:nvSpPr>
          <p:spPr>
            <a:xfrm>
              <a:off x="51248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4"/>
            <p:cNvSpPr txBox="1"/>
            <p:nvPr/>
          </p:nvSpPr>
          <p:spPr>
            <a:xfrm>
              <a:off x="51742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Sensemaking</a:t>
              </a:r>
              <a:endParaRPr b="1" sz="900">
                <a:latin typeface="Open Sans"/>
                <a:ea typeface="Open Sans"/>
                <a:cs typeface="Open Sans"/>
                <a:sym typeface="Open Sans"/>
              </a:endParaRPr>
            </a:p>
            <a:p>
              <a:pPr indent="0" lvl="0" marL="0" rtl="0" algn="l">
                <a:spcBef>
                  <a:spcPts val="0"/>
                </a:spcBef>
                <a:spcAft>
                  <a:spcPts val="0"/>
                </a:spcAft>
                <a:buNone/>
              </a:pPr>
              <a:r>
                <a:rPr b="1" lang="en" sz="900">
                  <a:latin typeface="Open Sans"/>
                  <a:ea typeface="Open Sans"/>
                  <a:cs typeface="Open Sans"/>
                  <a:sym typeface="Open Sans"/>
                </a:rPr>
                <a:t>Practices</a:t>
              </a:r>
              <a:endParaRPr b="1" sz="900">
                <a:latin typeface="Open Sans"/>
                <a:ea typeface="Open Sans"/>
                <a:cs typeface="Open Sans"/>
                <a:sym typeface="Open San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5"/>
          <p:cNvSpPr txBox="1"/>
          <p:nvPr>
            <p:ph idx="1" type="body"/>
          </p:nvPr>
        </p:nvSpPr>
        <p:spPr>
          <a:xfrm>
            <a:off x="628650" y="2131575"/>
            <a:ext cx="2034900" cy="5619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Learning about</a:t>
            </a:r>
            <a:endParaRPr/>
          </a:p>
        </p:txBody>
      </p:sp>
      <p:sp>
        <p:nvSpPr>
          <p:cNvPr id="182" name="Google Shape;182;p25"/>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"The Shift"</a:t>
            </a:r>
            <a:endParaRPr/>
          </a:p>
        </p:txBody>
      </p:sp>
      <p:cxnSp>
        <p:nvCxnSpPr>
          <p:cNvPr id="183" name="Google Shape;183;p25"/>
          <p:cNvCxnSpPr/>
          <p:nvPr/>
        </p:nvCxnSpPr>
        <p:spPr>
          <a:xfrm>
            <a:off x="2875725" y="2412525"/>
            <a:ext cx="3049500" cy="0"/>
          </a:xfrm>
          <a:prstGeom prst="straightConnector1">
            <a:avLst/>
          </a:prstGeom>
          <a:noFill/>
          <a:ln cap="flat" cmpd="sng" w="28575">
            <a:solidFill>
              <a:schemeClr val="accent3"/>
            </a:solidFill>
            <a:prstDash val="solid"/>
            <a:round/>
            <a:headEnd len="med" w="med" type="none"/>
            <a:tailEnd len="med" w="med" type="triangle"/>
          </a:ln>
        </p:spPr>
      </p:cxnSp>
      <p:sp>
        <p:nvSpPr>
          <p:cNvPr id="184" name="Google Shape;184;p25"/>
          <p:cNvSpPr txBox="1"/>
          <p:nvPr>
            <p:ph idx="1" type="body"/>
          </p:nvPr>
        </p:nvSpPr>
        <p:spPr>
          <a:xfrm>
            <a:off x="6252650" y="2131575"/>
            <a:ext cx="2034900" cy="5619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Figuring </a:t>
            </a:r>
            <a:r>
              <a:rPr lang="en"/>
              <a:t>out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pic>
        <p:nvPicPr>
          <p:cNvPr id="189" name="Google Shape;189;p26"/>
          <p:cNvPicPr preferRelativeResize="0"/>
          <p:nvPr/>
        </p:nvPicPr>
        <p:blipFill>
          <a:blip r:embed="rId3">
            <a:alphaModFix/>
          </a:blip>
          <a:stretch>
            <a:fillRect/>
          </a:stretch>
        </p:blipFill>
        <p:spPr>
          <a:xfrm>
            <a:off x="622813" y="0"/>
            <a:ext cx="7898375" cy="4659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27"/>
          <p:cNvPicPr preferRelativeResize="0"/>
          <p:nvPr/>
        </p:nvPicPr>
        <p:blipFill>
          <a:blip r:embed="rId3">
            <a:alphaModFix/>
          </a:blip>
          <a:stretch>
            <a:fillRect/>
          </a:stretch>
        </p:blipFill>
        <p:spPr>
          <a:xfrm>
            <a:off x="1669700" y="124100"/>
            <a:ext cx="6049075" cy="45495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8"/>
          <p:cNvSpPr txBox="1"/>
          <p:nvPr>
            <p:ph type="title"/>
          </p:nvPr>
        </p:nvSpPr>
        <p:spPr>
          <a:xfrm>
            <a:off x="247650" y="45250"/>
            <a:ext cx="87849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Using the Observation Tools</a:t>
            </a:r>
            <a:endParaRPr/>
          </a:p>
        </p:txBody>
      </p:sp>
      <p:sp>
        <p:nvSpPr>
          <p:cNvPr id="200" name="Google Shape;200;p28"/>
          <p:cNvSpPr txBox="1"/>
          <p:nvPr>
            <p:ph idx="1" type="body"/>
          </p:nvPr>
        </p:nvSpPr>
        <p:spPr>
          <a:xfrm>
            <a:off x="290900" y="857150"/>
            <a:ext cx="6359700" cy="1449000"/>
          </a:xfrm>
          <a:prstGeom prst="rect">
            <a:avLst/>
          </a:prstGeom>
        </p:spPr>
        <p:txBody>
          <a:bodyPr anchorCtr="0" anchor="t" bIns="34275" lIns="68575" spcFirstLastPara="1" rIns="68575" wrap="square" tIns="34275">
            <a:noAutofit/>
          </a:bodyPr>
          <a:lstStyle/>
          <a:p>
            <a:pPr indent="-349250" lvl="0" marL="457200" rtl="0" algn="l">
              <a:lnSpc>
                <a:spcPct val="115000"/>
              </a:lnSpc>
              <a:spcBef>
                <a:spcPts val="800"/>
              </a:spcBef>
              <a:spcAft>
                <a:spcPts val="0"/>
              </a:spcAft>
              <a:buClr>
                <a:schemeClr val="accent3"/>
              </a:buClr>
              <a:buSzPts val="1900"/>
              <a:buAutoNum type="arabicPeriod"/>
            </a:pPr>
            <a:r>
              <a:rPr lang="en" sz="1900"/>
              <a:t>Refer to the continuum</a:t>
            </a:r>
            <a:endParaRPr sz="1900"/>
          </a:p>
          <a:p>
            <a:pPr indent="-349250" lvl="0" marL="457200" rtl="0" algn="l">
              <a:lnSpc>
                <a:spcPct val="115000"/>
              </a:lnSpc>
              <a:spcBef>
                <a:spcPts val="0"/>
              </a:spcBef>
              <a:spcAft>
                <a:spcPts val="0"/>
              </a:spcAft>
              <a:buClr>
                <a:schemeClr val="accent3"/>
              </a:buClr>
              <a:buSzPts val="1900"/>
              <a:buAutoNum type="arabicPeriod"/>
            </a:pPr>
            <a:r>
              <a:rPr lang="en" sz="1900"/>
              <a:t>Decide on a focus</a:t>
            </a:r>
            <a:endParaRPr sz="1900"/>
          </a:p>
          <a:p>
            <a:pPr indent="-349250" lvl="1" marL="914400" rtl="0" algn="l">
              <a:lnSpc>
                <a:spcPct val="115000"/>
              </a:lnSpc>
              <a:spcBef>
                <a:spcPts val="0"/>
              </a:spcBef>
              <a:spcAft>
                <a:spcPts val="0"/>
              </a:spcAft>
              <a:buSzPts val="1900"/>
              <a:buAutoNum type="alphaLcPeriod"/>
            </a:pPr>
            <a:r>
              <a:rPr lang="en" sz="1900"/>
              <a:t>If you do not have an opportunity to </a:t>
            </a:r>
            <a:r>
              <a:rPr lang="en" sz="1900"/>
              <a:t>identify</a:t>
            </a:r>
            <a:r>
              <a:rPr lang="en" sz="1900"/>
              <a:t> practices in advance, you can </a:t>
            </a:r>
            <a:r>
              <a:rPr lang="en" sz="1900"/>
              <a:t>decide</a:t>
            </a:r>
            <a:r>
              <a:rPr lang="en" sz="1900"/>
              <a:t> to focus on the two most prevalent practices that </a:t>
            </a:r>
            <a:r>
              <a:rPr lang="en" sz="1900"/>
              <a:t>emerge</a:t>
            </a:r>
            <a:r>
              <a:rPr lang="en" sz="1900"/>
              <a:t> during instruction</a:t>
            </a:r>
            <a:endParaRPr sz="1900"/>
          </a:p>
        </p:txBody>
      </p:sp>
      <p:sp>
        <p:nvSpPr>
          <p:cNvPr id="201" name="Google Shape;201;p28"/>
          <p:cNvSpPr txBox="1"/>
          <p:nvPr>
            <p:ph idx="1" type="body"/>
          </p:nvPr>
        </p:nvSpPr>
        <p:spPr>
          <a:xfrm>
            <a:off x="337150" y="2994450"/>
            <a:ext cx="7339200" cy="1449000"/>
          </a:xfrm>
          <a:prstGeom prst="rect">
            <a:avLst/>
          </a:prstGeom>
        </p:spPr>
        <p:txBody>
          <a:bodyPr anchorCtr="0" anchor="t" bIns="34275" lIns="68575" spcFirstLastPara="1" rIns="68575" wrap="square" tIns="34275">
            <a:noAutofit/>
          </a:bodyPr>
          <a:lstStyle/>
          <a:p>
            <a:pPr indent="0" lvl="0" marL="0" rtl="0" algn="l">
              <a:lnSpc>
                <a:spcPct val="115000"/>
              </a:lnSpc>
              <a:spcBef>
                <a:spcPts val="800"/>
              </a:spcBef>
              <a:spcAft>
                <a:spcPts val="0"/>
              </a:spcAft>
              <a:buNone/>
            </a:pPr>
            <a:r>
              <a:rPr b="1" lang="en" sz="1900">
                <a:latin typeface="Open Sans"/>
                <a:ea typeface="Open Sans"/>
                <a:cs typeface="Open Sans"/>
                <a:sym typeface="Open Sans"/>
              </a:rPr>
              <a:t>In break-out groups take a moment to reflect;</a:t>
            </a:r>
            <a:endParaRPr b="1" sz="1900">
              <a:latin typeface="Open Sans"/>
              <a:ea typeface="Open Sans"/>
              <a:cs typeface="Open Sans"/>
              <a:sym typeface="Open Sans"/>
            </a:endParaRPr>
          </a:p>
          <a:p>
            <a:pPr indent="-349250" lvl="0" marL="457200" rtl="0" algn="l">
              <a:lnSpc>
                <a:spcPct val="115000"/>
              </a:lnSpc>
              <a:spcBef>
                <a:spcPts val="800"/>
              </a:spcBef>
              <a:spcAft>
                <a:spcPts val="0"/>
              </a:spcAft>
              <a:buClr>
                <a:schemeClr val="accent3"/>
              </a:buClr>
              <a:buSzPts val="1900"/>
              <a:buAutoNum type="arabicPeriod"/>
            </a:pPr>
            <a:r>
              <a:rPr lang="en" sz="1900"/>
              <a:t>How will we know which practices are the most prevalent?</a:t>
            </a:r>
            <a:endParaRPr sz="1900"/>
          </a:p>
          <a:p>
            <a:pPr indent="-349250" lvl="0" marL="457200" rtl="0" algn="l">
              <a:lnSpc>
                <a:spcPct val="115000"/>
              </a:lnSpc>
              <a:spcBef>
                <a:spcPts val="0"/>
              </a:spcBef>
              <a:spcAft>
                <a:spcPts val="0"/>
              </a:spcAft>
              <a:buClr>
                <a:schemeClr val="accent3"/>
              </a:buClr>
              <a:buSzPts val="1900"/>
              <a:buAutoNum type="arabicPeriod"/>
            </a:pPr>
            <a:r>
              <a:rPr lang="en" sz="1900"/>
              <a:t>Where should / does this focus start?</a:t>
            </a:r>
            <a:endParaRPr sz="1900"/>
          </a:p>
        </p:txBody>
      </p:sp>
      <p:pic>
        <p:nvPicPr>
          <p:cNvPr id="202" name="Google Shape;202;p28"/>
          <p:cNvPicPr preferRelativeResize="0"/>
          <p:nvPr/>
        </p:nvPicPr>
        <p:blipFill>
          <a:blip r:embed="rId3">
            <a:alphaModFix/>
          </a:blip>
          <a:stretch>
            <a:fillRect/>
          </a:stretch>
        </p:blipFill>
        <p:spPr>
          <a:xfrm>
            <a:off x="6244053" y="857150"/>
            <a:ext cx="2724825" cy="7199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9"/>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368300" lvl="0" marL="457200" rtl="0" algn="l">
              <a:spcBef>
                <a:spcPts val="800"/>
              </a:spcBef>
              <a:spcAft>
                <a:spcPts val="0"/>
              </a:spcAft>
              <a:buClr>
                <a:schemeClr val="accent3"/>
              </a:buClr>
              <a:buSzPts val="2200"/>
              <a:buChar char="•"/>
            </a:pPr>
            <a:r>
              <a:rPr lang="en"/>
              <a:t>What practices do you notice?</a:t>
            </a:r>
            <a:endParaRPr/>
          </a:p>
          <a:p>
            <a:pPr indent="-368300" lvl="0" marL="457200" rtl="0" algn="l">
              <a:spcBef>
                <a:spcPts val="0"/>
              </a:spcBef>
              <a:spcAft>
                <a:spcPts val="0"/>
              </a:spcAft>
              <a:buClr>
                <a:schemeClr val="accent3"/>
              </a:buClr>
              <a:buSzPts val="2200"/>
              <a:buChar char="•"/>
            </a:pPr>
            <a:r>
              <a:rPr lang="en"/>
              <a:t>What evidence is present that students re engaged?</a:t>
            </a:r>
            <a:endParaRPr/>
          </a:p>
          <a:p>
            <a:pPr indent="-368300" lvl="0" marL="457200" rtl="0" algn="l">
              <a:spcBef>
                <a:spcPts val="0"/>
              </a:spcBef>
              <a:spcAft>
                <a:spcPts val="0"/>
              </a:spcAft>
              <a:buClr>
                <a:schemeClr val="accent3"/>
              </a:buClr>
              <a:buSzPts val="2200"/>
              <a:buChar char="•"/>
            </a:pPr>
            <a:r>
              <a:rPr lang="en"/>
              <a:t>Where is the lesson on the continuum?</a:t>
            </a:r>
            <a:endParaRPr/>
          </a:p>
          <a:p>
            <a:pPr indent="-368300" lvl="0" marL="457200" rtl="0" algn="l">
              <a:spcBef>
                <a:spcPts val="0"/>
              </a:spcBef>
              <a:spcAft>
                <a:spcPts val="0"/>
              </a:spcAft>
              <a:buClr>
                <a:schemeClr val="accent3"/>
              </a:buClr>
              <a:buSzPts val="2200"/>
              <a:buChar char="•"/>
            </a:pPr>
            <a:r>
              <a:rPr lang="en"/>
              <a:t>How might it be improved?</a:t>
            </a:r>
            <a:endParaRPr/>
          </a:p>
        </p:txBody>
      </p:sp>
      <p:sp>
        <p:nvSpPr>
          <p:cNvPr id="208" name="Google Shape;208;p29"/>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Reflection from Mr. Rogers?</a:t>
            </a:r>
            <a:endParaRPr/>
          </a:p>
        </p:txBody>
      </p:sp>
      <p:pic>
        <p:nvPicPr>
          <p:cNvPr id="209" name="Google Shape;209;p29"/>
          <p:cNvPicPr preferRelativeResize="0"/>
          <p:nvPr/>
        </p:nvPicPr>
        <p:blipFill>
          <a:blip r:embed="rId3">
            <a:alphaModFix/>
          </a:blip>
          <a:stretch>
            <a:fillRect/>
          </a:stretch>
        </p:blipFill>
        <p:spPr>
          <a:xfrm>
            <a:off x="6848574" y="2515125"/>
            <a:ext cx="1393450" cy="18572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descr="Identifying Features of Classroom Culture that Support Equitable Sensemaking Classroom Video. Classroom video from Unit 8.3 Forces at a Distance.&#10;This video is part of the OpenSciEd Middle School Science Curriculum. For more information and to find the entire curriculum, visit www.openscied.org" id="214" name="Google Shape;214;p30" title="Identifying Features of Classroom Culture that Support Equitable Sensemaking Classroom Video">
            <a:hlinkClick r:id="rId3"/>
          </p:cNvPr>
          <p:cNvPicPr preferRelativeResize="0"/>
          <p:nvPr/>
        </p:nvPicPr>
        <p:blipFill>
          <a:blip r:embed="rId4">
            <a:alphaModFix/>
          </a:blip>
          <a:stretch>
            <a:fillRect/>
          </a:stretch>
        </p:blipFill>
        <p:spPr>
          <a:xfrm>
            <a:off x="3277075" y="212175"/>
            <a:ext cx="5660725" cy="4245550"/>
          </a:xfrm>
          <a:prstGeom prst="rect">
            <a:avLst/>
          </a:prstGeom>
          <a:noFill/>
          <a:ln>
            <a:noFill/>
          </a:ln>
        </p:spPr>
      </p:pic>
      <p:pic>
        <p:nvPicPr>
          <p:cNvPr id="215" name="Google Shape;215;p30"/>
          <p:cNvPicPr preferRelativeResize="0"/>
          <p:nvPr/>
        </p:nvPicPr>
        <p:blipFill>
          <a:blip r:embed="rId5">
            <a:alphaModFix/>
          </a:blip>
          <a:stretch>
            <a:fillRect/>
          </a:stretch>
        </p:blipFill>
        <p:spPr>
          <a:xfrm>
            <a:off x="152400" y="1012138"/>
            <a:ext cx="2972275" cy="311922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1"/>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i="1" lang="en"/>
              <a:t>The Science Practices can help create opportunities for in which </a:t>
            </a:r>
            <a:r>
              <a:rPr b="1" i="1" lang="en" u="sng">
                <a:latin typeface="Open Sans"/>
                <a:ea typeface="Open Sans"/>
                <a:cs typeface="Open Sans"/>
                <a:sym typeface="Open Sans"/>
              </a:rPr>
              <a:t>each</a:t>
            </a:r>
            <a:r>
              <a:rPr i="1" lang="en"/>
              <a:t> is known, heard and supported.</a:t>
            </a:r>
            <a:endParaRPr i="1"/>
          </a:p>
          <a:p>
            <a:pPr indent="0" lvl="0" marL="0" rtl="0" algn="ctr">
              <a:spcBef>
                <a:spcPts val="800"/>
              </a:spcBef>
              <a:spcAft>
                <a:spcPts val="0"/>
              </a:spcAft>
              <a:buNone/>
            </a:pPr>
            <a:r>
              <a:t/>
            </a:r>
            <a:endParaRPr i="1"/>
          </a:p>
          <a:p>
            <a:pPr indent="-368300" lvl="0" marL="457200" rtl="0" algn="l">
              <a:spcBef>
                <a:spcPts val="800"/>
              </a:spcBef>
              <a:spcAft>
                <a:spcPts val="0"/>
              </a:spcAft>
              <a:buClr>
                <a:schemeClr val="accent3"/>
              </a:buClr>
              <a:buSzPts val="2200"/>
              <a:buChar char="•"/>
            </a:pPr>
            <a:r>
              <a:rPr lang="en"/>
              <a:t>What practices do you notice?</a:t>
            </a:r>
            <a:endParaRPr/>
          </a:p>
          <a:p>
            <a:pPr indent="-368300" lvl="0" marL="457200" rtl="0" algn="l">
              <a:spcBef>
                <a:spcPts val="0"/>
              </a:spcBef>
              <a:spcAft>
                <a:spcPts val="0"/>
              </a:spcAft>
              <a:buClr>
                <a:schemeClr val="accent3"/>
              </a:buClr>
              <a:buSzPts val="2200"/>
              <a:buChar char="•"/>
            </a:pPr>
            <a:r>
              <a:rPr lang="en"/>
              <a:t>What evidence is present that students re engaged?</a:t>
            </a:r>
            <a:endParaRPr/>
          </a:p>
          <a:p>
            <a:pPr indent="-368300" lvl="0" marL="457200" rtl="0" algn="l">
              <a:spcBef>
                <a:spcPts val="0"/>
              </a:spcBef>
              <a:spcAft>
                <a:spcPts val="0"/>
              </a:spcAft>
              <a:buClr>
                <a:schemeClr val="accent3"/>
              </a:buClr>
              <a:buSzPts val="2200"/>
              <a:buChar char="•"/>
            </a:pPr>
            <a:r>
              <a:rPr lang="en"/>
              <a:t>Where is the lesson on the continuum?</a:t>
            </a:r>
            <a:endParaRPr/>
          </a:p>
          <a:p>
            <a:pPr indent="-368300" lvl="0" marL="457200" rtl="0" algn="l">
              <a:spcBef>
                <a:spcPts val="0"/>
              </a:spcBef>
              <a:spcAft>
                <a:spcPts val="0"/>
              </a:spcAft>
              <a:buClr>
                <a:schemeClr val="accent3"/>
              </a:buClr>
              <a:buSzPts val="2200"/>
              <a:buChar char="•"/>
            </a:pPr>
            <a:r>
              <a:rPr lang="en"/>
              <a:t>How might it be improved?</a:t>
            </a:r>
            <a:endParaRPr/>
          </a:p>
        </p:txBody>
      </p:sp>
      <p:sp>
        <p:nvSpPr>
          <p:cNvPr id="221" name="Google Shape;221;p3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Practice Using the Tools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2"/>
          <p:cNvSpPr txBox="1"/>
          <p:nvPr>
            <p:ph idx="1" type="body"/>
          </p:nvPr>
        </p:nvSpPr>
        <p:spPr>
          <a:xfrm>
            <a:off x="252050" y="841725"/>
            <a:ext cx="8095500" cy="33996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a:t>What can you do to </a:t>
            </a:r>
            <a:r>
              <a:rPr b="1" lang="en">
                <a:latin typeface="Open Sans"/>
                <a:ea typeface="Open Sans"/>
                <a:cs typeface="Open Sans"/>
                <a:sym typeface="Open Sans"/>
              </a:rPr>
              <a:t>train yourself to notice</a:t>
            </a:r>
            <a:r>
              <a:rPr lang="en"/>
              <a:t> more science-specific facets of instruction when you observe?</a:t>
            </a:r>
            <a:endParaRPr/>
          </a:p>
          <a:p>
            <a:pPr indent="-317500" lvl="1" marL="914400" rtl="0" algn="l">
              <a:lnSpc>
                <a:spcPct val="115000"/>
              </a:lnSpc>
              <a:spcBef>
                <a:spcPts val="0"/>
              </a:spcBef>
              <a:spcAft>
                <a:spcPts val="0"/>
              </a:spcAft>
              <a:buSzPts val="1400"/>
              <a:buAutoNum type="alphaLcPeriod"/>
            </a:pPr>
            <a:r>
              <a:rPr lang="en"/>
              <a:t>What </a:t>
            </a:r>
            <a:r>
              <a:rPr b="1" lang="en">
                <a:latin typeface="Open Sans"/>
                <a:ea typeface="Open Sans"/>
                <a:cs typeface="Open Sans"/>
                <a:sym typeface="Open Sans"/>
              </a:rPr>
              <a:t>supports</a:t>
            </a:r>
            <a:r>
              <a:rPr lang="en"/>
              <a:t> might you need to strengthen this?</a:t>
            </a:r>
            <a:endParaRPr/>
          </a:p>
          <a:p>
            <a:pPr indent="-317500" lvl="1" marL="914400" rtl="0" algn="l">
              <a:lnSpc>
                <a:spcPct val="115000"/>
              </a:lnSpc>
              <a:spcBef>
                <a:spcPts val="0"/>
              </a:spcBef>
              <a:spcAft>
                <a:spcPts val="0"/>
              </a:spcAft>
              <a:buSzPts val="1400"/>
              <a:buAutoNum type="alphaLcPeriod"/>
            </a:pPr>
            <a:r>
              <a:rPr lang="en"/>
              <a:t>What </a:t>
            </a:r>
            <a:r>
              <a:rPr b="1" lang="en">
                <a:latin typeface="Open Sans"/>
                <a:ea typeface="Open Sans"/>
                <a:cs typeface="Open Sans"/>
                <a:sym typeface="Open Sans"/>
              </a:rPr>
              <a:t>tools</a:t>
            </a:r>
            <a:r>
              <a:rPr lang="en"/>
              <a:t> might your community need to strengthen this?</a:t>
            </a:r>
            <a:endParaRPr/>
          </a:p>
          <a:p>
            <a:pPr indent="-361950" lvl="0" marL="457200" rtl="0" algn="l">
              <a:lnSpc>
                <a:spcPct val="115000"/>
              </a:lnSpc>
              <a:spcBef>
                <a:spcPts val="0"/>
              </a:spcBef>
              <a:spcAft>
                <a:spcPts val="0"/>
              </a:spcAft>
              <a:buClr>
                <a:schemeClr val="accent3"/>
              </a:buClr>
              <a:buSzPts val="2100"/>
              <a:buAutoNum type="arabicPeriod"/>
            </a:pPr>
            <a:r>
              <a:rPr lang="en"/>
              <a:t>Which one or two science practices speak most to you?</a:t>
            </a:r>
            <a:endParaRPr/>
          </a:p>
          <a:p>
            <a:pPr indent="-317500" lvl="1" marL="914400" rtl="0" algn="l">
              <a:lnSpc>
                <a:spcPct val="115000"/>
              </a:lnSpc>
              <a:spcBef>
                <a:spcPts val="0"/>
              </a:spcBef>
              <a:spcAft>
                <a:spcPts val="0"/>
              </a:spcAft>
              <a:buSzPts val="1400"/>
              <a:buAutoNum type="alphaLcPeriod"/>
            </a:pPr>
            <a:r>
              <a:rPr lang="en"/>
              <a:t>Which do you find easiest to notice?</a:t>
            </a:r>
            <a:endParaRPr/>
          </a:p>
        </p:txBody>
      </p:sp>
      <p:sp>
        <p:nvSpPr>
          <p:cNvPr id="227" name="Google Shape;227;p32"/>
          <p:cNvSpPr txBox="1"/>
          <p:nvPr>
            <p:ph type="title"/>
          </p:nvPr>
        </p:nvSpPr>
        <p:spPr>
          <a:xfrm>
            <a:off x="204150" y="34919"/>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Reflection / Application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1" name="Shape 231"/>
        <p:cNvGrpSpPr/>
        <p:nvPr/>
      </p:nvGrpSpPr>
      <p:grpSpPr>
        <a:xfrm>
          <a:off x="0" y="0"/>
          <a:ext cx="0" cy="0"/>
          <a:chOff x="0" y="0"/>
          <a:chExt cx="0" cy="0"/>
        </a:xfrm>
      </p:grpSpPr>
      <p:sp>
        <p:nvSpPr>
          <p:cNvPr id="232" name="Google Shape;232;p33"/>
          <p:cNvSpPr txBox="1"/>
          <p:nvPr>
            <p:ph type="title"/>
          </p:nvPr>
        </p:nvSpPr>
        <p:spPr>
          <a:xfrm>
            <a:off x="208400" y="269500"/>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Thank you for attending Session 4! </a:t>
            </a:r>
            <a:endParaRPr/>
          </a:p>
        </p:txBody>
      </p:sp>
      <p:sp>
        <p:nvSpPr>
          <p:cNvPr id="233" name="Google Shape;233;p33"/>
          <p:cNvSpPr txBox="1"/>
          <p:nvPr>
            <p:ph idx="1" type="body"/>
          </p:nvPr>
        </p:nvSpPr>
        <p:spPr>
          <a:xfrm>
            <a:off x="208400" y="871875"/>
            <a:ext cx="6558600" cy="2467500"/>
          </a:xfrm>
          <a:prstGeom prst="rect">
            <a:avLst/>
          </a:prstGeom>
        </p:spPr>
        <p:txBody>
          <a:bodyPr anchorCtr="0" anchor="t" bIns="34275" lIns="68575" spcFirstLastPara="1" rIns="68575" wrap="square" tIns="34275">
            <a:noAutofit/>
          </a:bodyPr>
          <a:lstStyle/>
          <a:p>
            <a:pPr indent="-378334" lvl="0" marL="457200" rtl="0" algn="l">
              <a:lnSpc>
                <a:spcPct val="115000"/>
              </a:lnSpc>
              <a:spcBef>
                <a:spcPts val="800"/>
              </a:spcBef>
              <a:spcAft>
                <a:spcPts val="0"/>
              </a:spcAft>
              <a:buClr>
                <a:schemeClr val="accent3"/>
              </a:buClr>
              <a:buSzPts val="2358"/>
              <a:buFont typeface="Roboto"/>
              <a:buChar char="•"/>
            </a:pPr>
            <a:r>
              <a:rPr b="1" lang="en" sz="2358">
                <a:solidFill>
                  <a:schemeClr val="dk1"/>
                </a:solidFill>
                <a:latin typeface="Open Sans"/>
                <a:ea typeface="Open Sans"/>
                <a:cs typeface="Open Sans"/>
                <a:sym typeface="Open Sans"/>
              </a:rPr>
              <a:t>Please</a:t>
            </a:r>
            <a:r>
              <a:rPr lang="en" sz="2358">
                <a:solidFill>
                  <a:schemeClr val="dk1"/>
                </a:solidFill>
                <a:latin typeface="Open Sans"/>
                <a:ea typeface="Open Sans"/>
                <a:cs typeface="Open Sans"/>
                <a:sym typeface="Open Sans"/>
              </a:rPr>
              <a:t> provide us with feedback (</a:t>
            </a:r>
            <a:r>
              <a:rPr lang="en" sz="2358" u="sng">
                <a:solidFill>
                  <a:schemeClr val="hlink"/>
                </a:solidFill>
                <a:latin typeface="Open Sans"/>
                <a:ea typeface="Open Sans"/>
                <a:cs typeface="Open Sans"/>
                <a:sym typeface="Open Sans"/>
                <a:hlinkClick r:id="rId4"/>
              </a:rPr>
              <a:t>Link</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378334" lvl="0" marL="457200" rtl="0" algn="l">
              <a:lnSpc>
                <a:spcPct val="115000"/>
              </a:lnSpc>
              <a:spcBef>
                <a:spcPts val="800"/>
              </a:spcBef>
              <a:spcAft>
                <a:spcPts val="0"/>
              </a:spcAft>
              <a:buClr>
                <a:schemeClr val="accent3"/>
              </a:buClr>
              <a:buSzPts val="2358"/>
              <a:buFont typeface="Roboto"/>
              <a:buChar char="•"/>
            </a:pPr>
            <a:r>
              <a:rPr lang="en" sz="2358">
                <a:solidFill>
                  <a:schemeClr val="dk1"/>
                </a:solidFill>
                <a:latin typeface="Open Sans"/>
                <a:ea typeface="Open Sans"/>
                <a:cs typeface="Open Sans"/>
                <a:sym typeface="Open Sans"/>
              </a:rPr>
              <a:t>Join us for Session </a:t>
            </a:r>
            <a:r>
              <a:rPr lang="en" sz="2358">
                <a:latin typeface="Open Sans"/>
                <a:ea typeface="Open Sans"/>
                <a:cs typeface="Open Sans"/>
                <a:sym typeface="Open Sans"/>
              </a:rPr>
              <a:t>5</a:t>
            </a:r>
            <a:r>
              <a:rPr lang="en" sz="2358">
                <a:solidFill>
                  <a:schemeClr val="dk1"/>
                </a:solidFill>
                <a:latin typeface="Open Sans"/>
                <a:ea typeface="Open Sans"/>
                <a:cs typeface="Open Sans"/>
                <a:sym typeface="Open Sans"/>
              </a:rPr>
              <a:t> to reflect on </a:t>
            </a:r>
            <a:r>
              <a:rPr b="1" lang="en" sz="2358">
                <a:latin typeface="Open Sans"/>
                <a:ea typeface="Open Sans"/>
                <a:cs typeface="Open Sans"/>
                <a:sym typeface="Open Sans"/>
              </a:rPr>
              <a:t>Feedback </a:t>
            </a:r>
            <a:r>
              <a:rPr lang="en" sz="2358">
                <a:latin typeface="Open Sans"/>
                <a:ea typeface="Open Sans"/>
                <a:cs typeface="Open Sans"/>
                <a:sym typeface="Open Sans"/>
              </a:rPr>
              <a:t>(Ch. 6)</a:t>
            </a:r>
            <a:endParaRPr sz="2358">
              <a:solidFill>
                <a:schemeClr val="dk1"/>
              </a:solidFill>
              <a:latin typeface="Open Sans"/>
              <a:ea typeface="Open Sans"/>
              <a:cs typeface="Open Sans"/>
              <a:sym typeface="Open Sans"/>
            </a:endParaRPr>
          </a:p>
          <a:p>
            <a:pPr indent="0" lvl="0" marL="177800" rtl="0" algn="l">
              <a:lnSpc>
                <a:spcPct val="115000"/>
              </a:lnSpc>
              <a:spcBef>
                <a:spcPts val="800"/>
              </a:spcBef>
              <a:spcAft>
                <a:spcPts val="0"/>
              </a:spcAft>
              <a:buNone/>
            </a:pPr>
            <a:r>
              <a:t/>
            </a:r>
            <a:endParaRPr sz="2358">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0" rtl="0" algn="l">
              <a:lnSpc>
                <a:spcPct val="115000"/>
              </a:lnSpc>
              <a:spcBef>
                <a:spcPts val="800"/>
              </a:spcBef>
              <a:spcAft>
                <a:spcPts val="0"/>
              </a:spcAft>
              <a:buClr>
                <a:schemeClr val="dk1"/>
              </a:buClr>
              <a:buSzPts val="1100"/>
              <a:buFont typeface="Arial"/>
              <a:buNone/>
            </a:pPr>
            <a:r>
              <a:t/>
            </a:r>
            <a:endParaRPr sz="1108">
              <a:solidFill>
                <a:schemeClr val="accent3"/>
              </a:solidFill>
              <a:latin typeface="Roboto"/>
              <a:ea typeface="Roboto"/>
              <a:cs typeface="Roboto"/>
              <a:sym typeface="Roboto"/>
            </a:endParaRPr>
          </a:p>
          <a:p>
            <a:pPr indent="0" lvl="0" marL="0" rtl="0" algn="l">
              <a:lnSpc>
                <a:spcPct val="115000"/>
              </a:lnSpc>
              <a:spcBef>
                <a:spcPts val="800"/>
              </a:spcBef>
              <a:spcAft>
                <a:spcPts val="0"/>
              </a:spcAft>
              <a:buClr>
                <a:schemeClr val="dk1"/>
              </a:buClr>
              <a:buSzPts val="1100"/>
              <a:buFont typeface="Arial"/>
              <a:buNone/>
            </a:pPr>
            <a:r>
              <a:t/>
            </a:r>
            <a:endParaRPr>
              <a:solidFill>
                <a:schemeClr val="accent3"/>
              </a:solidFill>
              <a:latin typeface="Roboto"/>
              <a:ea typeface="Roboto"/>
              <a:cs typeface="Roboto"/>
              <a:sym typeface="Roboto"/>
            </a:endParaRPr>
          </a:p>
        </p:txBody>
      </p:sp>
      <p:pic>
        <p:nvPicPr>
          <p:cNvPr id="234" name="Google Shape;234;p33"/>
          <p:cNvPicPr preferRelativeResize="0"/>
          <p:nvPr/>
        </p:nvPicPr>
        <p:blipFill>
          <a:blip r:embed="rId5">
            <a:alphaModFix/>
          </a:blip>
          <a:stretch>
            <a:fillRect/>
          </a:stretch>
        </p:blipFill>
        <p:spPr>
          <a:xfrm>
            <a:off x="7241001" y="2108354"/>
            <a:ext cx="1341901" cy="1916452"/>
          </a:xfrm>
          <a:prstGeom prst="rect">
            <a:avLst/>
          </a:prstGeom>
          <a:noFill/>
          <a:ln>
            <a:noFill/>
          </a:ln>
          <a:effectLst>
            <a:outerShdw blurRad="57150" rotWithShape="0" algn="bl" dir="2280000" dist="85725">
              <a:srgbClr val="000000">
                <a:alpha val="2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