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Lst>
  <p:notesMasterIdLst>
    <p:notesMasterId r:id="rId51"/>
  </p:notesMasterIdLst>
  <p:handoutMasterIdLst>
    <p:handoutMasterId r:id="rId52"/>
  </p:handoutMasterIdLst>
  <p:sldIdLst>
    <p:sldId id="256" r:id="rId2"/>
    <p:sldId id="258" r:id="rId3"/>
    <p:sldId id="375" r:id="rId4"/>
    <p:sldId id="278" r:id="rId5"/>
    <p:sldId id="416" r:id="rId6"/>
    <p:sldId id="417" r:id="rId7"/>
    <p:sldId id="415" r:id="rId8"/>
    <p:sldId id="347" r:id="rId9"/>
    <p:sldId id="348" r:id="rId10"/>
    <p:sldId id="377" r:id="rId11"/>
    <p:sldId id="378" r:id="rId12"/>
    <p:sldId id="379" r:id="rId13"/>
    <p:sldId id="380" r:id="rId14"/>
    <p:sldId id="381" r:id="rId15"/>
    <p:sldId id="382" r:id="rId16"/>
    <p:sldId id="384" r:id="rId17"/>
    <p:sldId id="385" r:id="rId18"/>
    <p:sldId id="387" r:id="rId19"/>
    <p:sldId id="388" r:id="rId20"/>
    <p:sldId id="389" r:id="rId21"/>
    <p:sldId id="390" r:id="rId22"/>
    <p:sldId id="383" r:id="rId23"/>
    <p:sldId id="391" r:id="rId24"/>
    <p:sldId id="392" r:id="rId25"/>
    <p:sldId id="393" r:id="rId26"/>
    <p:sldId id="394" r:id="rId27"/>
    <p:sldId id="395" r:id="rId28"/>
    <p:sldId id="396" r:id="rId29"/>
    <p:sldId id="397" r:id="rId30"/>
    <p:sldId id="398" r:id="rId31"/>
    <p:sldId id="399" r:id="rId32"/>
    <p:sldId id="400" r:id="rId33"/>
    <p:sldId id="401" r:id="rId34"/>
    <p:sldId id="402" r:id="rId35"/>
    <p:sldId id="403" r:id="rId36"/>
    <p:sldId id="404" r:id="rId37"/>
    <p:sldId id="405" r:id="rId38"/>
    <p:sldId id="406" r:id="rId39"/>
    <p:sldId id="386" r:id="rId40"/>
    <p:sldId id="408" r:id="rId41"/>
    <p:sldId id="409" r:id="rId42"/>
    <p:sldId id="410" r:id="rId43"/>
    <p:sldId id="411" r:id="rId44"/>
    <p:sldId id="412" r:id="rId45"/>
    <p:sldId id="413" r:id="rId46"/>
    <p:sldId id="346" r:id="rId47"/>
    <p:sldId id="414" r:id="rId48"/>
    <p:sldId id="286" r:id="rId49"/>
    <p:sldId id="276" r:id="rId50"/>
  </p:sldIdLst>
  <p:sldSz cx="9144000" cy="6858000" type="screen4x3"/>
  <p:notesSz cx="6858000" cy="9144000"/>
  <p:defaultTextStyle>
    <a:defPPr>
      <a:defRPr lang="en-US"/>
    </a:defPPr>
    <a:lvl1pPr algn="l" rtl="0" eaLnBrk="0" fontAlgn="base" hangingPunct="0">
      <a:spcBef>
        <a:spcPct val="0"/>
      </a:spcBef>
      <a:spcAft>
        <a:spcPct val="0"/>
      </a:spcAft>
      <a:defRPr sz="4800" kern="1200">
        <a:solidFill>
          <a:schemeClr val="tx1"/>
        </a:solidFill>
        <a:latin typeface="Times New Roman" charset="0"/>
        <a:ea typeface="ＭＳ Ｐゴシック" charset="0"/>
        <a:cs typeface="ＭＳ Ｐゴシック" charset="0"/>
      </a:defRPr>
    </a:lvl1pPr>
    <a:lvl2pPr marL="457200" algn="l" rtl="0" eaLnBrk="0" fontAlgn="base" hangingPunct="0">
      <a:spcBef>
        <a:spcPct val="0"/>
      </a:spcBef>
      <a:spcAft>
        <a:spcPct val="0"/>
      </a:spcAft>
      <a:defRPr sz="4800" kern="1200">
        <a:solidFill>
          <a:schemeClr val="tx1"/>
        </a:solidFill>
        <a:latin typeface="Times New Roman" charset="0"/>
        <a:ea typeface="ＭＳ Ｐゴシック" charset="0"/>
        <a:cs typeface="ＭＳ Ｐゴシック" charset="0"/>
      </a:defRPr>
    </a:lvl2pPr>
    <a:lvl3pPr marL="914400" algn="l" rtl="0" eaLnBrk="0" fontAlgn="base" hangingPunct="0">
      <a:spcBef>
        <a:spcPct val="0"/>
      </a:spcBef>
      <a:spcAft>
        <a:spcPct val="0"/>
      </a:spcAft>
      <a:defRPr sz="4800" kern="1200">
        <a:solidFill>
          <a:schemeClr val="tx1"/>
        </a:solidFill>
        <a:latin typeface="Times New Roman" charset="0"/>
        <a:ea typeface="ＭＳ Ｐゴシック" charset="0"/>
        <a:cs typeface="ＭＳ Ｐゴシック" charset="0"/>
      </a:defRPr>
    </a:lvl3pPr>
    <a:lvl4pPr marL="1371600" algn="l" rtl="0" eaLnBrk="0" fontAlgn="base" hangingPunct="0">
      <a:spcBef>
        <a:spcPct val="0"/>
      </a:spcBef>
      <a:spcAft>
        <a:spcPct val="0"/>
      </a:spcAft>
      <a:defRPr sz="4800" kern="1200">
        <a:solidFill>
          <a:schemeClr val="tx1"/>
        </a:solidFill>
        <a:latin typeface="Times New Roman" charset="0"/>
        <a:ea typeface="ＭＳ Ｐゴシック" charset="0"/>
        <a:cs typeface="ＭＳ Ｐゴシック" charset="0"/>
      </a:defRPr>
    </a:lvl4pPr>
    <a:lvl5pPr marL="1828800" algn="l" rtl="0" eaLnBrk="0" fontAlgn="base" hangingPunct="0">
      <a:spcBef>
        <a:spcPct val="0"/>
      </a:spcBef>
      <a:spcAft>
        <a:spcPct val="0"/>
      </a:spcAft>
      <a:defRPr sz="4800" kern="1200">
        <a:solidFill>
          <a:schemeClr val="tx1"/>
        </a:solidFill>
        <a:latin typeface="Times New Roman" charset="0"/>
        <a:ea typeface="ＭＳ Ｐゴシック" charset="0"/>
        <a:cs typeface="ＭＳ Ｐゴシック" charset="0"/>
      </a:defRPr>
    </a:lvl5pPr>
    <a:lvl6pPr marL="2286000" algn="l" defTabSz="457200" rtl="0" eaLnBrk="1" latinLnBrk="0" hangingPunct="1">
      <a:defRPr sz="4800" kern="1200">
        <a:solidFill>
          <a:schemeClr val="tx1"/>
        </a:solidFill>
        <a:latin typeface="Times New Roman" charset="0"/>
        <a:ea typeface="ＭＳ Ｐゴシック" charset="0"/>
        <a:cs typeface="ＭＳ Ｐゴシック" charset="0"/>
      </a:defRPr>
    </a:lvl6pPr>
    <a:lvl7pPr marL="2743200" algn="l" defTabSz="457200" rtl="0" eaLnBrk="1" latinLnBrk="0" hangingPunct="1">
      <a:defRPr sz="4800" kern="1200">
        <a:solidFill>
          <a:schemeClr val="tx1"/>
        </a:solidFill>
        <a:latin typeface="Times New Roman" charset="0"/>
        <a:ea typeface="ＭＳ Ｐゴシック" charset="0"/>
        <a:cs typeface="ＭＳ Ｐゴシック" charset="0"/>
      </a:defRPr>
    </a:lvl7pPr>
    <a:lvl8pPr marL="3200400" algn="l" defTabSz="457200" rtl="0" eaLnBrk="1" latinLnBrk="0" hangingPunct="1">
      <a:defRPr sz="4800" kern="1200">
        <a:solidFill>
          <a:schemeClr val="tx1"/>
        </a:solidFill>
        <a:latin typeface="Times New Roman" charset="0"/>
        <a:ea typeface="ＭＳ Ｐゴシック" charset="0"/>
        <a:cs typeface="ＭＳ Ｐゴシック" charset="0"/>
      </a:defRPr>
    </a:lvl8pPr>
    <a:lvl9pPr marL="3657600" algn="l" defTabSz="457200" rtl="0" eaLnBrk="1" latinLnBrk="0" hangingPunct="1">
      <a:defRPr sz="4800" kern="1200">
        <a:solidFill>
          <a:schemeClr val="tx1"/>
        </a:solidFill>
        <a:latin typeface="Times New Roman"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084"/>
    <a:srgbClr val="004080"/>
    <a:srgbClr val="0080FF"/>
    <a:srgbClr val="F4CE03"/>
    <a:srgbClr val="BAB9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248" y="-72"/>
      </p:cViewPr>
      <p:guideLst>
        <p:guide orient="horz" pos="2160"/>
        <p:guide pos="2880"/>
      </p:guideLst>
    </p:cSldViewPr>
  </p:slideViewPr>
  <p:notesTextViewPr>
    <p:cViewPr>
      <p:scale>
        <a:sx n="100" d="100"/>
        <a:sy n="100" d="100"/>
      </p:scale>
      <p:origin x="0" y="0"/>
    </p:cViewPr>
  </p:notesTextViewPr>
  <p:sorterViewPr>
    <p:cViewPr>
      <p:scale>
        <a:sx n="132" d="100"/>
        <a:sy n="132" d="100"/>
      </p:scale>
      <p:origin x="0" y="5538"/>
    </p:cViewPr>
  </p:sorterViewPr>
  <p:notesViewPr>
    <p:cSldViewPr>
      <p:cViewPr varScale="1">
        <p:scale>
          <a:sx n="68" d="100"/>
          <a:sy n="68" d="100"/>
        </p:scale>
        <p:origin x="-1878" y="-11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4403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4403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4403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67C69D0F-E1C1-764F-A033-3E4E50250168}" type="slidenum">
              <a:rPr lang="en-US"/>
              <a:pPr>
                <a:defRPr/>
              </a:pPr>
              <a:t>‹#›</a:t>
            </a:fld>
            <a:endParaRPr lang="en-US"/>
          </a:p>
        </p:txBody>
      </p:sp>
    </p:spTree>
    <p:extLst>
      <p:ext uri="{BB962C8B-B14F-4D97-AF65-F5344CB8AC3E}">
        <p14:creationId xmlns:p14="http://schemas.microsoft.com/office/powerpoint/2010/main" val="144830031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1229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3CF7683F-1DBC-6D43-B42F-567C1276811F}" type="slidenum">
              <a:rPr lang="en-US"/>
              <a:pPr>
                <a:defRPr/>
              </a:pPr>
              <a:t>‹#›</a:t>
            </a:fld>
            <a:endParaRPr lang="en-US"/>
          </a:p>
        </p:txBody>
      </p:sp>
    </p:spTree>
    <p:extLst>
      <p:ext uri="{BB962C8B-B14F-4D97-AF65-F5344CB8AC3E}">
        <p14:creationId xmlns:p14="http://schemas.microsoft.com/office/powerpoint/2010/main" val="1748634719"/>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spect="1" noChangeArrowheads="1" noTextEdit="1"/>
          </p:cNvSpPr>
          <p:nvPr>
            <p:ph type="sldImg"/>
          </p:nvPr>
        </p:nvSpPr>
        <p:spPr>
          <a:ln/>
        </p:spPr>
      </p:sp>
      <p:sp>
        <p:nvSpPr>
          <p:cNvPr id="1638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a:ln/>
        </p:spPr>
      </p:sp>
      <p:sp>
        <p:nvSpPr>
          <p:cNvPr id="204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a:ln/>
        </p:spPr>
      </p:sp>
      <p:sp>
        <p:nvSpPr>
          <p:cNvPr id="204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“Ripe Figs” – Kate Chopin – 286 words – </a:t>
            </a:r>
            <a:r>
              <a:rPr lang="en-US" dirty="0" err="1" smtClean="0"/>
              <a:t>Lexile</a:t>
            </a:r>
            <a:r>
              <a:rPr lang="en-US" dirty="0" smtClean="0"/>
              <a:t> 1030 – upper end of Grade 6-8 band</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“Ripe Figs” – Kate Chopin – 286 words – </a:t>
            </a:r>
            <a:r>
              <a:rPr lang="en-US" dirty="0" err="1" smtClean="0"/>
              <a:t>Lexile</a:t>
            </a:r>
            <a:r>
              <a:rPr lang="en-US" dirty="0" smtClean="0"/>
              <a:t> 1030 – upper end of Grade 6-8 band</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“Ripe Figs” – Kate Chopin – 286 words – </a:t>
            </a:r>
            <a:r>
              <a:rPr lang="en-US" dirty="0" err="1" smtClean="0"/>
              <a:t>Lexile</a:t>
            </a:r>
            <a:r>
              <a:rPr lang="en-US" dirty="0" smtClean="0"/>
              <a:t> 1030 – upper end of Grade 6-8 band</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r>
              <a:rPr lang="en-US" dirty="0" smtClean="0"/>
              <a:t>Allow small groups to interpret and report out on their understandings of each of these two standard statements.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This presentation seeks to answer these questions.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Overview of the Protocol</a:t>
            </a: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“Ripe Figs” – Kate Chopin – 286 words – </a:t>
            </a:r>
            <a:r>
              <a:rPr lang="en-US" dirty="0" err="1" smtClean="0"/>
              <a:t>Lexile</a:t>
            </a:r>
            <a:r>
              <a:rPr lang="en-US" dirty="0" smtClean="0"/>
              <a:t> 1030 – upper end of Grade 6-8 band</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here for questions regarding Step 1</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21</a:t>
            </a:fld>
            <a:endParaRPr lang="en-US"/>
          </a:p>
        </p:txBody>
      </p:sp>
    </p:spTree>
    <p:extLst>
      <p:ext uri="{BB962C8B-B14F-4D97-AF65-F5344CB8AC3E}">
        <p14:creationId xmlns:p14="http://schemas.microsoft.com/office/powerpoint/2010/main" val="4189961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“Ripe Figs” – Kate Chopin – 286 words – </a:t>
            </a:r>
            <a:r>
              <a:rPr lang="en-US" dirty="0" err="1" smtClean="0"/>
              <a:t>Lexile</a:t>
            </a:r>
            <a:r>
              <a:rPr lang="en-US" dirty="0" smtClean="0"/>
              <a:t> 1030 – upper end of Grade 6-8 band</a:t>
            </a: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Users read across the four columns for each row of checkboxes on the rubric, identifying which descriptors best match the text by marking a particular checkbox. </a:t>
            </a:r>
          </a:p>
          <a:p>
            <a:endParaRPr lang="en-US" smtClean="0"/>
          </a:p>
          <a:p>
            <a:r>
              <a:rPr lang="en-US" smtClean="0"/>
              <a:t>As Appendix A states, “Few, if any, authentic texts will be low or high on all of these measures.” The goal is not for all of the checkmarks to be in a single column; the goal is to accurately reflect these factors of the text.</a:t>
            </a:r>
          </a:p>
          <a:p>
            <a:endParaRPr lang="en-US" smtClean="0"/>
          </a:p>
          <a:p>
            <a:r>
              <a:rPr lang="en-US" smtClean="0"/>
              <a:t>The marked rubric can then serve as a guide as educators re-evaluate the initial placement of the work into a text complexity band. Such reflection may validate the text’s placement or may suggest that the placement needs to be changed.</a:t>
            </a:r>
          </a:p>
          <a:p>
            <a:endParaRPr lang="en-US" smtClean="0"/>
          </a:p>
          <a:p>
            <a:r>
              <a:rPr lang="en-US" smtClean="0"/>
              <a:t>In fact, this marked rubric represents the evaluation of To Kill a Mockingbird completed by a committee of teachers.</a:t>
            </a:r>
          </a:p>
        </p:txBody>
      </p:sp>
      <p:sp>
        <p:nvSpPr>
          <p:cNvPr id="4" name="Slide Number Placeholder 3"/>
          <p:cNvSpPr>
            <a:spLocks noGrp="1"/>
          </p:cNvSpPr>
          <p:nvPr>
            <p:ph type="sldNum" sz="quarter" idx="5"/>
          </p:nvPr>
        </p:nvSpPr>
        <p:spPr/>
        <p:txBody>
          <a:bodyPr/>
          <a:lstStyle/>
          <a:p>
            <a:pPr>
              <a:defRPr/>
            </a:pPr>
            <a:fld id="{182DB1BD-38EC-4467-A84C-FB6A44B1C95B}" type="slidenum">
              <a:rPr lang="en-US" smtClean="0"/>
              <a:pPr>
                <a:defRPr/>
              </a:pPr>
              <a:t>26</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for questions.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31</a:t>
            </a:fld>
            <a:endParaRPr lang="en-US"/>
          </a:p>
        </p:txBody>
      </p:sp>
    </p:spTree>
    <p:extLst>
      <p:ext uri="{BB962C8B-B14F-4D97-AF65-F5344CB8AC3E}">
        <p14:creationId xmlns:p14="http://schemas.microsoft.com/office/powerpoint/2010/main" val="2012113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smtClean="0"/>
              <a:t>“Ripe Figs” – Kate Chopin – 286 words – </a:t>
            </a:r>
            <a:r>
              <a:rPr lang="en-US" dirty="0" err="1" smtClean="0"/>
              <a:t>Lexile</a:t>
            </a:r>
            <a:r>
              <a:rPr lang="en-US" dirty="0" smtClean="0"/>
              <a:t> 1030 – upper end of Grade 6-8 band</a:t>
            </a: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here for questions regarding Step 1</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38</a:t>
            </a:fld>
            <a:endParaRPr lang="en-US"/>
          </a:p>
        </p:txBody>
      </p:sp>
    </p:spTree>
    <p:extLst>
      <p:ext uri="{BB962C8B-B14F-4D97-AF65-F5344CB8AC3E}">
        <p14:creationId xmlns:p14="http://schemas.microsoft.com/office/powerpoint/2010/main" val="41899614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Using this protocol, we progressed through each leg of the text complexity model: (1) quantitative measures, (2) qualitative measures, and (3) reader and task considerations. Now we are ready to review all three legs one last time and make a final recommendation for placement of this text into a text complexity grade band.</a:t>
            </a:r>
          </a:p>
        </p:txBody>
      </p:sp>
      <p:sp>
        <p:nvSpPr>
          <p:cNvPr id="4" name="Slide Number Placeholder 3"/>
          <p:cNvSpPr>
            <a:spLocks noGrp="1"/>
          </p:cNvSpPr>
          <p:nvPr>
            <p:ph type="sldNum" sz="quarter" idx="5"/>
          </p:nvPr>
        </p:nvSpPr>
        <p:spPr/>
        <p:txBody>
          <a:bodyPr/>
          <a:lstStyle/>
          <a:p>
            <a:pPr>
              <a:defRPr/>
            </a:pPr>
            <a:fld id="{E643F399-283D-421B-A1E8-41CF47095386}" type="slidenum">
              <a:rPr lang="en-US" smtClean="0"/>
              <a:pPr>
                <a:defRPr/>
              </a:pPr>
              <a:t>40</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Based upon all three legs of the model, we felt the most appropriate placement for the novel was grades 9-10.</a:t>
            </a:r>
          </a:p>
        </p:txBody>
      </p:sp>
      <p:sp>
        <p:nvSpPr>
          <p:cNvPr id="4" name="Slide Number Placeholder 3"/>
          <p:cNvSpPr>
            <a:spLocks noGrp="1"/>
          </p:cNvSpPr>
          <p:nvPr>
            <p:ph type="sldNum" sz="quarter" idx="5"/>
          </p:nvPr>
        </p:nvSpPr>
        <p:spPr/>
        <p:txBody>
          <a:bodyPr/>
          <a:lstStyle/>
          <a:p>
            <a:pPr>
              <a:defRPr/>
            </a:pPr>
            <a:fld id="{819DC1D1-D4F1-446E-A738-2B4569E542B9}" type="slidenum">
              <a:rPr lang="en-US" smtClean="0"/>
              <a:pPr>
                <a:defRPr/>
              </a:pPr>
              <a:t>41</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Validating our analysis, the Common Core Standards List of Exemplar Texts (Appendix B) came to this same conclusion.</a:t>
            </a:r>
          </a:p>
        </p:txBody>
      </p:sp>
      <p:sp>
        <p:nvSpPr>
          <p:cNvPr id="4" name="Slide Number Placeholder 3"/>
          <p:cNvSpPr>
            <a:spLocks noGrp="1"/>
          </p:cNvSpPr>
          <p:nvPr>
            <p:ph type="sldNum" sz="quarter" idx="5"/>
          </p:nvPr>
        </p:nvSpPr>
        <p:spPr/>
        <p:txBody>
          <a:bodyPr/>
          <a:lstStyle/>
          <a:p>
            <a:pPr>
              <a:defRPr/>
            </a:pPr>
            <a:fld id="{24B97D52-772C-4713-94A5-362ABB12A03B}" type="slidenum">
              <a:rPr lang="en-US" smtClean="0"/>
              <a:pPr>
                <a:defRPr/>
              </a:pPr>
              <a:t>42</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The template offers space to record information for each of the three legs of the model.</a:t>
            </a:r>
          </a:p>
        </p:txBody>
      </p:sp>
      <p:sp>
        <p:nvSpPr>
          <p:cNvPr id="4" name="Slide Number Placeholder 3"/>
          <p:cNvSpPr>
            <a:spLocks noGrp="1"/>
          </p:cNvSpPr>
          <p:nvPr>
            <p:ph type="sldNum" sz="quarter" idx="5"/>
          </p:nvPr>
        </p:nvSpPr>
        <p:spPr/>
        <p:txBody>
          <a:bodyPr/>
          <a:lstStyle/>
          <a:p>
            <a:pPr>
              <a:defRPr/>
            </a:pPr>
            <a:fld id="{46A29336-3E84-4539-A164-ACAA2C60A41D}" type="slidenum">
              <a:rPr lang="en-US" smtClean="0"/>
              <a:pPr>
                <a:defRPr/>
              </a:pPr>
              <a:t>43</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An example of a completed template for To Kill a Mockingbird.</a:t>
            </a:r>
          </a:p>
          <a:p>
            <a:pPr eaLnBrk="1" hangingPunct="1">
              <a:spcBef>
                <a:spcPct val="0"/>
              </a:spcBef>
            </a:pPr>
            <a:endParaRPr lang="en-US" smtClean="0"/>
          </a:p>
        </p:txBody>
      </p:sp>
      <p:sp>
        <p:nvSpPr>
          <p:cNvPr id="430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C4465429-0A3A-403B-B828-F0D7638125CB}" type="slidenum">
              <a:rPr lang="en-US" smtClean="0">
                <a:latin typeface="Calibri" pitchFamily="34" charset="0"/>
              </a:rPr>
              <a:pPr fontAlgn="base">
                <a:spcBef>
                  <a:spcPct val="0"/>
                </a:spcBef>
                <a:spcAft>
                  <a:spcPct val="0"/>
                </a:spcAft>
                <a:defRPr/>
              </a:pPr>
              <a:t>44</a:t>
            </a:fld>
            <a:endParaRPr lang="en-US" dirty="0" smtClean="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Pause here for questions regarding Step 1</a:t>
            </a:r>
            <a:endParaRPr lang="en-US" dirty="0"/>
          </a:p>
        </p:txBody>
      </p:sp>
      <p:sp>
        <p:nvSpPr>
          <p:cNvPr id="4" name="Slide Number Placeholder 3"/>
          <p:cNvSpPr>
            <a:spLocks noGrp="1"/>
          </p:cNvSpPr>
          <p:nvPr>
            <p:ph type="sldNum" sz="quarter" idx="10"/>
          </p:nvPr>
        </p:nvSpPr>
        <p:spPr/>
        <p:txBody>
          <a:bodyPr/>
          <a:lstStyle/>
          <a:p>
            <a:fld id="{1FF619FC-EF0E-4955-9A93-45AA22AAC7EE}" type="slidenum">
              <a:rPr lang="en-US" smtClean="0"/>
              <a:t>45</a:t>
            </a:fld>
            <a:endParaRPr lang="en-US"/>
          </a:p>
        </p:txBody>
      </p:sp>
    </p:spTree>
    <p:extLst>
      <p:ext uri="{BB962C8B-B14F-4D97-AF65-F5344CB8AC3E}">
        <p14:creationId xmlns:p14="http://schemas.microsoft.com/office/powerpoint/2010/main" val="41899614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Rot="1" noChangeAspect="1" noChangeArrowheads="1" noTextEdit="1"/>
          </p:cNvSpPr>
          <p:nvPr>
            <p:ph type="sldImg"/>
          </p:nvPr>
        </p:nvSpPr>
        <p:spPr>
          <a:ln/>
        </p:spPr>
      </p:sp>
      <p:sp>
        <p:nvSpPr>
          <p:cNvPr id="6553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a:ln/>
        </p:spPr>
      </p:sp>
      <p:sp>
        <p:nvSpPr>
          <p:cNvPr id="204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ChangeArrowheads="1" noTextEdit="1"/>
          </p:cNvSpPr>
          <p:nvPr>
            <p:ph type="sldImg"/>
          </p:nvPr>
        </p:nvSpPr>
        <p:spPr>
          <a:ln/>
        </p:spPr>
      </p:sp>
      <p:sp>
        <p:nvSpPr>
          <p:cNvPr id="716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ChangeArrowheads="1" noTextEdit="1"/>
          </p:cNvSpPr>
          <p:nvPr>
            <p:ph type="sldImg"/>
          </p:nvPr>
        </p:nvSpPr>
        <p:spPr>
          <a:ln/>
        </p:spPr>
      </p:sp>
      <p:sp>
        <p:nvSpPr>
          <p:cNvPr id="7373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381000" y="990600"/>
            <a:ext cx="76200" cy="5105400"/>
          </a:xfrm>
          <a:prstGeom prst="rect">
            <a:avLst/>
          </a:prstGeom>
          <a:solidFill>
            <a:schemeClr val="bg2"/>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lgn="ctr" eaLnBrk="1" hangingPunct="1"/>
            <a:endParaRPr lang="en-US" sz="2400"/>
          </a:p>
        </p:txBody>
      </p:sp>
      <p:grpSp>
        <p:nvGrpSpPr>
          <p:cNvPr id="5" name="Group 8"/>
          <p:cNvGrpSpPr>
            <a:grpSpLocks/>
          </p:cNvGrpSpPr>
          <p:nvPr/>
        </p:nvGrpSpPr>
        <p:grpSpPr bwMode="auto">
          <a:xfrm>
            <a:off x="381000" y="304800"/>
            <a:ext cx="8391525" cy="5791200"/>
            <a:chOff x="240" y="192"/>
            <a:chExt cx="5286" cy="3648"/>
          </a:xfrm>
        </p:grpSpPr>
        <p:sp>
          <p:nvSpPr>
            <p:cNvPr id="6" name="Rectangle 9"/>
            <p:cNvSpPr>
              <a:spLocks noChangeArrowheads="1"/>
            </p:cNvSpPr>
            <p:nvPr/>
          </p:nvSpPr>
          <p:spPr bwMode="auto">
            <a:xfrm flipV="1">
              <a:off x="5236" y="192"/>
              <a:ext cx="288" cy="288"/>
            </a:xfrm>
            <a:prstGeom prst="rect">
              <a:avLst/>
            </a:prstGeom>
            <a:solidFill>
              <a:schemeClr val="bg2"/>
            </a:solidFill>
            <a:ln w="12700">
              <a:solidFill>
                <a:schemeClr val="tx1"/>
              </a:solidFill>
              <a:miter lim="800000"/>
              <a:headEnd/>
              <a:tailEnd/>
            </a:ln>
          </p:spPr>
          <p:txBody>
            <a:bodyPr rot="10800000" wrap="none" anchor="ctr"/>
            <a:lstStyle/>
            <a:p>
              <a:pPr algn="ctr" eaLnBrk="1" hangingPunct="1"/>
              <a:endParaRPr lang="en-US" sz="2400"/>
            </a:p>
          </p:txBody>
        </p:sp>
        <p:sp>
          <p:nvSpPr>
            <p:cNvPr id="7" name="Rectangle 10"/>
            <p:cNvSpPr>
              <a:spLocks noChangeArrowheads="1"/>
            </p:cNvSpPr>
            <p:nvPr/>
          </p:nvSpPr>
          <p:spPr bwMode="auto">
            <a:xfrm flipV="1">
              <a:off x="240" y="192"/>
              <a:ext cx="5004" cy="288"/>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8" name="Rectangle 11"/>
            <p:cNvSpPr>
              <a:spLocks noChangeArrowheads="1"/>
            </p:cNvSpPr>
            <p:nvPr/>
          </p:nvSpPr>
          <p:spPr bwMode="auto">
            <a:xfrm flipV="1">
              <a:off x="240" y="480"/>
              <a:ext cx="5004" cy="144"/>
            </a:xfrm>
            <a:prstGeom prst="rect">
              <a:avLst/>
            </a:prstGeom>
            <a:solidFill>
              <a:schemeClr val="bg2"/>
            </a:solidFill>
            <a:ln w="12700">
              <a:solidFill>
                <a:schemeClr val="tx1"/>
              </a:solidFill>
              <a:miter lim="800000"/>
              <a:headEnd/>
              <a:tailEnd/>
            </a:ln>
          </p:spPr>
          <p:txBody>
            <a:bodyPr rot="10800000" wrap="none" anchor="ctr"/>
            <a:lstStyle/>
            <a:p>
              <a:pPr algn="ctr" eaLnBrk="1" hangingPunct="1"/>
              <a:endParaRPr lang="en-US" sz="2400"/>
            </a:p>
          </p:txBody>
        </p:sp>
        <p:sp>
          <p:nvSpPr>
            <p:cNvPr id="9" name="Rectangle 12"/>
            <p:cNvSpPr>
              <a:spLocks noChangeArrowheads="1"/>
            </p:cNvSpPr>
            <p:nvPr/>
          </p:nvSpPr>
          <p:spPr bwMode="auto">
            <a:xfrm flipV="1">
              <a:off x="5242" y="480"/>
              <a:ext cx="282"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10" name="Line 13"/>
            <p:cNvSpPr>
              <a:spLocks noChangeShapeType="1"/>
            </p:cNvSpPr>
            <p:nvPr/>
          </p:nvSpPr>
          <p:spPr bwMode="auto">
            <a:xfrm flipH="1">
              <a:off x="480" y="2256"/>
              <a:ext cx="484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 name="Rectangle 14"/>
            <p:cNvSpPr>
              <a:spLocks noChangeArrowheads="1"/>
            </p:cNvSpPr>
            <p:nvPr/>
          </p:nvSpPr>
          <p:spPr bwMode="auto">
            <a:xfrm>
              <a:off x="240" y="192"/>
              <a:ext cx="5286" cy="3648"/>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en-US" sz="2400"/>
            </a:p>
          </p:txBody>
        </p:sp>
      </p:grpSp>
      <p:sp>
        <p:nvSpPr>
          <p:cNvPr id="7171" name="Rectangle 3"/>
          <p:cNvSpPr>
            <a:spLocks noGrp="1" noChangeArrowheads="1"/>
          </p:cNvSpPr>
          <p:nvPr>
            <p:ph type="ctrTitle"/>
          </p:nvPr>
        </p:nvSpPr>
        <p:spPr>
          <a:xfrm>
            <a:off x="762000" y="1371600"/>
            <a:ext cx="7696200" cy="2057400"/>
          </a:xfrm>
        </p:spPr>
        <p:txBody>
          <a:bodyPr/>
          <a:lstStyle>
            <a:lvl1pPr>
              <a:defRPr sz="5400"/>
            </a:lvl1pPr>
          </a:lstStyle>
          <a:p>
            <a:r>
              <a:rPr lang="en-US"/>
              <a:t>Click to edit Master title style</a:t>
            </a:r>
          </a:p>
        </p:txBody>
      </p:sp>
      <p:sp>
        <p:nvSpPr>
          <p:cNvPr id="7172" name="Rectangle 4"/>
          <p:cNvSpPr>
            <a:spLocks noGrp="1" noChangeArrowheads="1"/>
          </p:cNvSpPr>
          <p:nvPr>
            <p:ph type="subTitle" idx="1"/>
          </p:nvPr>
        </p:nvSpPr>
        <p:spPr>
          <a:xfrm>
            <a:off x="762000" y="3765550"/>
            <a:ext cx="7696200" cy="2057400"/>
          </a:xfrm>
        </p:spPr>
        <p:txBody>
          <a:bodyPr/>
          <a:lstStyle>
            <a:lvl1pPr marL="0" indent="0">
              <a:buFont typeface="Wingdings" pitchFamily="2" charset="2"/>
              <a:buNone/>
              <a:defRPr sz="2800">
                <a:latin typeface="Arial" charset="0"/>
              </a:defRPr>
            </a:lvl1pPr>
          </a:lstStyle>
          <a:p>
            <a:r>
              <a:rPr lang="en-US"/>
              <a:t>Click to edit Master subtitle style</a:t>
            </a:r>
          </a:p>
        </p:txBody>
      </p:sp>
      <p:sp>
        <p:nvSpPr>
          <p:cNvPr id="12" name="Rectangle 5"/>
          <p:cNvSpPr>
            <a:spLocks noGrp="1" noChangeArrowheads="1"/>
          </p:cNvSpPr>
          <p:nvPr>
            <p:ph type="dt" sz="half" idx="10"/>
          </p:nvPr>
        </p:nvSpPr>
        <p:spPr>
          <a:xfrm>
            <a:off x="457200" y="6248400"/>
            <a:ext cx="2133600" cy="457200"/>
          </a:xfrm>
        </p:spPr>
        <p:txBody>
          <a:bodyPr/>
          <a:lstStyle>
            <a:lvl1pPr>
              <a:defRPr/>
            </a:lvl1pPr>
          </a:lstStyle>
          <a:p>
            <a:pPr>
              <a:defRPr/>
            </a:pPr>
            <a:endParaRPr lang="en-US"/>
          </a:p>
        </p:txBody>
      </p:sp>
      <p:sp>
        <p:nvSpPr>
          <p:cNvPr id="13" name="Rectangle 6"/>
          <p:cNvSpPr>
            <a:spLocks noGrp="1" noChangeArrowheads="1"/>
          </p:cNvSpPr>
          <p:nvPr>
            <p:ph type="ftr" sz="quarter" idx="11"/>
          </p:nvPr>
        </p:nvSpPr>
        <p:spPr/>
        <p:txBody>
          <a:bodyPr/>
          <a:lstStyle>
            <a:lvl1pPr>
              <a:defRPr/>
            </a:lvl1pPr>
          </a:lstStyle>
          <a:p>
            <a:pPr>
              <a:defRPr/>
            </a:pPr>
            <a:endParaRPr lang="en-US"/>
          </a:p>
        </p:txBody>
      </p:sp>
      <p:sp>
        <p:nvSpPr>
          <p:cNvPr id="14" name="Rectangle 7"/>
          <p:cNvSpPr>
            <a:spLocks noGrp="1" noChangeArrowheads="1"/>
          </p:cNvSpPr>
          <p:nvPr>
            <p:ph type="sldNum" sz="quarter" idx="12"/>
          </p:nvPr>
        </p:nvSpPr>
        <p:spPr>
          <a:xfrm>
            <a:off x="6553200" y="6248400"/>
            <a:ext cx="2133600" cy="457200"/>
          </a:xfrm>
        </p:spPr>
        <p:txBody>
          <a:bodyPr/>
          <a:lstStyle>
            <a:lvl1pPr>
              <a:defRPr b="1" smtClean="0"/>
            </a:lvl1pPr>
          </a:lstStyle>
          <a:p>
            <a:pPr>
              <a:defRPr/>
            </a:pPr>
            <a:fld id="{F848284B-1D2C-9C4D-8C5C-90B30C8C4D2B}" type="slidenum">
              <a:rPr lang="en-US"/>
              <a:pPr>
                <a:defRPr/>
              </a:pPr>
              <a:t>‹#›</a:t>
            </a:fld>
            <a:endParaRPr lang="en-US"/>
          </a:p>
        </p:txBody>
      </p:sp>
    </p:spTree>
    <p:extLst>
      <p:ext uri="{BB962C8B-B14F-4D97-AF65-F5344CB8AC3E}">
        <p14:creationId xmlns:p14="http://schemas.microsoft.com/office/powerpoint/2010/main" val="3293194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 name="Group 7"/>
          <p:cNvGrpSpPr>
            <a:grpSpLocks/>
          </p:cNvGrpSpPr>
          <p:nvPr userDrawn="1"/>
        </p:nvGrpSpPr>
        <p:grpSpPr bwMode="auto">
          <a:xfrm>
            <a:off x="279400" y="152400"/>
            <a:ext cx="8686800" cy="1600200"/>
            <a:chOff x="176" y="96"/>
            <a:chExt cx="5472" cy="1008"/>
          </a:xfrm>
        </p:grpSpPr>
        <p:sp>
          <p:nvSpPr>
            <p:cNvPr id="5"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7"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8"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9"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a:defRPr/>
            </a:lvl1pPr>
          </a:lstStyle>
          <a:p>
            <a:pPr>
              <a:defRPr/>
            </a:pPr>
            <a:endParaRPr lang="en-US"/>
          </a:p>
        </p:txBody>
      </p:sp>
      <p:sp>
        <p:nvSpPr>
          <p:cNvPr id="11" name="Footer Placeholder 4"/>
          <p:cNvSpPr>
            <a:spLocks noGrp="1"/>
          </p:cNvSpPr>
          <p:nvPr>
            <p:ph type="ftr" sz="quarter" idx="11"/>
          </p:nvPr>
        </p:nvSpPr>
        <p:spPr/>
        <p:txBody>
          <a:bodyPr/>
          <a:lstStyle>
            <a:lvl1pPr>
              <a:defRPr/>
            </a:lvl1pPr>
          </a:lstStyle>
          <a:p>
            <a:pPr>
              <a:defRPr/>
            </a:pPr>
            <a:endParaRPr lang="en-US"/>
          </a:p>
        </p:txBody>
      </p:sp>
      <p:sp>
        <p:nvSpPr>
          <p:cNvPr id="12" name="Slide Number Placeholder 5"/>
          <p:cNvSpPr>
            <a:spLocks noGrp="1"/>
          </p:cNvSpPr>
          <p:nvPr>
            <p:ph type="sldNum" sz="quarter" idx="12"/>
          </p:nvPr>
        </p:nvSpPr>
        <p:spPr/>
        <p:txBody>
          <a:bodyPr/>
          <a:lstStyle>
            <a:lvl1pPr>
              <a:defRPr smtClean="0"/>
            </a:lvl1pPr>
          </a:lstStyle>
          <a:p>
            <a:pPr>
              <a:defRPr/>
            </a:pPr>
            <a:fld id="{C43F1906-C526-364C-8478-E1004247BC19}" type="slidenum">
              <a:rPr lang="en-US"/>
              <a:pPr>
                <a:defRPr/>
              </a:pPr>
              <a:t>‹#›</a:t>
            </a:fld>
            <a:endParaRPr lang="en-US"/>
          </a:p>
        </p:txBody>
      </p:sp>
    </p:spTree>
    <p:extLst>
      <p:ext uri="{BB962C8B-B14F-4D97-AF65-F5344CB8AC3E}">
        <p14:creationId xmlns:p14="http://schemas.microsoft.com/office/powerpoint/2010/main" val="946842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5" name="Group 6"/>
          <p:cNvGrpSpPr>
            <a:grpSpLocks/>
          </p:cNvGrpSpPr>
          <p:nvPr userDrawn="1"/>
        </p:nvGrpSpPr>
        <p:grpSpPr bwMode="auto">
          <a:xfrm>
            <a:off x="279400" y="152400"/>
            <a:ext cx="8686800" cy="1600200"/>
            <a:chOff x="176" y="96"/>
            <a:chExt cx="5472" cy="1008"/>
          </a:xfrm>
        </p:grpSpPr>
        <p:sp>
          <p:nvSpPr>
            <p:cNvPr id="6"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 name="Rectangle 8"/>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8" name="Rectangle 9"/>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9" name="Rectangle 10"/>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10" name="Rectangle 11"/>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Date Placeholder 4"/>
          <p:cNvSpPr>
            <a:spLocks noGrp="1"/>
          </p:cNvSpPr>
          <p:nvPr>
            <p:ph type="dt" sz="half" idx="10"/>
          </p:nvPr>
        </p:nvSpPr>
        <p:spPr/>
        <p:txBody>
          <a:bodyPr/>
          <a:lstStyle>
            <a:lvl1pPr>
              <a:defRPr/>
            </a:lvl1pPr>
          </a:lstStyle>
          <a:p>
            <a:pPr>
              <a:defRPr/>
            </a:pPr>
            <a:endParaRPr lang="en-US"/>
          </a:p>
        </p:txBody>
      </p:sp>
      <p:sp>
        <p:nvSpPr>
          <p:cNvPr id="12" name="Footer Placeholder 5"/>
          <p:cNvSpPr>
            <a:spLocks noGrp="1"/>
          </p:cNvSpPr>
          <p:nvPr>
            <p:ph type="ftr" sz="quarter" idx="11"/>
          </p:nvPr>
        </p:nvSpPr>
        <p:spPr/>
        <p:txBody>
          <a:bodyPr/>
          <a:lstStyle>
            <a:lvl1pPr>
              <a:defRPr/>
            </a:lvl1pPr>
          </a:lstStyle>
          <a:p>
            <a:pPr>
              <a:defRPr/>
            </a:pPr>
            <a:endParaRPr lang="en-US"/>
          </a:p>
        </p:txBody>
      </p:sp>
      <p:sp>
        <p:nvSpPr>
          <p:cNvPr id="13" name="Slide Number Placeholder 6"/>
          <p:cNvSpPr>
            <a:spLocks noGrp="1"/>
          </p:cNvSpPr>
          <p:nvPr>
            <p:ph type="sldNum" sz="quarter" idx="12"/>
          </p:nvPr>
        </p:nvSpPr>
        <p:spPr/>
        <p:txBody>
          <a:bodyPr/>
          <a:lstStyle>
            <a:lvl1pPr>
              <a:defRPr smtClean="0"/>
            </a:lvl1pPr>
          </a:lstStyle>
          <a:p>
            <a:pPr>
              <a:defRPr/>
            </a:pPr>
            <a:fld id="{0E0552A3-72DD-A142-81AD-1B252585B7E8}" type="slidenum">
              <a:rPr lang="en-US"/>
              <a:pPr>
                <a:defRPr/>
              </a:pPr>
              <a:t>‹#›</a:t>
            </a:fld>
            <a:endParaRPr lang="en-US"/>
          </a:p>
        </p:txBody>
      </p:sp>
    </p:spTree>
    <p:extLst>
      <p:ext uri="{BB962C8B-B14F-4D97-AF65-F5344CB8AC3E}">
        <p14:creationId xmlns:p14="http://schemas.microsoft.com/office/powerpoint/2010/main" val="2104340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7" name="Group 7"/>
          <p:cNvGrpSpPr>
            <a:grpSpLocks/>
          </p:cNvGrpSpPr>
          <p:nvPr userDrawn="1"/>
        </p:nvGrpSpPr>
        <p:grpSpPr bwMode="auto">
          <a:xfrm>
            <a:off x="279400" y="152400"/>
            <a:ext cx="8686800" cy="1600200"/>
            <a:chOff x="176" y="96"/>
            <a:chExt cx="5472" cy="1008"/>
          </a:xfrm>
        </p:grpSpPr>
        <p:sp>
          <p:nvSpPr>
            <p:cNvPr id="8"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10"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11"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12"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Date Placeholder 6"/>
          <p:cNvSpPr>
            <a:spLocks noGrp="1"/>
          </p:cNvSpPr>
          <p:nvPr>
            <p:ph type="dt" sz="half" idx="10"/>
          </p:nvPr>
        </p:nvSpPr>
        <p:spPr/>
        <p:txBody>
          <a:bodyPr/>
          <a:lstStyle>
            <a:lvl1pPr>
              <a:defRPr/>
            </a:lvl1pPr>
          </a:lstStyle>
          <a:p>
            <a:pPr>
              <a:defRPr/>
            </a:pPr>
            <a:endParaRPr lang="en-US"/>
          </a:p>
        </p:txBody>
      </p:sp>
      <p:sp>
        <p:nvSpPr>
          <p:cNvPr id="14" name="Footer Placeholder 7"/>
          <p:cNvSpPr>
            <a:spLocks noGrp="1"/>
          </p:cNvSpPr>
          <p:nvPr>
            <p:ph type="ftr" sz="quarter" idx="11"/>
          </p:nvPr>
        </p:nvSpPr>
        <p:spPr/>
        <p:txBody>
          <a:bodyPr/>
          <a:lstStyle>
            <a:lvl1pPr>
              <a:defRPr/>
            </a:lvl1pPr>
          </a:lstStyle>
          <a:p>
            <a:pPr>
              <a:defRPr/>
            </a:pPr>
            <a:endParaRPr lang="en-US"/>
          </a:p>
        </p:txBody>
      </p:sp>
      <p:sp>
        <p:nvSpPr>
          <p:cNvPr id="15" name="Slide Number Placeholder 8"/>
          <p:cNvSpPr>
            <a:spLocks noGrp="1"/>
          </p:cNvSpPr>
          <p:nvPr>
            <p:ph type="sldNum" sz="quarter" idx="12"/>
          </p:nvPr>
        </p:nvSpPr>
        <p:spPr/>
        <p:txBody>
          <a:bodyPr/>
          <a:lstStyle>
            <a:lvl1pPr>
              <a:defRPr smtClean="0"/>
            </a:lvl1pPr>
          </a:lstStyle>
          <a:p>
            <a:pPr>
              <a:defRPr/>
            </a:pPr>
            <a:fld id="{6DEA54E2-FF6C-934F-BE14-75641BA81967}" type="slidenum">
              <a:rPr lang="en-US"/>
              <a:pPr>
                <a:defRPr/>
              </a:pPr>
              <a:t>‹#›</a:t>
            </a:fld>
            <a:endParaRPr lang="en-US"/>
          </a:p>
        </p:txBody>
      </p:sp>
    </p:spTree>
    <p:extLst>
      <p:ext uri="{BB962C8B-B14F-4D97-AF65-F5344CB8AC3E}">
        <p14:creationId xmlns:p14="http://schemas.microsoft.com/office/powerpoint/2010/main" val="809719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3" name="Group 7"/>
          <p:cNvGrpSpPr>
            <a:grpSpLocks/>
          </p:cNvGrpSpPr>
          <p:nvPr userDrawn="1"/>
        </p:nvGrpSpPr>
        <p:grpSpPr bwMode="auto">
          <a:xfrm>
            <a:off x="279400" y="152400"/>
            <a:ext cx="8686800" cy="1600200"/>
            <a:chOff x="176" y="96"/>
            <a:chExt cx="5472" cy="1008"/>
          </a:xfrm>
        </p:grpSpPr>
        <p:sp>
          <p:nvSpPr>
            <p:cNvPr id="4"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6"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7"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8"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p:txBody>
          <a:bodyPr/>
          <a:lstStyle/>
          <a:p>
            <a:r>
              <a:rPr lang="en-US" smtClean="0"/>
              <a:t>Click to edit Master title style</a:t>
            </a:r>
            <a:endParaRPr lang="en-US"/>
          </a:p>
        </p:txBody>
      </p:sp>
      <p:sp>
        <p:nvSpPr>
          <p:cNvPr id="9" name="Date Placeholder 2"/>
          <p:cNvSpPr>
            <a:spLocks noGrp="1"/>
          </p:cNvSpPr>
          <p:nvPr>
            <p:ph type="dt" sz="half" idx="10"/>
          </p:nvPr>
        </p:nvSpPr>
        <p:spPr/>
        <p:txBody>
          <a:bodyPr/>
          <a:lstStyle>
            <a:lvl1pPr>
              <a:defRPr/>
            </a:lvl1pPr>
          </a:lstStyle>
          <a:p>
            <a:pPr>
              <a:defRPr/>
            </a:pPr>
            <a:endParaRPr lang="en-US"/>
          </a:p>
        </p:txBody>
      </p:sp>
      <p:sp>
        <p:nvSpPr>
          <p:cNvPr id="10" name="Footer Placeholder 3"/>
          <p:cNvSpPr>
            <a:spLocks noGrp="1"/>
          </p:cNvSpPr>
          <p:nvPr>
            <p:ph type="ftr" sz="quarter" idx="11"/>
          </p:nvPr>
        </p:nvSpPr>
        <p:spPr/>
        <p:txBody>
          <a:bodyPr/>
          <a:lstStyle>
            <a:lvl1pPr>
              <a:defRPr/>
            </a:lvl1pPr>
          </a:lstStyle>
          <a:p>
            <a:pPr>
              <a:defRPr/>
            </a:pPr>
            <a:endParaRPr lang="en-US"/>
          </a:p>
        </p:txBody>
      </p:sp>
      <p:sp>
        <p:nvSpPr>
          <p:cNvPr id="11" name="Slide Number Placeholder 4"/>
          <p:cNvSpPr>
            <a:spLocks noGrp="1"/>
          </p:cNvSpPr>
          <p:nvPr>
            <p:ph type="sldNum" sz="quarter" idx="12"/>
          </p:nvPr>
        </p:nvSpPr>
        <p:spPr/>
        <p:txBody>
          <a:bodyPr/>
          <a:lstStyle>
            <a:lvl1pPr>
              <a:defRPr smtClean="0"/>
            </a:lvl1pPr>
          </a:lstStyle>
          <a:p>
            <a:pPr>
              <a:defRPr/>
            </a:pPr>
            <a:fld id="{302BE3AB-BEC7-6C43-A9A8-101BCC86F70A}" type="slidenum">
              <a:rPr lang="en-US"/>
              <a:pPr>
                <a:defRPr/>
              </a:pPr>
              <a:t>‹#›</a:t>
            </a:fld>
            <a:endParaRPr lang="en-US"/>
          </a:p>
        </p:txBody>
      </p:sp>
    </p:spTree>
    <p:extLst>
      <p:ext uri="{BB962C8B-B14F-4D97-AF65-F5344CB8AC3E}">
        <p14:creationId xmlns:p14="http://schemas.microsoft.com/office/powerpoint/2010/main" val="2066488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39CB61F-2EE8-984B-8E20-A261672F333A}" type="slidenum">
              <a:rPr lang="en-US"/>
              <a:pPr>
                <a:defRPr/>
              </a:pPr>
              <a:t>‹#›</a:t>
            </a:fld>
            <a:endParaRPr lang="en-US"/>
          </a:p>
        </p:txBody>
      </p:sp>
    </p:spTree>
    <p:extLst>
      <p:ext uri="{BB962C8B-B14F-4D97-AF65-F5344CB8AC3E}">
        <p14:creationId xmlns:p14="http://schemas.microsoft.com/office/powerpoint/2010/main" val="25669226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
          <p:cNvGrpSpPr>
            <a:grpSpLocks/>
          </p:cNvGrpSpPr>
          <p:nvPr userDrawn="1"/>
        </p:nvGrpSpPr>
        <p:grpSpPr bwMode="auto">
          <a:xfrm>
            <a:off x="279400" y="152400"/>
            <a:ext cx="8686800" cy="1600200"/>
            <a:chOff x="176" y="96"/>
            <a:chExt cx="5472" cy="1008"/>
          </a:xfrm>
        </p:grpSpPr>
        <p:sp>
          <p:nvSpPr>
            <p:cNvPr id="6"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 name="Rectangle 8"/>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8" name="Rectangle 9"/>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9" name="Rectangle 10"/>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10" name="Rectangle 11"/>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Date Placeholder 4"/>
          <p:cNvSpPr>
            <a:spLocks noGrp="1"/>
          </p:cNvSpPr>
          <p:nvPr>
            <p:ph type="dt" sz="half" idx="10"/>
          </p:nvPr>
        </p:nvSpPr>
        <p:spPr/>
        <p:txBody>
          <a:bodyPr/>
          <a:lstStyle>
            <a:lvl1pPr>
              <a:defRPr/>
            </a:lvl1pPr>
          </a:lstStyle>
          <a:p>
            <a:pPr>
              <a:defRPr/>
            </a:pPr>
            <a:endParaRPr lang="en-US"/>
          </a:p>
        </p:txBody>
      </p:sp>
      <p:sp>
        <p:nvSpPr>
          <p:cNvPr id="12" name="Footer Placeholder 5"/>
          <p:cNvSpPr>
            <a:spLocks noGrp="1"/>
          </p:cNvSpPr>
          <p:nvPr>
            <p:ph type="ftr" sz="quarter" idx="11"/>
          </p:nvPr>
        </p:nvSpPr>
        <p:spPr/>
        <p:txBody>
          <a:bodyPr/>
          <a:lstStyle>
            <a:lvl1pPr>
              <a:defRPr/>
            </a:lvl1pPr>
          </a:lstStyle>
          <a:p>
            <a:pPr>
              <a:defRPr/>
            </a:pPr>
            <a:endParaRPr lang="en-US"/>
          </a:p>
        </p:txBody>
      </p:sp>
      <p:sp>
        <p:nvSpPr>
          <p:cNvPr id="13" name="Slide Number Placeholder 6"/>
          <p:cNvSpPr>
            <a:spLocks noGrp="1"/>
          </p:cNvSpPr>
          <p:nvPr>
            <p:ph type="sldNum" sz="quarter" idx="12"/>
          </p:nvPr>
        </p:nvSpPr>
        <p:spPr/>
        <p:txBody>
          <a:bodyPr/>
          <a:lstStyle>
            <a:lvl1pPr>
              <a:defRPr smtClean="0"/>
            </a:lvl1pPr>
          </a:lstStyle>
          <a:p>
            <a:pPr>
              <a:defRPr/>
            </a:pPr>
            <a:fld id="{EAD95DFB-626E-2344-B74E-1425FB5456DE}" type="slidenum">
              <a:rPr lang="en-US"/>
              <a:pPr>
                <a:defRPr/>
              </a:pPr>
              <a:t>‹#›</a:t>
            </a:fld>
            <a:endParaRPr lang="en-US"/>
          </a:p>
        </p:txBody>
      </p:sp>
    </p:spTree>
    <p:extLst>
      <p:ext uri="{BB962C8B-B14F-4D97-AF65-F5344CB8AC3E}">
        <p14:creationId xmlns:p14="http://schemas.microsoft.com/office/powerpoint/2010/main" val="688967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
          <p:cNvGrpSpPr>
            <a:grpSpLocks/>
          </p:cNvGrpSpPr>
          <p:nvPr userDrawn="1"/>
        </p:nvGrpSpPr>
        <p:grpSpPr bwMode="auto">
          <a:xfrm>
            <a:off x="279400" y="152400"/>
            <a:ext cx="8686800" cy="1600200"/>
            <a:chOff x="176" y="96"/>
            <a:chExt cx="5472" cy="1008"/>
          </a:xfrm>
        </p:grpSpPr>
        <p:sp>
          <p:nvSpPr>
            <p:cNvPr id="6"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 name="Rectangle 8"/>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8" name="Rectangle 9"/>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9" name="Rectangle 10"/>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10" name="Rectangle 11"/>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Date Placeholder 4"/>
          <p:cNvSpPr>
            <a:spLocks noGrp="1"/>
          </p:cNvSpPr>
          <p:nvPr>
            <p:ph type="dt" sz="half" idx="10"/>
          </p:nvPr>
        </p:nvSpPr>
        <p:spPr/>
        <p:txBody>
          <a:bodyPr/>
          <a:lstStyle>
            <a:lvl1pPr>
              <a:defRPr/>
            </a:lvl1pPr>
          </a:lstStyle>
          <a:p>
            <a:pPr>
              <a:defRPr/>
            </a:pPr>
            <a:endParaRPr lang="en-US"/>
          </a:p>
        </p:txBody>
      </p:sp>
      <p:sp>
        <p:nvSpPr>
          <p:cNvPr id="12" name="Footer Placeholder 5"/>
          <p:cNvSpPr>
            <a:spLocks noGrp="1"/>
          </p:cNvSpPr>
          <p:nvPr>
            <p:ph type="ftr" sz="quarter" idx="11"/>
          </p:nvPr>
        </p:nvSpPr>
        <p:spPr/>
        <p:txBody>
          <a:bodyPr/>
          <a:lstStyle>
            <a:lvl1pPr>
              <a:defRPr/>
            </a:lvl1pPr>
          </a:lstStyle>
          <a:p>
            <a:pPr>
              <a:defRPr/>
            </a:pPr>
            <a:endParaRPr lang="en-US"/>
          </a:p>
        </p:txBody>
      </p:sp>
      <p:sp>
        <p:nvSpPr>
          <p:cNvPr id="13" name="Slide Number Placeholder 6"/>
          <p:cNvSpPr>
            <a:spLocks noGrp="1"/>
          </p:cNvSpPr>
          <p:nvPr>
            <p:ph type="sldNum" sz="quarter" idx="12"/>
          </p:nvPr>
        </p:nvSpPr>
        <p:spPr/>
        <p:txBody>
          <a:bodyPr/>
          <a:lstStyle>
            <a:lvl1pPr>
              <a:defRPr smtClean="0"/>
            </a:lvl1pPr>
          </a:lstStyle>
          <a:p>
            <a:pPr>
              <a:defRPr/>
            </a:pPr>
            <a:fld id="{E4D7614B-034E-B649-9716-830B73652EB9}" type="slidenum">
              <a:rPr lang="en-US"/>
              <a:pPr>
                <a:defRPr/>
              </a:pPr>
              <a:t>‹#›</a:t>
            </a:fld>
            <a:endParaRPr lang="en-US"/>
          </a:p>
        </p:txBody>
      </p:sp>
    </p:spTree>
    <p:extLst>
      <p:ext uri="{BB962C8B-B14F-4D97-AF65-F5344CB8AC3E}">
        <p14:creationId xmlns:p14="http://schemas.microsoft.com/office/powerpoint/2010/main" val="104004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4" name="Group 7"/>
          <p:cNvGrpSpPr>
            <a:grpSpLocks/>
          </p:cNvGrpSpPr>
          <p:nvPr userDrawn="1"/>
        </p:nvGrpSpPr>
        <p:grpSpPr bwMode="auto">
          <a:xfrm>
            <a:off x="279400" y="152400"/>
            <a:ext cx="8686800" cy="1600200"/>
            <a:chOff x="176" y="96"/>
            <a:chExt cx="5472" cy="1008"/>
          </a:xfrm>
        </p:grpSpPr>
        <p:sp>
          <p:nvSpPr>
            <p:cNvPr id="5"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7"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8"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9"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Date Placeholder 3"/>
          <p:cNvSpPr>
            <a:spLocks noGrp="1"/>
          </p:cNvSpPr>
          <p:nvPr>
            <p:ph type="dt" sz="half" idx="10"/>
          </p:nvPr>
        </p:nvSpPr>
        <p:spPr/>
        <p:txBody>
          <a:bodyPr/>
          <a:lstStyle>
            <a:lvl1pPr>
              <a:defRPr/>
            </a:lvl1pPr>
          </a:lstStyle>
          <a:p>
            <a:pPr>
              <a:defRPr/>
            </a:pPr>
            <a:endParaRPr lang="en-US"/>
          </a:p>
        </p:txBody>
      </p:sp>
      <p:sp>
        <p:nvSpPr>
          <p:cNvPr id="11" name="Footer Placeholder 4"/>
          <p:cNvSpPr>
            <a:spLocks noGrp="1"/>
          </p:cNvSpPr>
          <p:nvPr>
            <p:ph type="ftr" sz="quarter" idx="11"/>
          </p:nvPr>
        </p:nvSpPr>
        <p:spPr/>
        <p:txBody>
          <a:bodyPr/>
          <a:lstStyle>
            <a:lvl1pPr>
              <a:defRPr/>
            </a:lvl1pPr>
          </a:lstStyle>
          <a:p>
            <a:pPr>
              <a:defRPr/>
            </a:pPr>
            <a:endParaRPr lang="en-US"/>
          </a:p>
        </p:txBody>
      </p:sp>
      <p:sp>
        <p:nvSpPr>
          <p:cNvPr id="12" name="Slide Number Placeholder 5"/>
          <p:cNvSpPr>
            <a:spLocks noGrp="1"/>
          </p:cNvSpPr>
          <p:nvPr>
            <p:ph type="sldNum" sz="quarter" idx="12"/>
          </p:nvPr>
        </p:nvSpPr>
        <p:spPr/>
        <p:txBody>
          <a:bodyPr/>
          <a:lstStyle>
            <a:lvl1pPr>
              <a:defRPr smtClean="0"/>
            </a:lvl1pPr>
          </a:lstStyle>
          <a:p>
            <a:pPr>
              <a:defRPr/>
            </a:pPr>
            <a:fld id="{E496F836-FAFD-4C42-AFFC-25F4E61FB251}" type="slidenum">
              <a:rPr lang="en-US"/>
              <a:pPr>
                <a:defRPr/>
              </a:pPr>
              <a:t>‹#›</a:t>
            </a:fld>
            <a:endParaRPr lang="en-US"/>
          </a:p>
        </p:txBody>
      </p:sp>
    </p:spTree>
    <p:extLst>
      <p:ext uri="{BB962C8B-B14F-4D97-AF65-F5344CB8AC3E}">
        <p14:creationId xmlns:p14="http://schemas.microsoft.com/office/powerpoint/2010/main" val="2020789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4" name="Group 7"/>
          <p:cNvGrpSpPr>
            <a:grpSpLocks/>
          </p:cNvGrpSpPr>
          <p:nvPr userDrawn="1"/>
        </p:nvGrpSpPr>
        <p:grpSpPr bwMode="auto">
          <a:xfrm>
            <a:off x="279400" y="152400"/>
            <a:ext cx="8686800" cy="1600200"/>
            <a:chOff x="176" y="96"/>
            <a:chExt cx="5472" cy="1008"/>
          </a:xfrm>
        </p:grpSpPr>
        <p:sp>
          <p:nvSpPr>
            <p:cNvPr id="5"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7"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8"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9"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Vertical Title 1"/>
          <p:cNvSpPr>
            <a:spLocks noGrp="1"/>
          </p:cNvSpPr>
          <p:nvPr>
            <p:ph type="title" orient="vert"/>
          </p:nvPr>
        </p:nvSpPr>
        <p:spPr>
          <a:xfrm>
            <a:off x="6629400" y="533400"/>
            <a:ext cx="2057400" cy="5597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33400"/>
            <a:ext cx="6019800" cy="5597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Date Placeholder 3"/>
          <p:cNvSpPr>
            <a:spLocks noGrp="1"/>
          </p:cNvSpPr>
          <p:nvPr>
            <p:ph type="dt" sz="half" idx="10"/>
          </p:nvPr>
        </p:nvSpPr>
        <p:spPr/>
        <p:txBody>
          <a:bodyPr/>
          <a:lstStyle>
            <a:lvl1pPr>
              <a:defRPr/>
            </a:lvl1pPr>
          </a:lstStyle>
          <a:p>
            <a:pPr>
              <a:defRPr/>
            </a:pPr>
            <a:endParaRPr lang="en-US"/>
          </a:p>
        </p:txBody>
      </p:sp>
      <p:sp>
        <p:nvSpPr>
          <p:cNvPr id="11" name="Footer Placeholder 4"/>
          <p:cNvSpPr>
            <a:spLocks noGrp="1"/>
          </p:cNvSpPr>
          <p:nvPr>
            <p:ph type="ftr" sz="quarter" idx="11"/>
          </p:nvPr>
        </p:nvSpPr>
        <p:spPr/>
        <p:txBody>
          <a:bodyPr/>
          <a:lstStyle>
            <a:lvl1pPr>
              <a:defRPr/>
            </a:lvl1pPr>
          </a:lstStyle>
          <a:p>
            <a:pPr>
              <a:defRPr/>
            </a:pPr>
            <a:endParaRPr lang="en-US"/>
          </a:p>
        </p:txBody>
      </p:sp>
      <p:sp>
        <p:nvSpPr>
          <p:cNvPr id="12" name="Slide Number Placeholder 5"/>
          <p:cNvSpPr>
            <a:spLocks noGrp="1"/>
          </p:cNvSpPr>
          <p:nvPr>
            <p:ph type="sldNum" sz="quarter" idx="12"/>
          </p:nvPr>
        </p:nvSpPr>
        <p:spPr/>
        <p:txBody>
          <a:bodyPr/>
          <a:lstStyle>
            <a:lvl1pPr>
              <a:defRPr smtClean="0"/>
            </a:lvl1pPr>
          </a:lstStyle>
          <a:p>
            <a:pPr>
              <a:defRPr/>
            </a:pPr>
            <a:fld id="{60AA0C61-3775-1C43-AAED-B7616FDAE26D}" type="slidenum">
              <a:rPr lang="en-US"/>
              <a:pPr>
                <a:defRPr/>
              </a:pPr>
              <a:t>‹#›</a:t>
            </a:fld>
            <a:endParaRPr lang="en-US"/>
          </a:p>
        </p:txBody>
      </p:sp>
    </p:spTree>
    <p:extLst>
      <p:ext uri="{BB962C8B-B14F-4D97-AF65-F5344CB8AC3E}">
        <p14:creationId xmlns:p14="http://schemas.microsoft.com/office/powerpoint/2010/main" val="816824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3" name="Group 7"/>
          <p:cNvGrpSpPr>
            <a:grpSpLocks/>
          </p:cNvGrpSpPr>
          <p:nvPr userDrawn="1"/>
        </p:nvGrpSpPr>
        <p:grpSpPr bwMode="auto">
          <a:xfrm>
            <a:off x="279400" y="152400"/>
            <a:ext cx="8686800" cy="1600200"/>
            <a:chOff x="176" y="96"/>
            <a:chExt cx="5472" cy="1008"/>
          </a:xfrm>
        </p:grpSpPr>
        <p:sp>
          <p:nvSpPr>
            <p:cNvPr id="4" name="Line 8"/>
            <p:cNvSpPr>
              <a:spLocks noChangeShapeType="1"/>
            </p:cNvSpPr>
            <p:nvPr/>
          </p:nvSpPr>
          <p:spPr bwMode="auto">
            <a:xfrm flipH="1">
              <a:off x="288" y="1104"/>
              <a:ext cx="52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6"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sp>
          <p:nvSpPr>
            <p:cNvPr id="7"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p:spPr>
          <p:txBody>
            <a:bodyPr wrap="none" anchor="ctr"/>
            <a:lstStyle/>
            <a:p>
              <a:pPr algn="ctr" eaLnBrk="1" hangingPunct="1"/>
              <a:endParaRPr lang="en-US" sz="2400"/>
            </a:p>
          </p:txBody>
        </p:sp>
        <p:sp>
          <p:nvSpPr>
            <p:cNvPr id="8"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p:spPr>
          <p:txBody>
            <a:bodyPr wrap="none" anchor="ctr"/>
            <a:lstStyle/>
            <a:p>
              <a:pPr algn="ctr" eaLnBrk="1" hangingPunct="1"/>
              <a:endParaRPr lang="en-US" sz="2400"/>
            </a:p>
          </p:txBody>
        </p:sp>
      </p:grpSp>
      <p:sp>
        <p:nvSpPr>
          <p:cNvPr id="2" name="Title 1"/>
          <p:cNvSpPr>
            <a:spLocks noGrp="1"/>
          </p:cNvSpPr>
          <p:nvPr>
            <p:ph type="title"/>
          </p:nvPr>
        </p:nvSpPr>
        <p:spPr/>
        <p:txBody>
          <a:bodyPr/>
          <a:lstStyle/>
          <a:p>
            <a:r>
              <a:rPr lang="en-US" smtClean="0"/>
              <a:t>Click to edit Master title style</a:t>
            </a:r>
            <a:endParaRPr lang="en-US"/>
          </a:p>
        </p:txBody>
      </p:sp>
      <p:sp>
        <p:nvSpPr>
          <p:cNvPr id="9" name="Date Placeholder 2"/>
          <p:cNvSpPr>
            <a:spLocks noGrp="1"/>
          </p:cNvSpPr>
          <p:nvPr>
            <p:ph type="dt" sz="half" idx="10"/>
          </p:nvPr>
        </p:nvSpPr>
        <p:spPr/>
        <p:txBody>
          <a:bodyPr/>
          <a:lstStyle>
            <a:lvl1pPr>
              <a:defRPr/>
            </a:lvl1pPr>
          </a:lstStyle>
          <a:p>
            <a:pPr>
              <a:defRPr/>
            </a:pPr>
            <a:endParaRPr lang="en-US"/>
          </a:p>
        </p:txBody>
      </p:sp>
      <p:sp>
        <p:nvSpPr>
          <p:cNvPr id="10" name="Footer Placeholder 3"/>
          <p:cNvSpPr>
            <a:spLocks noGrp="1"/>
          </p:cNvSpPr>
          <p:nvPr>
            <p:ph type="ftr" sz="quarter" idx="11"/>
          </p:nvPr>
        </p:nvSpPr>
        <p:spPr/>
        <p:txBody>
          <a:bodyPr/>
          <a:lstStyle>
            <a:lvl1pPr>
              <a:defRPr/>
            </a:lvl1pPr>
          </a:lstStyle>
          <a:p>
            <a:pPr>
              <a:defRPr/>
            </a:pPr>
            <a:endParaRPr lang="en-US"/>
          </a:p>
        </p:txBody>
      </p:sp>
      <p:sp>
        <p:nvSpPr>
          <p:cNvPr id="11" name="Slide Number Placeholder 4"/>
          <p:cNvSpPr>
            <a:spLocks noGrp="1"/>
          </p:cNvSpPr>
          <p:nvPr>
            <p:ph type="sldNum" sz="quarter" idx="12"/>
          </p:nvPr>
        </p:nvSpPr>
        <p:spPr/>
        <p:txBody>
          <a:bodyPr/>
          <a:lstStyle>
            <a:lvl1pPr>
              <a:defRPr smtClean="0"/>
            </a:lvl1pPr>
          </a:lstStyle>
          <a:p>
            <a:pPr>
              <a:defRPr/>
            </a:pPr>
            <a:fld id="{D25BB41D-59D7-D845-AFCA-87281A9AD5C0}" type="slidenum">
              <a:rPr lang="en-US"/>
              <a:pPr>
                <a:defRPr/>
              </a:pPr>
              <a:t>‹#›</a:t>
            </a:fld>
            <a:endParaRPr lang="en-US"/>
          </a:p>
        </p:txBody>
      </p:sp>
    </p:spTree>
    <p:extLst>
      <p:ext uri="{BB962C8B-B14F-4D97-AF65-F5344CB8AC3E}">
        <p14:creationId xmlns:p14="http://schemas.microsoft.com/office/powerpoint/2010/main" val="806430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763E72-23FD-4D61-AB92-5116F510A8AD}" type="slidenum">
              <a:rPr lang="en-US" smtClean="0"/>
              <a:t>‹#›</a:t>
            </a:fld>
            <a:endParaRPr lang="en-US"/>
          </a:p>
        </p:txBody>
      </p:sp>
    </p:spTree>
    <p:extLst>
      <p:ext uri="{BB962C8B-B14F-4D97-AF65-F5344CB8AC3E}">
        <p14:creationId xmlns:p14="http://schemas.microsoft.com/office/powerpoint/2010/main" val="1043549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828800"/>
            <a:ext cx="8229600" cy="430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148" name="Rectangle 4"/>
          <p:cNvSpPr>
            <a:spLocks noGrp="1" noChangeArrowheads="1"/>
          </p:cNvSpPr>
          <p:nvPr>
            <p:ph type="dt" sz="half" idx="2"/>
          </p:nvPr>
        </p:nvSpPr>
        <p:spPr bwMode="auto">
          <a:xfrm>
            <a:off x="457200" y="6248400"/>
            <a:ext cx="1676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Arial" charset="0"/>
                <a:ea typeface="+mn-ea"/>
                <a:cs typeface="+mn-cs"/>
              </a:defRPr>
            </a:lvl1pPr>
          </a:lstStyle>
          <a:p>
            <a:pPr>
              <a:defRPr/>
            </a:pPr>
            <a:endParaRPr lang="en-US"/>
          </a:p>
        </p:txBody>
      </p:sp>
      <p:sp>
        <p:nvSpPr>
          <p:cNvPr id="614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Arial" charset="0"/>
                <a:ea typeface="+mn-ea"/>
                <a:cs typeface="+mn-cs"/>
              </a:defRPr>
            </a:lvl1pPr>
          </a:lstStyle>
          <a:p>
            <a:pPr>
              <a:defRPr/>
            </a:pPr>
            <a:endParaRPr lang="en-US"/>
          </a:p>
        </p:txBody>
      </p:sp>
      <p:sp>
        <p:nvSpPr>
          <p:cNvPr id="6150" name="Rectangle 6"/>
          <p:cNvSpPr>
            <a:spLocks noGrp="1" noChangeArrowheads="1"/>
          </p:cNvSpPr>
          <p:nvPr>
            <p:ph type="sldNum" sz="quarter" idx="4"/>
          </p:nvPr>
        </p:nvSpPr>
        <p:spPr bwMode="auto">
          <a:xfrm>
            <a:off x="7162800" y="6477000"/>
            <a:ext cx="19050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smtClean="0">
                <a:latin typeface="Cambria"/>
                <a:cs typeface="Cambria"/>
              </a:defRPr>
            </a:lvl1pPr>
          </a:lstStyle>
          <a:p>
            <a:pPr>
              <a:defRPr/>
            </a:pPr>
            <a:fld id="{8E4C201F-1EDB-2D47-BCAE-6BA4100F94DE}"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4408" r:id="rId1"/>
    <p:sldLayoutId id="2147484409" r:id="rId2"/>
    <p:sldLayoutId id="2147484410" r:id="rId3"/>
    <p:sldLayoutId id="2147484411" r:id="rId4"/>
    <p:sldLayoutId id="2147484412" r:id="rId5"/>
    <p:sldLayoutId id="2147484407" r:id="rId6"/>
    <p:sldLayoutId id="2147484413" r:id="rId7"/>
    <p:sldLayoutId id="2147484414" r:id="rId8"/>
    <p:sldLayoutId id="2147484415" r:id="rId9"/>
    <p:sldLayoutId id="2147484416" r:id="rId10"/>
    <p:sldLayoutId id="2147484417" r:id="rId11"/>
    <p:sldLayoutId id="2147484418" r:id="rId12"/>
  </p:sldLayoutIdLst>
  <p:timing>
    <p:tnLst>
      <p:par>
        <p:cTn id="1" dur="indefinite" restart="never" nodeType="tmRoot"/>
      </p:par>
    </p:tnLst>
  </p:timing>
  <p:hf hdr="0" ftr="0" dt="0"/>
  <p:txStyles>
    <p:title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469900" indent="-469900" algn="l" rtl="0" eaLnBrk="0" fontAlgn="base" hangingPunct="0">
        <a:spcBef>
          <a:spcPct val="20000"/>
        </a:spcBef>
        <a:spcAft>
          <a:spcPct val="0"/>
        </a:spcAft>
        <a:buClr>
          <a:schemeClr val="bg2"/>
        </a:buClr>
        <a:buSzPct val="70000"/>
        <a:buFont typeface="Wingdings" charset="0"/>
        <a:buChar char="o"/>
        <a:defRPr sz="3200">
          <a:solidFill>
            <a:schemeClr val="tx1"/>
          </a:solidFill>
          <a:latin typeface="+mn-lt"/>
          <a:ea typeface="ＭＳ Ｐゴシック" charset="0"/>
          <a:cs typeface="ＭＳ Ｐゴシック" charset="0"/>
        </a:defRPr>
      </a:lvl1pPr>
      <a:lvl2pPr marL="908050" indent="-436563" algn="l" rtl="0" eaLnBrk="0" fontAlgn="base" hangingPunct="0">
        <a:spcBef>
          <a:spcPct val="20000"/>
        </a:spcBef>
        <a:spcAft>
          <a:spcPct val="0"/>
        </a:spcAft>
        <a:buClr>
          <a:schemeClr val="accent2"/>
        </a:buClr>
        <a:buSzPct val="75000"/>
        <a:buFont typeface="Wingdings" charset="0"/>
        <a:buChar char="n"/>
        <a:defRPr sz="2800">
          <a:solidFill>
            <a:schemeClr val="tx1"/>
          </a:solidFill>
          <a:latin typeface="+mn-lt"/>
          <a:ea typeface="ＭＳ Ｐゴシック" charset="0"/>
        </a:defRPr>
      </a:lvl2pPr>
      <a:lvl3pPr marL="1377950" indent="-468313" algn="l" rtl="0" eaLnBrk="0" fontAlgn="base" hangingPunct="0">
        <a:spcBef>
          <a:spcPct val="20000"/>
        </a:spcBef>
        <a:spcAft>
          <a:spcPct val="0"/>
        </a:spcAft>
        <a:buClr>
          <a:schemeClr val="bg2"/>
        </a:buClr>
        <a:buSzPct val="65000"/>
        <a:buFont typeface="Wingdings" charset="0"/>
        <a:buChar char="o"/>
        <a:defRPr sz="2400">
          <a:solidFill>
            <a:schemeClr val="tx1"/>
          </a:solidFill>
          <a:latin typeface="+mn-lt"/>
          <a:ea typeface="ＭＳ Ｐゴシック" charset="0"/>
        </a:defRPr>
      </a:lvl3pPr>
      <a:lvl4pPr marL="1827213" indent="-438150" algn="l" rtl="0" eaLnBrk="0" fontAlgn="base" hangingPunct="0">
        <a:spcBef>
          <a:spcPct val="20000"/>
        </a:spcBef>
        <a:spcAft>
          <a:spcPct val="0"/>
        </a:spcAft>
        <a:buClr>
          <a:schemeClr val="accent2"/>
        </a:buClr>
        <a:buSzPct val="75000"/>
        <a:buFont typeface="Wingdings" charset="0"/>
        <a:buChar char="n"/>
        <a:defRPr sz="2000">
          <a:solidFill>
            <a:schemeClr val="tx1"/>
          </a:solidFill>
          <a:latin typeface="+mn-lt"/>
          <a:ea typeface="ＭＳ Ｐゴシック" charset="0"/>
        </a:defRPr>
      </a:lvl4pPr>
      <a:lvl5pPr marL="2297113" indent="-468313" algn="l" rtl="0" eaLnBrk="0" fontAlgn="base" hangingPunct="0">
        <a:spcBef>
          <a:spcPct val="20000"/>
        </a:spcBef>
        <a:spcAft>
          <a:spcPct val="0"/>
        </a:spcAft>
        <a:buClr>
          <a:schemeClr val="accent1"/>
        </a:buClr>
        <a:buSzPct val="50000"/>
        <a:buFont typeface="Wingdings" charset="0"/>
        <a:buChar char="o"/>
        <a:defRPr sz="2000">
          <a:solidFill>
            <a:schemeClr val="tx1"/>
          </a:solidFill>
          <a:latin typeface="+mn-lt"/>
          <a:ea typeface="ＭＳ Ｐゴシック" charset="0"/>
        </a:defRPr>
      </a:lvl5pPr>
      <a:lvl6pPr marL="27543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6pPr>
      <a:lvl7pPr marL="32115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7pPr>
      <a:lvl8pPr marL="36687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8pPr>
      <a:lvl9pPr marL="41259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ksde.org/Default.aspx?tabid=4778"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2.xml"/><Relationship Id="rId5" Type="http://schemas.openxmlformats.org/officeDocument/2006/relationships/image" Target="../media/image2.jpe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en.wikipedia.org/wiki/File:Mockingbirdfirst.JPG" TargetMode="Externa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2.jpeg"/><Relationship Id="rId2" Type="http://schemas.openxmlformats.org/officeDocument/2006/relationships/hyperlink" Target="http://en.wikipedia.org/wiki/File:Mockingbirdfirst.JPG" TargetMode="Externa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hyperlink" Target="http://en.wikipedia.org/wiki/File:Mockingbirdfirst.JPG" TargetMode="External"/><Relationship Id="rId2" Type="http://schemas.openxmlformats.org/officeDocument/2006/relationships/image" Target="../media/image18.png"/><Relationship Id="rId1" Type="http://schemas.openxmlformats.org/officeDocument/2006/relationships/slideLayout" Target="../slideLayouts/slideLayout12.xml"/><Relationship Id="rId5" Type="http://schemas.openxmlformats.org/officeDocument/2006/relationships/image" Target="../media/image2.jpeg"/><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3.jpeg"/><Relationship Id="rId4" Type="http://schemas.openxmlformats.org/officeDocument/2006/relationships/hyperlink" Target="http://en.wikipedia.org/wiki/File:Mockingbirdfirst.JPG"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en.wikipedia.org/wiki/File:Mockingbirdfirst.JPG" TargetMode="External"/><Relationship Id="rId1" Type="http://schemas.openxmlformats.org/officeDocument/2006/relationships/slideLayout" Target="../slideLayouts/slideLayout12.xml"/><Relationship Id="rId6" Type="http://schemas.openxmlformats.org/officeDocument/2006/relationships/image" Target="../media/image2.jpeg"/><Relationship Id="rId5" Type="http://schemas.openxmlformats.org/officeDocument/2006/relationships/image" Target="../media/image24.png"/><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hyperlink" Target="http://en.wikipedia.org/wiki/File:Mockingbirdfirst.JPG" TargetMode="External"/><Relationship Id="rId7"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6.png"/><Relationship Id="rId5" Type="http://schemas.openxmlformats.org/officeDocument/2006/relationships/image" Target="../media/image23.png"/><Relationship Id="rId4" Type="http://schemas.openxmlformats.org/officeDocument/2006/relationships/image" Target="../media/image14.jpe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2.jpeg"/><Relationship Id="rId5" Type="http://schemas.openxmlformats.org/officeDocument/2006/relationships/image" Target="../media/image13.jpeg"/><Relationship Id="rId4" Type="http://schemas.openxmlformats.org/officeDocument/2006/relationships/hyperlink" Target="http://en.wikipedia.org/wiki/File:Mockingbirdfirst.JPG"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hyperlink" Target="http://www.ksde.org/Default.aspx?tabid=4778" TargetMode="External"/><Relationship Id="rId2" Type="http://schemas.openxmlformats.org/officeDocument/2006/relationships/notesSlide" Target="../notesSlides/notesSlide28.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jpeg"/></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hyperlink" Target="mailto:skimmel@ou.edu" TargetMode="External"/><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hyperlink" Target="mailto:angelia.durand@times.uh.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5"/>
          <p:cNvSpPr>
            <a:spLocks noGrp="1" noChangeArrowheads="1"/>
          </p:cNvSpPr>
          <p:nvPr>
            <p:ph type="ctrTitle"/>
          </p:nvPr>
        </p:nvSpPr>
        <p:spPr>
          <a:xfrm>
            <a:off x="762000" y="1143000"/>
            <a:ext cx="7696200" cy="2209800"/>
          </a:xfrm>
        </p:spPr>
        <p:txBody>
          <a:bodyPr/>
          <a:lstStyle/>
          <a:p>
            <a:pPr eaLnBrk="1" hangingPunct="1">
              <a:defRPr/>
            </a:pPr>
            <a:r>
              <a:rPr lang="en-US" sz="4800" b="1" dirty="0">
                <a:solidFill>
                  <a:schemeClr val="tx2">
                    <a:lumMod val="90000"/>
                    <a:lumOff val="10000"/>
                  </a:schemeClr>
                </a:solidFill>
                <a:latin typeface="Cambria"/>
                <a:cs typeface="Cambria"/>
              </a:rPr>
              <a:t>Striving Readers Comprehensive Literacy (SRCL) Center Webinar</a:t>
            </a:r>
          </a:p>
        </p:txBody>
      </p:sp>
      <p:sp>
        <p:nvSpPr>
          <p:cNvPr id="15362" name="Rectangle 6"/>
          <p:cNvSpPr>
            <a:spLocks noGrp="1" noChangeArrowheads="1"/>
          </p:cNvSpPr>
          <p:nvPr>
            <p:ph type="subTitle" idx="1"/>
          </p:nvPr>
        </p:nvSpPr>
        <p:spPr>
          <a:xfrm>
            <a:off x="762000" y="3581400"/>
            <a:ext cx="7696200" cy="2514600"/>
          </a:xfrm>
        </p:spPr>
        <p:txBody>
          <a:bodyPr/>
          <a:lstStyle/>
          <a:p>
            <a:pPr eaLnBrk="1" hangingPunct="1"/>
            <a:r>
              <a:rPr lang="en-US" b="1" dirty="0" smtClean="0">
                <a:solidFill>
                  <a:schemeClr val="accent2"/>
                </a:solidFill>
                <a:latin typeface="Cambria" charset="0"/>
              </a:rPr>
              <a:t>Text Complexity and the</a:t>
            </a:r>
            <a:br>
              <a:rPr lang="en-US" b="1" dirty="0" smtClean="0">
                <a:solidFill>
                  <a:schemeClr val="accent2"/>
                </a:solidFill>
                <a:latin typeface="Cambria" charset="0"/>
              </a:rPr>
            </a:br>
            <a:r>
              <a:rPr lang="en-US" b="1" dirty="0" smtClean="0">
                <a:solidFill>
                  <a:schemeClr val="accent2"/>
                </a:solidFill>
                <a:latin typeface="Cambria" charset="0"/>
              </a:rPr>
              <a:t>Common Core State Standards</a:t>
            </a:r>
            <a:endParaRPr lang="en-US" b="1" dirty="0">
              <a:solidFill>
                <a:schemeClr val="accent2"/>
              </a:solidFill>
              <a:latin typeface="Cambria" charset="0"/>
            </a:endParaRPr>
          </a:p>
          <a:p>
            <a:pPr eaLnBrk="1" hangingPunct="1"/>
            <a:r>
              <a:rPr lang="en-US" sz="2400" b="1" dirty="0" smtClean="0">
                <a:solidFill>
                  <a:schemeClr val="accent2"/>
                </a:solidFill>
                <a:latin typeface="Cambria" charset="0"/>
              </a:rPr>
              <a:t>Matt Copeland</a:t>
            </a:r>
            <a:endParaRPr lang="en-US" sz="2400" b="1" dirty="0">
              <a:solidFill>
                <a:schemeClr val="accent2"/>
              </a:solidFill>
              <a:latin typeface="Cambria" charset="0"/>
            </a:endParaRPr>
          </a:p>
          <a:p>
            <a:pPr>
              <a:spcBef>
                <a:spcPct val="0"/>
              </a:spcBef>
            </a:pPr>
            <a:r>
              <a:rPr lang="en-US" sz="1600" dirty="0" smtClean="0">
                <a:solidFill>
                  <a:schemeClr val="accent2"/>
                </a:solidFill>
                <a:latin typeface="Cambria" charset="0"/>
              </a:rPr>
              <a:t>Kansas State Department of Education</a:t>
            </a:r>
            <a:endParaRPr lang="en-US" sz="1400" dirty="0" smtClean="0">
              <a:solidFill>
                <a:schemeClr val="accent2"/>
              </a:solidFill>
              <a:latin typeface="Cambria" charset="0"/>
            </a:endParaRPr>
          </a:p>
          <a:p>
            <a:pPr>
              <a:spcBef>
                <a:spcPct val="0"/>
              </a:spcBef>
            </a:pPr>
            <a:endParaRPr lang="en-US" sz="1400" b="1" dirty="0">
              <a:solidFill>
                <a:schemeClr val="accent2"/>
              </a:solidFill>
              <a:latin typeface="Cambria" charset="0"/>
            </a:endParaRPr>
          </a:p>
          <a:p>
            <a:pPr>
              <a:spcBef>
                <a:spcPct val="0"/>
              </a:spcBef>
            </a:pPr>
            <a:r>
              <a:rPr lang="en-US" sz="1800" b="1" dirty="0" smtClean="0">
                <a:solidFill>
                  <a:schemeClr val="accent2"/>
                </a:solidFill>
                <a:latin typeface="Cambria" charset="0"/>
              </a:rPr>
              <a:t>August 15, 2012</a:t>
            </a:r>
            <a:endParaRPr lang="en-US" b="1" dirty="0">
              <a:solidFill>
                <a:schemeClr val="accent2"/>
              </a:solidFill>
              <a:latin typeface="Cambria" charset="0"/>
            </a:endParaRPr>
          </a:p>
        </p:txBody>
      </p:sp>
      <p:pic>
        <p:nvPicPr>
          <p:cNvPr id="15363" name="Picture 1" descr="image0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4343400"/>
            <a:ext cx="1552575"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miter lim="800000"/>
            <a:headEnd/>
            <a:tailEnd/>
          </a:ln>
        </p:spPr>
        <p:txBody>
          <a:bodyPr/>
          <a:lstStyle/>
          <a:p>
            <a:pPr eaLnBrk="1" hangingPunct="1">
              <a:defRPr/>
            </a:pPr>
            <a:r>
              <a:rPr lang="en-US" sz="4000" dirty="0" smtClean="0">
                <a:solidFill>
                  <a:schemeClr val="tx2">
                    <a:lumMod val="90000"/>
                    <a:lumOff val="10000"/>
                  </a:schemeClr>
                </a:solidFill>
                <a:latin typeface="Cambria"/>
                <a:cs typeface="Cambria"/>
              </a:rPr>
              <a:t>Materials</a:t>
            </a:r>
            <a:endParaRPr lang="en-US" sz="4000" dirty="0">
              <a:solidFill>
                <a:schemeClr val="tx2">
                  <a:lumMod val="90000"/>
                  <a:lumOff val="10000"/>
                </a:schemeClr>
              </a:solidFill>
              <a:latin typeface="Cambria"/>
              <a:cs typeface="Cambria"/>
            </a:endParaRPr>
          </a:p>
        </p:txBody>
      </p:sp>
      <p:sp>
        <p:nvSpPr>
          <p:cNvPr id="19458" name="Rectangle 3"/>
          <p:cNvSpPr>
            <a:spLocks noGrp="1" noChangeArrowheads="1"/>
          </p:cNvSpPr>
          <p:nvPr>
            <p:ph type="body" idx="4294967295"/>
          </p:nvPr>
        </p:nvSpPr>
        <p:spPr>
          <a:xfrm>
            <a:off x="457200" y="1676400"/>
            <a:ext cx="8229600" cy="4648200"/>
          </a:xfrm>
        </p:spPr>
        <p:txBody>
          <a:bodyPr/>
          <a:lstStyle/>
          <a:p>
            <a:pPr marL="0" lvl="1" indent="0" defTabSz="569913">
              <a:buNone/>
            </a:pPr>
            <a:endParaRPr lang="en-US" dirty="0">
              <a:solidFill>
                <a:srgbClr val="660000"/>
              </a:solidFill>
              <a:latin typeface="Cambria"/>
              <a:cs typeface="Cambria"/>
            </a:endParaRPr>
          </a:p>
          <a:p>
            <a:pPr marL="0" lvl="1" indent="0" defTabSz="569913">
              <a:buNone/>
            </a:pPr>
            <a:r>
              <a:rPr lang="en-US" dirty="0" smtClean="0">
                <a:solidFill>
                  <a:srgbClr val="660000"/>
                </a:solidFill>
                <a:latin typeface="Cambria"/>
                <a:cs typeface="Cambria"/>
              </a:rPr>
              <a:t>Electronic </a:t>
            </a:r>
            <a:r>
              <a:rPr lang="en-US" dirty="0">
                <a:solidFill>
                  <a:srgbClr val="660000"/>
                </a:solidFill>
                <a:latin typeface="Cambria"/>
                <a:cs typeface="Cambria"/>
              </a:rPr>
              <a:t>copies of all of the materials </a:t>
            </a:r>
            <a:r>
              <a:rPr lang="en-US" dirty="0" smtClean="0">
                <a:solidFill>
                  <a:srgbClr val="660000"/>
                </a:solidFill>
                <a:latin typeface="Cambria"/>
                <a:cs typeface="Cambria"/>
              </a:rPr>
              <a:t>described </a:t>
            </a:r>
            <a:r>
              <a:rPr lang="en-US" dirty="0">
                <a:solidFill>
                  <a:srgbClr val="660000"/>
                </a:solidFill>
                <a:latin typeface="Cambria"/>
                <a:cs typeface="Cambria"/>
              </a:rPr>
              <a:t>in this presentation </a:t>
            </a:r>
            <a:r>
              <a:rPr lang="en-US" dirty="0" smtClean="0">
                <a:solidFill>
                  <a:srgbClr val="660000"/>
                </a:solidFill>
                <a:latin typeface="Cambria"/>
                <a:cs typeface="Cambria"/>
              </a:rPr>
              <a:t>are </a:t>
            </a:r>
            <a:r>
              <a:rPr lang="en-US" dirty="0">
                <a:solidFill>
                  <a:srgbClr val="660000"/>
                </a:solidFill>
                <a:latin typeface="Cambria"/>
                <a:cs typeface="Cambria"/>
              </a:rPr>
              <a:t>available at the following URL:</a:t>
            </a:r>
          </a:p>
          <a:p>
            <a:pPr marL="0" lvl="1" indent="0" defTabSz="569913">
              <a:buNone/>
            </a:pPr>
            <a:endParaRPr lang="en-US" dirty="0">
              <a:solidFill>
                <a:srgbClr val="660000"/>
              </a:solidFill>
              <a:latin typeface="Cambria"/>
              <a:cs typeface="Cambria"/>
            </a:endParaRPr>
          </a:p>
          <a:p>
            <a:pPr marL="0" lvl="1" indent="0" defTabSz="569913">
              <a:buNone/>
            </a:pPr>
            <a:r>
              <a:rPr lang="en-US" dirty="0" smtClean="0">
                <a:solidFill>
                  <a:srgbClr val="660000"/>
                </a:solidFill>
                <a:latin typeface="Cambria"/>
                <a:cs typeface="Cambria"/>
              </a:rPr>
              <a:t> </a:t>
            </a:r>
            <a:r>
              <a:rPr lang="en-US" dirty="0" smtClean="0">
                <a:solidFill>
                  <a:srgbClr val="660000"/>
                </a:solidFill>
                <a:latin typeface="Cambria"/>
                <a:cs typeface="Cambria"/>
                <a:hlinkClick r:id="rId3"/>
              </a:rPr>
              <a:t>www.ksde.org</a:t>
            </a:r>
            <a:r>
              <a:rPr lang="en-US" dirty="0">
                <a:solidFill>
                  <a:srgbClr val="660000"/>
                </a:solidFill>
                <a:latin typeface="Cambria"/>
                <a:cs typeface="Cambria"/>
                <a:hlinkClick r:id="rId3"/>
              </a:rPr>
              <a:t>/Default.aspx?tabid=4778#</a:t>
            </a:r>
            <a:r>
              <a:rPr lang="en-US" dirty="0" smtClean="0">
                <a:solidFill>
                  <a:srgbClr val="660000"/>
                </a:solidFill>
                <a:latin typeface="Cambria"/>
                <a:cs typeface="Cambria"/>
                <a:hlinkClick r:id="rId3"/>
              </a:rPr>
              <a:t>TextRes</a:t>
            </a:r>
            <a:endParaRPr lang="en-US" dirty="0" smtClean="0">
              <a:solidFill>
                <a:srgbClr val="660000"/>
              </a:solidFill>
              <a:latin typeface="Cambria"/>
              <a:cs typeface="Cambria"/>
            </a:endParaRPr>
          </a:p>
          <a:p>
            <a:pPr marL="0" lvl="1" indent="0" defTabSz="569913">
              <a:buNone/>
            </a:pPr>
            <a:r>
              <a:rPr lang="en-US" dirty="0" smtClean="0">
                <a:solidFill>
                  <a:srgbClr val="660000"/>
                </a:solidFill>
                <a:latin typeface="Cambria"/>
                <a:cs typeface="Cambria"/>
              </a:rPr>
              <a:t> </a:t>
            </a:r>
            <a:endParaRPr lang="en-US" dirty="0">
              <a:solidFill>
                <a:srgbClr val="660000"/>
              </a:solidFill>
              <a:latin typeface="Cambria"/>
              <a:cs typeface="Cambria"/>
            </a:endParaRPr>
          </a:p>
        </p:txBody>
      </p:sp>
      <p:pic>
        <p:nvPicPr>
          <p:cNvPr id="19459" name="Picture 3" descr="image001.jp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3276600" y="4648200"/>
            <a:ext cx="1983719" cy="1524000"/>
          </a:xfrm>
          <a:prstGeom prst="rect">
            <a:avLst/>
          </a:prstGeom>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2</a:t>
            </a:fld>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miter lim="800000"/>
            <a:headEnd/>
            <a:tailEnd/>
          </a:ln>
        </p:spPr>
        <p:txBody>
          <a:bodyPr/>
          <a:lstStyle/>
          <a:p>
            <a:pPr eaLnBrk="1" hangingPunct="1">
              <a:defRPr/>
            </a:pPr>
            <a:r>
              <a:rPr lang="en-US" sz="4000" dirty="0">
                <a:solidFill>
                  <a:schemeClr val="tx2">
                    <a:lumMod val="90000"/>
                    <a:lumOff val="10000"/>
                  </a:schemeClr>
                </a:solidFill>
                <a:latin typeface="Cambria"/>
                <a:cs typeface="Cambria"/>
              </a:rPr>
              <a:t>Purposes of the Webinar</a:t>
            </a:r>
            <a:r>
              <a:rPr lang="en-US" sz="4000" dirty="0" smtClean="0">
                <a:solidFill>
                  <a:schemeClr val="tx2">
                    <a:lumMod val="90000"/>
                    <a:lumOff val="10000"/>
                  </a:schemeClr>
                </a:solidFill>
                <a:latin typeface="Cambria"/>
                <a:cs typeface="Cambria"/>
              </a:rPr>
              <a:t> </a:t>
            </a:r>
            <a:endParaRPr lang="en-US" sz="4000" dirty="0">
              <a:solidFill>
                <a:schemeClr val="tx2">
                  <a:lumMod val="90000"/>
                  <a:lumOff val="10000"/>
                </a:schemeClr>
              </a:solidFill>
              <a:latin typeface="Cambria"/>
              <a:cs typeface="Cambria"/>
            </a:endParaRPr>
          </a:p>
        </p:txBody>
      </p:sp>
      <p:sp>
        <p:nvSpPr>
          <p:cNvPr id="19458" name="Rectangle 3"/>
          <p:cNvSpPr>
            <a:spLocks noGrp="1" noChangeArrowheads="1"/>
          </p:cNvSpPr>
          <p:nvPr>
            <p:ph type="body" idx="4294967295"/>
          </p:nvPr>
        </p:nvSpPr>
        <p:spPr>
          <a:xfrm>
            <a:off x="457200" y="1676400"/>
            <a:ext cx="8229600" cy="4648200"/>
          </a:xfrm>
        </p:spPr>
        <p:txBody>
          <a:bodyPr/>
          <a:lstStyle/>
          <a:p>
            <a:pPr marL="436563" lvl="1" defTabSz="569913"/>
            <a:r>
              <a:rPr lang="en-US" dirty="0">
                <a:solidFill>
                  <a:srgbClr val="660000"/>
                </a:solidFill>
                <a:latin typeface="Cambria"/>
                <a:cs typeface="Cambria"/>
              </a:rPr>
              <a:t>Understand the CCSS text complexity model.</a:t>
            </a:r>
          </a:p>
          <a:p>
            <a:pPr marL="436563" lvl="1" defTabSz="569913"/>
            <a:r>
              <a:rPr lang="en-US" dirty="0">
                <a:solidFill>
                  <a:srgbClr val="660000"/>
                </a:solidFill>
                <a:latin typeface="Cambria"/>
                <a:cs typeface="Cambria"/>
              </a:rPr>
              <a:t>Explore the quantitative measures tools.</a:t>
            </a:r>
          </a:p>
          <a:p>
            <a:pPr marL="436563" lvl="1" defTabSz="569913"/>
            <a:r>
              <a:rPr lang="en-US" dirty="0">
                <a:solidFill>
                  <a:srgbClr val="660000"/>
                </a:solidFill>
                <a:latin typeface="Cambria"/>
                <a:cs typeface="Cambria"/>
              </a:rPr>
              <a:t>Examine the qualitative rubrics for both literary and informational texts.</a:t>
            </a:r>
          </a:p>
          <a:p>
            <a:pPr marL="436563" lvl="1" defTabSz="569913"/>
            <a:r>
              <a:rPr lang="en-US" dirty="0">
                <a:solidFill>
                  <a:srgbClr val="660000"/>
                </a:solidFill>
                <a:latin typeface="Cambria"/>
                <a:cs typeface="Cambria"/>
              </a:rPr>
              <a:t>Ponder reader and task considerations and scaffolding possibilities for texts.</a:t>
            </a:r>
          </a:p>
          <a:p>
            <a:pPr marL="436563" lvl="1" defTabSz="569913"/>
            <a:r>
              <a:rPr lang="en-US" dirty="0">
                <a:solidFill>
                  <a:srgbClr val="660000"/>
                </a:solidFill>
                <a:latin typeface="Cambria"/>
                <a:cs typeface="Cambria"/>
              </a:rPr>
              <a:t>Introduce the final recommendation form (i.e., the “placemat”).</a:t>
            </a:r>
          </a:p>
        </p:txBody>
      </p:sp>
      <p:pic>
        <p:nvPicPr>
          <p:cNvPr id="19459"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3</a:t>
            </a:fld>
            <a:endParaRPr lang="en-US"/>
          </a:p>
        </p:txBody>
      </p:sp>
    </p:spTree>
    <p:extLst>
      <p:ext uri="{BB962C8B-B14F-4D97-AF65-F5344CB8AC3E}">
        <p14:creationId xmlns:p14="http://schemas.microsoft.com/office/powerpoint/2010/main" val="833818301"/>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 name="Picture 6" descr="https://encrypted-tbn0.google.com/images?q=tbn:ANd9GcSFD2caxjZi81ZoHk2F6CABokl-Gole7-sSZGOmrqICUdLZXbaho3ML1gA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267200"/>
            <a:ext cx="3314697" cy="2209800"/>
          </a:xfrm>
          <a:prstGeom prst="rect">
            <a:avLst/>
          </a:prstGeom>
          <a:noFill/>
          <a:extLst>
            <a:ext uri="{909E8E84-426E-40DD-AFC4-6F175D3DCCD1}">
              <a14:hiddenFill xmlns:a14="http://schemas.microsoft.com/office/drawing/2010/main">
                <a:solidFill>
                  <a:srgbClr val="FFFFFF"/>
                </a:solidFill>
              </a14:hiddenFill>
            </a:ext>
          </a:extLst>
        </p:spPr>
      </p:pic>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a:solidFill>
                  <a:srgbClr val="6E0000"/>
                </a:solidFill>
                <a:latin typeface="Cambria"/>
                <a:ea typeface="+mj-ea"/>
                <a:cs typeface="Cambria"/>
              </a:rPr>
              <a:t>Activity</a:t>
            </a:r>
          </a:p>
        </p:txBody>
      </p:sp>
      <p:sp>
        <p:nvSpPr>
          <p:cNvPr id="16387" name="Rectangle 3"/>
          <p:cNvSpPr>
            <a:spLocks noGrp="1" noChangeArrowheads="1"/>
          </p:cNvSpPr>
          <p:nvPr>
            <p:ph type="body" idx="4294967295"/>
          </p:nvPr>
        </p:nvSpPr>
        <p:spPr>
          <a:xfrm>
            <a:off x="457200" y="1828800"/>
            <a:ext cx="4419600" cy="4302125"/>
          </a:xfrm>
        </p:spPr>
        <p:txBody>
          <a:bodyPr/>
          <a:lstStyle/>
          <a:p>
            <a:pPr marL="3175" lvl="1" indent="0" defTabSz="912813" eaLnBrk="1" hangingPunct="1">
              <a:spcBef>
                <a:spcPts val="2400"/>
              </a:spcBef>
              <a:buNone/>
              <a:defRPr/>
            </a:pPr>
            <a:r>
              <a:rPr lang="en-US" b="1" dirty="0">
                <a:solidFill>
                  <a:srgbClr val="6E0000"/>
                </a:solidFill>
                <a:latin typeface="Cambria" charset="0"/>
              </a:rPr>
              <a:t>Ripe Figs</a:t>
            </a:r>
          </a:p>
          <a:p>
            <a:pPr marL="3175" lvl="1" indent="0" defTabSz="912813" eaLnBrk="1" hangingPunct="1">
              <a:spcBef>
                <a:spcPts val="2400"/>
              </a:spcBef>
              <a:buNone/>
              <a:defRPr/>
            </a:pPr>
            <a:r>
              <a:rPr lang="en-US" dirty="0">
                <a:solidFill>
                  <a:srgbClr val="6E0000"/>
                </a:solidFill>
                <a:latin typeface="Cambria" charset="0"/>
              </a:rPr>
              <a:t>As a small group, read “Ripe Figs” and answer the three questions </a:t>
            </a:r>
            <a:r>
              <a:rPr lang="en-US" dirty="0" smtClean="0">
                <a:solidFill>
                  <a:srgbClr val="6E0000"/>
                </a:solidFill>
                <a:latin typeface="Cambria" charset="0"/>
              </a:rPr>
              <a:t>provided….</a:t>
            </a:r>
            <a:endParaRPr lang="en-US" dirty="0">
              <a:solidFill>
                <a:srgbClr val="6E0000"/>
              </a:solidFill>
              <a:latin typeface="Cambria" charset="0"/>
            </a:endParaRP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513206"/>
            <a:ext cx="3657600" cy="504952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4</a:t>
            </a:fld>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smtClean="0">
                <a:solidFill>
                  <a:srgbClr val="6E0000"/>
                </a:solidFill>
                <a:latin typeface="Cambria"/>
                <a:ea typeface="+mj-ea"/>
                <a:cs typeface="Cambria"/>
              </a:rPr>
              <a:t>“Ripe Figs”</a:t>
            </a:r>
            <a:r>
              <a:rPr lang="en-US" sz="4000" kern="1200" dirty="0">
                <a:solidFill>
                  <a:srgbClr val="6E0000"/>
                </a:solidFill>
                <a:latin typeface="Cambria"/>
                <a:ea typeface="+mj-ea"/>
                <a:cs typeface="Cambria"/>
              </a:rPr>
              <a:t> </a:t>
            </a:r>
          </a:p>
        </p:txBody>
      </p:sp>
      <p:sp>
        <p:nvSpPr>
          <p:cNvPr id="16387" name="Rectangle 3"/>
          <p:cNvSpPr>
            <a:spLocks noGrp="1" noChangeArrowheads="1"/>
          </p:cNvSpPr>
          <p:nvPr>
            <p:ph type="body" idx="4294967295"/>
          </p:nvPr>
        </p:nvSpPr>
        <p:spPr>
          <a:xfrm>
            <a:off x="457200" y="1600200"/>
            <a:ext cx="8229600" cy="4530725"/>
          </a:xfrm>
        </p:spPr>
        <p:txBody>
          <a:bodyPr/>
          <a:lstStyle/>
          <a:p>
            <a:pPr marL="0" indent="460375">
              <a:spcBef>
                <a:spcPts val="1680"/>
              </a:spcBef>
              <a:buNone/>
            </a:pPr>
            <a:r>
              <a:rPr lang="en-US" sz="2000" dirty="0" err="1" smtClean="0">
                <a:latin typeface="Cambria"/>
                <a:cs typeface="Cambria"/>
              </a:rPr>
              <a:t>Maman</a:t>
            </a:r>
            <a:r>
              <a:rPr lang="en-US" sz="2000" dirty="0" err="1">
                <a:latin typeface="Cambria"/>
                <a:cs typeface="Cambria"/>
              </a:rPr>
              <a:t>-Nainaine</a:t>
            </a:r>
            <a:r>
              <a:rPr lang="en-US" sz="2000" dirty="0">
                <a:latin typeface="Cambria"/>
                <a:cs typeface="Cambria"/>
              </a:rPr>
              <a:t> said that when the figs were ripe Babette might go to visit her cousins down on Bayou-Lafourche, where the sugar cane grows. </a:t>
            </a:r>
            <a:r>
              <a:rPr lang="en-US" sz="2000" dirty="0" smtClean="0">
                <a:latin typeface="Cambria"/>
                <a:cs typeface="Cambria"/>
              </a:rPr>
              <a:t> Not </a:t>
            </a:r>
            <a:r>
              <a:rPr lang="en-US" sz="2000" dirty="0">
                <a:latin typeface="Cambria"/>
                <a:cs typeface="Cambria"/>
              </a:rPr>
              <a:t>that the ripening of figs had the least thing to do with it, but that is the way </a:t>
            </a:r>
            <a:r>
              <a:rPr lang="en-US" sz="2000" dirty="0" err="1">
                <a:latin typeface="Cambria"/>
                <a:cs typeface="Cambria"/>
              </a:rPr>
              <a:t>Maman-Nainaine</a:t>
            </a:r>
            <a:r>
              <a:rPr lang="en-US" sz="2000" dirty="0">
                <a:latin typeface="Cambria"/>
                <a:cs typeface="Cambria"/>
              </a:rPr>
              <a:t> was. </a:t>
            </a:r>
          </a:p>
          <a:p>
            <a:pPr marL="0" indent="460375">
              <a:spcBef>
                <a:spcPts val="1680"/>
              </a:spcBef>
              <a:buNone/>
            </a:pPr>
            <a:r>
              <a:rPr lang="en-US" sz="2000" dirty="0">
                <a:latin typeface="Cambria"/>
                <a:cs typeface="Cambria"/>
              </a:rPr>
              <a:t>It seemed to Babette a very long time to wait; for the leaves upon the trees were tender yet, and the figs were like little hard, green marbles. </a:t>
            </a:r>
          </a:p>
          <a:p>
            <a:pPr marL="0" indent="460375">
              <a:spcBef>
                <a:spcPts val="1680"/>
              </a:spcBef>
              <a:buNone/>
            </a:pPr>
            <a:r>
              <a:rPr lang="en-US" sz="2000" dirty="0">
                <a:latin typeface="Cambria"/>
                <a:cs typeface="Cambria"/>
              </a:rPr>
              <a:t>But warm rains came along and plenty of strong sunshine; and though </a:t>
            </a:r>
            <a:r>
              <a:rPr lang="en-US" sz="2000" dirty="0" err="1">
                <a:latin typeface="Cambria"/>
                <a:cs typeface="Cambria"/>
              </a:rPr>
              <a:t>Maman-Nainaine</a:t>
            </a:r>
            <a:r>
              <a:rPr lang="en-US" sz="2000" dirty="0">
                <a:latin typeface="Cambria"/>
                <a:cs typeface="Cambria"/>
              </a:rPr>
              <a:t> was as patient as the statue of la </a:t>
            </a:r>
            <a:r>
              <a:rPr lang="en-US" sz="2000" dirty="0" err="1">
                <a:latin typeface="Cambria"/>
                <a:cs typeface="Cambria"/>
              </a:rPr>
              <a:t>Madone</a:t>
            </a:r>
            <a:r>
              <a:rPr lang="en-US" sz="2000" dirty="0">
                <a:latin typeface="Cambria"/>
                <a:cs typeface="Cambria"/>
              </a:rPr>
              <a:t>, and Babette as restless as a humming-bird, the first thing they both knew it was hot summer-time. </a:t>
            </a:r>
            <a:r>
              <a:rPr lang="en-US" sz="2000" dirty="0" smtClean="0">
                <a:latin typeface="Cambria"/>
                <a:cs typeface="Cambria"/>
              </a:rPr>
              <a:t> Every </a:t>
            </a:r>
            <a:r>
              <a:rPr lang="en-US" sz="2000" dirty="0">
                <a:latin typeface="Cambria"/>
                <a:cs typeface="Cambria"/>
              </a:rPr>
              <a:t>day Babette danced out to where the fig-trees were in a long line against the fence. </a:t>
            </a:r>
            <a:r>
              <a:rPr lang="en-US" sz="2000" dirty="0" smtClean="0">
                <a:latin typeface="Cambria"/>
                <a:cs typeface="Cambria"/>
              </a:rPr>
              <a:t> She </a:t>
            </a:r>
            <a:r>
              <a:rPr lang="en-US" sz="2000" dirty="0">
                <a:latin typeface="Cambria"/>
                <a:cs typeface="Cambria"/>
              </a:rPr>
              <a:t>walked slowly beneath them, carefully peering between the gnarled, spreading branches. </a:t>
            </a:r>
            <a:r>
              <a:rPr lang="en-US" sz="2000" dirty="0" smtClean="0">
                <a:latin typeface="Cambria"/>
                <a:cs typeface="Cambria"/>
              </a:rPr>
              <a:t> But </a:t>
            </a:r>
            <a:r>
              <a:rPr lang="en-US" sz="2000" dirty="0">
                <a:latin typeface="Cambria"/>
                <a:cs typeface="Cambria"/>
              </a:rPr>
              <a:t>each time she came disconsolate away again. </a:t>
            </a:r>
            <a:r>
              <a:rPr lang="en-US" sz="2000" dirty="0" smtClean="0">
                <a:latin typeface="Cambria"/>
                <a:cs typeface="Cambria"/>
              </a:rPr>
              <a:t> What </a:t>
            </a:r>
            <a:r>
              <a:rPr lang="en-US" sz="2000" dirty="0">
                <a:latin typeface="Cambria"/>
                <a:cs typeface="Cambria"/>
              </a:rPr>
              <a:t>she saw there finally was something that made her sing and dance the whole day long. </a:t>
            </a:r>
          </a:p>
        </p:txBody>
      </p:sp>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5</a:t>
            </a:fld>
            <a:endParaRPr lang="en-US"/>
          </a:p>
        </p:txBody>
      </p:sp>
    </p:spTree>
    <p:extLst>
      <p:ext uri="{BB962C8B-B14F-4D97-AF65-F5344CB8AC3E}">
        <p14:creationId xmlns:p14="http://schemas.microsoft.com/office/powerpoint/2010/main" val="2050731003"/>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smtClean="0">
                <a:solidFill>
                  <a:srgbClr val="6E0000"/>
                </a:solidFill>
                <a:latin typeface="Cambria"/>
                <a:ea typeface="+mj-ea"/>
                <a:cs typeface="Cambria"/>
              </a:rPr>
              <a:t>“Ripe Figs”</a:t>
            </a:r>
            <a:r>
              <a:rPr lang="en-US" sz="4000" kern="1200" dirty="0">
                <a:solidFill>
                  <a:srgbClr val="6E0000"/>
                </a:solidFill>
                <a:latin typeface="Cambria"/>
                <a:ea typeface="+mj-ea"/>
                <a:cs typeface="Cambria"/>
              </a:rPr>
              <a:t> </a:t>
            </a:r>
          </a:p>
        </p:txBody>
      </p:sp>
      <p:sp>
        <p:nvSpPr>
          <p:cNvPr id="16387" name="Rectangle 3"/>
          <p:cNvSpPr>
            <a:spLocks noGrp="1" noChangeArrowheads="1"/>
          </p:cNvSpPr>
          <p:nvPr>
            <p:ph type="body" idx="4294967295"/>
          </p:nvPr>
        </p:nvSpPr>
        <p:spPr>
          <a:xfrm>
            <a:off x="457200" y="1600200"/>
            <a:ext cx="8229600" cy="4530725"/>
          </a:xfrm>
        </p:spPr>
        <p:txBody>
          <a:bodyPr/>
          <a:lstStyle/>
          <a:p>
            <a:pPr marL="0" indent="460375">
              <a:spcBef>
                <a:spcPts val="1680"/>
              </a:spcBef>
              <a:buNone/>
            </a:pPr>
            <a:r>
              <a:rPr lang="en-US" sz="2000" dirty="0" smtClean="0">
                <a:latin typeface="Cambria"/>
                <a:cs typeface="Cambria"/>
              </a:rPr>
              <a:t>When </a:t>
            </a:r>
            <a:r>
              <a:rPr lang="en-US" sz="2000" dirty="0" err="1">
                <a:latin typeface="Cambria"/>
                <a:cs typeface="Cambria"/>
              </a:rPr>
              <a:t>Maman-Nainaine</a:t>
            </a:r>
            <a:r>
              <a:rPr lang="en-US" sz="2000" dirty="0">
                <a:latin typeface="Cambria"/>
                <a:cs typeface="Cambria"/>
              </a:rPr>
              <a:t> sat down in her stately way to breakfast, the following morning, her muslin cap standing like an aureole about her white, placid face, Babette approached</a:t>
            </a:r>
            <a:r>
              <a:rPr lang="en-US" sz="2000" dirty="0" smtClean="0">
                <a:latin typeface="Cambria"/>
                <a:cs typeface="Cambria"/>
              </a:rPr>
              <a:t>.  </a:t>
            </a:r>
            <a:r>
              <a:rPr lang="en-US" sz="2000" dirty="0">
                <a:latin typeface="Cambria"/>
                <a:cs typeface="Cambria"/>
              </a:rPr>
              <a:t>She bore a dainty porcelain platter, which she set down before her godmother. </a:t>
            </a:r>
            <a:r>
              <a:rPr lang="en-US" sz="2000" dirty="0" smtClean="0">
                <a:latin typeface="Cambria"/>
                <a:cs typeface="Cambria"/>
              </a:rPr>
              <a:t> It </a:t>
            </a:r>
            <a:r>
              <a:rPr lang="en-US" sz="2000" dirty="0">
                <a:latin typeface="Cambria"/>
                <a:cs typeface="Cambria"/>
              </a:rPr>
              <a:t>contained a dozen purple figs, fringed around with their rich, green leaves. </a:t>
            </a:r>
          </a:p>
          <a:p>
            <a:pPr marL="0" indent="460375">
              <a:spcBef>
                <a:spcPts val="1680"/>
              </a:spcBef>
              <a:buNone/>
            </a:pPr>
            <a:r>
              <a:rPr lang="en-US" sz="2000" dirty="0">
                <a:latin typeface="Cambria"/>
                <a:cs typeface="Cambria"/>
              </a:rPr>
              <a:t>"Ah," said </a:t>
            </a:r>
            <a:r>
              <a:rPr lang="en-US" sz="2000" dirty="0" err="1">
                <a:latin typeface="Cambria"/>
                <a:cs typeface="Cambria"/>
              </a:rPr>
              <a:t>Maman-Nainaine</a:t>
            </a:r>
            <a:r>
              <a:rPr lang="en-US" sz="2000" dirty="0">
                <a:latin typeface="Cambria"/>
                <a:cs typeface="Cambria"/>
              </a:rPr>
              <a:t>, arching her eyebrows, "how early the figs have ripened this year!" </a:t>
            </a:r>
          </a:p>
          <a:p>
            <a:pPr marL="0" indent="460375">
              <a:spcBef>
                <a:spcPts val="1680"/>
              </a:spcBef>
              <a:buNone/>
            </a:pPr>
            <a:r>
              <a:rPr lang="en-US" sz="2000" dirty="0">
                <a:latin typeface="Cambria"/>
                <a:cs typeface="Cambria"/>
              </a:rPr>
              <a:t>"Oh," said Babette, "I think they have ripened very late." </a:t>
            </a:r>
          </a:p>
          <a:p>
            <a:pPr marL="0" indent="460375">
              <a:spcBef>
                <a:spcPts val="1680"/>
              </a:spcBef>
              <a:buNone/>
            </a:pPr>
            <a:r>
              <a:rPr lang="en-US" sz="2000" dirty="0">
                <a:latin typeface="Cambria"/>
                <a:cs typeface="Cambria"/>
              </a:rPr>
              <a:t>"Babette," continued </a:t>
            </a:r>
            <a:r>
              <a:rPr lang="en-US" sz="2000" dirty="0" err="1">
                <a:latin typeface="Cambria"/>
                <a:cs typeface="Cambria"/>
              </a:rPr>
              <a:t>Maman-Nainaine</a:t>
            </a:r>
            <a:r>
              <a:rPr lang="en-US" sz="2000" dirty="0">
                <a:latin typeface="Cambria"/>
                <a:cs typeface="Cambria"/>
              </a:rPr>
              <a:t>, as she peeled the very plumpest figs with her pointed silver fruit-knife, "you will carry my love to them all down on Bayou-Lafourche. </a:t>
            </a:r>
            <a:r>
              <a:rPr lang="en-US" sz="2000" dirty="0" smtClean="0">
                <a:latin typeface="Cambria"/>
                <a:cs typeface="Cambria"/>
              </a:rPr>
              <a:t> And </a:t>
            </a:r>
            <a:r>
              <a:rPr lang="en-US" sz="2000" dirty="0">
                <a:latin typeface="Cambria"/>
                <a:cs typeface="Cambria"/>
              </a:rPr>
              <a:t>tell your </a:t>
            </a:r>
            <a:r>
              <a:rPr lang="en-US" sz="2000" dirty="0" err="1">
                <a:latin typeface="Cambria"/>
                <a:cs typeface="Cambria"/>
              </a:rPr>
              <a:t>Tante</a:t>
            </a:r>
            <a:r>
              <a:rPr lang="en-US" sz="2000" dirty="0">
                <a:latin typeface="Cambria"/>
                <a:cs typeface="Cambria"/>
              </a:rPr>
              <a:t> </a:t>
            </a:r>
            <a:r>
              <a:rPr lang="en-US" sz="2000" dirty="0" err="1">
                <a:latin typeface="Cambria"/>
                <a:cs typeface="Cambria"/>
              </a:rPr>
              <a:t>Frosine</a:t>
            </a:r>
            <a:r>
              <a:rPr lang="en-US" sz="2000" dirty="0">
                <a:latin typeface="Cambria"/>
                <a:cs typeface="Cambria"/>
              </a:rPr>
              <a:t> I shall look for her at Toussaint—when the chrysanthemums are in bloom."</a:t>
            </a:r>
          </a:p>
        </p:txBody>
      </p:sp>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6</a:t>
            </a:fld>
            <a:endParaRPr lang="en-US"/>
          </a:p>
        </p:txBody>
      </p:sp>
    </p:spTree>
    <p:extLst>
      <p:ext uri="{BB962C8B-B14F-4D97-AF65-F5344CB8AC3E}">
        <p14:creationId xmlns:p14="http://schemas.microsoft.com/office/powerpoint/2010/main" val="1746074458"/>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76400"/>
            <a:ext cx="8229600" cy="4449763"/>
          </a:xfrm>
        </p:spPr>
        <p:txBody>
          <a:bodyPr>
            <a:normAutofit/>
          </a:bodyPr>
          <a:lstStyle/>
          <a:p>
            <a:pPr marL="436563" lvl="1" defTabSz="225425"/>
            <a:r>
              <a:rPr lang="en-US" dirty="0">
                <a:solidFill>
                  <a:srgbClr val="660000"/>
                </a:solidFill>
                <a:latin typeface="Cambria"/>
                <a:cs typeface="Cambria"/>
              </a:rPr>
              <a:t>On a scale of 1 to 10, how would you rate the overall complexity of this text</a:t>
            </a:r>
            <a:r>
              <a:rPr lang="en-US" dirty="0" smtClean="0">
                <a:solidFill>
                  <a:srgbClr val="660000"/>
                </a:solidFill>
                <a:latin typeface="Cambria"/>
                <a:cs typeface="Cambria"/>
              </a:rPr>
              <a:t>?</a:t>
            </a:r>
            <a:endParaRPr lang="en-US" dirty="0">
              <a:solidFill>
                <a:srgbClr val="660000"/>
              </a:solidFill>
              <a:latin typeface="Cambria"/>
              <a:cs typeface="Cambria"/>
            </a:endParaRPr>
          </a:p>
          <a:p>
            <a:pPr marL="436563" lvl="1" defTabSz="225425"/>
            <a:r>
              <a:rPr lang="en-US" dirty="0">
                <a:solidFill>
                  <a:srgbClr val="660000"/>
                </a:solidFill>
                <a:latin typeface="Cambria"/>
                <a:cs typeface="Cambria"/>
              </a:rPr>
              <a:t>What features of this text support your rating of its complexity?</a:t>
            </a:r>
          </a:p>
          <a:p>
            <a:pPr marL="436563" lvl="1" defTabSz="225425"/>
            <a:r>
              <a:rPr lang="en-US" dirty="0">
                <a:solidFill>
                  <a:srgbClr val="660000"/>
                </a:solidFill>
                <a:latin typeface="Cambria"/>
                <a:cs typeface="Cambria"/>
              </a:rPr>
              <a:t> </a:t>
            </a:r>
            <a:r>
              <a:rPr lang="en-US" dirty="0" smtClean="0">
                <a:solidFill>
                  <a:srgbClr val="660000"/>
                </a:solidFill>
                <a:latin typeface="Cambria"/>
                <a:cs typeface="Cambria"/>
              </a:rPr>
              <a:t>At </a:t>
            </a:r>
            <a:r>
              <a:rPr lang="en-US" dirty="0">
                <a:solidFill>
                  <a:srgbClr val="660000"/>
                </a:solidFill>
                <a:latin typeface="Cambria"/>
                <a:cs typeface="Cambria"/>
              </a:rPr>
              <a:t>what grade level might this text be appropriate for instruction? Why?</a:t>
            </a:r>
          </a:p>
          <a:p>
            <a:endParaRPr lang="en-US" dirty="0"/>
          </a:p>
        </p:txBody>
      </p:sp>
      <p:sp>
        <p:nvSpPr>
          <p:cNvPr id="7" name="Rectangle 2"/>
          <p:cNvSpPr>
            <a:spLocks noGrp="1" noChangeArrowheads="1"/>
          </p:cNvSpPr>
          <p:nvPr>
            <p:ph type="title" idx="4294967295"/>
          </p:nvPr>
        </p:nvSpPr>
        <p:spPr>
          <a:xfrm>
            <a:off x="457200" y="304800"/>
            <a:ext cx="8229600" cy="1143000"/>
          </a:xfrm>
          <a:solidFill>
            <a:srgbClr val="BAB995"/>
          </a:solidFill>
          <a:ln w="38100">
            <a:solidFill>
              <a:schemeClr val="bg2"/>
            </a:solidFill>
            <a:miter lim="800000"/>
            <a:headEnd/>
            <a:tailEnd/>
          </a:ln>
        </p:spPr>
        <p:txBody>
          <a:bodyPr/>
          <a:lstStyle/>
          <a:p>
            <a:pPr eaLnBrk="1" hangingPunct="1">
              <a:defRPr/>
            </a:pPr>
            <a:r>
              <a:rPr lang="en-US" sz="4000" dirty="0" smtClean="0">
                <a:solidFill>
                  <a:schemeClr val="tx2">
                    <a:lumMod val="90000"/>
                    <a:lumOff val="10000"/>
                  </a:schemeClr>
                </a:solidFill>
                <a:latin typeface="Cambria"/>
                <a:cs typeface="Cambria"/>
              </a:rPr>
              <a:t>Discussion</a:t>
            </a:r>
            <a:endParaRPr lang="en-US" sz="4000" dirty="0">
              <a:solidFill>
                <a:schemeClr val="tx2">
                  <a:lumMod val="90000"/>
                  <a:lumOff val="10000"/>
                </a:schemeClr>
              </a:solidFill>
              <a:latin typeface="Cambria"/>
              <a:cs typeface="Cambria"/>
            </a:endParaRPr>
          </a:p>
        </p:txBody>
      </p:sp>
      <p:pic>
        <p:nvPicPr>
          <p:cNvPr id="8" name="Picture 3" descr="image001.jp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6B763E72-23FD-4D61-AB92-5116F510A8AD}" type="slidenum">
              <a:rPr lang="en-US" smtClean="0"/>
              <a:t>7</a:t>
            </a:fld>
            <a:endParaRPr lang="en-US"/>
          </a:p>
        </p:txBody>
      </p:sp>
    </p:spTree>
    <p:extLst>
      <p:ext uri="{BB962C8B-B14F-4D97-AF65-F5344CB8AC3E}">
        <p14:creationId xmlns:p14="http://schemas.microsoft.com/office/powerpoint/2010/main" val="306245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3600" kern="1200" dirty="0">
                <a:solidFill>
                  <a:srgbClr val="6E0000"/>
                </a:solidFill>
                <a:latin typeface="Cambria"/>
                <a:cs typeface="Cambria"/>
              </a:rPr>
              <a:t>Text Complexity – </a:t>
            </a:r>
            <a:r>
              <a:rPr lang="en-US" sz="3600" kern="1200" dirty="0" smtClean="0">
                <a:solidFill>
                  <a:srgbClr val="6E0000"/>
                </a:solidFill>
                <a:latin typeface="Cambria"/>
                <a:cs typeface="Cambria"/>
              </a:rPr>
              <a:t/>
            </a:r>
            <a:br>
              <a:rPr lang="en-US" sz="3600" kern="1200" dirty="0" smtClean="0">
                <a:solidFill>
                  <a:srgbClr val="6E0000"/>
                </a:solidFill>
                <a:latin typeface="Cambria"/>
                <a:cs typeface="Cambria"/>
              </a:rPr>
            </a:br>
            <a:r>
              <a:rPr lang="en-US" sz="3600" kern="1200" dirty="0" smtClean="0">
                <a:solidFill>
                  <a:srgbClr val="6E0000"/>
                </a:solidFill>
                <a:latin typeface="Cambria"/>
                <a:cs typeface="Cambria"/>
              </a:rPr>
              <a:t>Why </a:t>
            </a:r>
            <a:r>
              <a:rPr lang="en-US" sz="3600" kern="1200" dirty="0">
                <a:solidFill>
                  <a:srgbClr val="6E0000"/>
                </a:solidFill>
                <a:latin typeface="Cambria"/>
                <a:cs typeface="Cambria"/>
              </a:rPr>
              <a:t>Is This Important?</a:t>
            </a:r>
            <a:endParaRPr lang="en-US" sz="3600" kern="1200" dirty="0">
              <a:solidFill>
                <a:srgbClr val="6E0000"/>
              </a:solidFill>
              <a:latin typeface="Cambria"/>
              <a:ea typeface="+mj-ea"/>
              <a:cs typeface="Cambria"/>
            </a:endParaRPr>
          </a:p>
        </p:txBody>
      </p:sp>
      <p:sp>
        <p:nvSpPr>
          <p:cNvPr id="19459" name="Rectangle 3"/>
          <p:cNvSpPr>
            <a:spLocks noGrp="1" noChangeArrowheads="1"/>
          </p:cNvSpPr>
          <p:nvPr>
            <p:ph type="body" idx="4294967295"/>
          </p:nvPr>
        </p:nvSpPr>
        <p:spPr>
          <a:xfrm>
            <a:off x="457200" y="1676400"/>
            <a:ext cx="8229600" cy="4724400"/>
          </a:xfrm>
        </p:spPr>
        <p:txBody>
          <a:bodyPr/>
          <a:lstStyle/>
          <a:p>
            <a:pPr marL="457200" lvl="1" indent="-457200" defTabSz="976313">
              <a:spcBef>
                <a:spcPct val="0"/>
              </a:spcBef>
              <a:spcAft>
                <a:spcPts val="0"/>
              </a:spcAft>
              <a:defRPr/>
            </a:pPr>
            <a:r>
              <a:rPr lang="en-US" sz="2600" kern="1200" dirty="0">
                <a:solidFill>
                  <a:srgbClr val="6E0000"/>
                </a:solidFill>
                <a:latin typeface="Cambria"/>
                <a:ea typeface="+mj-ea"/>
                <a:cs typeface="Cambria"/>
              </a:rPr>
              <a:t>Complexity of texts students are expected to read is below what is required to achieve college and career readiness:</a:t>
            </a:r>
          </a:p>
          <a:p>
            <a:pPr marL="927100" lvl="2" indent="-457200" defTabSz="976313">
              <a:spcBef>
                <a:spcPct val="0"/>
              </a:spcBef>
              <a:spcAft>
                <a:spcPts val="0"/>
              </a:spcAft>
              <a:defRPr/>
            </a:pPr>
            <a:r>
              <a:rPr lang="en-US" sz="2200" kern="1200" dirty="0">
                <a:solidFill>
                  <a:srgbClr val="6E0000"/>
                </a:solidFill>
                <a:latin typeface="Cambria"/>
                <a:ea typeface="+mj-ea"/>
                <a:cs typeface="Cambria"/>
              </a:rPr>
              <a:t>High school textbooks have declined in all subject areas over the last several </a:t>
            </a:r>
            <a:r>
              <a:rPr lang="en-US" sz="2200" kern="1200" dirty="0" smtClean="0">
                <a:solidFill>
                  <a:srgbClr val="6E0000"/>
                </a:solidFill>
                <a:latin typeface="Cambria"/>
                <a:ea typeface="+mj-ea"/>
                <a:cs typeface="Cambria"/>
              </a:rPr>
              <a:t>decades.</a:t>
            </a:r>
            <a:endParaRPr lang="en-US" sz="2200" kern="1200" dirty="0">
              <a:solidFill>
                <a:srgbClr val="6E0000"/>
              </a:solidFill>
              <a:latin typeface="Cambria"/>
              <a:ea typeface="+mj-ea"/>
              <a:cs typeface="Cambria"/>
            </a:endParaRPr>
          </a:p>
          <a:p>
            <a:pPr marL="927100" lvl="2" indent="-457200" defTabSz="976313">
              <a:spcBef>
                <a:spcPct val="0"/>
              </a:spcBef>
              <a:spcAft>
                <a:spcPts val="0"/>
              </a:spcAft>
              <a:defRPr/>
            </a:pPr>
            <a:r>
              <a:rPr lang="en-US" sz="2200" kern="1200" dirty="0">
                <a:solidFill>
                  <a:srgbClr val="6E0000"/>
                </a:solidFill>
                <a:latin typeface="Cambria"/>
                <a:ea typeface="+mj-ea"/>
                <a:cs typeface="Cambria"/>
              </a:rPr>
              <a:t>Average length of sentences in K-8 textbooks has declined from 20 to 14 </a:t>
            </a:r>
            <a:r>
              <a:rPr lang="en-US" sz="2200" kern="1200" dirty="0" smtClean="0">
                <a:solidFill>
                  <a:srgbClr val="6E0000"/>
                </a:solidFill>
                <a:latin typeface="Cambria"/>
                <a:ea typeface="+mj-ea"/>
                <a:cs typeface="Cambria"/>
              </a:rPr>
              <a:t>words.</a:t>
            </a:r>
            <a:endParaRPr lang="en-US" sz="2200" kern="1200" dirty="0">
              <a:solidFill>
                <a:srgbClr val="6E0000"/>
              </a:solidFill>
              <a:latin typeface="Cambria"/>
              <a:ea typeface="+mj-ea"/>
              <a:cs typeface="Cambria"/>
            </a:endParaRPr>
          </a:p>
          <a:p>
            <a:pPr marL="927100" lvl="2" indent="-457200" defTabSz="976313">
              <a:spcBef>
                <a:spcPct val="0"/>
              </a:spcBef>
              <a:spcAft>
                <a:spcPts val="0"/>
              </a:spcAft>
              <a:defRPr/>
            </a:pPr>
            <a:r>
              <a:rPr lang="en-US" sz="2200" kern="1200" dirty="0">
                <a:solidFill>
                  <a:srgbClr val="6E0000"/>
                </a:solidFill>
                <a:latin typeface="Cambria"/>
                <a:ea typeface="+mj-ea"/>
                <a:cs typeface="Cambria"/>
              </a:rPr>
              <a:t>Vocabulary demands have declined since the 1960s:</a:t>
            </a:r>
          </a:p>
          <a:p>
            <a:pPr marL="1376363" lvl="3" indent="-457200" defTabSz="976313">
              <a:spcBef>
                <a:spcPct val="0"/>
              </a:spcBef>
              <a:spcAft>
                <a:spcPts val="0"/>
              </a:spcAft>
              <a:defRPr/>
            </a:pPr>
            <a:r>
              <a:rPr lang="en-US" sz="1800" kern="1200" dirty="0">
                <a:solidFill>
                  <a:srgbClr val="6E0000"/>
                </a:solidFill>
                <a:latin typeface="Cambria"/>
                <a:ea typeface="+mj-ea"/>
                <a:cs typeface="Cambria"/>
              </a:rPr>
              <a:t>8th grade textbooks = former 5th grade texts</a:t>
            </a:r>
          </a:p>
          <a:p>
            <a:pPr marL="1376363" lvl="3" indent="-457200" defTabSz="976313">
              <a:spcBef>
                <a:spcPct val="0"/>
              </a:spcBef>
              <a:spcAft>
                <a:spcPts val="0"/>
              </a:spcAft>
              <a:defRPr/>
            </a:pPr>
            <a:r>
              <a:rPr lang="en-US" sz="1800" kern="1200" dirty="0">
                <a:solidFill>
                  <a:srgbClr val="6E0000"/>
                </a:solidFill>
                <a:latin typeface="Cambria"/>
                <a:ea typeface="+mj-ea"/>
                <a:cs typeface="Cambria"/>
              </a:rPr>
              <a:t>12th grade anthologies = former 7th grade texts</a:t>
            </a:r>
          </a:p>
          <a:p>
            <a:pPr marL="457200" lvl="1" indent="-457200" defTabSz="976313">
              <a:spcBef>
                <a:spcPct val="0"/>
              </a:spcBef>
              <a:spcAft>
                <a:spcPts val="0"/>
              </a:spcAft>
              <a:defRPr/>
            </a:pPr>
            <a:r>
              <a:rPr lang="en-US" sz="2600" kern="1200" dirty="0">
                <a:solidFill>
                  <a:srgbClr val="6E0000"/>
                </a:solidFill>
                <a:latin typeface="Cambria"/>
                <a:ea typeface="+mj-ea"/>
                <a:cs typeface="Cambria"/>
              </a:rPr>
              <a:t>Complexity of college and career texts has remained steady or increased, resulting in a gap</a:t>
            </a:r>
          </a:p>
        </p:txBody>
      </p:sp>
      <p:pic>
        <p:nvPicPr>
          <p:cNvPr id="29699"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8</a:t>
            </a:fld>
            <a:endParaRPr lang="en-US"/>
          </a:p>
        </p:txBody>
      </p:sp>
    </p:spTree>
    <p:extLst>
      <p:ext uri="{BB962C8B-B14F-4D97-AF65-F5344CB8AC3E}">
        <p14:creationId xmlns:p14="http://schemas.microsoft.com/office/powerpoint/2010/main" val="2434640609"/>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3600" kern="1200" dirty="0">
                <a:solidFill>
                  <a:srgbClr val="6E0000"/>
                </a:solidFill>
                <a:latin typeface="Cambria"/>
                <a:cs typeface="Cambria"/>
              </a:rPr>
              <a:t>Identifying the Gap</a:t>
            </a:r>
          </a:p>
        </p:txBody>
      </p:sp>
      <p:pic>
        <p:nvPicPr>
          <p:cNvPr id="29699"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1600200"/>
            <a:ext cx="4203986" cy="5120386"/>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9</a:t>
            </a:fld>
            <a:endParaRPr lang="en-US"/>
          </a:p>
        </p:txBody>
      </p:sp>
    </p:spTree>
    <p:extLst>
      <p:ext uri="{BB962C8B-B14F-4D97-AF65-F5344CB8AC3E}">
        <p14:creationId xmlns:p14="http://schemas.microsoft.com/office/powerpoint/2010/main" val="1698559727"/>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3600" kern="1200" dirty="0">
                <a:solidFill>
                  <a:srgbClr val="6E0000"/>
                </a:solidFill>
                <a:latin typeface="Cambria"/>
                <a:cs typeface="Cambria"/>
              </a:rPr>
              <a:t>Text Complexity</a:t>
            </a:r>
            <a:endParaRPr lang="en-US" sz="3600" kern="1200" dirty="0">
              <a:solidFill>
                <a:srgbClr val="6E0000"/>
              </a:solidFill>
              <a:latin typeface="Cambria"/>
              <a:ea typeface="+mj-ea"/>
              <a:cs typeface="Cambria"/>
            </a:endParaRPr>
          </a:p>
        </p:txBody>
      </p:sp>
      <p:sp>
        <p:nvSpPr>
          <p:cNvPr id="19459" name="Rectangle 3"/>
          <p:cNvSpPr>
            <a:spLocks noGrp="1" noChangeArrowheads="1"/>
          </p:cNvSpPr>
          <p:nvPr>
            <p:ph type="body" idx="4294967295"/>
          </p:nvPr>
        </p:nvSpPr>
        <p:spPr>
          <a:xfrm>
            <a:off x="457200" y="1676400"/>
            <a:ext cx="8229600" cy="4724400"/>
          </a:xfrm>
        </p:spPr>
        <p:txBody>
          <a:bodyPr/>
          <a:lstStyle/>
          <a:p>
            <a:pPr marL="0" lvl="1" indent="0" defTabSz="976313">
              <a:spcBef>
                <a:spcPct val="0"/>
              </a:spcBef>
              <a:spcAft>
                <a:spcPts val="0"/>
              </a:spcAft>
              <a:buNone/>
              <a:defRPr/>
            </a:pPr>
            <a:r>
              <a:rPr lang="en-US" sz="2600" i="1" kern="1200" dirty="0">
                <a:solidFill>
                  <a:srgbClr val="6E0000"/>
                </a:solidFill>
                <a:latin typeface="Cambria"/>
                <a:ea typeface="+mj-ea"/>
                <a:cs typeface="Cambria"/>
              </a:rPr>
              <a:t>Specifically, reading standard #10:</a:t>
            </a:r>
          </a:p>
          <a:p>
            <a:pPr marL="0" lvl="1" indent="0" defTabSz="976313">
              <a:spcBef>
                <a:spcPct val="0"/>
              </a:spcBef>
              <a:spcAft>
                <a:spcPts val="0"/>
              </a:spcAft>
              <a:buNone/>
              <a:defRPr/>
            </a:pPr>
            <a:r>
              <a:rPr lang="en-US" sz="2600" kern="1200" dirty="0" smtClean="0">
                <a:solidFill>
                  <a:srgbClr val="6E0000"/>
                </a:solidFill>
                <a:latin typeface="Cambria"/>
                <a:ea typeface="+mj-ea"/>
                <a:cs typeface="Cambria"/>
              </a:rPr>
              <a:t>	</a:t>
            </a:r>
            <a:r>
              <a:rPr lang="en-US" sz="2600" b="1" kern="1200" dirty="0" smtClean="0">
                <a:solidFill>
                  <a:srgbClr val="6E0000"/>
                </a:solidFill>
                <a:latin typeface="Cambria"/>
                <a:ea typeface="+mj-ea"/>
                <a:cs typeface="Cambria"/>
              </a:rPr>
              <a:t>Anchor </a:t>
            </a:r>
            <a:r>
              <a:rPr lang="en-US" sz="2600" b="1" kern="1200" dirty="0">
                <a:solidFill>
                  <a:srgbClr val="6E0000"/>
                </a:solidFill>
                <a:latin typeface="Cambria"/>
                <a:ea typeface="+mj-ea"/>
                <a:cs typeface="Cambria"/>
              </a:rPr>
              <a:t>Standard: </a:t>
            </a:r>
          </a:p>
          <a:p>
            <a:pPr marL="1425575" lvl="1" indent="-1425575" defTabSz="976313">
              <a:spcBef>
                <a:spcPct val="0"/>
              </a:spcBef>
              <a:spcAft>
                <a:spcPts val="0"/>
              </a:spcAft>
              <a:buNone/>
              <a:defRPr/>
            </a:pPr>
            <a:r>
              <a:rPr lang="en-US" sz="2600" kern="1200" dirty="0">
                <a:solidFill>
                  <a:srgbClr val="6E0000"/>
                </a:solidFill>
                <a:latin typeface="Cambria"/>
                <a:ea typeface="+mj-ea"/>
                <a:cs typeface="Cambria"/>
              </a:rPr>
              <a:t>R.CCR.</a:t>
            </a:r>
            <a:r>
              <a:rPr lang="en-US" sz="2600" kern="1200" dirty="0" smtClean="0">
                <a:solidFill>
                  <a:srgbClr val="6E0000"/>
                </a:solidFill>
                <a:latin typeface="Cambria"/>
                <a:ea typeface="+mj-ea"/>
                <a:cs typeface="Cambria"/>
              </a:rPr>
              <a:t>10 Read </a:t>
            </a:r>
            <a:r>
              <a:rPr lang="en-US" sz="2600" kern="1200" dirty="0">
                <a:solidFill>
                  <a:srgbClr val="6E0000"/>
                </a:solidFill>
                <a:latin typeface="Cambria"/>
                <a:ea typeface="+mj-ea"/>
                <a:cs typeface="Cambria"/>
              </a:rPr>
              <a:t>and comprehend complex </a:t>
            </a:r>
            <a:r>
              <a:rPr lang="en-US" sz="2600" kern="1200" dirty="0" smtClean="0">
                <a:solidFill>
                  <a:srgbClr val="6E0000"/>
                </a:solidFill>
                <a:latin typeface="Cambria"/>
                <a:ea typeface="+mj-ea"/>
                <a:cs typeface="Cambria"/>
              </a:rPr>
              <a:t>literary and </a:t>
            </a:r>
            <a:r>
              <a:rPr lang="en-US" sz="2600" kern="1200" dirty="0">
                <a:solidFill>
                  <a:srgbClr val="6E0000"/>
                </a:solidFill>
                <a:latin typeface="Cambria"/>
                <a:ea typeface="+mj-ea"/>
                <a:cs typeface="Cambria"/>
              </a:rPr>
              <a:t>informational </a:t>
            </a:r>
            <a:r>
              <a:rPr lang="en-US" sz="2600" kern="1200" dirty="0" smtClean="0">
                <a:solidFill>
                  <a:srgbClr val="6E0000"/>
                </a:solidFill>
                <a:latin typeface="Cambria"/>
                <a:ea typeface="+mj-ea"/>
                <a:cs typeface="Cambria"/>
              </a:rPr>
              <a:t>texts independently </a:t>
            </a:r>
            <a:r>
              <a:rPr lang="en-US" sz="2600" kern="1200" dirty="0">
                <a:solidFill>
                  <a:srgbClr val="6E0000"/>
                </a:solidFill>
                <a:latin typeface="Cambria"/>
                <a:ea typeface="+mj-ea"/>
                <a:cs typeface="Cambria"/>
              </a:rPr>
              <a:t>and proficiently.</a:t>
            </a:r>
          </a:p>
          <a:p>
            <a:pPr marL="0" lvl="1" indent="0" defTabSz="976313">
              <a:spcBef>
                <a:spcPct val="0"/>
              </a:spcBef>
              <a:spcAft>
                <a:spcPts val="0"/>
              </a:spcAft>
              <a:buNone/>
              <a:defRPr/>
            </a:pPr>
            <a:r>
              <a:rPr lang="en-US" sz="2600" kern="1200" dirty="0" smtClean="0">
                <a:solidFill>
                  <a:srgbClr val="6E0000"/>
                </a:solidFill>
                <a:latin typeface="Cambria"/>
                <a:ea typeface="+mj-ea"/>
                <a:cs typeface="Cambria"/>
              </a:rPr>
              <a:t>	</a:t>
            </a:r>
            <a:r>
              <a:rPr lang="en-US" sz="2600" b="1" kern="1200" dirty="0" smtClean="0">
                <a:solidFill>
                  <a:srgbClr val="6E0000"/>
                </a:solidFill>
                <a:latin typeface="Cambria"/>
                <a:ea typeface="+mj-ea"/>
                <a:cs typeface="Cambria"/>
              </a:rPr>
              <a:t>Example </a:t>
            </a:r>
            <a:r>
              <a:rPr lang="en-US" sz="2600" b="1" kern="1200" dirty="0">
                <a:solidFill>
                  <a:srgbClr val="6E0000"/>
                </a:solidFill>
                <a:latin typeface="Cambria"/>
                <a:ea typeface="+mj-ea"/>
                <a:cs typeface="Cambria"/>
              </a:rPr>
              <a:t>Grade-level Standard (6th grade):</a:t>
            </a:r>
          </a:p>
          <a:p>
            <a:pPr marL="1425575" lvl="1" indent="-1425575" defTabSz="976313">
              <a:spcBef>
                <a:spcPct val="0"/>
              </a:spcBef>
              <a:spcAft>
                <a:spcPts val="0"/>
              </a:spcAft>
              <a:buNone/>
              <a:defRPr/>
            </a:pPr>
            <a:r>
              <a:rPr lang="en-US" sz="2600" kern="1200" dirty="0">
                <a:solidFill>
                  <a:srgbClr val="6E0000"/>
                </a:solidFill>
                <a:latin typeface="Cambria"/>
                <a:ea typeface="+mj-ea"/>
                <a:cs typeface="Cambria"/>
              </a:rPr>
              <a:t>RI.</a:t>
            </a:r>
            <a:r>
              <a:rPr lang="en-US" sz="2600" kern="1200" dirty="0" smtClean="0">
                <a:solidFill>
                  <a:srgbClr val="6E0000"/>
                </a:solidFill>
                <a:latin typeface="Cambria"/>
                <a:ea typeface="+mj-ea"/>
                <a:cs typeface="Cambria"/>
              </a:rPr>
              <a:t>6.10 	By </a:t>
            </a:r>
            <a:r>
              <a:rPr lang="en-US" sz="2600" kern="1200" dirty="0">
                <a:solidFill>
                  <a:srgbClr val="6E0000"/>
                </a:solidFill>
                <a:latin typeface="Cambria"/>
                <a:ea typeface="+mj-ea"/>
                <a:cs typeface="Cambria"/>
              </a:rPr>
              <a:t>the end of the year, read </a:t>
            </a:r>
            <a:r>
              <a:rPr lang="en-US" sz="2600" kern="1200" dirty="0" smtClean="0">
                <a:solidFill>
                  <a:srgbClr val="6E0000"/>
                </a:solidFill>
                <a:latin typeface="Cambria"/>
                <a:ea typeface="+mj-ea"/>
                <a:cs typeface="Cambria"/>
              </a:rPr>
              <a:t>and comprehend </a:t>
            </a:r>
            <a:r>
              <a:rPr lang="en-US" sz="2600" kern="1200" dirty="0">
                <a:solidFill>
                  <a:srgbClr val="6E0000"/>
                </a:solidFill>
                <a:latin typeface="Cambria"/>
                <a:ea typeface="+mj-ea"/>
                <a:cs typeface="Cambria"/>
              </a:rPr>
              <a:t>literary nonfiction in the </a:t>
            </a:r>
            <a:r>
              <a:rPr lang="en-US" sz="2600" kern="1200" dirty="0" smtClean="0">
                <a:solidFill>
                  <a:srgbClr val="6E0000"/>
                </a:solidFill>
                <a:latin typeface="Cambria"/>
                <a:ea typeface="+mj-ea"/>
                <a:cs typeface="Cambria"/>
              </a:rPr>
              <a:t>grades </a:t>
            </a:r>
            <a:r>
              <a:rPr lang="en-US" sz="2600" kern="1200" dirty="0">
                <a:solidFill>
                  <a:srgbClr val="6E0000"/>
                </a:solidFill>
                <a:latin typeface="Cambria"/>
                <a:ea typeface="+mj-ea"/>
                <a:cs typeface="Cambria"/>
              </a:rPr>
              <a:t>6-8 text complexity band </a:t>
            </a:r>
            <a:r>
              <a:rPr lang="en-US" sz="2600" kern="1200" dirty="0" smtClean="0">
                <a:solidFill>
                  <a:srgbClr val="6E0000"/>
                </a:solidFill>
                <a:latin typeface="Cambria"/>
                <a:ea typeface="+mj-ea"/>
                <a:cs typeface="Cambria"/>
              </a:rPr>
              <a:t>proficiently</a:t>
            </a:r>
            <a:r>
              <a:rPr lang="en-US" sz="2600" kern="1200" dirty="0">
                <a:solidFill>
                  <a:srgbClr val="6E0000"/>
                </a:solidFill>
                <a:latin typeface="Cambria"/>
                <a:ea typeface="+mj-ea"/>
                <a:cs typeface="Cambria"/>
              </a:rPr>
              <a:t>, with scaffolding as </a:t>
            </a:r>
            <a:r>
              <a:rPr lang="en-US" sz="2600" kern="1200" dirty="0" smtClean="0">
                <a:solidFill>
                  <a:srgbClr val="6E0000"/>
                </a:solidFill>
                <a:latin typeface="Cambria"/>
                <a:ea typeface="+mj-ea"/>
                <a:cs typeface="Cambria"/>
              </a:rPr>
              <a:t>needed at </a:t>
            </a:r>
            <a:r>
              <a:rPr lang="en-US" sz="2600" kern="1200" dirty="0">
                <a:solidFill>
                  <a:srgbClr val="6E0000"/>
                </a:solidFill>
                <a:latin typeface="Cambria"/>
                <a:ea typeface="+mj-ea"/>
                <a:cs typeface="Cambria"/>
              </a:rPr>
              <a:t>the high end of the range.</a:t>
            </a:r>
          </a:p>
        </p:txBody>
      </p:sp>
      <p:pic>
        <p:nvPicPr>
          <p:cNvPr id="29699"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10</a:t>
            </a:fld>
            <a:endParaRPr lang="en-US"/>
          </a:p>
        </p:txBody>
      </p:sp>
    </p:spTree>
    <p:extLst>
      <p:ext uri="{BB962C8B-B14F-4D97-AF65-F5344CB8AC3E}">
        <p14:creationId xmlns:p14="http://schemas.microsoft.com/office/powerpoint/2010/main" val="2787306519"/>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3600" kern="1200" dirty="0">
                <a:solidFill>
                  <a:srgbClr val="6E0000"/>
                </a:solidFill>
                <a:latin typeface="Cambria"/>
                <a:cs typeface="Cambria"/>
              </a:rPr>
              <a:t>Guiding Questions</a:t>
            </a:r>
            <a:endParaRPr lang="en-US" sz="3600" kern="1200" dirty="0">
              <a:solidFill>
                <a:srgbClr val="6E0000"/>
              </a:solidFill>
              <a:latin typeface="Cambria"/>
              <a:ea typeface="+mj-ea"/>
              <a:cs typeface="Cambria"/>
            </a:endParaRPr>
          </a:p>
        </p:txBody>
      </p:sp>
      <p:sp>
        <p:nvSpPr>
          <p:cNvPr id="19459" name="Rectangle 3"/>
          <p:cNvSpPr>
            <a:spLocks noGrp="1" noChangeArrowheads="1"/>
          </p:cNvSpPr>
          <p:nvPr>
            <p:ph type="body" idx="4294967295"/>
          </p:nvPr>
        </p:nvSpPr>
        <p:spPr>
          <a:xfrm>
            <a:off x="457200" y="1676400"/>
            <a:ext cx="8229600" cy="4724400"/>
          </a:xfrm>
        </p:spPr>
        <p:txBody>
          <a:bodyPr/>
          <a:lstStyle/>
          <a:p>
            <a:pPr marL="0" lvl="1" indent="0" defTabSz="976313">
              <a:spcBef>
                <a:spcPct val="0"/>
              </a:spcBef>
              <a:spcAft>
                <a:spcPts val="0"/>
              </a:spcAft>
              <a:buNone/>
              <a:defRPr/>
            </a:pPr>
            <a:r>
              <a:rPr lang="en-US" sz="2600" i="1" kern="1200" dirty="0">
                <a:solidFill>
                  <a:srgbClr val="6E0000"/>
                </a:solidFill>
                <a:latin typeface="Cambria"/>
                <a:ea typeface="+mj-ea"/>
                <a:cs typeface="Cambria"/>
              </a:rPr>
              <a:t>So</a:t>
            </a:r>
            <a:r>
              <a:rPr lang="en-US" sz="2600" i="1" kern="1200" dirty="0" smtClean="0">
                <a:solidFill>
                  <a:srgbClr val="6E0000"/>
                </a:solidFill>
                <a:latin typeface="Cambria"/>
                <a:ea typeface="+mj-ea"/>
                <a:cs typeface="Cambria"/>
              </a:rPr>
              <a:t>…</a:t>
            </a:r>
            <a:endParaRPr lang="en-US" sz="2600" i="1" kern="1200" dirty="0">
              <a:solidFill>
                <a:srgbClr val="6E0000"/>
              </a:solidFill>
              <a:latin typeface="Cambria"/>
              <a:ea typeface="+mj-ea"/>
              <a:cs typeface="Cambria"/>
            </a:endParaRPr>
          </a:p>
          <a:p>
            <a:pPr marL="457200" lvl="1" indent="-457200" defTabSz="976313">
              <a:spcBef>
                <a:spcPct val="0"/>
              </a:spcBef>
              <a:spcAft>
                <a:spcPts val="0"/>
              </a:spcAft>
              <a:defRPr/>
            </a:pPr>
            <a:r>
              <a:rPr lang="en-US" sz="2600" kern="1200" dirty="0">
                <a:solidFill>
                  <a:srgbClr val="6E0000"/>
                </a:solidFill>
                <a:latin typeface="Cambria"/>
                <a:ea typeface="+mj-ea"/>
                <a:cs typeface="Cambria"/>
              </a:rPr>
              <a:t>What do the Common Core State </a:t>
            </a:r>
            <a:r>
              <a:rPr lang="en-US" sz="2600" kern="1200" dirty="0" smtClean="0">
                <a:solidFill>
                  <a:srgbClr val="6E0000"/>
                </a:solidFill>
                <a:latin typeface="Cambria"/>
                <a:ea typeface="+mj-ea"/>
                <a:cs typeface="Cambria"/>
              </a:rPr>
              <a:t>Standards mean </a:t>
            </a:r>
            <a:r>
              <a:rPr lang="en-US" sz="2600" kern="1200" dirty="0">
                <a:solidFill>
                  <a:srgbClr val="6E0000"/>
                </a:solidFill>
                <a:latin typeface="Cambria"/>
                <a:ea typeface="+mj-ea"/>
                <a:cs typeface="Cambria"/>
              </a:rPr>
              <a:t>by  </a:t>
            </a:r>
            <a:r>
              <a:rPr lang="en-US" sz="2600" b="1" kern="1200" dirty="0">
                <a:solidFill>
                  <a:srgbClr val="6E0000"/>
                </a:solidFill>
                <a:latin typeface="Cambria"/>
                <a:ea typeface="+mj-ea"/>
                <a:cs typeface="Cambria"/>
              </a:rPr>
              <a:t>text complexity</a:t>
            </a:r>
            <a:r>
              <a:rPr lang="en-US" sz="2600" kern="1200" dirty="0" smtClean="0">
                <a:solidFill>
                  <a:srgbClr val="6E0000"/>
                </a:solidFill>
                <a:latin typeface="Cambria"/>
                <a:ea typeface="+mj-ea"/>
                <a:cs typeface="Cambria"/>
              </a:rPr>
              <a:t>?</a:t>
            </a:r>
          </a:p>
          <a:p>
            <a:pPr marL="457200" lvl="1" indent="-457200" defTabSz="976313">
              <a:spcBef>
                <a:spcPct val="0"/>
              </a:spcBef>
              <a:spcAft>
                <a:spcPts val="0"/>
              </a:spcAft>
              <a:defRPr/>
            </a:pPr>
            <a:endParaRPr lang="en-US" sz="2600" kern="1200" dirty="0">
              <a:solidFill>
                <a:srgbClr val="6E0000"/>
              </a:solidFill>
              <a:latin typeface="Cambria"/>
              <a:ea typeface="+mj-ea"/>
              <a:cs typeface="Cambria"/>
            </a:endParaRPr>
          </a:p>
          <a:p>
            <a:pPr marL="457200" lvl="1" indent="-457200" defTabSz="976313">
              <a:spcBef>
                <a:spcPct val="0"/>
              </a:spcBef>
              <a:spcAft>
                <a:spcPts val="0"/>
              </a:spcAft>
              <a:defRPr/>
            </a:pPr>
            <a:r>
              <a:rPr lang="en-US" sz="2600" kern="1200" dirty="0">
                <a:solidFill>
                  <a:srgbClr val="6E0000"/>
                </a:solidFill>
                <a:latin typeface="Cambria"/>
                <a:ea typeface="+mj-ea"/>
                <a:cs typeface="Cambria"/>
              </a:rPr>
              <a:t>What is a </a:t>
            </a:r>
            <a:r>
              <a:rPr lang="en-US" sz="2600" b="1" kern="1200" dirty="0">
                <a:solidFill>
                  <a:srgbClr val="6E0000"/>
                </a:solidFill>
                <a:latin typeface="Cambria"/>
                <a:ea typeface="+mj-ea"/>
                <a:cs typeface="Cambria"/>
              </a:rPr>
              <a:t>text complexity band</a:t>
            </a:r>
            <a:r>
              <a:rPr lang="en-US" sz="2600" kern="1200" dirty="0" smtClean="0">
                <a:solidFill>
                  <a:srgbClr val="6E0000"/>
                </a:solidFill>
                <a:latin typeface="Cambria"/>
                <a:ea typeface="+mj-ea"/>
                <a:cs typeface="Cambria"/>
              </a:rPr>
              <a:t>?</a:t>
            </a:r>
          </a:p>
          <a:p>
            <a:pPr marL="457200" lvl="1" indent="-457200" defTabSz="976313">
              <a:spcBef>
                <a:spcPct val="0"/>
              </a:spcBef>
              <a:spcAft>
                <a:spcPts val="0"/>
              </a:spcAft>
              <a:defRPr/>
            </a:pPr>
            <a:endParaRPr lang="en-US" sz="2600" kern="1200" dirty="0">
              <a:solidFill>
                <a:srgbClr val="6E0000"/>
              </a:solidFill>
              <a:latin typeface="Cambria"/>
              <a:ea typeface="+mj-ea"/>
              <a:cs typeface="Cambria"/>
            </a:endParaRPr>
          </a:p>
          <a:p>
            <a:pPr marL="0" lvl="1" indent="0" defTabSz="976313">
              <a:spcBef>
                <a:spcPct val="0"/>
              </a:spcBef>
              <a:spcAft>
                <a:spcPts val="0"/>
              </a:spcAft>
              <a:buNone/>
              <a:defRPr/>
            </a:pPr>
            <a:r>
              <a:rPr lang="en-US" sz="2600" i="1" kern="1200" dirty="0" smtClean="0">
                <a:solidFill>
                  <a:srgbClr val="6E0000"/>
                </a:solidFill>
                <a:latin typeface="Cambria"/>
                <a:ea typeface="+mj-ea"/>
                <a:cs typeface="Cambria"/>
              </a:rPr>
              <a:t>and </a:t>
            </a:r>
            <a:endParaRPr lang="en-US" sz="2600" i="1" kern="1200" dirty="0">
              <a:solidFill>
                <a:srgbClr val="6E0000"/>
              </a:solidFill>
              <a:latin typeface="Cambria"/>
              <a:ea typeface="+mj-ea"/>
              <a:cs typeface="Cambria"/>
            </a:endParaRPr>
          </a:p>
          <a:p>
            <a:pPr marL="457200" lvl="1" indent="-457200" defTabSz="976313">
              <a:spcBef>
                <a:spcPct val="0"/>
              </a:spcBef>
              <a:spcAft>
                <a:spcPts val="0"/>
              </a:spcAft>
              <a:defRPr/>
            </a:pPr>
            <a:r>
              <a:rPr lang="en-US" sz="2600" kern="1200" dirty="0">
                <a:solidFill>
                  <a:srgbClr val="6E0000"/>
                </a:solidFill>
                <a:latin typeface="Cambria"/>
                <a:ea typeface="+mj-ea"/>
                <a:cs typeface="Cambria"/>
              </a:rPr>
              <a:t>How do we ensure the texts our students are reading are in the appropriate </a:t>
            </a:r>
            <a:r>
              <a:rPr lang="en-US" sz="2600" b="1" kern="1200" dirty="0">
                <a:solidFill>
                  <a:srgbClr val="6E0000"/>
                </a:solidFill>
                <a:latin typeface="Cambria"/>
                <a:ea typeface="+mj-ea"/>
                <a:cs typeface="Cambria"/>
              </a:rPr>
              <a:t>text complexity band</a:t>
            </a:r>
            <a:r>
              <a:rPr lang="en-US" sz="2600" kern="1200" dirty="0">
                <a:solidFill>
                  <a:srgbClr val="6E0000"/>
                </a:solidFill>
                <a:latin typeface="Cambria"/>
                <a:ea typeface="+mj-ea"/>
                <a:cs typeface="Cambria"/>
              </a:rPr>
              <a:t>?</a:t>
            </a:r>
          </a:p>
        </p:txBody>
      </p:sp>
      <p:pic>
        <p:nvPicPr>
          <p:cNvPr id="29699"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11</a:t>
            </a:fld>
            <a:endParaRPr lang="en-US"/>
          </a:p>
        </p:txBody>
      </p:sp>
    </p:spTree>
    <p:extLst>
      <p:ext uri="{BB962C8B-B14F-4D97-AF65-F5344CB8AC3E}">
        <p14:creationId xmlns:p14="http://schemas.microsoft.com/office/powerpoint/2010/main" val="248614551"/>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
                                          </p:stCondLst>
                                        </p:cTn>
                                        <p:tgtEl>
                                          <p:spTgt spid="1945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4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a:solidFill>
                  <a:srgbClr val="6E0000"/>
                </a:solidFill>
                <a:latin typeface="Cambria"/>
                <a:ea typeface="+mj-ea"/>
                <a:cs typeface="Cambria"/>
              </a:rPr>
              <a:t>CCSS Text Complexity Model</a:t>
            </a:r>
          </a:p>
        </p:txBody>
      </p:sp>
      <p:sp>
        <p:nvSpPr>
          <p:cNvPr id="16387" name="Rectangle 3"/>
          <p:cNvSpPr>
            <a:spLocks noGrp="1" noChangeArrowheads="1"/>
          </p:cNvSpPr>
          <p:nvPr>
            <p:ph type="body" idx="4294967295"/>
          </p:nvPr>
        </p:nvSpPr>
        <p:spPr>
          <a:xfrm>
            <a:off x="457200" y="1676400"/>
            <a:ext cx="5943600" cy="4454525"/>
          </a:xfrm>
        </p:spPr>
        <p:txBody>
          <a:bodyPr/>
          <a:lstStyle/>
          <a:p>
            <a:pPr marL="3175" lvl="1" indent="0" defTabSz="912813" eaLnBrk="1" hangingPunct="1">
              <a:spcBef>
                <a:spcPts val="2400"/>
              </a:spcBef>
              <a:buNone/>
              <a:defRPr/>
            </a:pPr>
            <a:r>
              <a:rPr lang="en-US" b="1" dirty="0">
                <a:solidFill>
                  <a:srgbClr val="6E0000"/>
                </a:solidFill>
                <a:latin typeface="Cambria" charset="0"/>
              </a:rPr>
              <a:t>Text complexity is defined by</a:t>
            </a:r>
            <a:r>
              <a:rPr lang="en-US" b="1" dirty="0" smtClean="0">
                <a:solidFill>
                  <a:srgbClr val="6E0000"/>
                </a:solidFill>
                <a:latin typeface="Cambria" charset="0"/>
              </a:rPr>
              <a:t>:</a:t>
            </a:r>
            <a:endParaRPr lang="en-US" b="1" dirty="0">
              <a:solidFill>
                <a:srgbClr val="6E0000"/>
              </a:solidFill>
              <a:latin typeface="Cambria" charset="0"/>
            </a:endParaRPr>
          </a:p>
        </p:txBody>
      </p:sp>
      <p:grpSp>
        <p:nvGrpSpPr>
          <p:cNvPr id="35" name="Group 34"/>
          <p:cNvGrpSpPr>
            <a:grpSpLocks/>
          </p:cNvGrpSpPr>
          <p:nvPr/>
        </p:nvGrpSpPr>
        <p:grpSpPr bwMode="auto">
          <a:xfrm>
            <a:off x="85725" y="2408237"/>
            <a:ext cx="6765925" cy="2741613"/>
            <a:chOff x="495320" y="2419049"/>
            <a:chExt cx="6765905" cy="2741913"/>
          </a:xfrm>
        </p:grpSpPr>
        <p:grpSp>
          <p:nvGrpSpPr>
            <p:cNvPr id="36" name="Group 8"/>
            <p:cNvGrpSpPr>
              <a:grpSpLocks/>
            </p:cNvGrpSpPr>
            <p:nvPr/>
          </p:nvGrpSpPr>
          <p:grpSpPr bwMode="auto">
            <a:xfrm>
              <a:off x="6502206" y="2419049"/>
              <a:ext cx="759019" cy="2741913"/>
              <a:chOff x="6502206" y="2419049"/>
              <a:chExt cx="759019" cy="2741913"/>
            </a:xfrm>
          </p:grpSpPr>
          <p:sp>
            <p:nvSpPr>
              <p:cNvPr id="38"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9"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Qualitative</a:t>
                </a:r>
              </a:p>
            </p:txBody>
          </p:sp>
        </p:grpSp>
        <p:sp>
          <p:nvSpPr>
            <p:cNvPr id="37" name="TextBox 25"/>
            <p:cNvSpPr txBox="1">
              <a:spLocks noChangeArrowheads="1"/>
            </p:cNvSpPr>
            <p:nvPr/>
          </p:nvSpPr>
          <p:spPr bwMode="auto">
            <a:xfrm>
              <a:off x="495320" y="3085453"/>
              <a:ext cx="5344374"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01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800100" marR="0" lvl="0" indent="-342900" defTabSz="914400" eaLnBrk="1" fontAlgn="auto" latinLnBrk="0" hangingPunct="1">
                <a:lnSpc>
                  <a:spcPct val="100000"/>
                </a:lnSpc>
                <a:spcBef>
                  <a:spcPts val="600"/>
                </a:spcBef>
                <a:spcAft>
                  <a:spcPts val="0"/>
                </a:spcAft>
                <a:buClr>
                  <a:schemeClr val="accent6"/>
                </a:buClr>
                <a:buSzPct val="100000"/>
                <a:buFont typeface="Arial" pitchFamily="34" charset="0"/>
                <a:buAutoNum type="arabicPeriod" startAt="2"/>
                <a:tabLst/>
                <a:defRPr/>
              </a:pPr>
              <a:r>
                <a:rPr kumimoji="0" lang="en-US" sz="1700" b="1" i="0" u="none" strike="noStrike" kern="0" cap="none" spc="0" normalizeH="0" baseline="0" noProof="0" dirty="0" smtClean="0">
                  <a:ln>
                    <a:noFill/>
                  </a:ln>
                  <a:solidFill>
                    <a:srgbClr val="F4CE03"/>
                  </a:solidFill>
                  <a:effectLst/>
                  <a:uLnTx/>
                  <a:uFillTx/>
                  <a:latin typeface="Cambria"/>
                  <a:cs typeface="Cambria"/>
                </a:rPr>
                <a:t> Qualitative </a:t>
              </a:r>
              <a:r>
                <a:rPr kumimoji="0" lang="en-US" sz="1700" b="1" i="0" u="none" strike="noStrike" kern="0" cap="none" spc="0" normalizeH="0" baseline="0" noProof="0" dirty="0">
                  <a:ln>
                    <a:noFill/>
                  </a:ln>
                  <a:solidFill>
                    <a:srgbClr val="F4CE03"/>
                  </a:solidFill>
                  <a:effectLst/>
                  <a:uLnTx/>
                  <a:uFillTx/>
                  <a:latin typeface="Cambria"/>
                  <a:cs typeface="Cambria"/>
                </a:rPr>
                <a:t>measures </a:t>
              </a:r>
              <a:r>
                <a:rPr kumimoji="0" lang="en-US" sz="1700" b="0" i="0" u="none" strike="noStrike" kern="0" cap="none" spc="0" normalizeH="0" baseline="0" noProof="0" dirty="0">
                  <a:ln>
                    <a:noFill/>
                  </a:ln>
                  <a:solidFill>
                    <a:srgbClr val="660000"/>
                  </a:solidFill>
                  <a:effectLst/>
                  <a:uLnTx/>
                  <a:uFillTx/>
                  <a:latin typeface="Cambria"/>
                  <a:cs typeface="Cambria"/>
                </a:rPr>
                <a:t>– levels of meaning, structure, language conventionality and clarity, and knowledge demands often best measured by an attentive human reader.</a:t>
              </a:r>
            </a:p>
          </p:txBody>
        </p:sp>
      </p:grpSp>
      <p:grpSp>
        <p:nvGrpSpPr>
          <p:cNvPr id="40" name="Group 39"/>
          <p:cNvGrpSpPr>
            <a:grpSpLocks/>
          </p:cNvGrpSpPr>
          <p:nvPr/>
        </p:nvGrpSpPr>
        <p:grpSpPr bwMode="auto">
          <a:xfrm>
            <a:off x="76200" y="2209800"/>
            <a:ext cx="7589838" cy="2946400"/>
            <a:chOff x="485450" y="2221162"/>
            <a:chExt cx="7589729" cy="2946148"/>
          </a:xfrm>
        </p:grpSpPr>
        <p:grpSp>
          <p:nvGrpSpPr>
            <p:cNvPr id="41" name="Group 11"/>
            <p:cNvGrpSpPr>
              <a:grpSpLocks/>
            </p:cNvGrpSpPr>
            <p:nvPr/>
          </p:nvGrpSpPr>
          <p:grpSpPr bwMode="auto">
            <a:xfrm>
              <a:off x="7316234" y="2424113"/>
              <a:ext cx="758945" cy="2743197"/>
              <a:chOff x="7316234" y="2424113"/>
              <a:chExt cx="758945" cy="2743197"/>
            </a:xfrm>
          </p:grpSpPr>
          <p:sp>
            <p:nvSpPr>
              <p:cNvPr id="43"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4"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42" name="TextBox 26"/>
            <p:cNvSpPr txBox="1">
              <a:spLocks noChangeArrowheads="1"/>
            </p:cNvSpPr>
            <p:nvPr/>
          </p:nvSpPr>
          <p:spPr bwMode="auto">
            <a:xfrm>
              <a:off x="485450" y="2221162"/>
              <a:ext cx="5343855" cy="87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01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R="0" lvl="0" defTabSz="914400" eaLnBrk="1" fontAlgn="auto" latinLnBrk="0" hangingPunct="1">
                <a:lnSpc>
                  <a:spcPct val="100000"/>
                </a:lnSpc>
                <a:spcBef>
                  <a:spcPts val="600"/>
                </a:spcBef>
                <a:spcAft>
                  <a:spcPts val="0"/>
                </a:spcAft>
                <a:buClr>
                  <a:schemeClr val="accent6"/>
                </a:buClr>
                <a:buSzPct val="100000"/>
                <a:buFont typeface="Arial" pitchFamily="34" charset="0"/>
                <a:buAutoNum type="arabicPeriod"/>
                <a:tabLst/>
                <a:defRPr/>
              </a:pPr>
              <a:r>
                <a:rPr kumimoji="0" lang="en-US" sz="1700" b="1" i="0" u="none" strike="noStrike" kern="0" cap="none" spc="0" normalizeH="0" baseline="0" noProof="0" dirty="0" smtClean="0">
                  <a:ln>
                    <a:noFill/>
                  </a:ln>
                  <a:solidFill>
                    <a:srgbClr val="FF6600"/>
                  </a:solidFill>
                  <a:effectLst/>
                  <a:uLnTx/>
                  <a:uFillTx/>
                  <a:latin typeface="Cambria"/>
                  <a:cs typeface="Cambria"/>
                </a:rPr>
                <a:t> Quantitative </a:t>
              </a:r>
              <a:r>
                <a:rPr kumimoji="0" lang="en-US" sz="1700" b="1" i="0" u="none" strike="noStrike" kern="0" cap="none" spc="0" normalizeH="0" baseline="0" noProof="0" dirty="0">
                  <a:ln>
                    <a:noFill/>
                  </a:ln>
                  <a:solidFill>
                    <a:srgbClr val="FF6600"/>
                  </a:solidFill>
                  <a:effectLst/>
                  <a:uLnTx/>
                  <a:uFillTx/>
                  <a:latin typeface="Cambria"/>
                  <a:cs typeface="Cambria"/>
                </a:rPr>
                <a:t>measures</a:t>
              </a:r>
              <a:r>
                <a:rPr kumimoji="0" lang="en-US" sz="1700" b="1" i="0" u="none" strike="noStrike" kern="0" cap="none" spc="0" normalizeH="0" baseline="0" noProof="0" dirty="0">
                  <a:ln>
                    <a:noFill/>
                  </a:ln>
                  <a:solidFill>
                    <a:srgbClr val="660000"/>
                  </a:solidFill>
                  <a:effectLst/>
                  <a:uLnTx/>
                  <a:uFillTx/>
                  <a:latin typeface="Cambria"/>
                  <a:cs typeface="Cambria"/>
                </a:rPr>
                <a:t> </a:t>
              </a:r>
              <a:r>
                <a:rPr kumimoji="0" lang="en-US" sz="1700" b="0" i="0" u="none" strike="noStrike" kern="0" cap="none" spc="0" normalizeH="0" baseline="0" noProof="0" dirty="0">
                  <a:ln>
                    <a:noFill/>
                  </a:ln>
                  <a:solidFill>
                    <a:srgbClr val="660000"/>
                  </a:solidFill>
                  <a:effectLst/>
                  <a:uLnTx/>
                  <a:uFillTx/>
                  <a:latin typeface="Cambria"/>
                  <a:cs typeface="Cambria"/>
                </a:rPr>
                <a:t>– readability and other scores of text complexity often best measured by computer software.</a:t>
              </a:r>
            </a:p>
          </p:txBody>
        </p:sp>
      </p:grpSp>
      <p:grpSp>
        <p:nvGrpSpPr>
          <p:cNvPr id="45" name="Group 44"/>
          <p:cNvGrpSpPr>
            <a:grpSpLocks/>
          </p:cNvGrpSpPr>
          <p:nvPr/>
        </p:nvGrpSpPr>
        <p:grpSpPr bwMode="auto">
          <a:xfrm>
            <a:off x="76200" y="4079875"/>
            <a:ext cx="8229600" cy="1588285"/>
            <a:chOff x="506413" y="4143375"/>
            <a:chExt cx="8229600" cy="1588285"/>
          </a:xfrm>
        </p:grpSpPr>
        <p:grpSp>
          <p:nvGrpSpPr>
            <p:cNvPr id="46" name="Group 14"/>
            <p:cNvGrpSpPr>
              <a:grpSpLocks/>
            </p:cNvGrpSpPr>
            <p:nvPr/>
          </p:nvGrpSpPr>
          <p:grpSpPr bwMode="auto">
            <a:xfrm>
              <a:off x="5878514" y="4143375"/>
              <a:ext cx="2857499" cy="759226"/>
              <a:chOff x="5878514" y="4143375"/>
              <a:chExt cx="2857499" cy="759226"/>
            </a:xfrm>
          </p:grpSpPr>
          <p:sp>
            <p:nvSpPr>
              <p:cNvPr id="48" name="Isosceles Triangle 21"/>
              <p:cNvSpPr>
                <a:spLocks noChangeArrowheads="1"/>
              </p:cNvSpPr>
              <p:nvPr/>
            </p:nvSpPr>
            <p:spPr bwMode="auto">
              <a:xfrm>
                <a:off x="5878514" y="4143375"/>
                <a:ext cx="2857499" cy="759226"/>
              </a:xfrm>
              <a:prstGeom prst="triangle">
                <a:avLst>
                  <a:gd name="adj" fmla="val 50000"/>
                </a:avLst>
              </a:prstGeom>
              <a:solidFill>
                <a:srgbClr val="2E7084"/>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9" name="TextBox 20"/>
              <p:cNvSpPr txBox="1">
                <a:spLocks noChangeArrowheads="1"/>
              </p:cNvSpPr>
              <p:nvPr/>
            </p:nvSpPr>
            <p:spPr bwMode="auto">
              <a:xfrm>
                <a:off x="6259516" y="4494684"/>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sp>
          <p:nvSpPr>
            <p:cNvPr id="47" name="TextBox 27"/>
            <p:cNvSpPr txBox="1">
              <a:spLocks noChangeArrowheads="1"/>
            </p:cNvSpPr>
            <p:nvPr/>
          </p:nvSpPr>
          <p:spPr bwMode="auto">
            <a:xfrm>
              <a:off x="506413" y="4330700"/>
              <a:ext cx="5344606" cy="140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39775" indent="-282575"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739775" marR="0" lvl="0" indent="-282575" defTabSz="914400" eaLnBrk="1" fontAlgn="auto" latinLnBrk="0" hangingPunct="1">
                <a:lnSpc>
                  <a:spcPct val="100000"/>
                </a:lnSpc>
                <a:spcBef>
                  <a:spcPts val="600"/>
                </a:spcBef>
                <a:spcAft>
                  <a:spcPts val="0"/>
                </a:spcAft>
                <a:buClr>
                  <a:schemeClr val="accent6"/>
                </a:buClr>
                <a:buSzPct val="100000"/>
                <a:buFont typeface="Arial" pitchFamily="34" charset="0"/>
                <a:buAutoNum type="arabicPeriod" startAt="3"/>
                <a:tabLst/>
                <a:defRPr/>
              </a:pPr>
              <a:r>
                <a:rPr kumimoji="0" lang="en-US" sz="1700" b="1" i="0" u="none" strike="noStrike" kern="0" cap="none" spc="0" normalizeH="0" baseline="0" noProof="0" dirty="0" smtClean="0">
                  <a:ln>
                    <a:noFill/>
                  </a:ln>
                  <a:solidFill>
                    <a:srgbClr val="2E7084"/>
                  </a:solidFill>
                  <a:effectLst/>
                  <a:uLnTx/>
                  <a:uFillTx/>
                  <a:latin typeface="Cambria"/>
                  <a:cs typeface="Cambria"/>
                </a:rPr>
                <a:t> Reader </a:t>
              </a:r>
              <a:r>
                <a:rPr kumimoji="0" lang="en-US" sz="1700" b="1" i="0" u="none" strike="noStrike" kern="0" cap="none" spc="0" normalizeH="0" baseline="0" noProof="0" dirty="0">
                  <a:ln>
                    <a:noFill/>
                  </a:ln>
                  <a:solidFill>
                    <a:srgbClr val="2E7084"/>
                  </a:solidFill>
                  <a:effectLst/>
                  <a:uLnTx/>
                  <a:uFillTx/>
                  <a:latin typeface="Cambria"/>
                  <a:cs typeface="Cambria"/>
                </a:rPr>
                <a:t>and Task considerations </a:t>
              </a:r>
              <a:r>
                <a:rPr kumimoji="0" lang="en-US" sz="1700" b="0" i="0" u="none" strike="noStrike" kern="0" cap="none" spc="0" normalizeH="0" baseline="0" noProof="0" dirty="0">
                  <a:ln>
                    <a:noFill/>
                  </a:ln>
                  <a:solidFill>
                    <a:schemeClr val="bg2"/>
                  </a:solidFill>
                  <a:effectLst/>
                  <a:uLnTx/>
                  <a:uFillTx/>
                  <a:latin typeface="Cambria"/>
                  <a:cs typeface="Cambria"/>
                </a:rPr>
                <a:t>– background knowledge of reader, motivation, interests, and complexity generated by tasks assigned often best made by educators employing their professional judgment.</a:t>
              </a:r>
            </a:p>
          </p:txBody>
        </p:sp>
      </p:grpSp>
      <p:pic>
        <p:nvPicPr>
          <p:cNvPr id="51"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12</a:t>
            </a:fld>
            <a:endParaRPr lang="en-US"/>
          </a:p>
        </p:txBody>
      </p:sp>
    </p:spTree>
    <p:extLst>
      <p:ext uri="{BB962C8B-B14F-4D97-AF65-F5344CB8AC3E}">
        <p14:creationId xmlns:p14="http://schemas.microsoft.com/office/powerpoint/2010/main" val="3650557517"/>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a:solidFill>
                  <a:srgbClr val="6E0000"/>
                </a:solidFill>
                <a:latin typeface="Cambria"/>
                <a:ea typeface="+mj-ea"/>
                <a:cs typeface="Cambria"/>
              </a:rPr>
              <a:t>CCSS Text Complexity Model</a:t>
            </a:r>
          </a:p>
        </p:txBody>
      </p:sp>
      <p:pic>
        <p:nvPicPr>
          <p:cNvPr id="51"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1752599"/>
            <a:ext cx="4565651" cy="47512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13</a:t>
            </a:fld>
            <a:endParaRPr lang="en-US"/>
          </a:p>
        </p:txBody>
      </p:sp>
    </p:spTree>
    <p:extLst>
      <p:ext uri="{BB962C8B-B14F-4D97-AF65-F5344CB8AC3E}">
        <p14:creationId xmlns:p14="http://schemas.microsoft.com/office/powerpoint/2010/main" val="1045121892"/>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smtClean="0">
                <a:solidFill>
                  <a:srgbClr val="6E0000"/>
                </a:solidFill>
                <a:latin typeface="Cambria"/>
                <a:ea typeface="+mj-ea"/>
                <a:cs typeface="Cambria"/>
              </a:rPr>
              <a:t>Determining Text Complexity</a:t>
            </a:r>
            <a:endParaRPr lang="en-US" sz="4000" kern="1200" dirty="0">
              <a:solidFill>
                <a:srgbClr val="6E0000"/>
              </a:solidFill>
              <a:latin typeface="Cambria"/>
              <a:ea typeface="+mj-ea"/>
              <a:cs typeface="Cambria"/>
            </a:endParaRPr>
          </a:p>
        </p:txBody>
      </p:sp>
      <p:sp>
        <p:nvSpPr>
          <p:cNvPr id="16387" name="Rectangle 3"/>
          <p:cNvSpPr>
            <a:spLocks noGrp="1" noChangeArrowheads="1"/>
          </p:cNvSpPr>
          <p:nvPr>
            <p:ph type="body" idx="4294967295"/>
          </p:nvPr>
        </p:nvSpPr>
        <p:spPr>
          <a:xfrm>
            <a:off x="457200" y="1676400"/>
            <a:ext cx="5943600" cy="4454525"/>
          </a:xfrm>
        </p:spPr>
        <p:txBody>
          <a:bodyPr/>
          <a:lstStyle/>
          <a:p>
            <a:pPr marL="3175" lvl="1" indent="0" defTabSz="912813" eaLnBrk="1" hangingPunct="1">
              <a:spcBef>
                <a:spcPts val="2400"/>
              </a:spcBef>
              <a:buNone/>
              <a:defRPr/>
            </a:pPr>
            <a:r>
              <a:rPr lang="en-US" b="1" dirty="0">
                <a:solidFill>
                  <a:srgbClr val="6E0000"/>
                </a:solidFill>
                <a:latin typeface="Cambria" charset="0"/>
              </a:rPr>
              <a:t>A Four-step Process:</a:t>
            </a:r>
          </a:p>
        </p:txBody>
      </p:sp>
      <p:grpSp>
        <p:nvGrpSpPr>
          <p:cNvPr id="36" name="Group 8"/>
          <p:cNvGrpSpPr>
            <a:grpSpLocks/>
          </p:cNvGrpSpPr>
          <p:nvPr/>
        </p:nvGrpSpPr>
        <p:grpSpPr bwMode="auto">
          <a:xfrm>
            <a:off x="6092627" y="2408237"/>
            <a:ext cx="759021" cy="2741613"/>
            <a:chOff x="6502206" y="2419049"/>
            <a:chExt cx="759019" cy="2741913"/>
          </a:xfrm>
        </p:grpSpPr>
        <p:sp>
          <p:nvSpPr>
            <p:cNvPr id="38"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9"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41" name="Group 11"/>
          <p:cNvGrpSpPr>
            <a:grpSpLocks/>
          </p:cNvGrpSpPr>
          <p:nvPr/>
        </p:nvGrpSpPr>
        <p:grpSpPr bwMode="auto">
          <a:xfrm>
            <a:off x="6907082" y="2412768"/>
            <a:ext cx="758956" cy="2743431"/>
            <a:chOff x="7316234" y="2424113"/>
            <a:chExt cx="758945" cy="2743197"/>
          </a:xfrm>
        </p:grpSpPr>
        <p:sp>
          <p:nvSpPr>
            <p:cNvPr id="43"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4"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42" name="TextBox 26"/>
          <p:cNvSpPr txBox="1">
            <a:spLocks noChangeArrowheads="1"/>
          </p:cNvSpPr>
          <p:nvPr/>
        </p:nvSpPr>
        <p:spPr bwMode="auto">
          <a:xfrm>
            <a:off x="76200" y="2209800"/>
            <a:ext cx="5343932" cy="420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01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803275" lvl="0" indent="-346075" eaLnBrk="1" fontAlgn="auto" hangingPunct="1">
              <a:spcBef>
                <a:spcPts val="600"/>
              </a:spcBef>
              <a:spcAft>
                <a:spcPts val="0"/>
              </a:spcAft>
              <a:buClr>
                <a:schemeClr val="accent6"/>
              </a:buClr>
              <a:buSzPct val="100000"/>
              <a:buFont typeface="Arial" pitchFamily="34" charset="0"/>
              <a:buAutoNum type="arabicPeriod"/>
            </a:pPr>
            <a:r>
              <a:rPr lang="en-US" sz="2800" kern="0" dirty="0" smtClean="0">
                <a:solidFill>
                  <a:srgbClr val="660000"/>
                </a:solidFill>
                <a:latin typeface="Cambria"/>
                <a:cs typeface="Cambria"/>
              </a:rPr>
              <a:t>Determine </a:t>
            </a:r>
            <a:r>
              <a:rPr lang="en-US" sz="2800" kern="0" dirty="0">
                <a:solidFill>
                  <a:srgbClr val="660000"/>
                </a:solidFill>
                <a:latin typeface="Cambria"/>
                <a:cs typeface="Cambria"/>
              </a:rPr>
              <a:t>the quantitative measures of the text</a:t>
            </a:r>
            <a:r>
              <a:rPr lang="en-US" sz="2800" kern="0" dirty="0" smtClean="0">
                <a:solidFill>
                  <a:srgbClr val="660000"/>
                </a:solidFill>
                <a:latin typeface="Cambria"/>
                <a:cs typeface="Cambria"/>
              </a:rPr>
              <a:t>.</a:t>
            </a:r>
          </a:p>
          <a:p>
            <a:pPr marL="803275" lvl="0" indent="-346075" eaLnBrk="1" fontAlgn="auto" hangingPunct="1">
              <a:spcBef>
                <a:spcPts val="600"/>
              </a:spcBef>
              <a:spcAft>
                <a:spcPts val="0"/>
              </a:spcAft>
              <a:buClr>
                <a:schemeClr val="accent6"/>
              </a:buClr>
              <a:buSzPct val="100000"/>
              <a:buFont typeface="Arial" pitchFamily="34" charset="0"/>
              <a:buAutoNum type="arabicPeriod"/>
            </a:pPr>
            <a:r>
              <a:rPr lang="en-US" sz="2800" kern="0" dirty="0">
                <a:solidFill>
                  <a:srgbClr val="660000"/>
                </a:solidFill>
                <a:latin typeface="Cambria"/>
                <a:cs typeface="Cambria"/>
              </a:rPr>
              <a:t>Analyze the qualitative measures of the text.</a:t>
            </a:r>
          </a:p>
          <a:p>
            <a:pPr marL="803275" lvl="0" indent="-346075" eaLnBrk="1" fontAlgn="auto" hangingPunct="1">
              <a:spcBef>
                <a:spcPts val="600"/>
              </a:spcBef>
              <a:spcAft>
                <a:spcPts val="0"/>
              </a:spcAft>
              <a:buClr>
                <a:schemeClr val="accent6"/>
              </a:buClr>
              <a:buSzPct val="100000"/>
              <a:buFont typeface="Arial" pitchFamily="34" charset="0"/>
              <a:buAutoNum type="arabicPeriod"/>
            </a:pPr>
            <a:r>
              <a:rPr lang="en-US" sz="2800" kern="0" dirty="0">
                <a:solidFill>
                  <a:srgbClr val="660000"/>
                </a:solidFill>
                <a:latin typeface="Cambria"/>
                <a:cs typeface="Cambria"/>
              </a:rPr>
              <a:t>Reflect upon the reader and task considerations</a:t>
            </a:r>
            <a:r>
              <a:rPr lang="en-US" sz="2800" kern="0" dirty="0" smtClean="0">
                <a:solidFill>
                  <a:srgbClr val="660000"/>
                </a:solidFill>
                <a:latin typeface="Cambria"/>
                <a:cs typeface="Cambria"/>
              </a:rPr>
              <a:t>.</a:t>
            </a:r>
          </a:p>
          <a:p>
            <a:pPr marL="803275" lvl="0" indent="-346075" eaLnBrk="1" fontAlgn="auto" hangingPunct="1">
              <a:spcBef>
                <a:spcPts val="600"/>
              </a:spcBef>
              <a:spcAft>
                <a:spcPts val="0"/>
              </a:spcAft>
              <a:buClr>
                <a:schemeClr val="accent6"/>
              </a:buClr>
              <a:buSzPct val="100000"/>
              <a:buFont typeface="Arial" pitchFamily="34" charset="0"/>
              <a:buAutoNum type="arabicPeriod"/>
            </a:pPr>
            <a:r>
              <a:rPr lang="en-US" sz="2800" kern="0" dirty="0">
                <a:solidFill>
                  <a:srgbClr val="660000"/>
                </a:solidFill>
                <a:latin typeface="Cambria"/>
                <a:cs typeface="Cambria"/>
              </a:rPr>
              <a:t>Recommend placement in the appropriate text complexity band</a:t>
            </a:r>
            <a:r>
              <a:rPr lang="en-US" sz="2800" kern="0" dirty="0" smtClean="0">
                <a:solidFill>
                  <a:srgbClr val="660000"/>
                </a:solidFill>
                <a:latin typeface="Cambria"/>
                <a:cs typeface="Cambria"/>
              </a:rPr>
              <a:t>.</a:t>
            </a:r>
            <a:endParaRPr lang="en-US" sz="2800" kern="0" dirty="0">
              <a:solidFill>
                <a:srgbClr val="660000"/>
              </a:solidFill>
              <a:latin typeface="Cambria"/>
              <a:cs typeface="Cambria"/>
            </a:endParaRPr>
          </a:p>
        </p:txBody>
      </p:sp>
      <p:grpSp>
        <p:nvGrpSpPr>
          <p:cNvPr id="46" name="Group 14"/>
          <p:cNvGrpSpPr>
            <a:grpSpLocks/>
          </p:cNvGrpSpPr>
          <p:nvPr/>
        </p:nvGrpSpPr>
        <p:grpSpPr bwMode="auto">
          <a:xfrm>
            <a:off x="5448301" y="4079875"/>
            <a:ext cx="2857499" cy="759226"/>
            <a:chOff x="5878514" y="4143375"/>
            <a:chExt cx="2857499" cy="759226"/>
          </a:xfrm>
        </p:grpSpPr>
        <p:sp>
          <p:nvSpPr>
            <p:cNvPr id="48" name="Isosceles Triangle 21"/>
            <p:cNvSpPr>
              <a:spLocks noChangeArrowheads="1"/>
            </p:cNvSpPr>
            <p:nvPr/>
          </p:nvSpPr>
          <p:spPr bwMode="auto">
            <a:xfrm>
              <a:off x="5878514" y="4143375"/>
              <a:ext cx="2857499" cy="759226"/>
            </a:xfrm>
            <a:prstGeom prst="triangle">
              <a:avLst>
                <a:gd name="adj" fmla="val 50000"/>
              </a:avLst>
            </a:prstGeom>
            <a:solidFill>
              <a:srgbClr val="2E7084"/>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9" name="TextBox 20"/>
            <p:cNvSpPr txBox="1">
              <a:spLocks noChangeArrowheads="1"/>
            </p:cNvSpPr>
            <p:nvPr/>
          </p:nvSpPr>
          <p:spPr bwMode="auto">
            <a:xfrm>
              <a:off x="6259516" y="4494684"/>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pic>
        <p:nvPicPr>
          <p:cNvPr id="51"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14</a:t>
            </a:fld>
            <a:endParaRPr lang="en-US"/>
          </a:p>
        </p:txBody>
      </p:sp>
    </p:spTree>
    <p:extLst>
      <p:ext uri="{BB962C8B-B14F-4D97-AF65-F5344CB8AC3E}">
        <p14:creationId xmlns:p14="http://schemas.microsoft.com/office/powerpoint/2010/main" val="1070523786"/>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a:solidFill>
                  <a:srgbClr val="6E0000"/>
                </a:solidFill>
                <a:latin typeface="Cambria"/>
                <a:ea typeface="+mj-ea"/>
                <a:cs typeface="Cambria"/>
              </a:rPr>
              <a:t>Step 1: Quantitative Measures</a:t>
            </a:r>
          </a:p>
        </p:txBody>
      </p:sp>
      <p:sp>
        <p:nvSpPr>
          <p:cNvPr id="16387" name="Rectangle 3"/>
          <p:cNvSpPr>
            <a:spLocks noGrp="1" noChangeArrowheads="1"/>
          </p:cNvSpPr>
          <p:nvPr>
            <p:ph type="body" idx="4294967295"/>
          </p:nvPr>
        </p:nvSpPr>
        <p:spPr>
          <a:xfrm>
            <a:off x="4876800" y="1676400"/>
            <a:ext cx="3810000" cy="4343400"/>
          </a:xfrm>
        </p:spPr>
        <p:txBody>
          <a:bodyPr/>
          <a:lstStyle/>
          <a:p>
            <a:pPr marL="3175" lvl="1" indent="0" defTabSz="912813" eaLnBrk="1" hangingPunct="1">
              <a:spcBef>
                <a:spcPts val="0"/>
              </a:spcBef>
              <a:buNone/>
              <a:defRPr/>
            </a:pPr>
            <a:r>
              <a:rPr lang="en-US" b="1" dirty="0">
                <a:solidFill>
                  <a:srgbClr val="6E0000"/>
                </a:solidFill>
                <a:latin typeface="Cambria" charset="0"/>
              </a:rPr>
              <a:t>Measures such as:</a:t>
            </a:r>
          </a:p>
          <a:p>
            <a:pPr marL="460375" lvl="1" indent="-457200" defTabSz="912813" eaLnBrk="1" hangingPunct="1">
              <a:spcBef>
                <a:spcPts val="0"/>
              </a:spcBef>
              <a:spcAft>
                <a:spcPts val="1200"/>
              </a:spcAft>
              <a:defRPr/>
            </a:pPr>
            <a:r>
              <a:rPr lang="en-US" dirty="0">
                <a:solidFill>
                  <a:srgbClr val="6E0000"/>
                </a:solidFill>
                <a:latin typeface="Cambria" charset="0"/>
              </a:rPr>
              <a:t>Word length</a:t>
            </a:r>
          </a:p>
          <a:p>
            <a:pPr marL="460375" lvl="1" indent="-457200" defTabSz="912813" eaLnBrk="1" hangingPunct="1">
              <a:spcBef>
                <a:spcPts val="0"/>
              </a:spcBef>
              <a:spcAft>
                <a:spcPts val="1200"/>
              </a:spcAft>
              <a:defRPr/>
            </a:pPr>
            <a:r>
              <a:rPr lang="en-US" dirty="0">
                <a:solidFill>
                  <a:srgbClr val="6E0000"/>
                </a:solidFill>
                <a:latin typeface="Cambria" charset="0"/>
              </a:rPr>
              <a:t>Word frequency</a:t>
            </a:r>
          </a:p>
          <a:p>
            <a:pPr marL="460375" lvl="1" indent="-457200" defTabSz="912813" eaLnBrk="1" hangingPunct="1">
              <a:spcBef>
                <a:spcPts val="0"/>
              </a:spcBef>
              <a:spcAft>
                <a:spcPts val="1200"/>
              </a:spcAft>
              <a:defRPr/>
            </a:pPr>
            <a:r>
              <a:rPr lang="en-US" dirty="0">
                <a:solidFill>
                  <a:srgbClr val="6E0000"/>
                </a:solidFill>
                <a:latin typeface="Cambria" charset="0"/>
              </a:rPr>
              <a:t>Word difficulty</a:t>
            </a:r>
          </a:p>
          <a:p>
            <a:pPr marL="460375" lvl="1" indent="-457200" defTabSz="912813" eaLnBrk="1" hangingPunct="1">
              <a:spcBef>
                <a:spcPts val="0"/>
              </a:spcBef>
              <a:spcAft>
                <a:spcPts val="1200"/>
              </a:spcAft>
              <a:defRPr/>
            </a:pPr>
            <a:r>
              <a:rPr lang="en-US" dirty="0">
                <a:solidFill>
                  <a:srgbClr val="6E0000"/>
                </a:solidFill>
                <a:latin typeface="Cambria" charset="0"/>
              </a:rPr>
              <a:t>Sentence length</a:t>
            </a:r>
          </a:p>
          <a:p>
            <a:pPr marL="460375" lvl="1" indent="-457200" defTabSz="912813" eaLnBrk="1" hangingPunct="1">
              <a:spcBef>
                <a:spcPts val="0"/>
              </a:spcBef>
              <a:spcAft>
                <a:spcPts val="1200"/>
              </a:spcAft>
              <a:defRPr/>
            </a:pPr>
            <a:r>
              <a:rPr lang="en-US" dirty="0">
                <a:solidFill>
                  <a:srgbClr val="6E0000"/>
                </a:solidFill>
                <a:latin typeface="Cambria" charset="0"/>
              </a:rPr>
              <a:t>Text length</a:t>
            </a:r>
          </a:p>
          <a:p>
            <a:pPr marL="460375" lvl="1" indent="-457200" defTabSz="912813" eaLnBrk="1" hangingPunct="1">
              <a:spcBef>
                <a:spcPts val="0"/>
              </a:spcBef>
              <a:spcAft>
                <a:spcPts val="1200"/>
              </a:spcAft>
              <a:defRPr/>
            </a:pPr>
            <a:r>
              <a:rPr lang="en-US" dirty="0">
                <a:solidFill>
                  <a:srgbClr val="6E0000"/>
                </a:solidFill>
                <a:latin typeface="Cambria" charset="0"/>
              </a:rPr>
              <a:t>Text cohesion</a:t>
            </a:r>
          </a:p>
        </p:txBody>
      </p:sp>
      <p:grpSp>
        <p:nvGrpSpPr>
          <p:cNvPr id="2" name="Group 1"/>
          <p:cNvGrpSpPr/>
          <p:nvPr/>
        </p:nvGrpSpPr>
        <p:grpSpPr>
          <a:xfrm>
            <a:off x="838200" y="2438400"/>
            <a:ext cx="2857499" cy="2747962"/>
            <a:chOff x="5448301" y="2408237"/>
            <a:chExt cx="2857499" cy="2747962"/>
          </a:xfrm>
        </p:grpSpPr>
        <p:sp>
          <p:nvSpPr>
            <p:cNvPr id="38" name="Isosceles Triangle 22"/>
            <p:cNvSpPr>
              <a:spLocks noChangeArrowheads="1"/>
            </p:cNvSpPr>
            <p:nvPr/>
          </p:nvSpPr>
          <p:spPr bwMode="auto">
            <a:xfrm rot="7297754">
              <a:off x="5101331" y="3399533"/>
              <a:ext cx="2741613" cy="759021"/>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BFBFBF"/>
                </a:solidFill>
                <a:effectLst/>
                <a:uLnTx/>
                <a:uFillTx/>
              </a:endParaRPr>
            </a:p>
          </p:txBody>
        </p:sp>
        <p:sp>
          <p:nvSpPr>
            <p:cNvPr id="39" name="TextBox 18"/>
            <p:cNvSpPr txBox="1">
              <a:spLocks noChangeArrowheads="1"/>
            </p:cNvSpPr>
            <p:nvPr/>
          </p:nvSpPr>
          <p:spPr bwMode="auto">
            <a:xfrm rot="17950859">
              <a:off x="5610675" y="3511556"/>
              <a:ext cx="1523117" cy="369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accent3">
                      <a:lumMod val="50000"/>
                    </a:schemeClr>
                  </a:solidFill>
                  <a:effectLst/>
                  <a:uLnTx/>
                  <a:uFillTx/>
                  <a:latin typeface="Cambria"/>
                  <a:cs typeface="Cambria"/>
                </a:rPr>
                <a:t>Qualitative</a:t>
              </a:r>
            </a:p>
          </p:txBody>
        </p:sp>
        <p:grpSp>
          <p:nvGrpSpPr>
            <p:cNvPr id="41" name="Group 11"/>
            <p:cNvGrpSpPr>
              <a:grpSpLocks/>
            </p:cNvGrpSpPr>
            <p:nvPr/>
          </p:nvGrpSpPr>
          <p:grpSpPr bwMode="auto">
            <a:xfrm>
              <a:off x="6907082" y="2412768"/>
              <a:ext cx="758956" cy="2743431"/>
              <a:chOff x="7316234" y="2424113"/>
              <a:chExt cx="758945" cy="2743197"/>
            </a:xfrm>
          </p:grpSpPr>
          <p:sp>
            <p:nvSpPr>
              <p:cNvPr id="43"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4"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48" name="Isosceles Triangle 21"/>
            <p:cNvSpPr>
              <a:spLocks noChangeArrowheads="1"/>
            </p:cNvSpPr>
            <p:nvPr/>
          </p:nvSpPr>
          <p:spPr bwMode="auto">
            <a:xfrm>
              <a:off x="5448301" y="4079875"/>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BFBFBF"/>
                </a:solidFill>
                <a:effectLst/>
                <a:uLnTx/>
                <a:uFillTx/>
              </a:endParaRPr>
            </a:p>
          </p:txBody>
        </p:sp>
        <p:sp>
          <p:nvSpPr>
            <p:cNvPr id="49" name="TextBox 20"/>
            <p:cNvSpPr txBox="1">
              <a:spLocks noChangeArrowheads="1"/>
            </p:cNvSpPr>
            <p:nvPr/>
          </p:nvSpPr>
          <p:spPr bwMode="auto">
            <a:xfrm>
              <a:off x="5829303" y="4431184"/>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pic>
        <p:nvPicPr>
          <p:cNvPr id="51"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pPr>
              <a:defRPr/>
            </a:pPr>
            <a:fld id="{C39CB61F-2EE8-984B-8E20-A261672F333A}" type="slidenum">
              <a:rPr lang="en-US" smtClean="0"/>
              <a:pPr>
                <a:defRPr/>
              </a:pPr>
              <a:t>15</a:t>
            </a:fld>
            <a:endParaRPr lang="en-US"/>
          </a:p>
        </p:txBody>
      </p:sp>
    </p:spTree>
    <p:extLst>
      <p:ext uri="{BB962C8B-B14F-4D97-AF65-F5344CB8AC3E}">
        <p14:creationId xmlns:p14="http://schemas.microsoft.com/office/powerpoint/2010/main" val="3773738452"/>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38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38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38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387">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387">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38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smtClean="0">
                <a:solidFill>
                  <a:srgbClr val="6E0000"/>
                </a:solidFill>
                <a:latin typeface="Cambria"/>
                <a:ea typeface="+mj-ea"/>
                <a:cs typeface="Cambria"/>
              </a:rPr>
              <a:t>Step 1: Quantitative Measures</a:t>
            </a:r>
            <a:endParaRPr lang="en-US" sz="4000" kern="1200" dirty="0">
              <a:solidFill>
                <a:srgbClr val="6E0000"/>
              </a:solidFill>
              <a:latin typeface="Cambria"/>
              <a:ea typeface="+mj-ea"/>
              <a:cs typeface="Cambria"/>
            </a:endParaRPr>
          </a:p>
        </p:txBody>
      </p:sp>
      <p:sp>
        <p:nvSpPr>
          <p:cNvPr id="29701" name="TextBox 2"/>
          <p:cNvSpPr txBox="1">
            <a:spLocks noChangeArrowheads="1"/>
          </p:cNvSpPr>
          <p:nvPr/>
        </p:nvSpPr>
        <p:spPr bwMode="auto">
          <a:xfrm>
            <a:off x="457200" y="1600200"/>
            <a:ext cx="3505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dirty="0">
                <a:solidFill>
                  <a:schemeClr val="bg2"/>
                </a:solidFill>
                <a:latin typeface="Cambria"/>
                <a:ea typeface="Geneva"/>
                <a:cs typeface="Cambria"/>
              </a:rPr>
              <a:t>The Quantitative Measures Ranges for Text Complexity</a:t>
            </a:r>
            <a:r>
              <a:rPr lang="en-US" sz="2000" b="1" dirty="0" smtClean="0">
                <a:solidFill>
                  <a:schemeClr val="bg2"/>
                </a:solidFill>
                <a:latin typeface="Cambria"/>
                <a:ea typeface="Geneva"/>
                <a:cs typeface="Cambria"/>
              </a:rPr>
              <a:t>:</a:t>
            </a:r>
            <a:endParaRPr lang="en-US" sz="2000" dirty="0">
              <a:solidFill>
                <a:schemeClr val="bg2"/>
              </a:solidFill>
              <a:latin typeface="Cambria"/>
              <a:ea typeface="Geneva"/>
              <a:cs typeface="Cambria"/>
            </a:endParaRPr>
          </a:p>
          <a:p>
            <a:pPr eaLnBrk="1" hangingPunct="1"/>
            <a:r>
              <a:rPr lang="en-US" sz="2000" dirty="0">
                <a:solidFill>
                  <a:schemeClr val="bg2"/>
                </a:solidFill>
                <a:latin typeface="Cambria"/>
                <a:ea typeface="Geneva"/>
                <a:cs typeface="Cambria"/>
              </a:rPr>
              <a:t>This document outlines the suggested ranges for each of the text complexity bands using:</a:t>
            </a:r>
          </a:p>
          <a:p>
            <a:pPr eaLnBrk="1" hangingPunct="1"/>
            <a:endParaRPr lang="en-US" dirty="0">
              <a:solidFill>
                <a:schemeClr val="bg2"/>
              </a:solidFill>
              <a:ea typeface="Geneva"/>
              <a:cs typeface="Geneva"/>
            </a:endParaRPr>
          </a:p>
          <a:p>
            <a:pPr eaLnBrk="1" hangingPunct="1"/>
            <a:endParaRPr lang="en-US" dirty="0"/>
          </a:p>
        </p:txBody>
      </p:sp>
      <p:pic>
        <p:nvPicPr>
          <p:cNvPr id="65540" name="Picture 4" descr="lexil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124200" y="3733800"/>
            <a:ext cx="1039368"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p:nvSpPr>
        <p:spPr bwMode="auto">
          <a:xfrm>
            <a:off x="304800" y="3725863"/>
            <a:ext cx="304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AutoNum type="arabicPeriod"/>
            </a:pPr>
            <a:r>
              <a:rPr lang="en-US" sz="2000" dirty="0" err="1">
                <a:solidFill>
                  <a:srgbClr val="660000"/>
                </a:solidFill>
                <a:latin typeface="Cambria"/>
                <a:ea typeface="Geneva"/>
                <a:cs typeface="Cambria"/>
              </a:rPr>
              <a:t>Lexile</a:t>
            </a:r>
            <a:r>
              <a:rPr lang="en-US" sz="2000" dirty="0">
                <a:solidFill>
                  <a:srgbClr val="660000"/>
                </a:solidFill>
                <a:latin typeface="Cambria"/>
                <a:ea typeface="Geneva"/>
                <a:cs typeface="Cambria"/>
              </a:rPr>
              <a:t> Text Measures</a:t>
            </a:r>
          </a:p>
        </p:txBody>
      </p:sp>
      <p:sp>
        <p:nvSpPr>
          <p:cNvPr id="5" name="TextBox 4"/>
          <p:cNvSpPr txBox="1">
            <a:spLocks noChangeArrowheads="1"/>
          </p:cNvSpPr>
          <p:nvPr/>
        </p:nvSpPr>
        <p:spPr bwMode="auto">
          <a:xfrm>
            <a:off x="762000" y="4310063"/>
            <a:ext cx="2286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2000" dirty="0">
                <a:solidFill>
                  <a:srgbClr val="660000"/>
                </a:solidFill>
                <a:latin typeface="Cambria"/>
                <a:cs typeface="Cambria"/>
              </a:rPr>
              <a:t>---or---</a:t>
            </a:r>
          </a:p>
        </p:txBody>
      </p:sp>
      <p:sp>
        <p:nvSpPr>
          <p:cNvPr id="6" name="TextBox 5"/>
          <p:cNvSpPr txBox="1"/>
          <p:nvPr/>
        </p:nvSpPr>
        <p:spPr>
          <a:xfrm>
            <a:off x="304800" y="4811713"/>
            <a:ext cx="2971800" cy="1446550"/>
          </a:xfrm>
          <a:prstGeom prst="rect">
            <a:avLst/>
          </a:prstGeom>
          <a:noFill/>
        </p:spPr>
        <p:txBody>
          <a:bodyPr>
            <a:spAutoFit/>
          </a:bodyPr>
          <a:lstStyle/>
          <a:p>
            <a:pPr marL="457200" indent="-457200">
              <a:buFont typeface="+mj-lt"/>
              <a:buAutoNum type="arabicPeriod" startAt="2"/>
              <a:defRPr/>
            </a:pPr>
            <a:r>
              <a:rPr lang="en-US" sz="2000" dirty="0">
                <a:solidFill>
                  <a:srgbClr val="660000"/>
                </a:solidFill>
                <a:latin typeface="Cambria"/>
                <a:ea typeface="Geneva"/>
                <a:cs typeface="Cambria"/>
              </a:rPr>
              <a:t>ATOS Book Levels (Accelerated Reader)</a:t>
            </a:r>
          </a:p>
          <a:p>
            <a:pPr>
              <a:defRPr/>
            </a:pPr>
            <a:endParaRPr lang="en-US" dirty="0"/>
          </a:p>
        </p:txBody>
      </p:sp>
      <p:pic>
        <p:nvPicPr>
          <p:cNvPr id="65544" name="Picture 8" descr="Guide Essential Reading Practice with Accelerated Reader Enterprise"/>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209800" y="5638800"/>
            <a:ext cx="192594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9"/>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191000" y="2087563"/>
            <a:ext cx="4645025" cy="3276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descr="image001.jpg"/>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4"/>
          <p:cNvGrpSpPr/>
          <p:nvPr/>
        </p:nvGrpSpPr>
        <p:grpSpPr>
          <a:xfrm>
            <a:off x="7239000" y="381000"/>
            <a:ext cx="1193513" cy="1147762"/>
            <a:chOff x="5448301" y="2408237"/>
            <a:chExt cx="2857499" cy="2747962"/>
          </a:xfrm>
        </p:grpSpPr>
        <p:sp>
          <p:nvSpPr>
            <p:cNvPr id="16" name="Isosceles Triangle 22"/>
            <p:cNvSpPr>
              <a:spLocks noChangeArrowheads="1"/>
            </p:cNvSpPr>
            <p:nvPr/>
          </p:nvSpPr>
          <p:spPr bwMode="auto">
            <a:xfrm rot="7297754">
              <a:off x="5101331" y="3399533"/>
              <a:ext cx="2741613" cy="759021"/>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7" name="TextBox 18"/>
            <p:cNvSpPr txBox="1">
              <a:spLocks noChangeArrowheads="1"/>
            </p:cNvSpPr>
            <p:nvPr/>
          </p:nvSpPr>
          <p:spPr bwMode="auto">
            <a:xfrm rot="17950859">
              <a:off x="5610675" y="3475153"/>
              <a:ext cx="1523117"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Qualitative</a:t>
              </a:r>
            </a:p>
          </p:txBody>
        </p:sp>
        <p:grpSp>
          <p:nvGrpSpPr>
            <p:cNvPr id="18" name="Group 11"/>
            <p:cNvGrpSpPr>
              <a:grpSpLocks/>
            </p:cNvGrpSpPr>
            <p:nvPr/>
          </p:nvGrpSpPr>
          <p:grpSpPr bwMode="auto">
            <a:xfrm>
              <a:off x="6907081" y="2412768"/>
              <a:ext cx="766780" cy="2743431"/>
              <a:chOff x="7316234" y="2424113"/>
              <a:chExt cx="766769" cy="2743197"/>
            </a:xfrm>
          </p:grpSpPr>
          <p:sp>
            <p:nvSpPr>
              <p:cNvPr id="21"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22" name="TextBox 19"/>
              <p:cNvSpPr txBox="1">
                <a:spLocks noChangeArrowheads="1"/>
              </p:cNvSpPr>
              <p:nvPr/>
            </p:nvSpPr>
            <p:spPr bwMode="auto">
              <a:xfrm rot="3558274">
                <a:off x="7099945" y="3485952"/>
                <a:ext cx="1523997" cy="442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19" name="Isosceles Triangle 21"/>
            <p:cNvSpPr>
              <a:spLocks noChangeArrowheads="1"/>
            </p:cNvSpPr>
            <p:nvPr/>
          </p:nvSpPr>
          <p:spPr bwMode="auto">
            <a:xfrm>
              <a:off x="5448301" y="4079875"/>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0" name="TextBox 20"/>
            <p:cNvSpPr txBox="1">
              <a:spLocks noChangeArrowheads="1"/>
            </p:cNvSpPr>
            <p:nvPr/>
          </p:nvSpPr>
          <p:spPr bwMode="auto">
            <a:xfrm>
              <a:off x="5829303" y="4431185"/>
              <a:ext cx="2133601"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sp>
        <p:nvSpPr>
          <p:cNvPr id="2" name="Slide Number Placeholder 1"/>
          <p:cNvSpPr>
            <a:spLocks noGrp="1"/>
          </p:cNvSpPr>
          <p:nvPr>
            <p:ph type="sldNum" sz="quarter" idx="12"/>
          </p:nvPr>
        </p:nvSpPr>
        <p:spPr/>
        <p:txBody>
          <a:bodyPr/>
          <a:lstStyle/>
          <a:p>
            <a:fld id="{6B763E72-23FD-4D61-AB92-5116F510A8AD}" type="slidenum">
              <a:rPr lang="en-US" smtClean="0"/>
              <a:t>16</a:t>
            </a:fld>
            <a:endParaRPr lang="en-US"/>
          </a:p>
        </p:txBody>
      </p:sp>
    </p:spTree>
    <p:extLst>
      <p:ext uri="{BB962C8B-B14F-4D97-AF65-F5344CB8AC3E}">
        <p14:creationId xmlns:p14="http://schemas.microsoft.com/office/powerpoint/2010/main" val="23930615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554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55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7837" y="1600201"/>
            <a:ext cx="4548188" cy="4835154"/>
          </a:xfrm>
        </p:spPr>
        <p:txBody>
          <a:bodyPr>
            <a:normAutofit/>
          </a:bodyPr>
          <a:lstStyle/>
          <a:p>
            <a:pPr marL="0" indent="0">
              <a:buNone/>
            </a:pPr>
            <a:r>
              <a:rPr lang="en-US" sz="2400" b="1" dirty="0" smtClean="0">
                <a:solidFill>
                  <a:schemeClr val="bg2"/>
                </a:solidFill>
                <a:latin typeface="Cambria"/>
                <a:cs typeface="Cambria"/>
              </a:rPr>
              <a:t>Resources for Accessing </a:t>
            </a:r>
          </a:p>
          <a:p>
            <a:pPr marL="0" indent="0">
              <a:buNone/>
            </a:pPr>
            <a:r>
              <a:rPr lang="en-US" sz="2400" b="1" dirty="0" smtClean="0">
                <a:solidFill>
                  <a:schemeClr val="bg2"/>
                </a:solidFill>
                <a:latin typeface="Cambria"/>
                <a:cs typeface="Cambria"/>
              </a:rPr>
              <a:t>Quantitative Measures of Text</a:t>
            </a:r>
          </a:p>
          <a:p>
            <a:pPr marL="0" indent="0">
              <a:buNone/>
            </a:pPr>
            <a:endParaRPr lang="en-US" sz="2200" b="1" dirty="0">
              <a:solidFill>
                <a:schemeClr val="bg2"/>
              </a:solidFill>
              <a:latin typeface="Cambria"/>
              <a:cs typeface="Cambria"/>
            </a:endParaRPr>
          </a:p>
          <a:p>
            <a:pPr marL="0" indent="0">
              <a:buNone/>
            </a:pPr>
            <a:r>
              <a:rPr lang="en-US" sz="2400" dirty="0" smtClean="0">
                <a:solidFill>
                  <a:schemeClr val="bg2"/>
                </a:solidFill>
                <a:latin typeface="Cambria"/>
                <a:cs typeface="Cambria"/>
              </a:rPr>
              <a:t>Quick handout documenting the availability of resources. Including:</a:t>
            </a:r>
          </a:p>
          <a:p>
            <a:pPr lvl="1"/>
            <a:r>
              <a:rPr lang="en-US" sz="2400" dirty="0" err="1" smtClean="0">
                <a:solidFill>
                  <a:schemeClr val="bg2"/>
                </a:solidFill>
                <a:latin typeface="Cambria"/>
                <a:cs typeface="Cambria"/>
              </a:rPr>
              <a:t>Lexile</a:t>
            </a:r>
            <a:endParaRPr lang="en-US" sz="2400" dirty="0" smtClean="0">
              <a:solidFill>
                <a:schemeClr val="bg2"/>
              </a:solidFill>
              <a:latin typeface="Cambria"/>
              <a:cs typeface="Cambria"/>
            </a:endParaRPr>
          </a:p>
          <a:p>
            <a:pPr lvl="1"/>
            <a:r>
              <a:rPr lang="en-US" sz="2400" dirty="0" smtClean="0">
                <a:solidFill>
                  <a:schemeClr val="bg2"/>
                </a:solidFill>
                <a:latin typeface="Cambria"/>
                <a:cs typeface="Cambria"/>
              </a:rPr>
              <a:t>ATOS book level</a:t>
            </a:r>
          </a:p>
          <a:p>
            <a:pPr lvl="1"/>
            <a:r>
              <a:rPr lang="en-US" sz="2400" dirty="0" smtClean="0">
                <a:solidFill>
                  <a:schemeClr val="bg2"/>
                </a:solidFill>
                <a:latin typeface="Cambria"/>
                <a:cs typeface="Cambria"/>
              </a:rPr>
              <a:t>Additional measures</a:t>
            </a:r>
          </a:p>
          <a:p>
            <a:pPr lvl="1"/>
            <a:r>
              <a:rPr lang="en-US" sz="2400" dirty="0" smtClean="0">
                <a:solidFill>
                  <a:schemeClr val="bg2"/>
                </a:solidFill>
                <a:latin typeface="Cambria"/>
                <a:cs typeface="Cambria"/>
              </a:rPr>
              <a:t>Readability formulas</a:t>
            </a:r>
            <a:endParaRPr lang="en-US" sz="2400" dirty="0">
              <a:solidFill>
                <a:schemeClr val="bg2"/>
              </a:solidFill>
              <a:latin typeface="Cambria"/>
              <a:cs typeface="Cambria"/>
            </a:endParaRPr>
          </a:p>
        </p:txBody>
      </p:sp>
      <p:pic>
        <p:nvPicPr>
          <p:cNvPr id="2052" name="Picture 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57200" y="4141654"/>
            <a:ext cx="3276600" cy="2524424"/>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7200" y="1600200"/>
            <a:ext cx="3254591" cy="2434496"/>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smtClean="0">
                <a:solidFill>
                  <a:srgbClr val="6E0000"/>
                </a:solidFill>
                <a:latin typeface="Cambria"/>
                <a:ea typeface="+mj-ea"/>
                <a:cs typeface="Cambria"/>
              </a:rPr>
              <a:t>Step 1: Quantitative Measures</a:t>
            </a:r>
            <a:endParaRPr lang="en-US" sz="4000" kern="1200" dirty="0">
              <a:solidFill>
                <a:srgbClr val="6E0000"/>
              </a:solidFill>
              <a:latin typeface="Cambria"/>
              <a:ea typeface="+mj-ea"/>
              <a:cs typeface="Cambria"/>
            </a:endParaRPr>
          </a:p>
        </p:txBody>
      </p:sp>
      <p:grpSp>
        <p:nvGrpSpPr>
          <p:cNvPr id="10" name="Group 9"/>
          <p:cNvGrpSpPr/>
          <p:nvPr/>
        </p:nvGrpSpPr>
        <p:grpSpPr>
          <a:xfrm>
            <a:off x="7239000" y="381000"/>
            <a:ext cx="1193513" cy="1147762"/>
            <a:chOff x="5448301" y="2408237"/>
            <a:chExt cx="2857499" cy="2747962"/>
          </a:xfrm>
        </p:grpSpPr>
        <p:sp>
          <p:nvSpPr>
            <p:cNvPr id="11" name="Isosceles Triangle 22"/>
            <p:cNvSpPr>
              <a:spLocks noChangeArrowheads="1"/>
            </p:cNvSpPr>
            <p:nvPr/>
          </p:nvSpPr>
          <p:spPr bwMode="auto">
            <a:xfrm rot="7297754">
              <a:off x="5101331" y="3399533"/>
              <a:ext cx="2741613" cy="759021"/>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2" name="TextBox 18"/>
            <p:cNvSpPr txBox="1">
              <a:spLocks noChangeArrowheads="1"/>
            </p:cNvSpPr>
            <p:nvPr/>
          </p:nvSpPr>
          <p:spPr bwMode="auto">
            <a:xfrm rot="17950859">
              <a:off x="5610675" y="3475153"/>
              <a:ext cx="1523117"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Qualitative</a:t>
              </a:r>
            </a:p>
          </p:txBody>
        </p:sp>
        <p:grpSp>
          <p:nvGrpSpPr>
            <p:cNvPr id="13" name="Group 11"/>
            <p:cNvGrpSpPr>
              <a:grpSpLocks/>
            </p:cNvGrpSpPr>
            <p:nvPr/>
          </p:nvGrpSpPr>
          <p:grpSpPr bwMode="auto">
            <a:xfrm>
              <a:off x="6907081" y="2412768"/>
              <a:ext cx="766780" cy="2743431"/>
              <a:chOff x="7316234" y="2424113"/>
              <a:chExt cx="766769" cy="2743197"/>
            </a:xfrm>
          </p:grpSpPr>
          <p:sp>
            <p:nvSpPr>
              <p:cNvPr id="16"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17" name="TextBox 19"/>
              <p:cNvSpPr txBox="1">
                <a:spLocks noChangeArrowheads="1"/>
              </p:cNvSpPr>
              <p:nvPr/>
            </p:nvSpPr>
            <p:spPr bwMode="auto">
              <a:xfrm rot="3558274">
                <a:off x="7099945" y="3485952"/>
                <a:ext cx="1523997" cy="442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14" name="Isosceles Triangle 21"/>
            <p:cNvSpPr>
              <a:spLocks noChangeArrowheads="1"/>
            </p:cNvSpPr>
            <p:nvPr/>
          </p:nvSpPr>
          <p:spPr bwMode="auto">
            <a:xfrm>
              <a:off x="5448301" y="4079875"/>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5" name="TextBox 20"/>
            <p:cNvSpPr txBox="1">
              <a:spLocks noChangeArrowheads="1"/>
            </p:cNvSpPr>
            <p:nvPr/>
          </p:nvSpPr>
          <p:spPr bwMode="auto">
            <a:xfrm>
              <a:off x="5829303" y="4431185"/>
              <a:ext cx="2133601"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pic>
        <p:nvPicPr>
          <p:cNvPr id="18" name="Picture 3" descr="image001.jp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6B763E72-23FD-4D61-AB92-5116F510A8AD}" type="slidenum">
              <a:rPr lang="en-US" smtClean="0"/>
              <a:t>17</a:t>
            </a:fld>
            <a:endParaRPr lang="en-US"/>
          </a:p>
        </p:txBody>
      </p:sp>
    </p:spTree>
    <p:extLst>
      <p:ext uri="{BB962C8B-B14F-4D97-AF65-F5344CB8AC3E}">
        <p14:creationId xmlns:p14="http://schemas.microsoft.com/office/powerpoint/2010/main" val="22189148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5" name="TextBox 1"/>
          <p:cNvSpPr txBox="1">
            <a:spLocks noChangeArrowheads="1"/>
          </p:cNvSpPr>
          <p:nvPr/>
        </p:nvSpPr>
        <p:spPr bwMode="auto">
          <a:xfrm>
            <a:off x="457200" y="1676400"/>
            <a:ext cx="82296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Let’s imagine we want to see where a text falls on the quantitative measures “leg” of the text complexity triangle, using either the </a:t>
            </a:r>
            <a:r>
              <a:rPr lang="en-US" sz="2400" dirty="0" err="1">
                <a:solidFill>
                  <a:srgbClr val="660000"/>
                </a:solidFill>
                <a:latin typeface="Cambria"/>
                <a:cs typeface="Cambria"/>
              </a:rPr>
              <a:t>Lexile</a:t>
            </a:r>
            <a:r>
              <a:rPr lang="en-US" sz="2400" dirty="0">
                <a:solidFill>
                  <a:srgbClr val="660000"/>
                </a:solidFill>
                <a:latin typeface="Cambria"/>
                <a:cs typeface="Cambria"/>
              </a:rPr>
              <a:t> text measures or the ATOS book level (or both).</a:t>
            </a:r>
          </a:p>
          <a:p>
            <a:pPr eaLnBrk="1" hangingPunct="1"/>
            <a:endParaRPr lang="en-US" dirty="0">
              <a:solidFill>
                <a:srgbClr val="660000"/>
              </a:solidFill>
              <a:latin typeface="Cambria"/>
              <a:cs typeface="Cambria"/>
            </a:endParaRPr>
          </a:p>
        </p:txBody>
      </p:sp>
      <p:sp>
        <p:nvSpPr>
          <p:cNvPr id="3" name="TextBox 2"/>
          <p:cNvSpPr txBox="1">
            <a:spLocks noChangeArrowheads="1"/>
          </p:cNvSpPr>
          <p:nvPr/>
        </p:nvSpPr>
        <p:spPr bwMode="auto">
          <a:xfrm>
            <a:off x="457200" y="3523059"/>
            <a:ext cx="467957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For illustrative purposes, let’s choose Harper Lee’s 1960 novel </a:t>
            </a:r>
            <a:r>
              <a:rPr lang="en-US" sz="2400" i="1" dirty="0">
                <a:solidFill>
                  <a:srgbClr val="660000"/>
                </a:solidFill>
                <a:latin typeface="Cambria"/>
                <a:cs typeface="Cambria"/>
              </a:rPr>
              <a:t>To Kill a Mockingbird</a:t>
            </a:r>
            <a:r>
              <a:rPr lang="en-US" sz="2400" dirty="0">
                <a:solidFill>
                  <a:srgbClr val="660000"/>
                </a:solidFill>
                <a:latin typeface="Cambria"/>
                <a:cs typeface="Cambria"/>
              </a:rPr>
              <a:t>.</a:t>
            </a:r>
          </a:p>
          <a:p>
            <a:pPr eaLnBrk="1" hangingPunct="1"/>
            <a:endParaRPr lang="en-US" dirty="0">
              <a:solidFill>
                <a:srgbClr val="660000"/>
              </a:solidFill>
              <a:latin typeface="Cambria"/>
              <a:cs typeface="Cambria"/>
            </a:endParaRPr>
          </a:p>
        </p:txBody>
      </p:sp>
      <p:pic>
        <p:nvPicPr>
          <p:cNvPr id="70658" name="Picture 2" descr="Mockingbirdfirst.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276600"/>
            <a:ext cx="2133600" cy="314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1: Quantitative Measures</a:t>
            </a:r>
            <a:endParaRPr lang="en-US" sz="4000" kern="1200" dirty="0">
              <a:solidFill>
                <a:srgbClr val="6E0000"/>
              </a:solidFill>
              <a:latin typeface="Cambria"/>
              <a:ea typeface="+mj-ea"/>
              <a:cs typeface="Cambria"/>
            </a:endParaRPr>
          </a:p>
        </p:txBody>
      </p:sp>
      <p:grpSp>
        <p:nvGrpSpPr>
          <p:cNvPr id="9" name="Group 8"/>
          <p:cNvGrpSpPr/>
          <p:nvPr/>
        </p:nvGrpSpPr>
        <p:grpSpPr>
          <a:xfrm>
            <a:off x="7239000" y="381000"/>
            <a:ext cx="1193513" cy="1147762"/>
            <a:chOff x="5448301" y="2408237"/>
            <a:chExt cx="2857499" cy="2747962"/>
          </a:xfrm>
        </p:grpSpPr>
        <p:sp>
          <p:nvSpPr>
            <p:cNvPr id="10" name="Isosceles Triangle 22"/>
            <p:cNvSpPr>
              <a:spLocks noChangeArrowheads="1"/>
            </p:cNvSpPr>
            <p:nvPr/>
          </p:nvSpPr>
          <p:spPr bwMode="auto">
            <a:xfrm rot="7297754">
              <a:off x="5101331" y="3399533"/>
              <a:ext cx="2741613" cy="759021"/>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1" name="TextBox 18"/>
            <p:cNvSpPr txBox="1">
              <a:spLocks noChangeArrowheads="1"/>
            </p:cNvSpPr>
            <p:nvPr/>
          </p:nvSpPr>
          <p:spPr bwMode="auto">
            <a:xfrm rot="17950859">
              <a:off x="5610675" y="3475153"/>
              <a:ext cx="1523117"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Qualitative</a:t>
              </a:r>
            </a:p>
          </p:txBody>
        </p:sp>
        <p:grpSp>
          <p:nvGrpSpPr>
            <p:cNvPr id="12" name="Group 11"/>
            <p:cNvGrpSpPr>
              <a:grpSpLocks/>
            </p:cNvGrpSpPr>
            <p:nvPr/>
          </p:nvGrpSpPr>
          <p:grpSpPr bwMode="auto">
            <a:xfrm>
              <a:off x="6907081" y="2412768"/>
              <a:ext cx="766780" cy="2743431"/>
              <a:chOff x="7316234" y="2424113"/>
              <a:chExt cx="766769" cy="2743197"/>
            </a:xfrm>
          </p:grpSpPr>
          <p:sp>
            <p:nvSpPr>
              <p:cNvPr id="15"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16" name="TextBox 19"/>
              <p:cNvSpPr txBox="1">
                <a:spLocks noChangeArrowheads="1"/>
              </p:cNvSpPr>
              <p:nvPr/>
            </p:nvSpPr>
            <p:spPr bwMode="auto">
              <a:xfrm rot="3558274">
                <a:off x="7099945" y="3485952"/>
                <a:ext cx="1523997" cy="442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13" name="Isosceles Triangle 21"/>
            <p:cNvSpPr>
              <a:spLocks noChangeArrowheads="1"/>
            </p:cNvSpPr>
            <p:nvPr/>
          </p:nvSpPr>
          <p:spPr bwMode="auto">
            <a:xfrm>
              <a:off x="5448301" y="4079875"/>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4" name="TextBox 20"/>
            <p:cNvSpPr txBox="1">
              <a:spLocks noChangeArrowheads="1"/>
            </p:cNvSpPr>
            <p:nvPr/>
          </p:nvSpPr>
          <p:spPr bwMode="auto">
            <a:xfrm>
              <a:off x="5829303" y="4431185"/>
              <a:ext cx="2133601"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pic>
        <p:nvPicPr>
          <p:cNvPr id="17" name="Picture 3" descr="image001.jp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6B763E72-23FD-4D61-AB92-5116F510A8AD}" type="slidenum">
              <a:rPr lang="en-US" smtClean="0"/>
              <a:t>18</a:t>
            </a:fld>
            <a:endParaRPr lang="en-US"/>
          </a:p>
        </p:txBody>
      </p:sp>
    </p:spTree>
    <p:extLst>
      <p:ext uri="{BB962C8B-B14F-4D97-AF65-F5344CB8AC3E}">
        <p14:creationId xmlns:p14="http://schemas.microsoft.com/office/powerpoint/2010/main" val="1498507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06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9" name="Picture 2" descr="Mockingbirdfirst.JPG">
            <a:hlinkClick r:id="rId2"/>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5800" y="1612900"/>
            <a:ext cx="1676400" cy="247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Box 1"/>
          <p:cNvSpPr txBox="1">
            <a:spLocks noChangeArrowheads="1"/>
          </p:cNvSpPr>
          <p:nvPr/>
        </p:nvSpPr>
        <p:spPr bwMode="auto">
          <a:xfrm>
            <a:off x="2667000" y="1903940"/>
            <a:ext cx="2743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err="1">
                <a:solidFill>
                  <a:srgbClr val="660000"/>
                </a:solidFill>
                <a:latin typeface="Cambria"/>
                <a:cs typeface="Cambria"/>
              </a:rPr>
              <a:t>Lexile</a:t>
            </a:r>
            <a:r>
              <a:rPr lang="en-US" sz="2000" dirty="0">
                <a:solidFill>
                  <a:srgbClr val="660000"/>
                </a:solidFill>
                <a:latin typeface="Cambria"/>
                <a:cs typeface="Cambria"/>
              </a:rPr>
              <a:t> Text Measure: </a:t>
            </a:r>
          </a:p>
        </p:txBody>
      </p:sp>
      <p:sp>
        <p:nvSpPr>
          <p:cNvPr id="41991" name="TextBox 2"/>
          <p:cNvSpPr txBox="1">
            <a:spLocks noChangeArrowheads="1"/>
          </p:cNvSpPr>
          <p:nvPr/>
        </p:nvSpPr>
        <p:spPr bwMode="auto">
          <a:xfrm>
            <a:off x="2743200" y="3105090"/>
            <a:ext cx="23225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a:solidFill>
                  <a:srgbClr val="660000"/>
                </a:solidFill>
                <a:latin typeface="Cambria"/>
                <a:cs typeface="Cambria"/>
              </a:rPr>
              <a:t>ATOS Book Level:</a:t>
            </a:r>
          </a:p>
        </p:txBody>
      </p:sp>
      <p:sp>
        <p:nvSpPr>
          <p:cNvPr id="41992" name="TextBox 3"/>
          <p:cNvSpPr txBox="1">
            <a:spLocks noChangeArrowheads="1"/>
          </p:cNvSpPr>
          <p:nvPr/>
        </p:nvSpPr>
        <p:spPr bwMode="auto">
          <a:xfrm>
            <a:off x="5105400" y="1905000"/>
            <a:ext cx="1295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rgbClr val="FF0000"/>
                </a:solidFill>
                <a:latin typeface="Cambria"/>
                <a:cs typeface="Cambria"/>
              </a:rPr>
              <a:t>870L</a:t>
            </a:r>
          </a:p>
        </p:txBody>
      </p:sp>
      <p:sp>
        <p:nvSpPr>
          <p:cNvPr id="41993" name="TextBox 9"/>
          <p:cNvSpPr txBox="1">
            <a:spLocks noChangeArrowheads="1"/>
          </p:cNvSpPr>
          <p:nvPr/>
        </p:nvSpPr>
        <p:spPr bwMode="auto">
          <a:xfrm>
            <a:off x="5105400" y="3095625"/>
            <a:ext cx="1295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rgbClr val="FF0000"/>
                </a:solidFill>
                <a:latin typeface="Cambria"/>
                <a:cs typeface="Cambria"/>
              </a:rPr>
              <a:t>5.6</a:t>
            </a:r>
          </a:p>
        </p:txBody>
      </p:sp>
      <p:pic>
        <p:nvPicPr>
          <p:cNvPr id="11" name="Picture 4" descr="lexi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1612900"/>
            <a:ext cx="11811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Guide Essential Reading Practice with Accelerated Reader Enterprise"/>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515100" y="2936875"/>
            <a:ext cx="217170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241300" y="4419600"/>
            <a:ext cx="844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rgbClr val="660000"/>
                </a:solidFill>
                <a:latin typeface="Cambria"/>
                <a:cs typeface="Cambria"/>
              </a:rPr>
              <a:t>In which of the text complexity bands would this novel fall?</a:t>
            </a:r>
          </a:p>
        </p:txBody>
      </p:sp>
      <p:pic>
        <p:nvPicPr>
          <p:cNvPr id="17" name="Picture 9"/>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4422775" y="4927152"/>
            <a:ext cx="2435225" cy="171780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1: Quantitative Measures</a:t>
            </a:r>
            <a:endParaRPr lang="en-US" sz="4000" kern="1200" dirty="0">
              <a:solidFill>
                <a:srgbClr val="6E0000"/>
              </a:solidFill>
              <a:latin typeface="Cambria"/>
              <a:ea typeface="+mj-ea"/>
              <a:cs typeface="Cambria"/>
            </a:endParaRPr>
          </a:p>
        </p:txBody>
      </p:sp>
      <p:grpSp>
        <p:nvGrpSpPr>
          <p:cNvPr id="20" name="Group 19"/>
          <p:cNvGrpSpPr/>
          <p:nvPr/>
        </p:nvGrpSpPr>
        <p:grpSpPr>
          <a:xfrm>
            <a:off x="7239000" y="381000"/>
            <a:ext cx="1193513" cy="1147762"/>
            <a:chOff x="5448301" y="2408237"/>
            <a:chExt cx="2857499" cy="2747962"/>
          </a:xfrm>
        </p:grpSpPr>
        <p:sp>
          <p:nvSpPr>
            <p:cNvPr id="21" name="Isosceles Triangle 22"/>
            <p:cNvSpPr>
              <a:spLocks noChangeArrowheads="1"/>
            </p:cNvSpPr>
            <p:nvPr/>
          </p:nvSpPr>
          <p:spPr bwMode="auto">
            <a:xfrm rot="7297754">
              <a:off x="5101331" y="3399533"/>
              <a:ext cx="2741613" cy="759021"/>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2" name="TextBox 18"/>
            <p:cNvSpPr txBox="1">
              <a:spLocks noChangeArrowheads="1"/>
            </p:cNvSpPr>
            <p:nvPr/>
          </p:nvSpPr>
          <p:spPr bwMode="auto">
            <a:xfrm rot="17950859">
              <a:off x="5610675" y="3475153"/>
              <a:ext cx="1523117"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Qualitative</a:t>
              </a:r>
            </a:p>
          </p:txBody>
        </p:sp>
        <p:grpSp>
          <p:nvGrpSpPr>
            <p:cNvPr id="23" name="Group 11"/>
            <p:cNvGrpSpPr>
              <a:grpSpLocks/>
            </p:cNvGrpSpPr>
            <p:nvPr/>
          </p:nvGrpSpPr>
          <p:grpSpPr bwMode="auto">
            <a:xfrm>
              <a:off x="6907081" y="2412768"/>
              <a:ext cx="766780" cy="2743431"/>
              <a:chOff x="7316234" y="2424113"/>
              <a:chExt cx="766769" cy="2743197"/>
            </a:xfrm>
          </p:grpSpPr>
          <p:sp>
            <p:nvSpPr>
              <p:cNvPr id="26"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27" name="TextBox 19"/>
              <p:cNvSpPr txBox="1">
                <a:spLocks noChangeArrowheads="1"/>
              </p:cNvSpPr>
              <p:nvPr/>
            </p:nvSpPr>
            <p:spPr bwMode="auto">
              <a:xfrm rot="3558274">
                <a:off x="7099945" y="3485952"/>
                <a:ext cx="1523997" cy="442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24" name="Isosceles Triangle 21"/>
            <p:cNvSpPr>
              <a:spLocks noChangeArrowheads="1"/>
            </p:cNvSpPr>
            <p:nvPr/>
          </p:nvSpPr>
          <p:spPr bwMode="auto">
            <a:xfrm>
              <a:off x="5448301" y="4079875"/>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5" name="TextBox 20"/>
            <p:cNvSpPr txBox="1">
              <a:spLocks noChangeArrowheads="1"/>
            </p:cNvSpPr>
            <p:nvPr/>
          </p:nvSpPr>
          <p:spPr bwMode="auto">
            <a:xfrm>
              <a:off x="5829303" y="4431185"/>
              <a:ext cx="2133601"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pic>
        <p:nvPicPr>
          <p:cNvPr id="28" name="Picture 3" descr="image001.jpg"/>
          <p:cNvPicPr>
            <a:picLocks noChangeAspect="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6B763E72-23FD-4D61-AB92-5116F510A8AD}" type="slidenum">
              <a:rPr lang="en-US" smtClean="0"/>
              <a:t>19</a:t>
            </a:fld>
            <a:endParaRPr lang="en-US"/>
          </a:p>
        </p:txBody>
      </p:sp>
    </p:spTree>
    <p:extLst>
      <p:ext uri="{BB962C8B-B14F-4D97-AF65-F5344CB8AC3E}">
        <p14:creationId xmlns:p14="http://schemas.microsoft.com/office/powerpoint/2010/main" val="33274904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384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a:spLocks noChangeArrowheads="1"/>
          </p:cNvSpPr>
          <p:nvPr/>
        </p:nvSpPr>
        <p:spPr bwMode="auto">
          <a:xfrm>
            <a:off x="338137" y="4114800"/>
            <a:ext cx="8467725" cy="60960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2" name="Slide Number Placeholder 1"/>
          <p:cNvSpPr>
            <a:spLocks noGrp="1"/>
          </p:cNvSpPr>
          <p:nvPr>
            <p:ph type="sldNum" sz="quarter" idx="12"/>
          </p:nvPr>
        </p:nvSpPr>
        <p:spPr/>
        <p:txBody>
          <a:bodyPr/>
          <a:lstStyle/>
          <a:p>
            <a:fld id="{6B763E72-23FD-4D61-AB92-5116F510A8AD}" type="slidenum">
              <a:rPr lang="en-US" smtClean="0"/>
              <a:t>20</a:t>
            </a:fld>
            <a:endParaRPr lang="en-US"/>
          </a:p>
        </p:txBody>
      </p:sp>
    </p:spTree>
    <p:extLst>
      <p:ext uri="{BB962C8B-B14F-4D97-AF65-F5344CB8AC3E}">
        <p14:creationId xmlns:p14="http://schemas.microsoft.com/office/powerpoint/2010/main" val="374409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TextBox 1"/>
          <p:cNvSpPr txBox="1">
            <a:spLocks noChangeArrowheads="1"/>
          </p:cNvSpPr>
          <p:nvPr/>
        </p:nvSpPr>
        <p:spPr bwMode="auto">
          <a:xfrm>
            <a:off x="457200" y="1524000"/>
            <a:ext cx="7772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solidFill>
                  <a:schemeClr val="bg2"/>
                </a:solidFill>
                <a:latin typeface="Cambria"/>
                <a:cs typeface="Cambria"/>
              </a:rPr>
              <a:t>Remember, however, that the quantitative measures </a:t>
            </a:r>
            <a:r>
              <a:rPr lang="en-US" sz="2800" dirty="0" smtClean="0">
                <a:solidFill>
                  <a:schemeClr val="bg2"/>
                </a:solidFill>
                <a:latin typeface="Cambria"/>
                <a:cs typeface="Cambria"/>
              </a:rPr>
              <a:t>aspect is </a:t>
            </a:r>
            <a:r>
              <a:rPr lang="en-US" sz="2800" dirty="0">
                <a:solidFill>
                  <a:schemeClr val="bg2"/>
                </a:solidFill>
                <a:latin typeface="Cambria"/>
                <a:cs typeface="Cambria"/>
              </a:rPr>
              <a:t>only the first of three “legs” of the text complexity triangle.</a:t>
            </a:r>
          </a:p>
        </p:txBody>
      </p:sp>
      <p:sp>
        <p:nvSpPr>
          <p:cNvPr id="3" name="TextBox 2"/>
          <p:cNvSpPr txBox="1">
            <a:spLocks noChangeArrowheads="1"/>
          </p:cNvSpPr>
          <p:nvPr/>
        </p:nvSpPr>
        <p:spPr bwMode="auto">
          <a:xfrm>
            <a:off x="457200" y="3124200"/>
            <a:ext cx="4495800" cy="310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dirty="0">
                <a:solidFill>
                  <a:srgbClr val="660000"/>
                </a:solidFill>
                <a:latin typeface="Cambria"/>
                <a:cs typeface="Cambria"/>
              </a:rPr>
              <a:t>Our final recommendation may be validated, influenced, or even over-ruled by our examination of </a:t>
            </a:r>
            <a:r>
              <a:rPr lang="en-US" sz="2800" b="1" dirty="0">
                <a:solidFill>
                  <a:srgbClr val="F4CE03"/>
                </a:solidFill>
                <a:latin typeface="Cambria"/>
                <a:cs typeface="Cambria"/>
              </a:rPr>
              <a:t>qualitative measures </a:t>
            </a:r>
            <a:r>
              <a:rPr lang="en-US" sz="2800" dirty="0">
                <a:solidFill>
                  <a:srgbClr val="660000"/>
                </a:solidFill>
                <a:latin typeface="Cambria"/>
                <a:cs typeface="Cambria"/>
              </a:rPr>
              <a:t>and the </a:t>
            </a:r>
            <a:r>
              <a:rPr lang="en-US" sz="2800" b="1" dirty="0">
                <a:solidFill>
                  <a:srgbClr val="2E7084"/>
                </a:solidFill>
                <a:latin typeface="Cambria"/>
                <a:cs typeface="Cambria"/>
              </a:rPr>
              <a:t>reader and task considerations</a:t>
            </a:r>
            <a:r>
              <a:rPr lang="en-US" sz="2800" dirty="0">
                <a:solidFill>
                  <a:srgbClr val="660000"/>
                </a:solidFill>
                <a:latin typeface="Cambria"/>
                <a:cs typeface="Cambria"/>
              </a:rPr>
              <a:t>.</a:t>
            </a:r>
          </a:p>
        </p:txBody>
      </p:sp>
      <p:sp>
        <p:nvSpPr>
          <p:cNvPr id="11"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1: Quantitative Measures</a:t>
            </a:r>
            <a:endParaRPr lang="en-US" sz="4000" kern="1200" dirty="0">
              <a:solidFill>
                <a:srgbClr val="6E0000"/>
              </a:solidFill>
              <a:latin typeface="Cambria"/>
              <a:ea typeface="+mj-ea"/>
              <a:cs typeface="Cambria"/>
            </a:endParaRPr>
          </a:p>
        </p:txBody>
      </p:sp>
      <p:grpSp>
        <p:nvGrpSpPr>
          <p:cNvPr id="12" name="Group 11"/>
          <p:cNvGrpSpPr/>
          <p:nvPr/>
        </p:nvGrpSpPr>
        <p:grpSpPr>
          <a:xfrm>
            <a:off x="7239000" y="381000"/>
            <a:ext cx="1193513" cy="1147762"/>
            <a:chOff x="5448301" y="2408237"/>
            <a:chExt cx="2857499" cy="2747962"/>
          </a:xfrm>
        </p:grpSpPr>
        <p:sp>
          <p:nvSpPr>
            <p:cNvPr id="13" name="Isosceles Triangle 22"/>
            <p:cNvSpPr>
              <a:spLocks noChangeArrowheads="1"/>
            </p:cNvSpPr>
            <p:nvPr/>
          </p:nvSpPr>
          <p:spPr bwMode="auto">
            <a:xfrm rot="7297754">
              <a:off x="5101331" y="3399533"/>
              <a:ext cx="2741613" cy="759021"/>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4" name="TextBox 18"/>
            <p:cNvSpPr txBox="1">
              <a:spLocks noChangeArrowheads="1"/>
            </p:cNvSpPr>
            <p:nvPr/>
          </p:nvSpPr>
          <p:spPr bwMode="auto">
            <a:xfrm rot="17950859">
              <a:off x="5610675" y="3475153"/>
              <a:ext cx="1523117"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Qualitative</a:t>
              </a:r>
            </a:p>
          </p:txBody>
        </p:sp>
        <p:grpSp>
          <p:nvGrpSpPr>
            <p:cNvPr id="15" name="Group 11"/>
            <p:cNvGrpSpPr>
              <a:grpSpLocks/>
            </p:cNvGrpSpPr>
            <p:nvPr/>
          </p:nvGrpSpPr>
          <p:grpSpPr bwMode="auto">
            <a:xfrm>
              <a:off x="6907081" y="2412768"/>
              <a:ext cx="766780" cy="2743431"/>
              <a:chOff x="7316234" y="2424113"/>
              <a:chExt cx="766769" cy="2743197"/>
            </a:xfrm>
          </p:grpSpPr>
          <p:sp>
            <p:nvSpPr>
              <p:cNvPr id="18"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19" name="TextBox 19"/>
              <p:cNvSpPr txBox="1">
                <a:spLocks noChangeArrowheads="1"/>
              </p:cNvSpPr>
              <p:nvPr/>
            </p:nvSpPr>
            <p:spPr bwMode="auto">
              <a:xfrm rot="3558274">
                <a:off x="7099945" y="3485952"/>
                <a:ext cx="1523997" cy="442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16" name="Isosceles Triangle 21"/>
            <p:cNvSpPr>
              <a:spLocks noChangeArrowheads="1"/>
            </p:cNvSpPr>
            <p:nvPr/>
          </p:nvSpPr>
          <p:spPr bwMode="auto">
            <a:xfrm>
              <a:off x="5448301" y="4079875"/>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7" name="TextBox 20"/>
            <p:cNvSpPr txBox="1">
              <a:spLocks noChangeArrowheads="1"/>
            </p:cNvSpPr>
            <p:nvPr/>
          </p:nvSpPr>
          <p:spPr bwMode="auto">
            <a:xfrm>
              <a:off x="5829303" y="4431185"/>
              <a:ext cx="2133601" cy="44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pic>
        <p:nvPicPr>
          <p:cNvPr id="20"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8"/>
          <p:cNvGrpSpPr>
            <a:grpSpLocks/>
          </p:cNvGrpSpPr>
          <p:nvPr/>
        </p:nvGrpSpPr>
        <p:grpSpPr bwMode="auto">
          <a:xfrm>
            <a:off x="6245027" y="2662238"/>
            <a:ext cx="759021" cy="2741613"/>
            <a:chOff x="6502206" y="2419049"/>
            <a:chExt cx="759019" cy="2741913"/>
          </a:xfrm>
        </p:grpSpPr>
        <p:sp>
          <p:nvSpPr>
            <p:cNvPr id="22"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24" name="Group 11"/>
          <p:cNvGrpSpPr>
            <a:grpSpLocks/>
          </p:cNvGrpSpPr>
          <p:nvPr/>
        </p:nvGrpSpPr>
        <p:grpSpPr bwMode="auto">
          <a:xfrm>
            <a:off x="7059482" y="2666769"/>
            <a:ext cx="758956" cy="2743431"/>
            <a:chOff x="7316234" y="2424113"/>
            <a:chExt cx="758945" cy="2743197"/>
          </a:xfrm>
        </p:grpSpPr>
        <p:sp>
          <p:nvSpPr>
            <p:cNvPr id="25"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Quantitative</a:t>
              </a:r>
            </a:p>
          </p:txBody>
        </p:sp>
      </p:grpSp>
      <p:grpSp>
        <p:nvGrpSpPr>
          <p:cNvPr id="27" name="Group 14"/>
          <p:cNvGrpSpPr>
            <a:grpSpLocks/>
          </p:cNvGrpSpPr>
          <p:nvPr/>
        </p:nvGrpSpPr>
        <p:grpSpPr bwMode="auto">
          <a:xfrm>
            <a:off x="5600701" y="4333876"/>
            <a:ext cx="2857499" cy="759226"/>
            <a:chOff x="5878514" y="4143375"/>
            <a:chExt cx="2857499" cy="759226"/>
          </a:xfrm>
        </p:grpSpPr>
        <p:sp>
          <p:nvSpPr>
            <p:cNvPr id="28" name="Isosceles Triangle 21"/>
            <p:cNvSpPr>
              <a:spLocks noChangeArrowheads="1"/>
            </p:cNvSpPr>
            <p:nvPr/>
          </p:nvSpPr>
          <p:spPr bwMode="auto">
            <a:xfrm>
              <a:off x="5878514" y="4143375"/>
              <a:ext cx="2857499" cy="759226"/>
            </a:xfrm>
            <a:prstGeom prst="triangle">
              <a:avLst>
                <a:gd name="adj" fmla="val 50000"/>
              </a:avLst>
            </a:prstGeom>
            <a:solidFill>
              <a:srgbClr val="2E7084"/>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TextBox 20"/>
            <p:cNvSpPr txBox="1">
              <a:spLocks noChangeArrowheads="1"/>
            </p:cNvSpPr>
            <p:nvPr/>
          </p:nvSpPr>
          <p:spPr bwMode="auto">
            <a:xfrm>
              <a:off x="6259516" y="4494684"/>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sp>
        <p:nvSpPr>
          <p:cNvPr id="2" name="Slide Number Placeholder 1"/>
          <p:cNvSpPr>
            <a:spLocks noGrp="1"/>
          </p:cNvSpPr>
          <p:nvPr>
            <p:ph type="sldNum" sz="quarter" idx="12"/>
          </p:nvPr>
        </p:nvSpPr>
        <p:spPr/>
        <p:txBody>
          <a:bodyPr/>
          <a:lstStyle/>
          <a:p>
            <a:fld id="{6B763E72-23FD-4D61-AB92-5116F510A8AD}" type="slidenum">
              <a:rPr lang="en-US" smtClean="0"/>
              <a:t>21</a:t>
            </a:fld>
            <a:endParaRPr lang="en-US"/>
          </a:p>
        </p:txBody>
      </p:sp>
    </p:spTree>
    <p:extLst>
      <p:ext uri="{BB962C8B-B14F-4D97-AF65-F5344CB8AC3E}">
        <p14:creationId xmlns:p14="http://schemas.microsoft.com/office/powerpoint/2010/main" val="8679297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a:solidFill>
                  <a:srgbClr val="6E0000"/>
                </a:solidFill>
                <a:latin typeface="Cambria"/>
                <a:ea typeface="+mj-ea"/>
                <a:cs typeface="Cambria"/>
              </a:rPr>
              <a:t>Step </a:t>
            </a:r>
            <a:r>
              <a:rPr lang="en-US" sz="4000" kern="1200" dirty="0" smtClean="0">
                <a:solidFill>
                  <a:srgbClr val="6E0000"/>
                </a:solidFill>
                <a:latin typeface="Cambria"/>
                <a:ea typeface="+mj-ea"/>
                <a:cs typeface="Cambria"/>
              </a:rPr>
              <a:t>2: Qualitative </a:t>
            </a:r>
            <a:r>
              <a:rPr lang="en-US" sz="4000" kern="1200" dirty="0">
                <a:solidFill>
                  <a:srgbClr val="6E0000"/>
                </a:solidFill>
                <a:latin typeface="Cambria"/>
                <a:ea typeface="+mj-ea"/>
                <a:cs typeface="Cambria"/>
              </a:rPr>
              <a:t>Measures</a:t>
            </a:r>
          </a:p>
        </p:txBody>
      </p:sp>
      <p:sp>
        <p:nvSpPr>
          <p:cNvPr id="16387" name="Rectangle 3"/>
          <p:cNvSpPr>
            <a:spLocks noGrp="1" noChangeArrowheads="1"/>
          </p:cNvSpPr>
          <p:nvPr>
            <p:ph type="body" idx="4294967295"/>
          </p:nvPr>
        </p:nvSpPr>
        <p:spPr>
          <a:xfrm>
            <a:off x="4876800" y="1676400"/>
            <a:ext cx="3810000" cy="4343400"/>
          </a:xfrm>
        </p:spPr>
        <p:txBody>
          <a:bodyPr/>
          <a:lstStyle/>
          <a:p>
            <a:pPr marL="3175" lvl="1" indent="0" defTabSz="912813" eaLnBrk="1" hangingPunct="1">
              <a:spcBef>
                <a:spcPts val="0"/>
              </a:spcBef>
              <a:buNone/>
              <a:defRPr/>
            </a:pPr>
            <a:r>
              <a:rPr lang="en-US" b="1" dirty="0">
                <a:solidFill>
                  <a:srgbClr val="6E0000"/>
                </a:solidFill>
                <a:latin typeface="Cambria" charset="0"/>
              </a:rPr>
              <a:t>Measures such as:</a:t>
            </a:r>
          </a:p>
          <a:p>
            <a:pPr marL="460375" lvl="1" indent="-457200" defTabSz="912813" eaLnBrk="1" hangingPunct="1">
              <a:spcBef>
                <a:spcPts val="0"/>
              </a:spcBef>
              <a:spcAft>
                <a:spcPts val="1200"/>
              </a:spcAft>
              <a:defRPr/>
            </a:pPr>
            <a:r>
              <a:rPr lang="en-US" sz="2400" dirty="0">
                <a:solidFill>
                  <a:srgbClr val="6E0000"/>
                </a:solidFill>
                <a:latin typeface="Cambria" charset="0"/>
              </a:rPr>
              <a:t>Levels of meaning</a:t>
            </a:r>
          </a:p>
          <a:p>
            <a:pPr marL="460375" lvl="1" indent="-457200" defTabSz="912813" eaLnBrk="1" hangingPunct="1">
              <a:spcBef>
                <a:spcPts val="0"/>
              </a:spcBef>
              <a:spcAft>
                <a:spcPts val="1200"/>
              </a:spcAft>
              <a:defRPr/>
            </a:pPr>
            <a:r>
              <a:rPr lang="en-US" sz="2400" dirty="0">
                <a:solidFill>
                  <a:srgbClr val="6E0000"/>
                </a:solidFill>
                <a:latin typeface="Cambria" charset="0"/>
              </a:rPr>
              <a:t>Levels of purpose</a:t>
            </a:r>
          </a:p>
          <a:p>
            <a:pPr marL="460375" lvl="1" indent="-457200" defTabSz="912813" eaLnBrk="1" hangingPunct="1">
              <a:spcBef>
                <a:spcPts val="0"/>
              </a:spcBef>
              <a:spcAft>
                <a:spcPts val="1200"/>
              </a:spcAft>
              <a:defRPr/>
            </a:pPr>
            <a:r>
              <a:rPr lang="en-US" sz="2400" dirty="0">
                <a:solidFill>
                  <a:srgbClr val="6E0000"/>
                </a:solidFill>
                <a:latin typeface="Cambria" charset="0"/>
              </a:rPr>
              <a:t>Structure</a:t>
            </a:r>
          </a:p>
          <a:p>
            <a:pPr marL="460375" lvl="1" indent="-457200" defTabSz="912813" eaLnBrk="1" hangingPunct="1">
              <a:spcBef>
                <a:spcPts val="0"/>
              </a:spcBef>
              <a:spcAft>
                <a:spcPts val="1200"/>
              </a:spcAft>
              <a:defRPr/>
            </a:pPr>
            <a:r>
              <a:rPr lang="en-US" sz="2400" dirty="0">
                <a:solidFill>
                  <a:srgbClr val="6E0000"/>
                </a:solidFill>
                <a:latin typeface="Cambria" charset="0"/>
              </a:rPr>
              <a:t>Organization</a:t>
            </a:r>
          </a:p>
          <a:p>
            <a:pPr marL="460375" lvl="1" indent="-457200" defTabSz="912813" eaLnBrk="1" hangingPunct="1">
              <a:spcBef>
                <a:spcPts val="0"/>
              </a:spcBef>
              <a:spcAft>
                <a:spcPts val="1200"/>
              </a:spcAft>
              <a:defRPr/>
            </a:pPr>
            <a:r>
              <a:rPr lang="en-US" sz="2400" dirty="0">
                <a:solidFill>
                  <a:srgbClr val="6E0000"/>
                </a:solidFill>
                <a:latin typeface="Cambria" charset="0"/>
              </a:rPr>
              <a:t>Language conventionality</a:t>
            </a:r>
          </a:p>
          <a:p>
            <a:pPr marL="460375" lvl="1" indent="-457200" defTabSz="912813" eaLnBrk="1" hangingPunct="1">
              <a:spcBef>
                <a:spcPts val="0"/>
              </a:spcBef>
              <a:spcAft>
                <a:spcPts val="1200"/>
              </a:spcAft>
              <a:defRPr/>
            </a:pPr>
            <a:r>
              <a:rPr lang="en-US" sz="2400" dirty="0">
                <a:solidFill>
                  <a:srgbClr val="6E0000"/>
                </a:solidFill>
                <a:latin typeface="Cambria" charset="0"/>
              </a:rPr>
              <a:t>Language clarity</a:t>
            </a:r>
          </a:p>
          <a:p>
            <a:pPr marL="460375" lvl="1" indent="-457200" defTabSz="912813" eaLnBrk="1" hangingPunct="1">
              <a:spcBef>
                <a:spcPts val="0"/>
              </a:spcBef>
              <a:spcAft>
                <a:spcPts val="1200"/>
              </a:spcAft>
              <a:defRPr/>
            </a:pPr>
            <a:r>
              <a:rPr lang="en-US" sz="2400" dirty="0">
                <a:solidFill>
                  <a:srgbClr val="6E0000"/>
                </a:solidFill>
                <a:latin typeface="Cambria" charset="0"/>
              </a:rPr>
              <a:t>Prior knowledge demands</a:t>
            </a:r>
          </a:p>
        </p:txBody>
      </p:sp>
      <p:grpSp>
        <p:nvGrpSpPr>
          <p:cNvPr id="3" name="Group 2"/>
          <p:cNvGrpSpPr/>
          <p:nvPr/>
        </p:nvGrpSpPr>
        <p:grpSpPr>
          <a:xfrm>
            <a:off x="838200" y="2438400"/>
            <a:ext cx="2857499" cy="2747962"/>
            <a:chOff x="838200" y="2438400"/>
            <a:chExt cx="2857499" cy="2747962"/>
          </a:xfrm>
        </p:grpSpPr>
        <p:sp>
          <p:nvSpPr>
            <p:cNvPr id="38" name="Isosceles Triangle 22"/>
            <p:cNvSpPr>
              <a:spLocks noChangeArrowheads="1"/>
            </p:cNvSpPr>
            <p:nvPr/>
          </p:nvSpPr>
          <p:spPr bwMode="auto">
            <a:xfrm rot="7297754">
              <a:off x="491230" y="3429696"/>
              <a:ext cx="2741613" cy="759021"/>
            </a:xfrm>
            <a:prstGeom prst="triangle">
              <a:avLst>
                <a:gd name="adj" fmla="val 50000"/>
              </a:avLst>
            </a:prstGeom>
            <a:solidFill>
              <a:srgbClr val="F4CE03"/>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4CE03"/>
                </a:solidFill>
                <a:effectLst/>
                <a:uLnTx/>
                <a:uFillTx/>
              </a:endParaRPr>
            </a:p>
          </p:txBody>
        </p:sp>
        <p:sp>
          <p:nvSpPr>
            <p:cNvPr id="39" name="TextBox 18"/>
            <p:cNvSpPr txBox="1">
              <a:spLocks noChangeArrowheads="1"/>
            </p:cNvSpPr>
            <p:nvPr/>
          </p:nvSpPr>
          <p:spPr bwMode="auto">
            <a:xfrm rot="18093240">
              <a:off x="1000574" y="3541719"/>
              <a:ext cx="1523117" cy="369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Cambria"/>
                  <a:cs typeface="Cambria"/>
                </a:rPr>
                <a:t>Qualitative</a:t>
              </a:r>
            </a:p>
          </p:txBody>
        </p:sp>
        <p:sp>
          <p:nvSpPr>
            <p:cNvPr id="43"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bg1">
                    <a:lumMod val="75000"/>
                  </a:schemeClr>
                </a:solidFill>
                <a:effectLst/>
                <a:uLnTx/>
                <a:uFillTx/>
              </a:endParaRPr>
            </a:p>
          </p:txBody>
        </p:sp>
        <p:sp>
          <p:nvSpPr>
            <p:cNvPr id="44" name="TextBox 19"/>
            <p:cNvSpPr txBox="1">
              <a:spLocks noChangeArrowheads="1"/>
            </p:cNvSpPr>
            <p:nvPr/>
          </p:nvSpPr>
          <p:spPr bwMode="auto">
            <a:xfrm rot="3558274">
              <a:off x="2080634" y="3541298"/>
              <a:ext cx="1524127" cy="36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48" name="Isosceles Triangle 21"/>
            <p:cNvSpPr>
              <a:spLocks noChangeArrowheads="1"/>
            </p:cNvSpPr>
            <p:nvPr/>
          </p:nvSpPr>
          <p:spPr bwMode="auto">
            <a:xfrm>
              <a:off x="838200" y="4110038"/>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BFBFBF"/>
                </a:solidFill>
                <a:effectLst/>
                <a:uLnTx/>
                <a:uFillTx/>
              </a:endParaRPr>
            </a:p>
          </p:txBody>
        </p:sp>
        <p:sp>
          <p:nvSpPr>
            <p:cNvPr id="49" name="TextBox 20"/>
            <p:cNvSpPr txBox="1">
              <a:spLocks noChangeArrowheads="1"/>
            </p:cNvSpPr>
            <p:nvPr/>
          </p:nvSpPr>
          <p:spPr bwMode="auto">
            <a:xfrm>
              <a:off x="1219202" y="4461347"/>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pic>
        <p:nvPicPr>
          <p:cNvPr id="51"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22</a:t>
            </a:fld>
            <a:endParaRPr lang="en-US"/>
          </a:p>
        </p:txBody>
      </p:sp>
    </p:spTree>
    <p:extLst>
      <p:ext uri="{BB962C8B-B14F-4D97-AF65-F5344CB8AC3E}">
        <p14:creationId xmlns:p14="http://schemas.microsoft.com/office/powerpoint/2010/main" val="328021751"/>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TextBox 2"/>
          <p:cNvSpPr txBox="1">
            <a:spLocks noChangeArrowheads="1"/>
          </p:cNvSpPr>
          <p:nvPr/>
        </p:nvSpPr>
        <p:spPr bwMode="auto">
          <a:xfrm>
            <a:off x="457200" y="1524000"/>
            <a:ext cx="82296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chemeClr val="bg2"/>
                </a:solidFill>
                <a:latin typeface="Cambria"/>
                <a:ea typeface="Geneva"/>
                <a:cs typeface="Cambria"/>
              </a:rPr>
              <a:t>The Qualitative Measures Rubrics </a:t>
            </a:r>
          </a:p>
          <a:p>
            <a:pPr eaLnBrk="1" hangingPunct="1"/>
            <a:r>
              <a:rPr lang="en-US" sz="2400" b="1" dirty="0">
                <a:solidFill>
                  <a:schemeClr val="bg2"/>
                </a:solidFill>
                <a:latin typeface="Cambria"/>
                <a:ea typeface="Geneva"/>
                <a:cs typeface="Cambria"/>
              </a:rPr>
              <a:t>for Literary and Informational Text</a:t>
            </a:r>
            <a:r>
              <a:rPr lang="en-US" sz="2400" b="1" dirty="0" smtClean="0">
                <a:solidFill>
                  <a:schemeClr val="bg2"/>
                </a:solidFill>
                <a:latin typeface="Cambria"/>
                <a:ea typeface="Geneva"/>
                <a:cs typeface="Cambria"/>
              </a:rPr>
              <a:t>:</a:t>
            </a:r>
            <a:endParaRPr lang="en-US" sz="2400" dirty="0">
              <a:solidFill>
                <a:schemeClr val="bg2"/>
              </a:solidFill>
              <a:latin typeface="Cambria"/>
              <a:ea typeface="Geneva"/>
              <a:cs typeface="Cambria"/>
            </a:endParaRPr>
          </a:p>
          <a:p>
            <a:pPr eaLnBrk="1" hangingPunct="1"/>
            <a:r>
              <a:rPr lang="en-US" sz="2400" dirty="0">
                <a:solidFill>
                  <a:schemeClr val="bg2"/>
                </a:solidFill>
                <a:latin typeface="Cambria"/>
                <a:ea typeface="Geneva"/>
                <a:cs typeface="Cambria"/>
              </a:rPr>
              <a:t>The rubric for literary text and the rubric for informational text allow educators to evaluate the important elements of text that are often missed by computer software that tends to focus on more easily measured factors</a:t>
            </a:r>
            <a:r>
              <a:rPr lang="en-US" sz="2400" dirty="0" smtClean="0">
                <a:solidFill>
                  <a:schemeClr val="bg2"/>
                </a:solidFill>
                <a:latin typeface="Cambria"/>
                <a:ea typeface="Geneva"/>
                <a:cs typeface="Cambria"/>
              </a:rPr>
              <a:t>.</a:t>
            </a:r>
            <a:endParaRPr lang="en-US" sz="2400" dirty="0">
              <a:solidFill>
                <a:schemeClr val="bg2"/>
              </a:solidFill>
              <a:latin typeface="Cambria"/>
              <a:ea typeface="Geneva"/>
              <a:cs typeface="Cambria"/>
            </a:endParaRPr>
          </a:p>
        </p:txBody>
      </p:sp>
      <p:pic>
        <p:nvPicPr>
          <p:cNvPr id="24578"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38200" y="3962400"/>
            <a:ext cx="3325091" cy="255816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953000" y="3962400"/>
            <a:ext cx="3352800" cy="258766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2: Qualitative Measures</a:t>
            </a:r>
            <a:endParaRPr lang="en-US" sz="4000" kern="1200" dirty="0">
              <a:solidFill>
                <a:srgbClr val="6E0000"/>
              </a:solidFill>
              <a:latin typeface="Cambria"/>
              <a:ea typeface="+mj-ea"/>
              <a:cs typeface="Cambria"/>
            </a:endParaRPr>
          </a:p>
        </p:txBody>
      </p:sp>
      <p:grpSp>
        <p:nvGrpSpPr>
          <p:cNvPr id="10" name="Group 9"/>
          <p:cNvGrpSpPr/>
          <p:nvPr/>
        </p:nvGrpSpPr>
        <p:grpSpPr>
          <a:xfrm>
            <a:off x="7193438" y="381000"/>
            <a:ext cx="1188562" cy="1143000"/>
            <a:chOff x="838200" y="2438400"/>
            <a:chExt cx="2857499" cy="2747962"/>
          </a:xfrm>
        </p:grpSpPr>
        <p:sp>
          <p:nvSpPr>
            <p:cNvPr id="11" name="Isosceles Triangle 22"/>
            <p:cNvSpPr>
              <a:spLocks noChangeArrowheads="1"/>
            </p:cNvSpPr>
            <p:nvPr/>
          </p:nvSpPr>
          <p:spPr bwMode="auto">
            <a:xfrm rot="7297754">
              <a:off x="491230" y="3429696"/>
              <a:ext cx="2741613" cy="759021"/>
            </a:xfrm>
            <a:prstGeom prst="triangle">
              <a:avLst>
                <a:gd name="adj" fmla="val 50000"/>
              </a:avLst>
            </a:prstGeom>
            <a:solidFill>
              <a:srgbClr val="F4CE03"/>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F4CE03"/>
                </a:solidFill>
                <a:effectLst/>
                <a:uLnTx/>
                <a:uFillTx/>
              </a:endParaRPr>
            </a:p>
          </p:txBody>
        </p:sp>
        <p:sp>
          <p:nvSpPr>
            <p:cNvPr id="12" name="TextBox 18"/>
            <p:cNvSpPr txBox="1">
              <a:spLocks noChangeArrowheads="1"/>
            </p:cNvSpPr>
            <p:nvPr/>
          </p:nvSpPr>
          <p:spPr bwMode="auto">
            <a:xfrm rot="18093240">
              <a:off x="1000572" y="3504395"/>
              <a:ext cx="1523119"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Qualitative</a:t>
              </a:r>
            </a:p>
          </p:txBody>
        </p:sp>
        <p:sp>
          <p:nvSpPr>
            <p:cNvPr id="13"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14" name="TextBox 19"/>
            <p:cNvSpPr txBox="1">
              <a:spLocks noChangeArrowheads="1"/>
            </p:cNvSpPr>
            <p:nvPr/>
          </p:nvSpPr>
          <p:spPr bwMode="auto">
            <a:xfrm rot="3558274">
              <a:off x="2080634" y="3503960"/>
              <a:ext cx="1524128"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15" name="Isosceles Triangle 21"/>
            <p:cNvSpPr>
              <a:spLocks noChangeArrowheads="1"/>
            </p:cNvSpPr>
            <p:nvPr/>
          </p:nvSpPr>
          <p:spPr bwMode="auto">
            <a:xfrm>
              <a:off x="838200" y="4110038"/>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6" name="TextBox 20"/>
            <p:cNvSpPr txBox="1">
              <a:spLocks noChangeArrowheads="1"/>
            </p:cNvSpPr>
            <p:nvPr/>
          </p:nvSpPr>
          <p:spPr bwMode="auto">
            <a:xfrm>
              <a:off x="1219202" y="4461347"/>
              <a:ext cx="2133600"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sp>
        <p:nvSpPr>
          <p:cNvPr id="2" name="Slide Number Placeholder 1"/>
          <p:cNvSpPr>
            <a:spLocks noGrp="1"/>
          </p:cNvSpPr>
          <p:nvPr>
            <p:ph type="sldNum" sz="quarter" idx="12"/>
          </p:nvPr>
        </p:nvSpPr>
        <p:spPr/>
        <p:txBody>
          <a:bodyPr/>
          <a:lstStyle/>
          <a:p>
            <a:fld id="{6B763E72-23FD-4D61-AB92-5116F510A8AD}" type="slidenum">
              <a:rPr lang="en-US" smtClean="0"/>
              <a:t>23</a:t>
            </a:fld>
            <a:endParaRPr lang="en-US" dirty="0"/>
          </a:p>
        </p:txBody>
      </p:sp>
    </p:spTree>
    <p:extLst>
      <p:ext uri="{BB962C8B-B14F-4D97-AF65-F5344CB8AC3E}">
        <p14:creationId xmlns:p14="http://schemas.microsoft.com/office/powerpoint/2010/main" val="25855256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TextBox 9"/>
          <p:cNvSpPr txBox="1">
            <a:spLocks noChangeArrowheads="1"/>
          </p:cNvSpPr>
          <p:nvPr/>
        </p:nvSpPr>
        <p:spPr bwMode="auto">
          <a:xfrm>
            <a:off x="381000" y="1676400"/>
            <a:ext cx="39624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a:solidFill>
                  <a:srgbClr val="660000"/>
                </a:solidFill>
                <a:latin typeface="Cambria"/>
                <a:cs typeface="Cambria"/>
              </a:rPr>
              <a:t>Because the factors for literary texts are different from information texts, these two rubrics contain different content. However, the formatting of each document is exactly the same.</a:t>
            </a:r>
          </a:p>
        </p:txBody>
      </p:sp>
      <p:sp>
        <p:nvSpPr>
          <p:cNvPr id="11" name="TextBox 10"/>
          <p:cNvSpPr txBox="1">
            <a:spLocks noChangeArrowheads="1"/>
          </p:cNvSpPr>
          <p:nvPr/>
        </p:nvSpPr>
        <p:spPr bwMode="auto">
          <a:xfrm>
            <a:off x="367145" y="3800058"/>
            <a:ext cx="39624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a:solidFill>
                  <a:srgbClr val="660000"/>
                </a:solidFill>
                <a:latin typeface="Cambria"/>
                <a:cs typeface="Cambria"/>
              </a:rPr>
              <a:t>And because these factors represent continua rather than discrete stages or levels, numeric values are not associated with these rubrics. Instead, four points along each continuum are </a:t>
            </a:r>
            <a:r>
              <a:rPr lang="en-US" sz="2000" dirty="0" smtClean="0">
                <a:solidFill>
                  <a:srgbClr val="660000"/>
                </a:solidFill>
                <a:latin typeface="Cambria"/>
                <a:cs typeface="Cambria"/>
              </a:rPr>
              <a:t>identified</a:t>
            </a:r>
            <a:r>
              <a:rPr lang="en-US" sz="2000" dirty="0">
                <a:solidFill>
                  <a:srgbClr val="660000"/>
                </a:solidFill>
                <a:latin typeface="Cambria"/>
                <a:cs typeface="Cambria"/>
              </a:rPr>
              <a:t> </a:t>
            </a:r>
            <a:r>
              <a:rPr lang="en-US" sz="2000" dirty="0" smtClean="0">
                <a:solidFill>
                  <a:srgbClr val="660000"/>
                </a:solidFill>
                <a:latin typeface="Cambria"/>
                <a:cs typeface="Cambria"/>
              </a:rPr>
              <a:t>from slightly complex to very complex.</a:t>
            </a:r>
            <a:endParaRPr lang="en-US" sz="2000" dirty="0">
              <a:solidFill>
                <a:srgbClr val="660000"/>
              </a:solidFill>
              <a:latin typeface="Cambria"/>
              <a:cs typeface="Cambria"/>
            </a:endParaRPr>
          </a:p>
        </p:txBody>
      </p:sp>
      <p:pic>
        <p:nvPicPr>
          <p:cNvPr id="12"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343400" y="1981200"/>
            <a:ext cx="4333192" cy="3333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2: Qualitative Measures</a:t>
            </a:r>
            <a:endParaRPr lang="en-US" sz="4000" kern="1200" dirty="0">
              <a:solidFill>
                <a:srgbClr val="6E0000"/>
              </a:solidFill>
              <a:latin typeface="Cambria"/>
              <a:ea typeface="+mj-ea"/>
              <a:cs typeface="Cambria"/>
            </a:endParaRPr>
          </a:p>
        </p:txBody>
      </p:sp>
      <p:pic>
        <p:nvPicPr>
          <p:cNvPr id="13"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p:nvPr/>
        </p:nvGrpSpPr>
        <p:grpSpPr>
          <a:xfrm>
            <a:off x="7193438" y="381000"/>
            <a:ext cx="1188562" cy="1143000"/>
            <a:chOff x="838200" y="2438400"/>
            <a:chExt cx="2857499" cy="2747962"/>
          </a:xfrm>
        </p:grpSpPr>
        <p:sp>
          <p:nvSpPr>
            <p:cNvPr id="15" name="Isosceles Triangle 22"/>
            <p:cNvSpPr>
              <a:spLocks noChangeArrowheads="1"/>
            </p:cNvSpPr>
            <p:nvPr/>
          </p:nvSpPr>
          <p:spPr bwMode="auto">
            <a:xfrm rot="7297754">
              <a:off x="491230" y="3429696"/>
              <a:ext cx="2741613" cy="759021"/>
            </a:xfrm>
            <a:prstGeom prst="triangle">
              <a:avLst>
                <a:gd name="adj" fmla="val 50000"/>
              </a:avLst>
            </a:prstGeom>
            <a:solidFill>
              <a:srgbClr val="F4CE03"/>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F4CE03"/>
                </a:solidFill>
                <a:effectLst/>
                <a:uLnTx/>
                <a:uFillTx/>
              </a:endParaRPr>
            </a:p>
          </p:txBody>
        </p:sp>
        <p:sp>
          <p:nvSpPr>
            <p:cNvPr id="16" name="TextBox 18"/>
            <p:cNvSpPr txBox="1">
              <a:spLocks noChangeArrowheads="1"/>
            </p:cNvSpPr>
            <p:nvPr/>
          </p:nvSpPr>
          <p:spPr bwMode="auto">
            <a:xfrm rot="18093240">
              <a:off x="1000572" y="3504395"/>
              <a:ext cx="1523119"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Qualitative</a:t>
              </a:r>
            </a:p>
          </p:txBody>
        </p:sp>
        <p:sp>
          <p:nvSpPr>
            <p:cNvPr id="17"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18" name="TextBox 19"/>
            <p:cNvSpPr txBox="1">
              <a:spLocks noChangeArrowheads="1"/>
            </p:cNvSpPr>
            <p:nvPr/>
          </p:nvSpPr>
          <p:spPr bwMode="auto">
            <a:xfrm rot="3558274">
              <a:off x="2080634" y="3503960"/>
              <a:ext cx="1524128"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19" name="Isosceles Triangle 21"/>
            <p:cNvSpPr>
              <a:spLocks noChangeArrowheads="1"/>
            </p:cNvSpPr>
            <p:nvPr/>
          </p:nvSpPr>
          <p:spPr bwMode="auto">
            <a:xfrm>
              <a:off x="838200" y="4110038"/>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0" name="TextBox 20"/>
            <p:cNvSpPr txBox="1">
              <a:spLocks noChangeArrowheads="1"/>
            </p:cNvSpPr>
            <p:nvPr/>
          </p:nvSpPr>
          <p:spPr bwMode="auto">
            <a:xfrm>
              <a:off x="1219202" y="4461347"/>
              <a:ext cx="2133600"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sp>
        <p:nvSpPr>
          <p:cNvPr id="2" name="Slide Number Placeholder 1"/>
          <p:cNvSpPr>
            <a:spLocks noGrp="1"/>
          </p:cNvSpPr>
          <p:nvPr>
            <p:ph type="sldNum" sz="quarter" idx="12"/>
          </p:nvPr>
        </p:nvSpPr>
        <p:spPr/>
        <p:txBody>
          <a:bodyPr/>
          <a:lstStyle/>
          <a:p>
            <a:fld id="{6B763E72-23FD-4D61-AB92-5116F510A8AD}" type="slidenum">
              <a:rPr lang="en-US" smtClean="0"/>
              <a:t>24</a:t>
            </a:fld>
            <a:endParaRPr lang="en-US"/>
          </a:p>
        </p:txBody>
      </p:sp>
    </p:spTree>
    <p:extLst>
      <p:ext uri="{BB962C8B-B14F-4D97-AF65-F5344CB8AC3E}">
        <p14:creationId xmlns:p14="http://schemas.microsoft.com/office/powerpoint/2010/main" val="34277732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TextBox 1"/>
          <p:cNvSpPr txBox="1">
            <a:spLocks noChangeArrowheads="1"/>
          </p:cNvSpPr>
          <p:nvPr/>
        </p:nvSpPr>
        <p:spPr bwMode="auto">
          <a:xfrm>
            <a:off x="457200" y="1514106"/>
            <a:ext cx="8229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rgbClr val="660000"/>
                </a:solidFill>
                <a:latin typeface="Cambria"/>
                <a:cs typeface="Cambria"/>
              </a:rPr>
              <a:t>So…</a:t>
            </a:r>
          </a:p>
          <a:p>
            <a:pPr eaLnBrk="1" hangingPunct="1"/>
            <a:endParaRPr lang="en-US" sz="1200" dirty="0">
              <a:solidFill>
                <a:srgbClr val="660000"/>
              </a:solidFill>
              <a:latin typeface="Cambria"/>
              <a:cs typeface="Cambria"/>
            </a:endParaRPr>
          </a:p>
          <a:p>
            <a:pPr eaLnBrk="1" hangingPunct="1"/>
            <a:r>
              <a:rPr lang="en-US" sz="2400" dirty="0">
                <a:solidFill>
                  <a:srgbClr val="660000"/>
                </a:solidFill>
                <a:latin typeface="Cambria"/>
                <a:cs typeface="Cambria"/>
              </a:rPr>
              <a:t>How is the rubric used</a:t>
            </a:r>
            <a:r>
              <a:rPr lang="en-US" sz="2400" dirty="0" smtClean="0">
                <a:solidFill>
                  <a:srgbClr val="660000"/>
                </a:solidFill>
                <a:latin typeface="Cambria"/>
                <a:cs typeface="Cambria"/>
              </a:rPr>
              <a:t>?</a:t>
            </a:r>
            <a:endParaRPr lang="en-US" sz="2400" dirty="0">
              <a:solidFill>
                <a:srgbClr val="660000"/>
              </a:solidFill>
              <a:latin typeface="Cambria"/>
              <a:cs typeface="Cambria"/>
            </a:endParaRPr>
          </a:p>
        </p:txBody>
      </p:sp>
      <p:sp>
        <p:nvSpPr>
          <p:cNvPr id="3" name="TextBox 2"/>
          <p:cNvSpPr txBox="1">
            <a:spLocks noChangeArrowheads="1"/>
          </p:cNvSpPr>
          <p:nvPr/>
        </p:nvSpPr>
        <p:spPr bwMode="auto">
          <a:xfrm>
            <a:off x="457200" y="2674203"/>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And how would T</a:t>
            </a:r>
            <a:r>
              <a:rPr lang="en-US" sz="2400" i="1" dirty="0">
                <a:solidFill>
                  <a:srgbClr val="660000"/>
                </a:solidFill>
                <a:latin typeface="Cambria"/>
                <a:cs typeface="Cambria"/>
              </a:rPr>
              <a:t>o Kill a Mockingbird </a:t>
            </a:r>
            <a:r>
              <a:rPr lang="en-US" sz="2400" dirty="0" smtClean="0">
                <a:solidFill>
                  <a:srgbClr val="660000"/>
                </a:solidFill>
                <a:latin typeface="Cambria"/>
                <a:cs typeface="Cambria"/>
              </a:rPr>
              <a:t>fare </a:t>
            </a:r>
            <a:r>
              <a:rPr lang="en-US" sz="2400" dirty="0">
                <a:solidFill>
                  <a:srgbClr val="660000"/>
                </a:solidFill>
                <a:latin typeface="Cambria"/>
                <a:cs typeface="Cambria"/>
              </a:rPr>
              <a:t>when analyzed through the lens of the Literary Text Rubric</a:t>
            </a:r>
            <a:r>
              <a:rPr lang="en-US" sz="2400" dirty="0" smtClean="0">
                <a:solidFill>
                  <a:srgbClr val="660000"/>
                </a:solidFill>
                <a:latin typeface="Cambria"/>
                <a:cs typeface="Cambria"/>
              </a:rPr>
              <a:t>?</a:t>
            </a:r>
            <a:endParaRPr lang="en-US" sz="2400" dirty="0">
              <a:solidFill>
                <a:srgbClr val="660000"/>
              </a:solidFill>
              <a:latin typeface="Cambria"/>
              <a:cs typeface="Cambria"/>
            </a:endParaRPr>
          </a:p>
        </p:txBody>
      </p:sp>
      <p:pic>
        <p:nvPicPr>
          <p:cNvPr id="12"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905000" y="3581400"/>
            <a:ext cx="3963267" cy="30491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Mockingbirdfirst.JPG">
            <a:hlinkClick r:id="rId3"/>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486400" y="3962400"/>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2: Qualitative Measures</a:t>
            </a:r>
            <a:endParaRPr lang="en-US" sz="4000" kern="1200" dirty="0">
              <a:solidFill>
                <a:srgbClr val="6E0000"/>
              </a:solidFill>
              <a:latin typeface="Cambria"/>
              <a:ea typeface="+mj-ea"/>
              <a:cs typeface="Cambria"/>
            </a:endParaRPr>
          </a:p>
        </p:txBody>
      </p:sp>
      <p:pic>
        <p:nvPicPr>
          <p:cNvPr id="14" name="Picture 3" descr="image001.jpg"/>
          <p:cNvPicPr>
            <a:picLocks noChangeAspect="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4"/>
          <p:cNvGrpSpPr/>
          <p:nvPr/>
        </p:nvGrpSpPr>
        <p:grpSpPr>
          <a:xfrm>
            <a:off x="7193438" y="381000"/>
            <a:ext cx="1188562" cy="1143000"/>
            <a:chOff x="838200" y="2438400"/>
            <a:chExt cx="2857499" cy="2747962"/>
          </a:xfrm>
        </p:grpSpPr>
        <p:sp>
          <p:nvSpPr>
            <p:cNvPr id="16" name="Isosceles Triangle 22"/>
            <p:cNvSpPr>
              <a:spLocks noChangeArrowheads="1"/>
            </p:cNvSpPr>
            <p:nvPr/>
          </p:nvSpPr>
          <p:spPr bwMode="auto">
            <a:xfrm rot="7297754">
              <a:off x="491230" y="3429696"/>
              <a:ext cx="2741613" cy="759021"/>
            </a:xfrm>
            <a:prstGeom prst="triangle">
              <a:avLst>
                <a:gd name="adj" fmla="val 50000"/>
              </a:avLst>
            </a:prstGeom>
            <a:solidFill>
              <a:srgbClr val="F4CE03"/>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F4CE03"/>
                </a:solidFill>
                <a:effectLst/>
                <a:uLnTx/>
                <a:uFillTx/>
              </a:endParaRPr>
            </a:p>
          </p:txBody>
        </p:sp>
        <p:sp>
          <p:nvSpPr>
            <p:cNvPr id="17" name="TextBox 18"/>
            <p:cNvSpPr txBox="1">
              <a:spLocks noChangeArrowheads="1"/>
            </p:cNvSpPr>
            <p:nvPr/>
          </p:nvSpPr>
          <p:spPr bwMode="auto">
            <a:xfrm rot="18093240">
              <a:off x="1000572" y="3504395"/>
              <a:ext cx="1523119"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Qualitative</a:t>
              </a:r>
            </a:p>
          </p:txBody>
        </p:sp>
        <p:sp>
          <p:nvSpPr>
            <p:cNvPr id="18"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19" name="TextBox 19"/>
            <p:cNvSpPr txBox="1">
              <a:spLocks noChangeArrowheads="1"/>
            </p:cNvSpPr>
            <p:nvPr/>
          </p:nvSpPr>
          <p:spPr bwMode="auto">
            <a:xfrm rot="3558274">
              <a:off x="2080634" y="3503960"/>
              <a:ext cx="1524128"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20" name="Isosceles Triangle 21"/>
            <p:cNvSpPr>
              <a:spLocks noChangeArrowheads="1"/>
            </p:cNvSpPr>
            <p:nvPr/>
          </p:nvSpPr>
          <p:spPr bwMode="auto">
            <a:xfrm>
              <a:off x="838200" y="4110038"/>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1" name="TextBox 20"/>
            <p:cNvSpPr txBox="1">
              <a:spLocks noChangeArrowheads="1"/>
            </p:cNvSpPr>
            <p:nvPr/>
          </p:nvSpPr>
          <p:spPr bwMode="auto">
            <a:xfrm>
              <a:off x="1219202" y="4461347"/>
              <a:ext cx="2133600"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sp>
        <p:nvSpPr>
          <p:cNvPr id="2" name="Slide Number Placeholder 1"/>
          <p:cNvSpPr>
            <a:spLocks noGrp="1"/>
          </p:cNvSpPr>
          <p:nvPr>
            <p:ph type="sldNum" sz="quarter" idx="12"/>
          </p:nvPr>
        </p:nvSpPr>
        <p:spPr/>
        <p:txBody>
          <a:bodyPr/>
          <a:lstStyle/>
          <a:p>
            <a:fld id="{6B763E72-23FD-4D61-AB92-5116F510A8AD}" type="slidenum">
              <a:rPr lang="en-US" smtClean="0"/>
              <a:t>25</a:t>
            </a:fld>
            <a:endParaRPr lang="en-US"/>
          </a:p>
        </p:txBody>
      </p:sp>
    </p:spTree>
    <p:extLst>
      <p:ext uri="{BB962C8B-B14F-4D97-AF65-F5344CB8AC3E}">
        <p14:creationId xmlns:p14="http://schemas.microsoft.com/office/powerpoint/2010/main" val="34971708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687007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6" name="Slide Number Placeholder 3"/>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A4AD9FC4-A6F0-4544-8999-796708DDAD76}" type="slidenum">
              <a:rPr lang="en-US" smtClean="0">
                <a:solidFill>
                  <a:srgbClr val="A6A6A6"/>
                </a:solidFill>
              </a:rPr>
              <a:pPr fontAlgn="base">
                <a:spcBef>
                  <a:spcPct val="0"/>
                </a:spcBef>
                <a:spcAft>
                  <a:spcPct val="0"/>
                </a:spcAft>
                <a:defRPr/>
              </a:pPr>
              <a:t>26</a:t>
            </a:fld>
            <a:endParaRPr lang="en-US" smtClean="0">
              <a:solidFill>
                <a:srgbClr val="A6A6A6"/>
              </a:solidFill>
            </a:endParaRPr>
          </a:p>
        </p:txBody>
      </p:sp>
      <p:sp>
        <p:nvSpPr>
          <p:cNvPr id="2" name="Multiply 1"/>
          <p:cNvSpPr/>
          <p:nvPr/>
        </p:nvSpPr>
        <p:spPr bwMode="auto">
          <a:xfrm>
            <a:off x="3352800" y="14478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7" name="Multiply 6"/>
          <p:cNvSpPr/>
          <p:nvPr/>
        </p:nvSpPr>
        <p:spPr bwMode="auto">
          <a:xfrm>
            <a:off x="3352223" y="2312988"/>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9" name="Multiply 8"/>
          <p:cNvSpPr/>
          <p:nvPr/>
        </p:nvSpPr>
        <p:spPr bwMode="auto">
          <a:xfrm>
            <a:off x="3352223" y="28194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1" name="Multiply 10"/>
          <p:cNvSpPr/>
          <p:nvPr/>
        </p:nvSpPr>
        <p:spPr bwMode="auto">
          <a:xfrm>
            <a:off x="3337791" y="3702627"/>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2" name="Multiply 11"/>
          <p:cNvSpPr/>
          <p:nvPr/>
        </p:nvSpPr>
        <p:spPr bwMode="auto">
          <a:xfrm>
            <a:off x="3309505" y="41529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3" name="Multiply 12"/>
          <p:cNvSpPr/>
          <p:nvPr/>
        </p:nvSpPr>
        <p:spPr bwMode="auto">
          <a:xfrm>
            <a:off x="5153891" y="4731327"/>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4" name="Multiply 13"/>
          <p:cNvSpPr/>
          <p:nvPr/>
        </p:nvSpPr>
        <p:spPr bwMode="auto">
          <a:xfrm>
            <a:off x="3337214" y="53340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
        <p:nvSpPr>
          <p:cNvPr id="15" name="Multiply 14"/>
          <p:cNvSpPr/>
          <p:nvPr/>
        </p:nvSpPr>
        <p:spPr bwMode="auto">
          <a:xfrm>
            <a:off x="1447800" y="5867400"/>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pic>
        <p:nvPicPr>
          <p:cNvPr id="16"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2170257"/>
            <a:ext cx="2909888"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Multiply 17"/>
          <p:cNvSpPr/>
          <p:nvPr/>
        </p:nvSpPr>
        <p:spPr bwMode="auto">
          <a:xfrm>
            <a:off x="5160818" y="6345382"/>
            <a:ext cx="304800" cy="228600"/>
          </a:xfrm>
          <a:prstGeom prst="mathMultiply">
            <a:avLst/>
          </a:prstGeom>
          <a:solidFill>
            <a:srgbClr val="FF0000"/>
          </a:solidFill>
          <a:ln w="9525" cap="flat" cmpd="sng" algn="ctr">
            <a:noFill/>
            <a:prstDash val="solid"/>
            <a:round/>
            <a:headEnd type="none" w="med" len="med"/>
            <a:tailEnd type="none" w="med" len="med"/>
          </a:ln>
          <a:effectLst/>
        </p:spPr>
        <p:txBody>
          <a:bodyPr wrap="none" anchor="ctr"/>
          <a:lstStyle/>
          <a:p>
            <a:pPr algn="ctr">
              <a:defRPr/>
            </a:pPr>
            <a:endParaRPr lang="en-US">
              <a:latin typeface="Arial" pitchFamily="-108" charset="0"/>
            </a:endParaRPr>
          </a:p>
        </p:txBody>
      </p:sp>
    </p:spTree>
    <p:extLst>
      <p:ext uri="{BB962C8B-B14F-4D97-AF65-F5344CB8AC3E}">
        <p14:creationId xmlns:p14="http://schemas.microsoft.com/office/powerpoint/2010/main" val="39379268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812759" y="1676400"/>
            <a:ext cx="3835941" cy="3962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57200" y="1676400"/>
            <a:ext cx="4114800" cy="4154983"/>
          </a:xfrm>
          <a:prstGeom prst="rect">
            <a:avLst/>
          </a:prstGeom>
          <a:noFill/>
        </p:spPr>
        <p:txBody>
          <a:bodyPr wrap="square" rtlCol="0">
            <a:spAutoFit/>
          </a:bodyPr>
          <a:lstStyle/>
          <a:p>
            <a:r>
              <a:rPr lang="en-US" sz="2400" b="1" dirty="0" smtClean="0">
                <a:solidFill>
                  <a:schemeClr val="bg2"/>
                </a:solidFill>
                <a:latin typeface="Cambria"/>
                <a:cs typeface="Cambria"/>
              </a:rPr>
              <a:t>Questions to Consider in Planning for Instructional Scaffolding</a:t>
            </a:r>
          </a:p>
          <a:p>
            <a:pPr algn="ctr"/>
            <a:endParaRPr lang="en-US" sz="2400" b="1" dirty="0">
              <a:solidFill>
                <a:schemeClr val="bg2"/>
              </a:solidFill>
              <a:latin typeface="Cambria"/>
              <a:cs typeface="Cambria"/>
            </a:endParaRPr>
          </a:p>
          <a:p>
            <a:r>
              <a:rPr lang="en-US" sz="2400" dirty="0" smtClean="0">
                <a:solidFill>
                  <a:schemeClr val="bg2"/>
                </a:solidFill>
                <a:latin typeface="Cambria"/>
                <a:cs typeface="Cambria"/>
              </a:rPr>
              <a:t>On the back side of each rubric is list of springboard questions to help educators begin thinking about the kinds of instructional scaffolding the text may also require.</a:t>
            </a:r>
            <a:endParaRPr lang="en-US" sz="2400" dirty="0">
              <a:solidFill>
                <a:schemeClr val="bg2"/>
              </a:solidFill>
              <a:latin typeface="Cambria"/>
              <a:cs typeface="Cambria"/>
            </a:endParaRPr>
          </a:p>
        </p:txBody>
      </p:sp>
      <p:sp>
        <p:nvSpPr>
          <p:cNvPr id="7"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2: Qualitative Measures</a:t>
            </a:r>
            <a:endParaRPr lang="en-US" sz="4000" kern="1200" dirty="0">
              <a:solidFill>
                <a:srgbClr val="6E0000"/>
              </a:solidFill>
              <a:latin typeface="Cambria"/>
              <a:ea typeface="+mj-ea"/>
              <a:cs typeface="Cambria"/>
            </a:endParaRPr>
          </a:p>
        </p:txBody>
      </p:sp>
      <p:pic>
        <p:nvPicPr>
          <p:cNvPr id="8"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7193438" y="381000"/>
            <a:ext cx="1188562" cy="1143000"/>
            <a:chOff x="838200" y="2438400"/>
            <a:chExt cx="2857499" cy="2747962"/>
          </a:xfrm>
        </p:grpSpPr>
        <p:sp>
          <p:nvSpPr>
            <p:cNvPr id="10" name="Isosceles Triangle 22"/>
            <p:cNvSpPr>
              <a:spLocks noChangeArrowheads="1"/>
            </p:cNvSpPr>
            <p:nvPr/>
          </p:nvSpPr>
          <p:spPr bwMode="auto">
            <a:xfrm rot="7297754">
              <a:off x="491230" y="3429696"/>
              <a:ext cx="2741613" cy="759021"/>
            </a:xfrm>
            <a:prstGeom prst="triangle">
              <a:avLst>
                <a:gd name="adj" fmla="val 50000"/>
              </a:avLst>
            </a:prstGeom>
            <a:solidFill>
              <a:srgbClr val="F4CE03"/>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F4CE03"/>
                </a:solidFill>
                <a:effectLst/>
                <a:uLnTx/>
                <a:uFillTx/>
              </a:endParaRPr>
            </a:p>
          </p:txBody>
        </p:sp>
        <p:sp>
          <p:nvSpPr>
            <p:cNvPr id="11" name="TextBox 18"/>
            <p:cNvSpPr txBox="1">
              <a:spLocks noChangeArrowheads="1"/>
            </p:cNvSpPr>
            <p:nvPr/>
          </p:nvSpPr>
          <p:spPr bwMode="auto">
            <a:xfrm rot="18093240">
              <a:off x="1000572" y="3504395"/>
              <a:ext cx="1523119"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Qualitative</a:t>
              </a:r>
            </a:p>
          </p:txBody>
        </p:sp>
        <p:sp>
          <p:nvSpPr>
            <p:cNvPr id="12"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13" name="TextBox 19"/>
            <p:cNvSpPr txBox="1">
              <a:spLocks noChangeArrowheads="1"/>
            </p:cNvSpPr>
            <p:nvPr/>
          </p:nvSpPr>
          <p:spPr bwMode="auto">
            <a:xfrm rot="3558274">
              <a:off x="2080634" y="3503960"/>
              <a:ext cx="1524128"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14" name="Isosceles Triangle 21"/>
            <p:cNvSpPr>
              <a:spLocks noChangeArrowheads="1"/>
            </p:cNvSpPr>
            <p:nvPr/>
          </p:nvSpPr>
          <p:spPr bwMode="auto">
            <a:xfrm>
              <a:off x="838200" y="4110038"/>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15" name="TextBox 20"/>
            <p:cNvSpPr txBox="1">
              <a:spLocks noChangeArrowheads="1"/>
            </p:cNvSpPr>
            <p:nvPr/>
          </p:nvSpPr>
          <p:spPr bwMode="auto">
            <a:xfrm>
              <a:off x="1219202" y="4461347"/>
              <a:ext cx="2133600"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sp>
        <p:nvSpPr>
          <p:cNvPr id="2" name="Slide Number Placeholder 1"/>
          <p:cNvSpPr>
            <a:spLocks noGrp="1"/>
          </p:cNvSpPr>
          <p:nvPr>
            <p:ph type="sldNum" sz="quarter" idx="12"/>
          </p:nvPr>
        </p:nvSpPr>
        <p:spPr/>
        <p:txBody>
          <a:bodyPr/>
          <a:lstStyle/>
          <a:p>
            <a:fld id="{6B763E72-23FD-4D61-AB92-5116F510A8AD}" type="slidenum">
              <a:rPr lang="en-US" smtClean="0"/>
              <a:t>27</a:t>
            </a:fld>
            <a:endParaRPr lang="en-US"/>
          </a:p>
        </p:txBody>
      </p:sp>
    </p:spTree>
    <p:extLst>
      <p:ext uri="{BB962C8B-B14F-4D97-AF65-F5344CB8AC3E}">
        <p14:creationId xmlns:p14="http://schemas.microsoft.com/office/powerpoint/2010/main" val="34636710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Isosceles Triangle 15"/>
          <p:cNvSpPr/>
          <p:nvPr/>
        </p:nvSpPr>
        <p:spPr>
          <a:xfrm rot="10800000">
            <a:off x="634682" y="2168858"/>
            <a:ext cx="7761554" cy="3697898"/>
          </a:xfrm>
          <a:prstGeom prst="triangle">
            <a:avLst>
              <a:gd name="adj" fmla="val 0"/>
            </a:avLst>
          </a:prstGeom>
          <a:gradFill flip="none" rotWithShape="1">
            <a:gsLst>
              <a:gs pos="0">
                <a:srgbClr val="5E9EFF"/>
              </a:gs>
              <a:gs pos="39999">
                <a:srgbClr val="85C2FF"/>
              </a:gs>
              <a:gs pos="70000">
                <a:srgbClr val="C4D6EB"/>
              </a:gs>
              <a:gs pos="100000">
                <a:srgbClr val="FFEBFA"/>
              </a:gs>
            </a:gsLst>
            <a:lin ang="18900000" scaled="0"/>
            <a:tileRect/>
          </a:gra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Isosceles Triangle 4"/>
          <p:cNvSpPr/>
          <p:nvPr/>
        </p:nvSpPr>
        <p:spPr>
          <a:xfrm>
            <a:off x="685800" y="2193737"/>
            <a:ext cx="7840133" cy="3680962"/>
          </a:xfrm>
          <a:prstGeom prst="triangle">
            <a:avLst>
              <a:gd name="adj" fmla="val 0"/>
            </a:avLst>
          </a:prstGeom>
          <a:gradFill flip="none" rotWithShape="1">
            <a:gsLst>
              <a:gs pos="0">
                <a:srgbClr val="DDEBCF"/>
              </a:gs>
              <a:gs pos="50000">
                <a:srgbClr val="9CB86E"/>
              </a:gs>
              <a:gs pos="100000">
                <a:srgbClr val="156B13"/>
              </a:gs>
            </a:gsLst>
            <a:lin ang="18900000" scaled="0"/>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p:cNvCxnSpPr/>
          <p:nvPr/>
        </p:nvCxnSpPr>
        <p:spPr>
          <a:xfrm>
            <a:off x="3253648" y="2226231"/>
            <a:ext cx="0" cy="3648243"/>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65466" y="2226231"/>
            <a:ext cx="0" cy="3640227"/>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81000" y="1592969"/>
            <a:ext cx="8252006" cy="523220"/>
          </a:xfrm>
          <a:prstGeom prst="rect">
            <a:avLst/>
          </a:prstGeom>
          <a:noFill/>
        </p:spPr>
        <p:txBody>
          <a:bodyPr wrap="square" rtlCol="0">
            <a:spAutoFit/>
          </a:bodyPr>
          <a:lstStyle/>
          <a:p>
            <a:pPr algn="ctr"/>
            <a:r>
              <a:rPr lang="en-US" sz="2800" b="1" dirty="0" smtClean="0">
                <a:solidFill>
                  <a:schemeClr val="bg2"/>
                </a:solidFill>
                <a:latin typeface="Cambria"/>
                <a:cs typeface="Cambria"/>
              </a:rPr>
              <a:t>RA! RA! RA! Reading!</a:t>
            </a:r>
            <a:endParaRPr lang="en-US" sz="2800" b="1" dirty="0">
              <a:solidFill>
                <a:schemeClr val="bg2"/>
              </a:solidFill>
              <a:latin typeface="Cambria"/>
              <a:cs typeface="Cambria"/>
            </a:endParaRPr>
          </a:p>
        </p:txBody>
      </p:sp>
      <p:sp>
        <p:nvSpPr>
          <p:cNvPr id="20" name="Right Arrow 19"/>
          <p:cNvSpPr/>
          <p:nvPr/>
        </p:nvSpPr>
        <p:spPr>
          <a:xfrm>
            <a:off x="794265" y="6021036"/>
            <a:ext cx="7635838" cy="321734"/>
          </a:xfrm>
          <a:prstGeom prst="rightArrow">
            <a:avLst/>
          </a:prstGeom>
          <a:gradFill flip="none" rotWithShape="1">
            <a:gsLst>
              <a:gs pos="0">
                <a:srgbClr val="000000"/>
              </a:gs>
              <a:gs pos="39999">
                <a:schemeClr val="bg1">
                  <a:lumMod val="50000"/>
                </a:schemeClr>
              </a:gs>
              <a:gs pos="70000">
                <a:schemeClr val="bg1">
                  <a:lumMod val="75000"/>
                </a:schemeClr>
              </a:gs>
              <a:gs pos="88000">
                <a:schemeClr val="bg1">
                  <a:lumMod val="85000"/>
                </a:schemeClr>
              </a:gs>
              <a:gs pos="100000">
                <a:schemeClr val="bg1">
                  <a:lumMod val="95000"/>
                </a:scheme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p:cNvGrpSpPr/>
          <p:nvPr/>
        </p:nvGrpSpPr>
        <p:grpSpPr>
          <a:xfrm>
            <a:off x="685800" y="2206181"/>
            <a:ext cx="7744303" cy="3190564"/>
            <a:chOff x="1397000" y="1708665"/>
            <a:chExt cx="6565901" cy="2639934"/>
          </a:xfrm>
        </p:grpSpPr>
        <p:grpSp>
          <p:nvGrpSpPr>
            <p:cNvPr id="30" name="Group 29"/>
            <p:cNvGrpSpPr/>
            <p:nvPr/>
          </p:nvGrpSpPr>
          <p:grpSpPr>
            <a:xfrm>
              <a:off x="1397000" y="1708665"/>
              <a:ext cx="4461933" cy="2639934"/>
              <a:chOff x="1397000" y="1708665"/>
              <a:chExt cx="4461933" cy="2639934"/>
            </a:xfrm>
          </p:grpSpPr>
          <p:sp>
            <p:nvSpPr>
              <p:cNvPr id="17" name="TextBox 16"/>
              <p:cNvSpPr txBox="1"/>
              <p:nvPr/>
            </p:nvSpPr>
            <p:spPr>
              <a:xfrm>
                <a:off x="1397000" y="1725599"/>
                <a:ext cx="2196574" cy="2623000"/>
              </a:xfrm>
              <a:prstGeom prst="rect">
                <a:avLst/>
              </a:prstGeom>
              <a:solidFill>
                <a:schemeClr val="bg1">
                  <a:lumMod val="95000"/>
                  <a:alpha val="25000"/>
                </a:schemeClr>
              </a:solidFill>
            </p:spPr>
            <p:txBody>
              <a:bodyPr wrap="square" rtlCol="0">
                <a:spAutoFit/>
              </a:bodyPr>
              <a:lstStyle/>
              <a:p>
                <a:pPr algn="ctr"/>
                <a:endParaRPr lang="en-US" sz="1600" b="1" u="sng" dirty="0" smtClean="0">
                  <a:latin typeface="Cambria"/>
                  <a:cs typeface="Cambria"/>
                </a:endParaRPr>
              </a:p>
              <a:p>
                <a:pPr algn="ctr"/>
                <a:endParaRPr lang="en-US" sz="1600" b="1" u="sng" dirty="0">
                  <a:latin typeface="Cambria"/>
                  <a:cs typeface="Cambria"/>
                </a:endParaRPr>
              </a:p>
              <a:p>
                <a:pPr algn="ctr"/>
                <a:r>
                  <a:rPr lang="en-US" sz="2400" b="1" u="sng" dirty="0" smtClean="0">
                    <a:latin typeface="Cambria"/>
                    <a:cs typeface="Cambria"/>
                  </a:rPr>
                  <a:t>R</a:t>
                </a:r>
                <a:r>
                  <a:rPr lang="en-US" sz="2400" b="1" dirty="0" smtClean="0">
                    <a:latin typeface="Cambria"/>
                    <a:cs typeface="Cambria"/>
                  </a:rPr>
                  <a:t>ead </a:t>
                </a:r>
                <a:r>
                  <a:rPr lang="en-US" sz="2400" b="1" u="sng" dirty="0" smtClean="0">
                    <a:latin typeface="Cambria"/>
                    <a:cs typeface="Cambria"/>
                  </a:rPr>
                  <a:t>A</a:t>
                </a:r>
                <a:r>
                  <a:rPr lang="en-US" sz="2400" b="1" dirty="0" smtClean="0">
                    <a:latin typeface="Cambria"/>
                    <a:cs typeface="Cambria"/>
                  </a:rPr>
                  <a:t>loud</a:t>
                </a:r>
              </a:p>
              <a:p>
                <a:pPr algn="ctr"/>
                <a:endParaRPr lang="en-US" sz="1600" b="1" dirty="0">
                  <a:latin typeface="Cambria"/>
                  <a:cs typeface="Cambria"/>
                </a:endParaRPr>
              </a:p>
              <a:p>
                <a:pPr algn="ctr"/>
                <a:r>
                  <a:rPr lang="en-US" sz="1600" dirty="0" smtClean="0">
                    <a:latin typeface="Cambria"/>
                    <a:cs typeface="Cambria"/>
                  </a:rPr>
                  <a:t>Modeling of decoding</a:t>
                </a:r>
                <a:br>
                  <a:rPr lang="en-US" sz="1600" dirty="0" smtClean="0">
                    <a:latin typeface="Cambria"/>
                    <a:cs typeface="Cambria"/>
                  </a:rPr>
                </a:br>
                <a:r>
                  <a:rPr lang="en-US" sz="1600" dirty="0" smtClean="0">
                    <a:latin typeface="Cambria"/>
                    <a:cs typeface="Cambria"/>
                  </a:rPr>
                  <a:t>and fluency</a:t>
                </a:r>
              </a:p>
              <a:p>
                <a:pPr algn="ctr"/>
                <a:endParaRPr lang="en-US" sz="1600" dirty="0" smtClean="0">
                  <a:latin typeface="Cambria"/>
                  <a:cs typeface="Cambria"/>
                </a:endParaRPr>
              </a:p>
              <a:p>
                <a:pPr algn="ctr"/>
                <a:r>
                  <a:rPr lang="en-US" sz="1600" dirty="0" smtClean="0">
                    <a:latin typeface="Cambria"/>
                    <a:cs typeface="Cambria"/>
                  </a:rPr>
                  <a:t>Heavy scaffolding for </a:t>
                </a:r>
                <a:r>
                  <a:rPr lang="en-US" sz="1600" dirty="0">
                    <a:latin typeface="Cambria"/>
                    <a:cs typeface="Cambria"/>
                  </a:rPr>
                  <a:t>vocabulary </a:t>
                </a:r>
                <a:r>
                  <a:rPr lang="en-US" sz="1600" dirty="0" smtClean="0">
                    <a:latin typeface="Cambria"/>
                    <a:cs typeface="Cambria"/>
                  </a:rPr>
                  <a:t>and comprehension</a:t>
                </a:r>
              </a:p>
              <a:p>
                <a:pPr algn="ctr"/>
                <a:endParaRPr lang="en-US" sz="1600" dirty="0">
                  <a:latin typeface="Cambria"/>
                  <a:cs typeface="Cambria"/>
                </a:endParaRPr>
              </a:p>
              <a:p>
                <a:pPr algn="ctr"/>
                <a:endParaRPr lang="en-US" sz="1600" dirty="0" smtClean="0">
                  <a:latin typeface="Cambria"/>
                  <a:cs typeface="Cambria"/>
                </a:endParaRPr>
              </a:p>
            </p:txBody>
          </p:sp>
          <p:sp>
            <p:nvSpPr>
              <p:cNvPr id="19" name="TextBox 18"/>
              <p:cNvSpPr txBox="1"/>
              <p:nvPr/>
            </p:nvSpPr>
            <p:spPr>
              <a:xfrm>
                <a:off x="3593574" y="1708665"/>
                <a:ext cx="2265359" cy="2623000"/>
              </a:xfrm>
              <a:prstGeom prst="rect">
                <a:avLst/>
              </a:prstGeom>
              <a:solidFill>
                <a:schemeClr val="bg1">
                  <a:lumMod val="95000"/>
                  <a:alpha val="25000"/>
                </a:schemeClr>
              </a:solidFill>
            </p:spPr>
            <p:txBody>
              <a:bodyPr wrap="square" rtlCol="0">
                <a:spAutoFit/>
              </a:bodyPr>
              <a:lstStyle/>
              <a:p>
                <a:pPr algn="ctr"/>
                <a:endParaRPr lang="en-US" sz="1600" b="1" u="sng" dirty="0" smtClean="0">
                  <a:latin typeface="Cambria"/>
                  <a:cs typeface="Cambria"/>
                </a:endParaRPr>
              </a:p>
              <a:p>
                <a:pPr algn="ctr"/>
                <a:endParaRPr lang="en-US" sz="1600" b="1" u="sng" dirty="0">
                  <a:latin typeface="Cambria"/>
                  <a:cs typeface="Cambria"/>
                </a:endParaRPr>
              </a:p>
              <a:p>
                <a:pPr algn="ctr"/>
                <a:r>
                  <a:rPr lang="en-US" sz="2400" b="1" u="sng" dirty="0" smtClean="0">
                    <a:latin typeface="Cambria"/>
                    <a:cs typeface="Cambria"/>
                  </a:rPr>
                  <a:t>R</a:t>
                </a:r>
                <a:r>
                  <a:rPr lang="en-US" sz="2400" b="1" dirty="0" smtClean="0">
                    <a:latin typeface="Cambria"/>
                    <a:cs typeface="Cambria"/>
                  </a:rPr>
                  <a:t>ead </a:t>
                </a:r>
                <a:r>
                  <a:rPr lang="en-US" sz="2400" b="1" u="sng" dirty="0" smtClean="0">
                    <a:latin typeface="Cambria"/>
                    <a:cs typeface="Cambria"/>
                  </a:rPr>
                  <a:t>A</a:t>
                </a:r>
                <a:r>
                  <a:rPr lang="en-US" sz="2400" b="1" dirty="0" smtClean="0">
                    <a:latin typeface="Cambria"/>
                    <a:cs typeface="Cambria"/>
                  </a:rPr>
                  <a:t>long</a:t>
                </a:r>
              </a:p>
              <a:p>
                <a:pPr algn="ctr"/>
                <a:endParaRPr lang="en-US" sz="1600" b="1" dirty="0">
                  <a:latin typeface="Cambria"/>
                  <a:cs typeface="Cambria"/>
                </a:endParaRPr>
              </a:p>
              <a:p>
                <a:pPr algn="ctr"/>
                <a:r>
                  <a:rPr lang="en-US" sz="1600" dirty="0" smtClean="0">
                    <a:latin typeface="Cambria"/>
                    <a:cs typeface="Cambria"/>
                  </a:rPr>
                  <a:t>Some scaffolding, as</a:t>
                </a:r>
                <a:br>
                  <a:rPr lang="en-US" sz="1600" dirty="0" smtClean="0">
                    <a:latin typeface="Cambria"/>
                    <a:cs typeface="Cambria"/>
                  </a:rPr>
                </a:br>
                <a:r>
                  <a:rPr lang="en-US" sz="1600" dirty="0" smtClean="0">
                    <a:latin typeface="Cambria"/>
                    <a:cs typeface="Cambria"/>
                  </a:rPr>
                  <a:t>needed, for decoding, </a:t>
                </a:r>
                <a:r>
                  <a:rPr lang="en-US" sz="1600" dirty="0">
                    <a:latin typeface="Cambria"/>
                    <a:cs typeface="Cambria"/>
                  </a:rPr>
                  <a:t>fluency, vocabulary, and </a:t>
                </a:r>
                <a:r>
                  <a:rPr lang="en-US" sz="1600" dirty="0" smtClean="0">
                    <a:latin typeface="Cambria"/>
                    <a:cs typeface="Cambria"/>
                  </a:rPr>
                  <a:t>comprehension</a:t>
                </a:r>
              </a:p>
              <a:p>
                <a:pPr algn="ctr"/>
                <a:endParaRPr lang="en-US" sz="1600" dirty="0">
                  <a:latin typeface="Cambria"/>
                  <a:cs typeface="Cambria"/>
                </a:endParaRPr>
              </a:p>
              <a:p>
                <a:pPr algn="ctr"/>
                <a:endParaRPr lang="en-US" sz="1600" dirty="0" smtClean="0">
                  <a:latin typeface="Cambria"/>
                  <a:cs typeface="Cambria"/>
                </a:endParaRPr>
              </a:p>
              <a:p>
                <a:pPr algn="ctr"/>
                <a:endParaRPr lang="en-US" sz="1600" dirty="0">
                  <a:latin typeface="Cambria"/>
                  <a:cs typeface="Cambria"/>
                </a:endParaRPr>
              </a:p>
              <a:p>
                <a:pPr algn="ctr"/>
                <a:endParaRPr lang="en-US" sz="1600" dirty="0">
                  <a:latin typeface="Cambria"/>
                  <a:cs typeface="Cambria"/>
                </a:endParaRPr>
              </a:p>
            </p:txBody>
          </p:sp>
        </p:grpSp>
        <p:sp>
          <p:nvSpPr>
            <p:cNvPr id="21" name="TextBox 20"/>
            <p:cNvSpPr txBox="1"/>
            <p:nvPr/>
          </p:nvSpPr>
          <p:spPr>
            <a:xfrm>
              <a:off x="5867401" y="1725599"/>
              <a:ext cx="2095500" cy="2623000"/>
            </a:xfrm>
            <a:prstGeom prst="rect">
              <a:avLst/>
            </a:prstGeom>
            <a:solidFill>
              <a:schemeClr val="bg1">
                <a:lumMod val="95000"/>
                <a:alpha val="25000"/>
              </a:schemeClr>
            </a:solidFill>
          </p:spPr>
          <p:txBody>
            <a:bodyPr wrap="square" rtlCol="0">
              <a:spAutoFit/>
            </a:bodyPr>
            <a:lstStyle/>
            <a:p>
              <a:pPr algn="ctr"/>
              <a:endParaRPr lang="en-US" sz="1600" b="1" u="sng" dirty="0" smtClean="0">
                <a:latin typeface="Cambria"/>
                <a:cs typeface="Cambria"/>
              </a:endParaRPr>
            </a:p>
            <a:p>
              <a:pPr algn="ctr"/>
              <a:endParaRPr lang="en-US" sz="1600" b="1" u="sng" dirty="0">
                <a:latin typeface="Cambria"/>
                <a:cs typeface="Cambria"/>
              </a:endParaRPr>
            </a:p>
            <a:p>
              <a:pPr algn="ctr"/>
              <a:r>
                <a:rPr lang="en-US" sz="2400" b="1" u="sng" dirty="0" smtClean="0">
                  <a:latin typeface="Cambria"/>
                  <a:cs typeface="Cambria"/>
                </a:rPr>
                <a:t>R</a:t>
              </a:r>
              <a:r>
                <a:rPr lang="en-US" sz="2400" b="1" dirty="0" smtClean="0">
                  <a:latin typeface="Cambria"/>
                  <a:cs typeface="Cambria"/>
                </a:rPr>
                <a:t>ead </a:t>
              </a:r>
              <a:r>
                <a:rPr lang="en-US" sz="2400" b="1" u="sng" dirty="0" smtClean="0">
                  <a:latin typeface="Cambria"/>
                  <a:cs typeface="Cambria"/>
                </a:rPr>
                <a:t>A</a:t>
              </a:r>
              <a:r>
                <a:rPr lang="en-US" sz="2400" b="1" dirty="0" smtClean="0">
                  <a:latin typeface="Cambria"/>
                  <a:cs typeface="Cambria"/>
                </a:rPr>
                <a:t>lone</a:t>
              </a:r>
            </a:p>
            <a:p>
              <a:pPr algn="ctr"/>
              <a:endParaRPr lang="en-US" sz="1600" b="1" dirty="0">
                <a:latin typeface="Cambria"/>
                <a:cs typeface="Cambria"/>
              </a:endParaRPr>
            </a:p>
            <a:p>
              <a:pPr algn="ctr"/>
              <a:r>
                <a:rPr lang="en-US" sz="1600" dirty="0" smtClean="0">
                  <a:latin typeface="Cambria"/>
                  <a:cs typeface="Cambria"/>
                </a:rPr>
                <a:t>Independent,</a:t>
              </a:r>
              <a:br>
                <a:rPr lang="en-US" sz="1600" dirty="0" smtClean="0">
                  <a:latin typeface="Cambria"/>
                  <a:cs typeface="Cambria"/>
                </a:rPr>
              </a:br>
              <a:r>
                <a:rPr lang="en-US" sz="1600" dirty="0" smtClean="0">
                  <a:latin typeface="Cambria"/>
                  <a:cs typeface="Cambria"/>
                </a:rPr>
                <a:t>autonomous reading</a:t>
              </a:r>
              <a:endParaRPr lang="en-US" sz="1600" dirty="0">
                <a:latin typeface="Cambria"/>
                <a:cs typeface="Cambria"/>
              </a:endParaRPr>
            </a:p>
            <a:p>
              <a:pPr algn="ctr"/>
              <a:endParaRPr lang="en-US" sz="1600" dirty="0" smtClean="0">
                <a:latin typeface="Cambria"/>
                <a:cs typeface="Cambria"/>
              </a:endParaRPr>
            </a:p>
            <a:p>
              <a:pPr algn="ctr"/>
              <a:r>
                <a:rPr lang="en-US" sz="1600" dirty="0" smtClean="0">
                  <a:latin typeface="Cambria"/>
                  <a:cs typeface="Cambria"/>
                </a:rPr>
                <a:t>Little to no scaffolding</a:t>
              </a:r>
            </a:p>
            <a:p>
              <a:pPr algn="ctr"/>
              <a:endParaRPr lang="en-US" sz="1600" dirty="0" smtClean="0">
                <a:latin typeface="Cambria"/>
                <a:cs typeface="Cambria"/>
              </a:endParaRPr>
            </a:p>
            <a:p>
              <a:pPr algn="ctr"/>
              <a:endParaRPr lang="en-US" sz="1600" dirty="0" smtClean="0">
                <a:latin typeface="Cambria"/>
                <a:cs typeface="Cambria"/>
              </a:endParaRPr>
            </a:p>
            <a:p>
              <a:pPr algn="ctr"/>
              <a:endParaRPr lang="en-US" sz="1600" dirty="0">
                <a:latin typeface="Cambria"/>
                <a:cs typeface="Cambria"/>
              </a:endParaRPr>
            </a:p>
            <a:p>
              <a:pPr algn="ctr"/>
              <a:endParaRPr lang="en-US" sz="1600" dirty="0">
                <a:latin typeface="Cambria"/>
                <a:cs typeface="Cambria"/>
              </a:endParaRPr>
            </a:p>
          </p:txBody>
        </p:sp>
      </p:grpSp>
      <p:grpSp>
        <p:nvGrpSpPr>
          <p:cNvPr id="28" name="Group 27"/>
          <p:cNvGrpSpPr/>
          <p:nvPr/>
        </p:nvGrpSpPr>
        <p:grpSpPr>
          <a:xfrm>
            <a:off x="228599" y="2138586"/>
            <a:ext cx="762000" cy="3757164"/>
            <a:chOff x="228600" y="1583265"/>
            <a:chExt cx="762000" cy="3757164"/>
          </a:xfrm>
        </p:grpSpPr>
        <p:sp>
          <p:nvSpPr>
            <p:cNvPr id="12" name="Down Arrow 11"/>
            <p:cNvSpPr/>
            <p:nvPr/>
          </p:nvSpPr>
          <p:spPr>
            <a:xfrm rot="10800000">
              <a:off x="228600" y="1583265"/>
              <a:ext cx="762000" cy="3757164"/>
            </a:xfrm>
            <a:prstGeom prst="downArrow">
              <a:avLst/>
            </a:prstGeom>
            <a:gradFill flip="none" rotWithShape="1">
              <a:gsLst>
                <a:gs pos="0">
                  <a:srgbClr val="DDEBCF"/>
                </a:gs>
                <a:gs pos="50000">
                  <a:srgbClr val="9CB86E"/>
                </a:gs>
                <a:gs pos="100000">
                  <a:srgbClr val="156B13"/>
                </a:gs>
              </a:gsLst>
              <a:lin ang="54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0800000"/>
                </a:camera>
                <a:lightRig rig="threePt" dir="t"/>
              </a:scene3d>
            </a:bodyPr>
            <a:lstStyle/>
            <a:p>
              <a:pPr algn="ctr"/>
              <a:endParaRPr lang="en-US" sz="2000" dirty="0">
                <a:latin typeface="Cambria"/>
                <a:cs typeface="Cambria"/>
              </a:endParaRPr>
            </a:p>
          </p:txBody>
        </p:sp>
        <p:sp>
          <p:nvSpPr>
            <p:cNvPr id="22" name="TextBox 21"/>
            <p:cNvSpPr txBox="1"/>
            <p:nvPr/>
          </p:nvSpPr>
          <p:spPr>
            <a:xfrm rot="16200000">
              <a:off x="-1020015" y="3477330"/>
              <a:ext cx="3259230" cy="400110"/>
            </a:xfrm>
            <a:prstGeom prst="rect">
              <a:avLst/>
            </a:prstGeom>
            <a:noFill/>
          </p:spPr>
          <p:txBody>
            <a:bodyPr wrap="square" rtlCol="0">
              <a:spAutoFit/>
            </a:bodyPr>
            <a:lstStyle/>
            <a:p>
              <a:pPr algn="ctr"/>
              <a:r>
                <a:rPr lang="en-US" sz="2000" b="1" spc="300" dirty="0" smtClean="0">
                  <a:latin typeface="Cambria"/>
                  <a:cs typeface="Cambria"/>
                </a:rPr>
                <a:t>Teacher Scaffolding</a:t>
              </a:r>
              <a:endParaRPr lang="en-US" sz="2000" b="1" spc="300" dirty="0">
                <a:latin typeface="Cambria"/>
                <a:cs typeface="Cambria"/>
              </a:endParaRPr>
            </a:p>
          </p:txBody>
        </p:sp>
      </p:grpSp>
      <p:sp>
        <p:nvSpPr>
          <p:cNvPr id="25" name="TextBox 24"/>
          <p:cNvSpPr txBox="1"/>
          <p:nvPr/>
        </p:nvSpPr>
        <p:spPr>
          <a:xfrm>
            <a:off x="794265" y="6198513"/>
            <a:ext cx="7601971" cy="430887"/>
          </a:xfrm>
          <a:prstGeom prst="rect">
            <a:avLst/>
          </a:prstGeom>
          <a:noFill/>
        </p:spPr>
        <p:txBody>
          <a:bodyPr wrap="square" rtlCol="0">
            <a:spAutoFit/>
          </a:bodyPr>
          <a:lstStyle/>
          <a:p>
            <a:pPr algn="ctr"/>
            <a:r>
              <a:rPr lang="en-US" sz="2200" b="1" dirty="0" smtClean="0">
                <a:latin typeface="Cambria"/>
                <a:cs typeface="Cambria"/>
              </a:rPr>
              <a:t>Gradual Release of Responsibility </a:t>
            </a:r>
            <a:r>
              <a:rPr lang="en-US" sz="2200" b="1" i="1" dirty="0" smtClean="0">
                <a:latin typeface="Cambria"/>
                <a:cs typeface="Cambria"/>
              </a:rPr>
              <a:t>(I do, we do, you do)…</a:t>
            </a:r>
            <a:endParaRPr lang="en-US" sz="2200" b="1" i="1" dirty="0">
              <a:latin typeface="Cambria"/>
              <a:cs typeface="Cambria"/>
            </a:endParaRPr>
          </a:p>
        </p:txBody>
      </p:sp>
      <p:grpSp>
        <p:nvGrpSpPr>
          <p:cNvPr id="29" name="Group 28"/>
          <p:cNvGrpSpPr/>
          <p:nvPr/>
        </p:nvGrpSpPr>
        <p:grpSpPr>
          <a:xfrm>
            <a:off x="8111272" y="2158711"/>
            <a:ext cx="762000" cy="3810000"/>
            <a:chOff x="7638534" y="1676400"/>
            <a:chExt cx="762000" cy="3810000"/>
          </a:xfrm>
        </p:grpSpPr>
        <p:sp>
          <p:nvSpPr>
            <p:cNvPr id="13" name="Down Arrow 12"/>
            <p:cNvSpPr/>
            <p:nvPr/>
          </p:nvSpPr>
          <p:spPr>
            <a:xfrm>
              <a:off x="7638534" y="1676400"/>
              <a:ext cx="762000" cy="3810000"/>
            </a:xfrm>
            <a:prstGeom prst="downArrow">
              <a:avLst/>
            </a:prstGeom>
            <a:gradFill flip="none" rotWithShape="1">
              <a:gsLst>
                <a:gs pos="0">
                  <a:srgbClr val="5E9EFF"/>
                </a:gs>
                <a:gs pos="39999">
                  <a:srgbClr val="85C2FF"/>
                </a:gs>
                <a:gs pos="70000">
                  <a:srgbClr val="C4D6EB"/>
                </a:gs>
                <a:gs pos="100000">
                  <a:schemeClr val="bg1">
                    <a:lumMod val="95000"/>
                  </a:schemeClr>
                </a:gs>
              </a:gsLst>
              <a:lin ang="162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Cambria"/>
                <a:cs typeface="Cambria"/>
              </a:endParaRPr>
            </a:p>
          </p:txBody>
        </p:sp>
        <p:sp>
          <p:nvSpPr>
            <p:cNvPr id="23" name="TextBox 22"/>
            <p:cNvSpPr txBox="1"/>
            <p:nvPr/>
          </p:nvSpPr>
          <p:spPr>
            <a:xfrm rot="5400000">
              <a:off x="6244967" y="3300111"/>
              <a:ext cx="3549134" cy="400110"/>
            </a:xfrm>
            <a:prstGeom prst="rect">
              <a:avLst/>
            </a:prstGeom>
            <a:noFill/>
          </p:spPr>
          <p:txBody>
            <a:bodyPr wrap="square" rtlCol="0">
              <a:spAutoFit/>
            </a:bodyPr>
            <a:lstStyle/>
            <a:p>
              <a:pPr algn="ctr"/>
              <a:r>
                <a:rPr lang="en-US" sz="2000" b="1" spc="300" dirty="0" smtClean="0">
                  <a:latin typeface="Cambria"/>
                  <a:cs typeface="Cambria"/>
                </a:rPr>
                <a:t>Student Autonomy</a:t>
              </a:r>
              <a:endParaRPr lang="en-US" sz="2000" b="1" spc="300" dirty="0">
                <a:latin typeface="Cambria"/>
                <a:cs typeface="Cambria"/>
              </a:endParaRPr>
            </a:p>
          </p:txBody>
        </p:sp>
      </p:grpSp>
      <p:sp>
        <p:nvSpPr>
          <p:cNvPr id="27"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ea typeface="+mj-ea"/>
                <a:cs typeface="Cambria"/>
              </a:rPr>
              <a:t>How Should </a:t>
            </a:r>
            <a:r>
              <a:rPr lang="en-US" sz="3600" dirty="0" smtClean="0">
                <a:solidFill>
                  <a:srgbClr val="6E0000"/>
                </a:solidFill>
                <a:latin typeface="Cambria"/>
                <a:ea typeface="+mj-ea"/>
                <a:cs typeface="Cambria"/>
              </a:rPr>
              <a:t>Instruction</a:t>
            </a:r>
            <a:br>
              <a:rPr lang="en-US" sz="3600" dirty="0" smtClean="0">
                <a:solidFill>
                  <a:srgbClr val="6E0000"/>
                </a:solidFill>
                <a:latin typeface="Cambria"/>
                <a:ea typeface="+mj-ea"/>
                <a:cs typeface="Cambria"/>
              </a:rPr>
            </a:br>
            <a:r>
              <a:rPr lang="en-US" sz="3600" dirty="0" smtClean="0">
                <a:solidFill>
                  <a:srgbClr val="6E0000"/>
                </a:solidFill>
                <a:latin typeface="Cambria"/>
                <a:ea typeface="+mj-ea"/>
                <a:cs typeface="Cambria"/>
              </a:rPr>
              <a:t>Address </a:t>
            </a:r>
            <a:r>
              <a:rPr lang="en-US" sz="3600" dirty="0">
                <a:solidFill>
                  <a:srgbClr val="6E0000"/>
                </a:solidFill>
                <a:latin typeface="Cambria"/>
                <a:ea typeface="+mj-ea"/>
                <a:cs typeface="Cambria"/>
              </a:rPr>
              <a:t>Text Complexity?</a:t>
            </a:r>
          </a:p>
        </p:txBody>
      </p:sp>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28</a:t>
            </a:fld>
            <a:endParaRPr lang="en-US"/>
          </a:p>
        </p:txBody>
      </p:sp>
    </p:spTree>
    <p:extLst>
      <p:ext uri="{BB962C8B-B14F-4D97-AF65-F5344CB8AC3E}">
        <p14:creationId xmlns:p14="http://schemas.microsoft.com/office/powerpoint/2010/main" val="27915362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dirty="0">
                <a:solidFill>
                  <a:srgbClr val="6E0000"/>
                </a:solidFill>
                <a:latin typeface="Cambria"/>
                <a:ea typeface="+mj-ea"/>
                <a:cs typeface="Cambria"/>
              </a:rPr>
              <a:t>RA! RA! RA! Reading! In Action</a:t>
            </a:r>
          </a:p>
        </p:txBody>
      </p:sp>
      <p:pic>
        <p:nvPicPr>
          <p:cNvPr id="12" name="Picture 11"/>
          <p:cNvPicPr>
            <a:picLocks noChangeAspect="1"/>
          </p:cNvPicPr>
          <p:nvPr/>
        </p:nvPicPr>
        <p:blipFill rotWithShape="1">
          <a:blip r:embed="rId2" cstate="email">
            <a:extLst>
              <a:ext uri="{28A0092B-C50C-407E-A947-70E740481C1C}">
                <a14:useLocalDpi xmlns:a14="http://schemas.microsoft.com/office/drawing/2010/main" val="0"/>
              </a:ext>
            </a:extLst>
          </a:blip>
          <a:srcRect l="-95" t="1932" r="95" b="6899"/>
          <a:stretch/>
        </p:blipFill>
        <p:spPr>
          <a:xfrm>
            <a:off x="457200" y="1627598"/>
            <a:ext cx="8229600" cy="5001802"/>
          </a:xfrm>
          <a:prstGeom prst="rect">
            <a:avLst/>
          </a:prstGeom>
        </p:spPr>
      </p:pic>
      <p:sp>
        <p:nvSpPr>
          <p:cNvPr id="2" name="Slide Number Placeholder 1"/>
          <p:cNvSpPr>
            <a:spLocks noGrp="1"/>
          </p:cNvSpPr>
          <p:nvPr>
            <p:ph type="sldNum" sz="quarter" idx="12"/>
          </p:nvPr>
        </p:nvSpPr>
        <p:spPr/>
        <p:txBody>
          <a:bodyPr/>
          <a:lstStyle/>
          <a:p>
            <a:fld id="{6B763E72-23FD-4D61-AB92-5116F510A8AD}" type="slidenum">
              <a:rPr lang="en-US" smtClean="0"/>
              <a:t>29</a:t>
            </a:fld>
            <a:endParaRPr lang="en-US"/>
          </a:p>
        </p:txBody>
      </p:sp>
    </p:spTree>
    <p:extLst>
      <p:ext uri="{BB962C8B-B14F-4D97-AF65-F5344CB8AC3E}">
        <p14:creationId xmlns:p14="http://schemas.microsoft.com/office/powerpoint/2010/main" val="21427977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Mockingbirdfirst.JPG">
            <a:hlinkClick r:id="rId2"/>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3400" y="2024063"/>
            <a:ext cx="1314633"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
          <p:cNvSpPr txBox="1">
            <a:spLocks noChangeArrowheads="1"/>
          </p:cNvSpPr>
          <p:nvPr/>
        </p:nvSpPr>
        <p:spPr bwMode="auto">
          <a:xfrm>
            <a:off x="2019300" y="2212976"/>
            <a:ext cx="25527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err="1">
                <a:latin typeface="Cambria"/>
                <a:cs typeface="Cambria"/>
              </a:rPr>
              <a:t>Lexile</a:t>
            </a:r>
            <a:r>
              <a:rPr lang="en-US" sz="2000" dirty="0">
                <a:latin typeface="Cambria"/>
                <a:cs typeface="Cambria"/>
              </a:rPr>
              <a:t> Text Measure: </a:t>
            </a:r>
          </a:p>
        </p:txBody>
      </p:sp>
      <p:sp>
        <p:nvSpPr>
          <p:cNvPr id="14" name="TextBox 2"/>
          <p:cNvSpPr txBox="1">
            <a:spLocks noChangeArrowheads="1"/>
          </p:cNvSpPr>
          <p:nvPr/>
        </p:nvSpPr>
        <p:spPr bwMode="auto">
          <a:xfrm>
            <a:off x="2046288" y="3227388"/>
            <a:ext cx="22974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a:latin typeface="Cambria"/>
                <a:cs typeface="Cambria"/>
              </a:rPr>
              <a:t>ATOS Book Level:</a:t>
            </a:r>
          </a:p>
        </p:txBody>
      </p:sp>
      <p:sp>
        <p:nvSpPr>
          <p:cNvPr id="15" name="TextBox 3"/>
          <p:cNvSpPr txBox="1">
            <a:spLocks noChangeArrowheads="1"/>
          </p:cNvSpPr>
          <p:nvPr/>
        </p:nvSpPr>
        <p:spPr bwMode="auto">
          <a:xfrm>
            <a:off x="4572000" y="2233553"/>
            <a:ext cx="1295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dirty="0">
                <a:solidFill>
                  <a:srgbClr val="C00000"/>
                </a:solidFill>
                <a:latin typeface="Cambria"/>
                <a:cs typeface="Cambria"/>
              </a:rPr>
              <a:t>870L</a:t>
            </a:r>
          </a:p>
        </p:txBody>
      </p:sp>
      <p:sp>
        <p:nvSpPr>
          <p:cNvPr id="16" name="TextBox 9"/>
          <p:cNvSpPr txBox="1">
            <a:spLocks noChangeArrowheads="1"/>
          </p:cNvSpPr>
          <p:nvPr/>
        </p:nvSpPr>
        <p:spPr bwMode="auto">
          <a:xfrm>
            <a:off x="4572000" y="3224153"/>
            <a:ext cx="1295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dirty="0">
                <a:solidFill>
                  <a:srgbClr val="C00000"/>
                </a:solidFill>
                <a:latin typeface="Cambria"/>
                <a:cs typeface="Cambria"/>
              </a:rPr>
              <a:t>5.6</a:t>
            </a:r>
          </a:p>
        </p:txBody>
      </p:sp>
      <p:pic>
        <p:nvPicPr>
          <p:cNvPr id="17" name="Picture 16"/>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019800" y="2070100"/>
            <a:ext cx="2633663"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Oval 17"/>
          <p:cNvSpPr>
            <a:spLocks noChangeArrowheads="1"/>
          </p:cNvSpPr>
          <p:nvPr/>
        </p:nvSpPr>
        <p:spPr bwMode="auto">
          <a:xfrm>
            <a:off x="6173788" y="3162300"/>
            <a:ext cx="2325687" cy="1333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9" name="Picture 18"/>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429000" y="4572000"/>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Oval 19"/>
          <p:cNvSpPr>
            <a:spLocks noChangeArrowheads="1"/>
          </p:cNvSpPr>
          <p:nvPr/>
        </p:nvSpPr>
        <p:spPr bwMode="auto">
          <a:xfrm>
            <a:off x="3592512" y="5822950"/>
            <a:ext cx="2325688" cy="209550"/>
          </a:xfrm>
          <a:prstGeom prst="ellipse">
            <a:avLst/>
          </a:prstGeom>
          <a:noFill/>
          <a:ln w="50800" algn="ctr">
            <a:solidFill>
              <a:srgbClr val="00B05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0190" name="TextBox 1"/>
          <p:cNvSpPr txBox="1">
            <a:spLocks noChangeArrowheads="1"/>
          </p:cNvSpPr>
          <p:nvPr/>
        </p:nvSpPr>
        <p:spPr bwMode="auto">
          <a:xfrm>
            <a:off x="457200" y="1600200"/>
            <a:ext cx="7543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dirty="0">
                <a:solidFill>
                  <a:schemeClr val="bg2"/>
                </a:solidFill>
                <a:latin typeface="Cambria"/>
                <a:cs typeface="Cambria"/>
              </a:rPr>
              <a:t>From examining the quantitative measures, we knew</a:t>
            </a:r>
            <a:r>
              <a:rPr lang="en-US" sz="2000" dirty="0">
                <a:solidFill>
                  <a:schemeClr val="bg2"/>
                </a:solidFill>
                <a:latin typeface="Cambria"/>
                <a:cs typeface="Cambria"/>
              </a:rPr>
              <a:t>:</a:t>
            </a:r>
          </a:p>
        </p:txBody>
      </p:sp>
      <p:sp>
        <p:nvSpPr>
          <p:cNvPr id="21" name="TextBox 20"/>
          <p:cNvSpPr txBox="1">
            <a:spLocks noChangeArrowheads="1"/>
          </p:cNvSpPr>
          <p:nvPr/>
        </p:nvSpPr>
        <p:spPr bwMode="auto">
          <a:xfrm>
            <a:off x="457200" y="4038600"/>
            <a:ext cx="85312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dirty="0">
                <a:solidFill>
                  <a:srgbClr val="660000"/>
                </a:solidFill>
                <a:latin typeface="Cambria"/>
                <a:cs typeface="Cambria"/>
              </a:rPr>
              <a:t>But after reflecting upon the qualitative measures, we believed</a:t>
            </a:r>
            <a:r>
              <a:rPr lang="en-US" sz="2000" dirty="0">
                <a:solidFill>
                  <a:srgbClr val="660000"/>
                </a:solidFill>
                <a:latin typeface="Cambria"/>
                <a:cs typeface="Cambria"/>
              </a:rPr>
              <a:t>:</a:t>
            </a:r>
          </a:p>
        </p:txBody>
      </p:sp>
      <p:sp>
        <p:nvSpPr>
          <p:cNvPr id="22" name="Title 2"/>
          <p:cNvSpPr>
            <a:spLocks noGrp="1"/>
          </p:cNvSpPr>
          <p:nvPr>
            <p:ph type="title"/>
          </p:nvPr>
        </p:nvSpPr>
        <p:spPr>
          <a:xfrm>
            <a:off x="0" y="0"/>
            <a:ext cx="7531100" cy="1285875"/>
          </a:xfrm>
        </p:spPr>
        <p:txBody>
          <a:bodyPr>
            <a:normAutofit/>
          </a:bodyPr>
          <a:lstStyle/>
          <a:p>
            <a:r>
              <a:rPr lang="en-US" b="1" dirty="0" smtClean="0">
                <a:ea typeface="Geneva"/>
                <a:cs typeface="Geneva"/>
              </a:rPr>
              <a:t>	</a:t>
            </a:r>
            <a:r>
              <a:rPr lang="en-US" sz="4000" b="1" dirty="0" smtClean="0">
                <a:solidFill>
                  <a:schemeClr val="accent3">
                    <a:lumMod val="75000"/>
                  </a:schemeClr>
                </a:solidFill>
                <a:ea typeface="Geneva"/>
                <a:cs typeface="Geneva"/>
              </a:rPr>
              <a:t>Step 2: Qualitative Measures</a:t>
            </a:r>
          </a:p>
        </p:txBody>
      </p:sp>
      <p:pic>
        <p:nvPicPr>
          <p:cNvPr id="25602"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33400" y="4572000"/>
            <a:ext cx="250671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2: Qualitative Measures</a:t>
            </a:r>
            <a:endParaRPr lang="en-US" sz="4000" kern="1200" dirty="0">
              <a:solidFill>
                <a:srgbClr val="6E0000"/>
              </a:solidFill>
              <a:latin typeface="Cambria"/>
              <a:ea typeface="+mj-ea"/>
              <a:cs typeface="Cambria"/>
            </a:endParaRPr>
          </a:p>
        </p:txBody>
      </p:sp>
      <p:pic>
        <p:nvPicPr>
          <p:cNvPr id="26" name="Picture 3" descr="image001.jpg"/>
          <p:cNvPicPr>
            <a:picLocks noChangeAspect="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p:cNvGrpSpPr/>
          <p:nvPr/>
        </p:nvGrpSpPr>
        <p:grpSpPr>
          <a:xfrm>
            <a:off x="7193438" y="381000"/>
            <a:ext cx="1188562" cy="1143000"/>
            <a:chOff x="838200" y="2438400"/>
            <a:chExt cx="2857499" cy="2747962"/>
          </a:xfrm>
        </p:grpSpPr>
        <p:sp>
          <p:nvSpPr>
            <p:cNvPr id="28" name="Isosceles Triangle 22"/>
            <p:cNvSpPr>
              <a:spLocks noChangeArrowheads="1"/>
            </p:cNvSpPr>
            <p:nvPr/>
          </p:nvSpPr>
          <p:spPr bwMode="auto">
            <a:xfrm rot="7297754">
              <a:off x="491230" y="3429696"/>
              <a:ext cx="2741613" cy="759021"/>
            </a:xfrm>
            <a:prstGeom prst="triangle">
              <a:avLst>
                <a:gd name="adj" fmla="val 50000"/>
              </a:avLst>
            </a:prstGeom>
            <a:solidFill>
              <a:srgbClr val="F4CE03"/>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F4CE03"/>
                </a:solidFill>
                <a:effectLst/>
                <a:uLnTx/>
                <a:uFillTx/>
              </a:endParaRPr>
            </a:p>
          </p:txBody>
        </p:sp>
        <p:sp>
          <p:nvSpPr>
            <p:cNvPr id="29" name="TextBox 18"/>
            <p:cNvSpPr txBox="1">
              <a:spLocks noChangeArrowheads="1"/>
            </p:cNvSpPr>
            <p:nvPr/>
          </p:nvSpPr>
          <p:spPr bwMode="auto">
            <a:xfrm rot="18093240">
              <a:off x="1000572" y="3504395"/>
              <a:ext cx="1523119"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Qualitative</a:t>
              </a:r>
            </a:p>
          </p:txBody>
        </p:sp>
        <p:sp>
          <p:nvSpPr>
            <p:cNvPr id="30"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31" name="TextBox 19"/>
            <p:cNvSpPr txBox="1">
              <a:spLocks noChangeArrowheads="1"/>
            </p:cNvSpPr>
            <p:nvPr/>
          </p:nvSpPr>
          <p:spPr bwMode="auto">
            <a:xfrm rot="3558274">
              <a:off x="2080634" y="3503960"/>
              <a:ext cx="1524128"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32" name="Isosceles Triangle 21"/>
            <p:cNvSpPr>
              <a:spLocks noChangeArrowheads="1"/>
            </p:cNvSpPr>
            <p:nvPr/>
          </p:nvSpPr>
          <p:spPr bwMode="auto">
            <a:xfrm>
              <a:off x="838200" y="4110038"/>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33" name="TextBox 20"/>
            <p:cNvSpPr txBox="1">
              <a:spLocks noChangeArrowheads="1"/>
            </p:cNvSpPr>
            <p:nvPr/>
          </p:nvSpPr>
          <p:spPr bwMode="auto">
            <a:xfrm>
              <a:off x="1219202" y="4461347"/>
              <a:ext cx="2133600"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sp>
        <p:nvSpPr>
          <p:cNvPr id="2" name="Slide Number Placeholder 1"/>
          <p:cNvSpPr>
            <a:spLocks noGrp="1"/>
          </p:cNvSpPr>
          <p:nvPr>
            <p:ph type="sldNum" sz="quarter" idx="12"/>
          </p:nvPr>
        </p:nvSpPr>
        <p:spPr/>
        <p:txBody>
          <a:bodyPr/>
          <a:lstStyle/>
          <a:p>
            <a:fld id="{6B763E72-23FD-4D61-AB92-5116F510A8AD}" type="slidenum">
              <a:rPr lang="en-US" smtClean="0"/>
              <a:t>30</a:t>
            </a:fld>
            <a:endParaRPr lang="en-US"/>
          </a:p>
        </p:txBody>
      </p:sp>
    </p:spTree>
    <p:extLst>
      <p:ext uri="{BB962C8B-B14F-4D97-AF65-F5344CB8AC3E}">
        <p14:creationId xmlns:p14="http://schemas.microsoft.com/office/powerpoint/2010/main" val="6906133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560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8" grpId="0" animBg="1"/>
      <p:bldP spid="20" grpId="0" animBg="1"/>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5219700" y="2703513"/>
            <a:ext cx="2857500" cy="2747962"/>
            <a:chOff x="5218113" y="1882775"/>
            <a:chExt cx="2857500" cy="2747963"/>
          </a:xfrm>
        </p:grpSpPr>
        <p:sp>
          <p:nvSpPr>
            <p:cNvPr id="51209" name="Isosceles Triangle 23"/>
            <p:cNvSpPr>
              <a:spLocks noChangeArrowheads="1"/>
            </p:cNvSpPr>
            <p:nvPr/>
          </p:nvSpPr>
          <p:spPr bwMode="auto">
            <a:xfrm rot="14352476" flipH="1">
              <a:off x="5676901" y="2874962"/>
              <a:ext cx="2743200" cy="75882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sz="1800">
                <a:latin typeface="Cambria"/>
                <a:cs typeface="Cambria"/>
              </a:endParaRPr>
            </a:p>
          </p:txBody>
        </p:sp>
        <p:sp>
          <p:nvSpPr>
            <p:cNvPr id="51210" name="TextBox 19"/>
            <p:cNvSpPr txBox="1">
              <a:spLocks noChangeArrowheads="1"/>
            </p:cNvSpPr>
            <p:nvPr/>
          </p:nvSpPr>
          <p:spPr bwMode="auto">
            <a:xfrm rot="3558274">
              <a:off x="6398419" y="2876033"/>
              <a:ext cx="152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1800" b="1">
                  <a:latin typeface="Cambria"/>
                  <a:cs typeface="Cambria"/>
                </a:rPr>
                <a:t>Quantitative</a:t>
              </a:r>
            </a:p>
          </p:txBody>
        </p:sp>
        <p:sp>
          <p:nvSpPr>
            <p:cNvPr id="51211" name="Isosceles Triangle 22"/>
            <p:cNvSpPr>
              <a:spLocks noChangeArrowheads="1"/>
            </p:cNvSpPr>
            <p:nvPr/>
          </p:nvSpPr>
          <p:spPr bwMode="auto">
            <a:xfrm rot="7297754">
              <a:off x="4842669" y="2880519"/>
              <a:ext cx="2741613" cy="758825"/>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endParaRPr lang="en-US" sz="1800">
                <a:latin typeface="Cambria"/>
                <a:cs typeface="Cambria"/>
              </a:endParaRPr>
            </a:p>
          </p:txBody>
        </p:sp>
        <p:sp>
          <p:nvSpPr>
            <p:cNvPr id="51212" name="TextBox 18"/>
            <p:cNvSpPr txBox="1">
              <a:spLocks noChangeArrowheads="1"/>
            </p:cNvSpPr>
            <p:nvPr/>
          </p:nvSpPr>
          <p:spPr bwMode="auto">
            <a:xfrm rot="17950859">
              <a:off x="5352257" y="2896671"/>
              <a:ext cx="152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1800" b="1">
                  <a:latin typeface="Cambria"/>
                  <a:cs typeface="Cambria"/>
                </a:rPr>
                <a:t>Qualitative</a:t>
              </a:r>
            </a:p>
          </p:txBody>
        </p:sp>
        <p:sp>
          <p:nvSpPr>
            <p:cNvPr id="9" name="Isosceles Triangle 21"/>
            <p:cNvSpPr>
              <a:spLocks noChangeArrowheads="1"/>
            </p:cNvSpPr>
            <p:nvPr/>
          </p:nvSpPr>
          <p:spPr bwMode="auto">
            <a:xfrm>
              <a:off x="5218113" y="3524251"/>
              <a:ext cx="2857500" cy="758825"/>
            </a:xfrm>
            <a:prstGeom prst="triangle">
              <a:avLst>
                <a:gd name="adj" fmla="val 50000"/>
              </a:avLst>
            </a:prstGeom>
            <a:solidFill>
              <a:schemeClr val="bg1">
                <a:lumMod val="75000"/>
              </a:schemeClr>
            </a:solidFill>
            <a:ln>
              <a:noFill/>
            </a:ln>
          </p:spPr>
          <p:txBody>
            <a:bodyPr wrap="none" anchor="ctr"/>
            <a:lstStyle/>
            <a:p>
              <a:pPr algn="ctr">
                <a:defRPr/>
              </a:pPr>
              <a:endParaRPr lang="en-US" sz="1800" dirty="0">
                <a:latin typeface="Cambria"/>
                <a:cs typeface="Cambria"/>
              </a:endParaRPr>
            </a:p>
          </p:txBody>
        </p:sp>
        <p:sp>
          <p:nvSpPr>
            <p:cNvPr id="10" name="TextBox 20"/>
            <p:cNvSpPr txBox="1">
              <a:spLocks noChangeArrowheads="1"/>
            </p:cNvSpPr>
            <p:nvPr/>
          </p:nvSpPr>
          <p:spPr bwMode="auto">
            <a:xfrm>
              <a:off x="5575301" y="3913188"/>
              <a:ext cx="2133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sz="1800" b="1" dirty="0" smtClean="0">
                  <a:solidFill>
                    <a:schemeClr val="bg1">
                      <a:lumMod val="50000"/>
                    </a:schemeClr>
                  </a:solidFill>
                  <a:latin typeface="Cambria"/>
                  <a:cs typeface="Cambria"/>
                </a:rPr>
                <a:t>Reader and Task</a:t>
              </a:r>
            </a:p>
          </p:txBody>
        </p:sp>
      </p:grpSp>
      <p:sp>
        <p:nvSpPr>
          <p:cNvPr id="51206" name="TextBox 1"/>
          <p:cNvSpPr txBox="1">
            <a:spLocks noChangeArrowheads="1"/>
          </p:cNvSpPr>
          <p:nvPr/>
        </p:nvSpPr>
        <p:spPr bwMode="auto">
          <a:xfrm>
            <a:off x="381000" y="1658016"/>
            <a:ext cx="777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Our initial placement of </a:t>
            </a:r>
            <a:r>
              <a:rPr lang="en-US" sz="2400" i="1" dirty="0">
                <a:solidFill>
                  <a:srgbClr val="660000"/>
                </a:solidFill>
                <a:latin typeface="Cambria"/>
                <a:cs typeface="Cambria"/>
              </a:rPr>
              <a:t>To Kill a Mockingbird </a:t>
            </a:r>
            <a:r>
              <a:rPr lang="en-US" sz="2400" dirty="0">
                <a:solidFill>
                  <a:srgbClr val="660000"/>
                </a:solidFill>
                <a:latin typeface="Cambria"/>
                <a:cs typeface="Cambria"/>
              </a:rPr>
              <a:t>into a text complexity band changed when we examined the qualitative measures.</a:t>
            </a:r>
          </a:p>
        </p:txBody>
      </p:sp>
      <p:sp>
        <p:nvSpPr>
          <p:cNvPr id="13" name="TextBox 1"/>
          <p:cNvSpPr txBox="1">
            <a:spLocks noChangeArrowheads="1"/>
          </p:cNvSpPr>
          <p:nvPr/>
        </p:nvSpPr>
        <p:spPr bwMode="auto">
          <a:xfrm>
            <a:off x="381000" y="3048000"/>
            <a:ext cx="456406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Remember, however, that we have completed only the first two legs of the text complexity triangle.</a:t>
            </a:r>
          </a:p>
        </p:txBody>
      </p:sp>
      <p:sp>
        <p:nvSpPr>
          <p:cNvPr id="14" name="TextBox 1"/>
          <p:cNvSpPr txBox="1">
            <a:spLocks noChangeArrowheads="1"/>
          </p:cNvSpPr>
          <p:nvPr/>
        </p:nvSpPr>
        <p:spPr bwMode="auto">
          <a:xfrm>
            <a:off x="358343" y="4804827"/>
            <a:ext cx="460057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The </a:t>
            </a:r>
            <a:r>
              <a:rPr lang="en-US" sz="2400" b="1" dirty="0">
                <a:solidFill>
                  <a:srgbClr val="2E7084"/>
                </a:solidFill>
                <a:latin typeface="Cambria"/>
                <a:cs typeface="Cambria"/>
              </a:rPr>
              <a:t>reader and task considerations </a:t>
            </a:r>
            <a:r>
              <a:rPr lang="en-US" sz="2400" dirty="0">
                <a:solidFill>
                  <a:srgbClr val="660000"/>
                </a:solidFill>
                <a:latin typeface="Cambria"/>
                <a:cs typeface="Cambria"/>
              </a:rPr>
              <a:t>still remain.</a:t>
            </a:r>
          </a:p>
          <a:p>
            <a:pPr eaLnBrk="1" hangingPunct="1"/>
            <a:endParaRPr lang="en-US" sz="2000" dirty="0">
              <a:solidFill>
                <a:srgbClr val="660000"/>
              </a:solidFill>
              <a:latin typeface="Cambria"/>
              <a:cs typeface="Cambria"/>
            </a:endParaRPr>
          </a:p>
        </p:txBody>
      </p:sp>
      <p:sp>
        <p:nvSpPr>
          <p:cNvPr id="17"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4000" kern="1200" dirty="0" smtClean="0">
                <a:solidFill>
                  <a:srgbClr val="6E0000"/>
                </a:solidFill>
                <a:latin typeface="Cambria"/>
                <a:ea typeface="+mj-ea"/>
                <a:cs typeface="Cambria"/>
              </a:rPr>
              <a:t>Step 2: Qualitative Measures</a:t>
            </a:r>
            <a:endParaRPr lang="en-US" sz="4000" kern="1200" dirty="0">
              <a:solidFill>
                <a:srgbClr val="6E0000"/>
              </a:solidFill>
              <a:latin typeface="Cambria"/>
              <a:ea typeface="+mj-ea"/>
              <a:cs typeface="Cambria"/>
            </a:endParaRPr>
          </a:p>
        </p:txBody>
      </p:sp>
      <p:pic>
        <p:nvPicPr>
          <p:cNvPr id="20"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20"/>
          <p:cNvGrpSpPr/>
          <p:nvPr/>
        </p:nvGrpSpPr>
        <p:grpSpPr>
          <a:xfrm>
            <a:off x="7193438" y="381000"/>
            <a:ext cx="1188562" cy="1143000"/>
            <a:chOff x="838200" y="2438400"/>
            <a:chExt cx="2857499" cy="2747962"/>
          </a:xfrm>
        </p:grpSpPr>
        <p:sp>
          <p:nvSpPr>
            <p:cNvPr id="22" name="Isosceles Triangle 22"/>
            <p:cNvSpPr>
              <a:spLocks noChangeArrowheads="1"/>
            </p:cNvSpPr>
            <p:nvPr/>
          </p:nvSpPr>
          <p:spPr bwMode="auto">
            <a:xfrm rot="7297754">
              <a:off x="491230" y="3429696"/>
              <a:ext cx="2741613" cy="759021"/>
            </a:xfrm>
            <a:prstGeom prst="triangle">
              <a:avLst>
                <a:gd name="adj" fmla="val 50000"/>
              </a:avLst>
            </a:prstGeom>
            <a:solidFill>
              <a:srgbClr val="F4CE03"/>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F4CE03"/>
                </a:solidFill>
                <a:effectLst/>
                <a:uLnTx/>
                <a:uFillTx/>
              </a:endParaRPr>
            </a:p>
          </p:txBody>
        </p:sp>
        <p:sp>
          <p:nvSpPr>
            <p:cNvPr id="23" name="TextBox 18"/>
            <p:cNvSpPr txBox="1">
              <a:spLocks noChangeArrowheads="1"/>
            </p:cNvSpPr>
            <p:nvPr/>
          </p:nvSpPr>
          <p:spPr bwMode="auto">
            <a:xfrm rot="18093240">
              <a:off x="1000572" y="3504395"/>
              <a:ext cx="1523119"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Qualitative</a:t>
              </a:r>
            </a:p>
          </p:txBody>
        </p:sp>
        <p:sp>
          <p:nvSpPr>
            <p:cNvPr id="24"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25" name="TextBox 19"/>
            <p:cNvSpPr txBox="1">
              <a:spLocks noChangeArrowheads="1"/>
            </p:cNvSpPr>
            <p:nvPr/>
          </p:nvSpPr>
          <p:spPr bwMode="auto">
            <a:xfrm rot="3558274">
              <a:off x="2080634" y="3503960"/>
              <a:ext cx="1524128"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26" name="Isosceles Triangle 21"/>
            <p:cNvSpPr>
              <a:spLocks noChangeArrowheads="1"/>
            </p:cNvSpPr>
            <p:nvPr/>
          </p:nvSpPr>
          <p:spPr bwMode="auto">
            <a:xfrm>
              <a:off x="838200" y="4110038"/>
              <a:ext cx="2857499" cy="759226"/>
            </a:xfrm>
            <a:prstGeom prst="triangle">
              <a:avLst>
                <a:gd name="adj" fmla="val 50000"/>
              </a:avLst>
            </a:prstGeom>
            <a:solidFill>
              <a:schemeClr val="accent3">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7" name="TextBox 20"/>
            <p:cNvSpPr txBox="1">
              <a:spLocks noChangeArrowheads="1"/>
            </p:cNvSpPr>
            <p:nvPr/>
          </p:nvSpPr>
          <p:spPr bwMode="auto">
            <a:xfrm>
              <a:off x="1219202" y="4461347"/>
              <a:ext cx="2133600" cy="44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accent3">
                      <a:lumMod val="50000"/>
                    </a:schemeClr>
                  </a:solidFill>
                  <a:effectLst/>
                  <a:uLnTx/>
                  <a:uFillTx/>
                  <a:latin typeface="Cambria"/>
                  <a:cs typeface="Cambria"/>
                </a:rPr>
                <a:t>Reader and Task</a:t>
              </a:r>
            </a:p>
          </p:txBody>
        </p:sp>
      </p:grpSp>
      <p:sp>
        <p:nvSpPr>
          <p:cNvPr id="3" name="Slide Number Placeholder 2"/>
          <p:cNvSpPr>
            <a:spLocks noGrp="1"/>
          </p:cNvSpPr>
          <p:nvPr>
            <p:ph type="sldNum" sz="quarter" idx="12"/>
          </p:nvPr>
        </p:nvSpPr>
        <p:spPr/>
        <p:txBody>
          <a:bodyPr/>
          <a:lstStyle/>
          <a:p>
            <a:fld id="{6B763E72-23FD-4D61-AB92-5116F510A8AD}" type="slidenum">
              <a:rPr lang="en-US" smtClean="0"/>
              <a:t>31</a:t>
            </a:fld>
            <a:endParaRPr lang="en-US"/>
          </a:p>
        </p:txBody>
      </p:sp>
    </p:spTree>
    <p:extLst>
      <p:ext uri="{BB962C8B-B14F-4D97-AF65-F5344CB8AC3E}">
        <p14:creationId xmlns:p14="http://schemas.microsoft.com/office/powerpoint/2010/main" val="2715332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3600" kern="1200" dirty="0">
                <a:solidFill>
                  <a:srgbClr val="6E0000"/>
                </a:solidFill>
                <a:latin typeface="Cambria"/>
                <a:ea typeface="+mj-ea"/>
                <a:cs typeface="Cambria"/>
              </a:rPr>
              <a:t>Step 3: Reader </a:t>
            </a:r>
            <a:r>
              <a:rPr lang="en-US" sz="3600" kern="1200" dirty="0" smtClean="0">
                <a:solidFill>
                  <a:srgbClr val="6E0000"/>
                </a:solidFill>
                <a:latin typeface="Cambria"/>
                <a:ea typeface="+mj-ea"/>
                <a:cs typeface="Cambria"/>
              </a:rPr>
              <a:t>and</a:t>
            </a:r>
            <a:br>
              <a:rPr lang="en-US" sz="3600" kern="1200" dirty="0" smtClean="0">
                <a:solidFill>
                  <a:srgbClr val="6E0000"/>
                </a:solidFill>
                <a:latin typeface="Cambria"/>
                <a:ea typeface="+mj-ea"/>
                <a:cs typeface="Cambria"/>
              </a:rPr>
            </a:br>
            <a:r>
              <a:rPr lang="en-US" sz="3600" kern="1200" dirty="0" smtClean="0">
                <a:solidFill>
                  <a:srgbClr val="6E0000"/>
                </a:solidFill>
                <a:latin typeface="Cambria"/>
                <a:ea typeface="+mj-ea"/>
                <a:cs typeface="Cambria"/>
              </a:rPr>
              <a:t>Task </a:t>
            </a:r>
            <a:r>
              <a:rPr lang="en-US" sz="3600" kern="1200" dirty="0">
                <a:solidFill>
                  <a:srgbClr val="6E0000"/>
                </a:solidFill>
                <a:latin typeface="Cambria"/>
                <a:ea typeface="+mj-ea"/>
                <a:cs typeface="Cambria"/>
              </a:rPr>
              <a:t>Considerations</a:t>
            </a:r>
          </a:p>
        </p:txBody>
      </p:sp>
      <p:sp>
        <p:nvSpPr>
          <p:cNvPr id="16387" name="Rectangle 3"/>
          <p:cNvSpPr>
            <a:spLocks noGrp="1" noChangeArrowheads="1"/>
          </p:cNvSpPr>
          <p:nvPr>
            <p:ph type="body" idx="4294967295"/>
          </p:nvPr>
        </p:nvSpPr>
        <p:spPr>
          <a:xfrm>
            <a:off x="4648200" y="1676400"/>
            <a:ext cx="4038600" cy="4343400"/>
          </a:xfrm>
        </p:spPr>
        <p:txBody>
          <a:bodyPr/>
          <a:lstStyle/>
          <a:p>
            <a:pPr marL="3175" lvl="1" indent="0" defTabSz="912813" eaLnBrk="1" hangingPunct="1">
              <a:spcBef>
                <a:spcPts val="0"/>
              </a:spcBef>
              <a:buNone/>
              <a:defRPr/>
            </a:pPr>
            <a:r>
              <a:rPr lang="en-US" b="1" dirty="0" smtClean="0">
                <a:solidFill>
                  <a:srgbClr val="6E0000"/>
                </a:solidFill>
                <a:latin typeface="Cambria" charset="0"/>
              </a:rPr>
              <a:t>Considerations such </a:t>
            </a:r>
            <a:r>
              <a:rPr lang="en-US" b="1" dirty="0">
                <a:solidFill>
                  <a:srgbClr val="6E0000"/>
                </a:solidFill>
                <a:latin typeface="Cambria" charset="0"/>
              </a:rPr>
              <a:t>as:</a:t>
            </a:r>
          </a:p>
          <a:p>
            <a:pPr marL="460375" lvl="1" indent="-457200" defTabSz="912813" eaLnBrk="1" hangingPunct="1">
              <a:spcBef>
                <a:spcPts val="0"/>
              </a:spcBef>
              <a:spcAft>
                <a:spcPts val="1200"/>
              </a:spcAft>
              <a:defRPr/>
            </a:pPr>
            <a:r>
              <a:rPr lang="en-US" sz="2400" dirty="0">
                <a:solidFill>
                  <a:srgbClr val="6E0000"/>
                </a:solidFill>
                <a:latin typeface="Cambria" charset="0"/>
              </a:rPr>
              <a:t>Motivation</a:t>
            </a:r>
          </a:p>
          <a:p>
            <a:pPr marL="460375" lvl="1" indent="-457200" defTabSz="912813" eaLnBrk="1" hangingPunct="1">
              <a:spcBef>
                <a:spcPts val="0"/>
              </a:spcBef>
              <a:spcAft>
                <a:spcPts val="1200"/>
              </a:spcAft>
              <a:defRPr/>
            </a:pPr>
            <a:r>
              <a:rPr lang="en-US" sz="2400" dirty="0">
                <a:solidFill>
                  <a:srgbClr val="6E0000"/>
                </a:solidFill>
                <a:latin typeface="Cambria" charset="0"/>
              </a:rPr>
              <a:t>Knowledge and experience</a:t>
            </a:r>
          </a:p>
          <a:p>
            <a:pPr marL="460375" lvl="1" indent="-457200" defTabSz="912813" eaLnBrk="1" hangingPunct="1">
              <a:spcBef>
                <a:spcPts val="0"/>
              </a:spcBef>
              <a:spcAft>
                <a:spcPts val="1200"/>
              </a:spcAft>
              <a:defRPr/>
            </a:pPr>
            <a:r>
              <a:rPr lang="en-US" sz="2400" dirty="0">
                <a:solidFill>
                  <a:srgbClr val="6E0000"/>
                </a:solidFill>
                <a:latin typeface="Cambria" charset="0"/>
              </a:rPr>
              <a:t>Purpose for reading</a:t>
            </a:r>
          </a:p>
          <a:p>
            <a:pPr marL="460375" lvl="1" indent="-457200" defTabSz="912813" eaLnBrk="1" hangingPunct="1">
              <a:spcBef>
                <a:spcPts val="0"/>
              </a:spcBef>
              <a:spcAft>
                <a:spcPts val="1200"/>
              </a:spcAft>
              <a:defRPr/>
            </a:pPr>
            <a:r>
              <a:rPr lang="en-US" sz="2400" dirty="0">
                <a:solidFill>
                  <a:srgbClr val="6E0000"/>
                </a:solidFill>
                <a:latin typeface="Cambria" charset="0"/>
              </a:rPr>
              <a:t>Complexity of task assigned regarding text</a:t>
            </a:r>
          </a:p>
          <a:p>
            <a:pPr marL="460375" lvl="1" indent="-457200" defTabSz="912813" eaLnBrk="1" hangingPunct="1">
              <a:spcBef>
                <a:spcPts val="0"/>
              </a:spcBef>
              <a:spcAft>
                <a:spcPts val="1200"/>
              </a:spcAft>
              <a:defRPr/>
            </a:pPr>
            <a:r>
              <a:rPr lang="en-US" sz="2400" dirty="0">
                <a:solidFill>
                  <a:srgbClr val="6E0000"/>
                </a:solidFill>
                <a:latin typeface="Cambria" charset="0"/>
              </a:rPr>
              <a:t>Complexity of questions asked regarding </a:t>
            </a:r>
            <a:r>
              <a:rPr lang="en-US" sz="2400" dirty="0" smtClean="0">
                <a:solidFill>
                  <a:srgbClr val="6E0000"/>
                </a:solidFill>
                <a:latin typeface="Cambria" charset="0"/>
              </a:rPr>
              <a:t>text</a:t>
            </a:r>
            <a:endParaRPr lang="en-US" sz="2400" dirty="0">
              <a:solidFill>
                <a:srgbClr val="6E0000"/>
              </a:solidFill>
              <a:latin typeface="Cambria" charset="0"/>
            </a:endParaRPr>
          </a:p>
        </p:txBody>
      </p:sp>
      <p:sp>
        <p:nvSpPr>
          <p:cNvPr id="38" name="Isosceles Triangle 22"/>
          <p:cNvSpPr>
            <a:spLocks noChangeArrowheads="1"/>
          </p:cNvSpPr>
          <p:nvPr/>
        </p:nvSpPr>
        <p:spPr bwMode="auto">
          <a:xfrm rot="7297754">
            <a:off x="491230" y="3429696"/>
            <a:ext cx="2741613" cy="759021"/>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bg1">
                  <a:lumMod val="85000"/>
                </a:schemeClr>
              </a:solidFill>
              <a:effectLst/>
              <a:uLnTx/>
              <a:uFillTx/>
            </a:endParaRPr>
          </a:p>
        </p:txBody>
      </p:sp>
      <p:sp>
        <p:nvSpPr>
          <p:cNvPr id="39" name="TextBox 18"/>
          <p:cNvSpPr txBox="1">
            <a:spLocks noChangeArrowheads="1"/>
          </p:cNvSpPr>
          <p:nvPr/>
        </p:nvSpPr>
        <p:spPr bwMode="auto">
          <a:xfrm rot="18093240">
            <a:off x="1000574" y="3541719"/>
            <a:ext cx="1523117" cy="369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1">
                    <a:lumMod val="50000"/>
                  </a:schemeClr>
                </a:solidFill>
                <a:effectLst/>
                <a:uLnTx/>
                <a:uFillTx/>
                <a:latin typeface="Cambria"/>
                <a:cs typeface="Cambria"/>
              </a:rPr>
              <a:t>Qualitative</a:t>
            </a:r>
          </a:p>
        </p:txBody>
      </p:sp>
      <p:sp>
        <p:nvSpPr>
          <p:cNvPr id="43" name="Isosceles Triangle 23"/>
          <p:cNvSpPr>
            <a:spLocks noChangeArrowheads="1"/>
          </p:cNvSpPr>
          <p:nvPr/>
        </p:nvSpPr>
        <p:spPr bwMode="auto">
          <a:xfrm rot="14352476" flipH="1">
            <a:off x="1304744" y="3435169"/>
            <a:ext cx="2743431" cy="75895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bg1">
                  <a:lumMod val="75000"/>
                </a:schemeClr>
              </a:solidFill>
              <a:effectLst/>
              <a:uLnTx/>
              <a:uFillTx/>
            </a:endParaRPr>
          </a:p>
        </p:txBody>
      </p:sp>
      <p:sp>
        <p:nvSpPr>
          <p:cNvPr id="44" name="TextBox 19"/>
          <p:cNvSpPr txBox="1">
            <a:spLocks noChangeArrowheads="1"/>
          </p:cNvSpPr>
          <p:nvPr/>
        </p:nvSpPr>
        <p:spPr bwMode="auto">
          <a:xfrm rot="3558274">
            <a:off x="2080634" y="3541298"/>
            <a:ext cx="1524127" cy="36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48" name="Isosceles Triangle 21"/>
          <p:cNvSpPr>
            <a:spLocks noChangeArrowheads="1"/>
          </p:cNvSpPr>
          <p:nvPr/>
        </p:nvSpPr>
        <p:spPr bwMode="auto">
          <a:xfrm>
            <a:off x="838200" y="4110038"/>
            <a:ext cx="2857499" cy="759226"/>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BFBFBF"/>
              </a:solidFill>
              <a:effectLst/>
              <a:uLnTx/>
              <a:uFillTx/>
            </a:endParaRPr>
          </a:p>
        </p:txBody>
      </p:sp>
      <p:sp>
        <p:nvSpPr>
          <p:cNvPr id="49" name="TextBox 20"/>
          <p:cNvSpPr txBox="1">
            <a:spLocks noChangeArrowheads="1"/>
          </p:cNvSpPr>
          <p:nvPr/>
        </p:nvSpPr>
        <p:spPr bwMode="auto">
          <a:xfrm>
            <a:off x="1219202" y="4461347"/>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Cambria"/>
                <a:cs typeface="Cambria"/>
              </a:rPr>
              <a:t>Reader and Task</a:t>
            </a:r>
          </a:p>
        </p:txBody>
      </p:sp>
      <p:pic>
        <p:nvPicPr>
          <p:cNvPr id="51"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32</a:t>
            </a:fld>
            <a:endParaRPr lang="en-US"/>
          </a:p>
        </p:txBody>
      </p:sp>
    </p:spTree>
    <p:extLst>
      <p:ext uri="{BB962C8B-B14F-4D97-AF65-F5344CB8AC3E}">
        <p14:creationId xmlns:p14="http://schemas.microsoft.com/office/powerpoint/2010/main" val="3543827478"/>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3" name="TextBox 2"/>
          <p:cNvSpPr txBox="1">
            <a:spLocks noChangeArrowheads="1"/>
          </p:cNvSpPr>
          <p:nvPr/>
        </p:nvSpPr>
        <p:spPr bwMode="auto">
          <a:xfrm>
            <a:off x="381000" y="1600200"/>
            <a:ext cx="434340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b="1" dirty="0">
                <a:solidFill>
                  <a:schemeClr val="bg2"/>
                </a:solidFill>
                <a:latin typeface="Cambria"/>
                <a:ea typeface="Geneva"/>
                <a:cs typeface="Cambria"/>
              </a:rPr>
              <a:t>Questions for Professional Reflection on Reader and Task Considerations:</a:t>
            </a:r>
          </a:p>
          <a:p>
            <a:pPr eaLnBrk="1" hangingPunct="1"/>
            <a:endParaRPr lang="en-US" sz="2000" dirty="0">
              <a:solidFill>
                <a:schemeClr val="bg2"/>
              </a:solidFill>
              <a:latin typeface="Cambria"/>
              <a:ea typeface="Geneva"/>
              <a:cs typeface="Cambria"/>
            </a:endParaRPr>
          </a:p>
          <a:p>
            <a:pPr eaLnBrk="1" hangingPunct="1"/>
            <a:r>
              <a:rPr lang="en-US" sz="2400" dirty="0">
                <a:solidFill>
                  <a:schemeClr val="bg2"/>
                </a:solidFill>
                <a:latin typeface="Cambria"/>
                <a:ea typeface="Geneva"/>
                <a:cs typeface="Cambria"/>
              </a:rPr>
              <a:t>The questions provided in this resource are meant to spur teacher thought and reflection upon the text, students, and any tasks associated with the text. </a:t>
            </a:r>
            <a:endParaRPr lang="en-US" sz="2400" dirty="0">
              <a:solidFill>
                <a:schemeClr val="bg2"/>
              </a:solidFill>
              <a:latin typeface="Cambria"/>
              <a:cs typeface="Cambria"/>
            </a:endParaRPr>
          </a:p>
        </p:txBody>
      </p:sp>
      <p:pic>
        <p:nvPicPr>
          <p:cNvPr id="53254" name="Picture 5"/>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105400" y="1676400"/>
            <a:ext cx="3581400" cy="48402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3: Reader and</a:t>
            </a:r>
            <a:br>
              <a:rPr lang="en-US" sz="3600" dirty="0">
                <a:solidFill>
                  <a:srgbClr val="6E0000"/>
                </a:solidFill>
                <a:latin typeface="Cambria"/>
                <a:cs typeface="Cambria"/>
              </a:rPr>
            </a:br>
            <a:r>
              <a:rPr lang="en-US" sz="3600" dirty="0">
                <a:solidFill>
                  <a:srgbClr val="6E0000"/>
                </a:solidFill>
                <a:latin typeface="Cambria"/>
                <a:cs typeface="Cambria"/>
              </a:rPr>
              <a:t>Task Considerations</a:t>
            </a:r>
            <a:endParaRPr lang="en-US" sz="3600" kern="1200" dirty="0">
              <a:solidFill>
                <a:srgbClr val="6E0000"/>
              </a:solidFill>
              <a:latin typeface="Cambria"/>
              <a:ea typeface="+mj-ea"/>
              <a:cs typeface="Cambria"/>
            </a:endParaRPr>
          </a:p>
        </p:txBody>
      </p:sp>
      <p:sp>
        <p:nvSpPr>
          <p:cNvPr id="16" name="Isosceles Triangle 22"/>
          <p:cNvSpPr>
            <a:spLocks noChangeArrowheads="1"/>
          </p:cNvSpPr>
          <p:nvPr/>
        </p:nvSpPr>
        <p:spPr bwMode="auto">
          <a:xfrm rot="7297754">
            <a:off x="6967365" y="795042"/>
            <a:ext cx="1145110" cy="31702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85000"/>
                </a:schemeClr>
              </a:solidFill>
              <a:effectLst/>
              <a:uLnTx/>
              <a:uFillTx/>
            </a:endParaRPr>
          </a:p>
        </p:txBody>
      </p:sp>
      <p:sp>
        <p:nvSpPr>
          <p:cNvPr id="17" name="TextBox 18"/>
          <p:cNvSpPr txBox="1">
            <a:spLocks noChangeArrowheads="1"/>
          </p:cNvSpPr>
          <p:nvPr/>
        </p:nvSpPr>
        <p:spPr bwMode="auto">
          <a:xfrm rot="18093240">
            <a:off x="7180107" y="826627"/>
            <a:ext cx="63617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Qualitative</a:t>
            </a:r>
          </a:p>
        </p:txBody>
      </p:sp>
      <p:sp>
        <p:nvSpPr>
          <p:cNvPr id="18" name="Isosceles Triangle 23"/>
          <p:cNvSpPr>
            <a:spLocks noChangeArrowheads="1"/>
          </p:cNvSpPr>
          <p:nvPr/>
        </p:nvSpPr>
        <p:spPr bwMode="auto">
          <a:xfrm rot="14352476" flipH="1">
            <a:off x="7307152" y="797328"/>
            <a:ext cx="1145870" cy="316999"/>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19" name="TextBox 19"/>
          <p:cNvSpPr txBox="1">
            <a:spLocks noChangeArrowheads="1"/>
          </p:cNvSpPr>
          <p:nvPr/>
        </p:nvSpPr>
        <p:spPr bwMode="auto">
          <a:xfrm rot="3558274">
            <a:off x="7631224" y="826444"/>
            <a:ext cx="6365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20" name="Isosceles Triangle 21"/>
          <p:cNvSpPr>
            <a:spLocks noChangeArrowheads="1"/>
          </p:cNvSpPr>
          <p:nvPr/>
        </p:nvSpPr>
        <p:spPr bwMode="auto">
          <a:xfrm>
            <a:off x="7112287" y="1079206"/>
            <a:ext cx="1193513" cy="317112"/>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1" name="TextBox 20"/>
          <p:cNvSpPr txBox="1">
            <a:spLocks noChangeArrowheads="1"/>
          </p:cNvSpPr>
          <p:nvPr/>
        </p:nvSpPr>
        <p:spPr bwMode="auto">
          <a:xfrm>
            <a:off x="7271423" y="1225940"/>
            <a:ext cx="89115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Reader and Task</a:t>
            </a:r>
          </a:p>
        </p:txBody>
      </p:sp>
      <p:sp>
        <p:nvSpPr>
          <p:cNvPr id="2" name="Slide Number Placeholder 1"/>
          <p:cNvSpPr>
            <a:spLocks noGrp="1"/>
          </p:cNvSpPr>
          <p:nvPr>
            <p:ph type="sldNum" sz="quarter" idx="12"/>
          </p:nvPr>
        </p:nvSpPr>
        <p:spPr/>
        <p:txBody>
          <a:bodyPr/>
          <a:lstStyle/>
          <a:p>
            <a:fld id="{6B763E72-23FD-4D61-AB92-5116F510A8AD}" type="slidenum">
              <a:rPr lang="en-US" smtClean="0"/>
              <a:t>33</a:t>
            </a:fld>
            <a:endParaRPr lang="en-US"/>
          </a:p>
        </p:txBody>
      </p:sp>
    </p:spTree>
    <p:extLst>
      <p:ext uri="{BB962C8B-B14F-4D97-AF65-F5344CB8AC3E}">
        <p14:creationId xmlns:p14="http://schemas.microsoft.com/office/powerpoint/2010/main" val="41190853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7" name="TextBox 2"/>
          <p:cNvSpPr txBox="1">
            <a:spLocks noChangeArrowheads="1"/>
          </p:cNvSpPr>
          <p:nvPr/>
        </p:nvSpPr>
        <p:spPr bwMode="auto">
          <a:xfrm>
            <a:off x="4419600" y="1600200"/>
            <a:ext cx="42672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smtClean="0">
                <a:solidFill>
                  <a:srgbClr val="660000"/>
                </a:solidFill>
                <a:latin typeface="Cambria"/>
                <a:ea typeface="Geneva"/>
                <a:cs typeface="Cambria"/>
              </a:rPr>
              <a:t>The </a:t>
            </a:r>
            <a:r>
              <a:rPr lang="en-US" sz="2400" dirty="0">
                <a:solidFill>
                  <a:srgbClr val="660000"/>
                </a:solidFill>
                <a:latin typeface="Cambria"/>
                <a:ea typeface="Geneva"/>
                <a:cs typeface="Cambria"/>
              </a:rPr>
              <a:t>questions included here are largely open-ended questions without single, correct answers, but help educators to think through the implications of using a particular text in the classroom.</a:t>
            </a:r>
            <a:endParaRPr lang="en-US" sz="2400" dirty="0">
              <a:solidFill>
                <a:srgbClr val="660000"/>
              </a:solidFill>
              <a:latin typeface="Cambria"/>
              <a:cs typeface="Cambria"/>
            </a:endParaRPr>
          </a:p>
          <a:p>
            <a:pPr eaLnBrk="1" hangingPunct="1"/>
            <a:endParaRPr lang="en-US" dirty="0"/>
          </a:p>
        </p:txBody>
      </p:sp>
      <p:pic>
        <p:nvPicPr>
          <p:cNvPr id="54278" name="Picture 5"/>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57200" y="1676400"/>
            <a:ext cx="3581400" cy="48387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3: Reader and</a:t>
            </a:r>
            <a:br>
              <a:rPr lang="en-US" sz="3600" dirty="0">
                <a:solidFill>
                  <a:srgbClr val="6E0000"/>
                </a:solidFill>
                <a:latin typeface="Cambria"/>
                <a:cs typeface="Cambria"/>
              </a:rPr>
            </a:br>
            <a:r>
              <a:rPr lang="en-US" sz="3600" dirty="0">
                <a:solidFill>
                  <a:srgbClr val="6E0000"/>
                </a:solidFill>
                <a:latin typeface="Cambria"/>
                <a:cs typeface="Cambria"/>
              </a:rPr>
              <a:t>Task Considerations</a:t>
            </a:r>
            <a:endParaRPr lang="en-US" sz="3600" kern="1200" dirty="0">
              <a:solidFill>
                <a:srgbClr val="6E0000"/>
              </a:solidFill>
              <a:latin typeface="Cambria"/>
              <a:ea typeface="+mj-ea"/>
              <a:cs typeface="Cambria"/>
            </a:endParaRPr>
          </a:p>
        </p:txBody>
      </p:sp>
      <p:pic>
        <p:nvPicPr>
          <p:cNvPr id="10"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Isosceles Triangle 22"/>
          <p:cNvSpPr>
            <a:spLocks noChangeArrowheads="1"/>
          </p:cNvSpPr>
          <p:nvPr/>
        </p:nvSpPr>
        <p:spPr bwMode="auto">
          <a:xfrm rot="7297754">
            <a:off x="6967365" y="795042"/>
            <a:ext cx="1145110" cy="31702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85000"/>
                </a:schemeClr>
              </a:solidFill>
              <a:effectLst/>
              <a:uLnTx/>
              <a:uFillTx/>
            </a:endParaRPr>
          </a:p>
        </p:txBody>
      </p:sp>
      <p:sp>
        <p:nvSpPr>
          <p:cNvPr id="19" name="TextBox 18"/>
          <p:cNvSpPr txBox="1">
            <a:spLocks noChangeArrowheads="1"/>
          </p:cNvSpPr>
          <p:nvPr/>
        </p:nvSpPr>
        <p:spPr bwMode="auto">
          <a:xfrm rot="18093240">
            <a:off x="7180107" y="826627"/>
            <a:ext cx="63617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Qualitative</a:t>
            </a:r>
          </a:p>
        </p:txBody>
      </p:sp>
      <p:sp>
        <p:nvSpPr>
          <p:cNvPr id="20" name="Isosceles Triangle 23"/>
          <p:cNvSpPr>
            <a:spLocks noChangeArrowheads="1"/>
          </p:cNvSpPr>
          <p:nvPr/>
        </p:nvSpPr>
        <p:spPr bwMode="auto">
          <a:xfrm rot="14352476" flipH="1">
            <a:off x="7307152" y="797328"/>
            <a:ext cx="1145870" cy="316999"/>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21" name="TextBox 19"/>
          <p:cNvSpPr txBox="1">
            <a:spLocks noChangeArrowheads="1"/>
          </p:cNvSpPr>
          <p:nvPr/>
        </p:nvSpPr>
        <p:spPr bwMode="auto">
          <a:xfrm rot="3558274">
            <a:off x="7631224" y="826444"/>
            <a:ext cx="6365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22" name="Isosceles Triangle 21"/>
          <p:cNvSpPr>
            <a:spLocks noChangeArrowheads="1"/>
          </p:cNvSpPr>
          <p:nvPr/>
        </p:nvSpPr>
        <p:spPr bwMode="auto">
          <a:xfrm>
            <a:off x="7112287" y="1079206"/>
            <a:ext cx="1193513" cy="317112"/>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3" name="TextBox 20"/>
          <p:cNvSpPr txBox="1">
            <a:spLocks noChangeArrowheads="1"/>
          </p:cNvSpPr>
          <p:nvPr/>
        </p:nvSpPr>
        <p:spPr bwMode="auto">
          <a:xfrm>
            <a:off x="7271423" y="1225940"/>
            <a:ext cx="89115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Reader and Task</a:t>
            </a:r>
          </a:p>
        </p:txBody>
      </p:sp>
      <p:sp>
        <p:nvSpPr>
          <p:cNvPr id="2" name="Slide Number Placeholder 1"/>
          <p:cNvSpPr>
            <a:spLocks noGrp="1"/>
          </p:cNvSpPr>
          <p:nvPr>
            <p:ph type="sldNum" sz="quarter" idx="12"/>
          </p:nvPr>
        </p:nvSpPr>
        <p:spPr/>
        <p:txBody>
          <a:bodyPr/>
          <a:lstStyle/>
          <a:p>
            <a:fld id="{6B763E72-23FD-4D61-AB92-5116F510A8AD}" type="slidenum">
              <a:rPr lang="en-US" smtClean="0"/>
              <a:t>34</a:t>
            </a:fld>
            <a:endParaRPr lang="en-US"/>
          </a:p>
        </p:txBody>
      </p:sp>
    </p:spTree>
    <p:extLst>
      <p:ext uri="{BB962C8B-B14F-4D97-AF65-F5344CB8AC3E}">
        <p14:creationId xmlns:p14="http://schemas.microsoft.com/office/powerpoint/2010/main" val="30473162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p:spPr>
        <p:txBody>
          <a:bodyPr>
            <a:normAutofit/>
          </a:bodyPr>
          <a:lstStyle/>
          <a:p>
            <a:pPr marL="0" indent="0">
              <a:buNone/>
              <a:defRPr/>
            </a:pPr>
            <a:r>
              <a:rPr lang="en-US" sz="2400" b="1" dirty="0" smtClean="0">
                <a:solidFill>
                  <a:srgbClr val="660000"/>
                </a:solidFill>
                <a:latin typeface="Cambria"/>
                <a:cs typeface="Cambria"/>
              </a:rPr>
              <a:t>What </a:t>
            </a:r>
            <a:r>
              <a:rPr lang="en-US" sz="2400" b="1" dirty="0">
                <a:solidFill>
                  <a:srgbClr val="660000"/>
                </a:solidFill>
                <a:latin typeface="Cambria"/>
                <a:cs typeface="Cambria"/>
              </a:rPr>
              <a:t>aspects of the text will likely pose the </a:t>
            </a:r>
            <a:r>
              <a:rPr lang="en-US" sz="2400" b="1" dirty="0" smtClean="0">
                <a:solidFill>
                  <a:srgbClr val="660000"/>
                </a:solidFill>
                <a:latin typeface="Cambria"/>
                <a:cs typeface="Cambria"/>
              </a:rPr>
              <a:t>most challenge </a:t>
            </a:r>
            <a:r>
              <a:rPr lang="en-US" sz="2400" b="1" dirty="0">
                <a:solidFill>
                  <a:srgbClr val="660000"/>
                </a:solidFill>
                <a:latin typeface="Cambria"/>
                <a:cs typeface="Cambria"/>
              </a:rPr>
              <a:t>for my students? </a:t>
            </a:r>
          </a:p>
          <a:p>
            <a:pPr marL="436563" lvl="1">
              <a:defRPr/>
            </a:pPr>
            <a:r>
              <a:rPr lang="en-US" sz="2400" dirty="0">
                <a:solidFill>
                  <a:srgbClr val="660000"/>
                </a:solidFill>
                <a:latin typeface="Cambria"/>
                <a:cs typeface="Cambria"/>
              </a:rPr>
              <a:t>Content or theme concerns or challenges? </a:t>
            </a:r>
          </a:p>
          <a:p>
            <a:pPr marL="436563" lvl="1">
              <a:defRPr/>
            </a:pPr>
            <a:r>
              <a:rPr lang="en-US" sz="2400" dirty="0">
                <a:solidFill>
                  <a:srgbClr val="660000"/>
                </a:solidFill>
                <a:latin typeface="Cambria"/>
                <a:cs typeface="Cambria"/>
              </a:rPr>
              <a:t>Text structure challenges?</a:t>
            </a:r>
          </a:p>
          <a:p>
            <a:pPr marL="436563" lvl="1">
              <a:defRPr/>
            </a:pPr>
            <a:r>
              <a:rPr lang="en-US" sz="2400" dirty="0">
                <a:solidFill>
                  <a:srgbClr val="660000"/>
                </a:solidFill>
                <a:latin typeface="Cambria"/>
                <a:cs typeface="Cambria"/>
              </a:rPr>
              <a:t>Language feature challenges? </a:t>
            </a:r>
          </a:p>
          <a:p>
            <a:pPr marL="436563" lvl="1">
              <a:defRPr/>
            </a:pPr>
            <a:r>
              <a:rPr lang="en-US" sz="2400" dirty="0">
                <a:solidFill>
                  <a:srgbClr val="660000"/>
                </a:solidFill>
                <a:latin typeface="Cambria"/>
                <a:cs typeface="Cambria"/>
              </a:rPr>
              <a:t>Knowledge and experience demands? </a:t>
            </a:r>
          </a:p>
          <a:p>
            <a:pPr marL="436563" lvl="1" defTabSz="568325">
              <a:defRPr/>
            </a:pPr>
            <a:r>
              <a:rPr lang="en-US" sz="2400" dirty="0">
                <a:solidFill>
                  <a:srgbClr val="660000"/>
                </a:solidFill>
                <a:latin typeface="Cambria"/>
                <a:cs typeface="Cambria"/>
              </a:rPr>
              <a:t>Motivation for and interest in the text</a:t>
            </a:r>
            <a:r>
              <a:rPr lang="en-US" sz="2400" dirty="0" smtClean="0">
                <a:solidFill>
                  <a:srgbClr val="660000"/>
                </a:solidFill>
                <a:latin typeface="Cambria"/>
                <a:cs typeface="Cambria"/>
              </a:rPr>
              <a:t>?</a:t>
            </a:r>
            <a:endParaRPr lang="en-US" sz="2400" dirty="0">
              <a:solidFill>
                <a:srgbClr val="660000"/>
              </a:solidFill>
              <a:latin typeface="Cambria"/>
              <a:cs typeface="Cambria"/>
            </a:endParaRPr>
          </a:p>
        </p:txBody>
      </p:sp>
      <p:sp>
        <p:nvSpPr>
          <p:cNvPr id="6"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3: Reader and</a:t>
            </a:r>
            <a:br>
              <a:rPr lang="en-US" sz="3600" dirty="0">
                <a:solidFill>
                  <a:srgbClr val="6E0000"/>
                </a:solidFill>
                <a:latin typeface="Cambria"/>
                <a:cs typeface="Cambria"/>
              </a:rPr>
            </a:br>
            <a:r>
              <a:rPr lang="en-US" sz="3600" dirty="0">
                <a:solidFill>
                  <a:srgbClr val="6E0000"/>
                </a:solidFill>
                <a:latin typeface="Cambria"/>
                <a:cs typeface="Cambria"/>
              </a:rPr>
              <a:t>Task Considerations</a:t>
            </a:r>
            <a:endParaRPr lang="en-US" sz="3600" kern="1200" dirty="0">
              <a:solidFill>
                <a:srgbClr val="6E0000"/>
              </a:solidFill>
              <a:latin typeface="Cambria"/>
              <a:ea typeface="+mj-ea"/>
              <a:cs typeface="Cambria"/>
            </a:endParaRPr>
          </a:p>
        </p:txBody>
      </p:sp>
      <p:pic>
        <p:nvPicPr>
          <p:cNvPr id="8" name="Picture 3" descr="image001.jp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Isosceles Triangle 22"/>
          <p:cNvSpPr>
            <a:spLocks noChangeArrowheads="1"/>
          </p:cNvSpPr>
          <p:nvPr/>
        </p:nvSpPr>
        <p:spPr bwMode="auto">
          <a:xfrm rot="7297754">
            <a:off x="6967365" y="795042"/>
            <a:ext cx="1145110" cy="31702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85000"/>
                </a:schemeClr>
              </a:solidFill>
              <a:effectLst/>
              <a:uLnTx/>
              <a:uFillTx/>
            </a:endParaRPr>
          </a:p>
        </p:txBody>
      </p:sp>
      <p:sp>
        <p:nvSpPr>
          <p:cNvPr id="17" name="TextBox 18"/>
          <p:cNvSpPr txBox="1">
            <a:spLocks noChangeArrowheads="1"/>
          </p:cNvSpPr>
          <p:nvPr/>
        </p:nvSpPr>
        <p:spPr bwMode="auto">
          <a:xfrm rot="18093240">
            <a:off x="7180107" y="826627"/>
            <a:ext cx="63617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Qualitative</a:t>
            </a:r>
          </a:p>
        </p:txBody>
      </p:sp>
      <p:sp>
        <p:nvSpPr>
          <p:cNvPr id="18" name="Isosceles Triangle 23"/>
          <p:cNvSpPr>
            <a:spLocks noChangeArrowheads="1"/>
          </p:cNvSpPr>
          <p:nvPr/>
        </p:nvSpPr>
        <p:spPr bwMode="auto">
          <a:xfrm rot="14352476" flipH="1">
            <a:off x="7307152" y="797328"/>
            <a:ext cx="1145870" cy="316999"/>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19" name="TextBox 19"/>
          <p:cNvSpPr txBox="1">
            <a:spLocks noChangeArrowheads="1"/>
          </p:cNvSpPr>
          <p:nvPr/>
        </p:nvSpPr>
        <p:spPr bwMode="auto">
          <a:xfrm rot="3558274">
            <a:off x="7631224" y="826444"/>
            <a:ext cx="6365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20" name="Isosceles Triangle 21"/>
          <p:cNvSpPr>
            <a:spLocks noChangeArrowheads="1"/>
          </p:cNvSpPr>
          <p:nvPr/>
        </p:nvSpPr>
        <p:spPr bwMode="auto">
          <a:xfrm>
            <a:off x="7112287" y="1079206"/>
            <a:ext cx="1193513" cy="317112"/>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1" name="TextBox 20"/>
          <p:cNvSpPr txBox="1">
            <a:spLocks noChangeArrowheads="1"/>
          </p:cNvSpPr>
          <p:nvPr/>
        </p:nvSpPr>
        <p:spPr bwMode="auto">
          <a:xfrm>
            <a:off x="7271423" y="1225940"/>
            <a:ext cx="89115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Reader and Task</a:t>
            </a:r>
          </a:p>
        </p:txBody>
      </p:sp>
      <p:sp>
        <p:nvSpPr>
          <p:cNvPr id="2" name="Slide Number Placeholder 1"/>
          <p:cNvSpPr>
            <a:spLocks noGrp="1"/>
          </p:cNvSpPr>
          <p:nvPr>
            <p:ph type="sldNum" sz="quarter" idx="12"/>
          </p:nvPr>
        </p:nvSpPr>
        <p:spPr/>
        <p:txBody>
          <a:bodyPr/>
          <a:lstStyle/>
          <a:p>
            <a:fld id="{6B763E72-23FD-4D61-AB92-5116F510A8AD}" type="slidenum">
              <a:rPr lang="en-US" smtClean="0"/>
              <a:t>35</a:t>
            </a:fld>
            <a:endParaRPr lang="en-US"/>
          </a:p>
        </p:txBody>
      </p:sp>
    </p:spTree>
    <p:extLst>
      <p:ext uri="{BB962C8B-B14F-4D97-AF65-F5344CB8AC3E}">
        <p14:creationId xmlns:p14="http://schemas.microsoft.com/office/powerpoint/2010/main" val="53505582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p:spPr>
        <p:txBody>
          <a:bodyPr>
            <a:noAutofit/>
          </a:bodyPr>
          <a:lstStyle/>
          <a:p>
            <a:pPr marL="0" indent="0">
              <a:spcBef>
                <a:spcPts val="0"/>
              </a:spcBef>
              <a:buNone/>
              <a:defRPr/>
            </a:pPr>
            <a:r>
              <a:rPr lang="en-US" sz="2400" b="1" dirty="0" smtClean="0">
                <a:solidFill>
                  <a:srgbClr val="660000"/>
                </a:solidFill>
                <a:latin typeface="Cambria"/>
                <a:cs typeface="Cambria"/>
              </a:rPr>
              <a:t>What aspects of the text will likely pose the most challenge for my students? </a:t>
            </a:r>
          </a:p>
          <a:p>
            <a:pPr marL="436563" lvl="1">
              <a:spcBef>
                <a:spcPts val="0"/>
              </a:spcBef>
              <a:defRPr/>
            </a:pPr>
            <a:r>
              <a:rPr lang="en-US" sz="2400" dirty="0">
                <a:solidFill>
                  <a:srgbClr val="660000"/>
                </a:solidFill>
                <a:latin typeface="Cambria"/>
                <a:cs typeface="Cambria"/>
              </a:rPr>
              <a:t>What are natural areas of focus for this text? </a:t>
            </a:r>
          </a:p>
          <a:p>
            <a:pPr marL="436563" lvl="1">
              <a:spcBef>
                <a:spcPts val="0"/>
              </a:spcBef>
              <a:defRPr/>
            </a:pPr>
            <a:r>
              <a:rPr lang="en-US" sz="2400" dirty="0">
                <a:solidFill>
                  <a:srgbClr val="660000"/>
                </a:solidFill>
                <a:latin typeface="Cambria"/>
                <a:cs typeface="Cambria"/>
              </a:rPr>
              <a:t>With what standards do my students need the most practice? </a:t>
            </a:r>
            <a:endParaRPr lang="en-US" sz="2400" dirty="0" smtClean="0">
              <a:solidFill>
                <a:srgbClr val="660000"/>
              </a:solidFill>
              <a:latin typeface="Cambria"/>
              <a:cs typeface="Cambria"/>
            </a:endParaRPr>
          </a:p>
          <a:p>
            <a:pPr marL="436563" lvl="1">
              <a:spcBef>
                <a:spcPts val="0"/>
              </a:spcBef>
              <a:defRPr/>
            </a:pPr>
            <a:endParaRPr lang="en-US" sz="2400" dirty="0">
              <a:solidFill>
                <a:srgbClr val="660000"/>
              </a:solidFill>
              <a:latin typeface="Cambria"/>
              <a:cs typeface="Cambria"/>
            </a:endParaRPr>
          </a:p>
          <a:p>
            <a:pPr marL="0" indent="0">
              <a:spcBef>
                <a:spcPts val="0"/>
              </a:spcBef>
              <a:buNone/>
              <a:defRPr/>
            </a:pPr>
            <a:r>
              <a:rPr lang="en-US" sz="2400" b="1" dirty="0">
                <a:solidFill>
                  <a:srgbClr val="660000"/>
                </a:solidFill>
                <a:latin typeface="Cambria"/>
                <a:cs typeface="Cambria"/>
              </a:rPr>
              <a:t>Will the complexity of any before, </a:t>
            </a:r>
            <a:r>
              <a:rPr lang="en-US" sz="2400" b="1" dirty="0" smtClean="0">
                <a:solidFill>
                  <a:srgbClr val="660000"/>
                </a:solidFill>
                <a:latin typeface="Cambria"/>
                <a:cs typeface="Cambria"/>
              </a:rPr>
              <a:t>during, </a:t>
            </a:r>
            <a:r>
              <a:rPr lang="en-US" sz="2400" b="1" dirty="0">
                <a:solidFill>
                  <a:srgbClr val="660000"/>
                </a:solidFill>
                <a:latin typeface="Cambria"/>
                <a:cs typeface="Cambria"/>
              </a:rPr>
              <a:t>and after reading tasks or the complexity of any questions asked about the text interfere with the reading experience?</a:t>
            </a:r>
          </a:p>
          <a:p>
            <a:pPr marL="0" indent="0">
              <a:spcBef>
                <a:spcPts val="0"/>
              </a:spcBef>
              <a:buNone/>
              <a:defRPr/>
            </a:pPr>
            <a:endParaRPr lang="en-US" sz="2400" b="1" dirty="0">
              <a:solidFill>
                <a:srgbClr val="660000"/>
              </a:solidFill>
              <a:latin typeface="Cambria"/>
              <a:cs typeface="Cambria"/>
            </a:endParaRPr>
          </a:p>
          <a:p>
            <a:pPr marL="0" indent="0">
              <a:spcBef>
                <a:spcPts val="0"/>
              </a:spcBef>
              <a:buNone/>
              <a:defRPr/>
            </a:pPr>
            <a:r>
              <a:rPr lang="en-US" sz="2400" b="1" dirty="0">
                <a:solidFill>
                  <a:srgbClr val="660000"/>
                </a:solidFill>
                <a:latin typeface="Cambria"/>
                <a:cs typeface="Cambria"/>
              </a:rPr>
              <a:t>What supports do I need to provide so </a:t>
            </a:r>
            <a:r>
              <a:rPr lang="en-US" sz="2400" b="1" dirty="0" smtClean="0">
                <a:solidFill>
                  <a:srgbClr val="660000"/>
                </a:solidFill>
                <a:latin typeface="Cambria"/>
                <a:cs typeface="Cambria"/>
              </a:rPr>
              <a:t>all </a:t>
            </a:r>
            <a:r>
              <a:rPr lang="en-US" sz="2400" b="1" dirty="0">
                <a:solidFill>
                  <a:srgbClr val="660000"/>
                </a:solidFill>
                <a:latin typeface="Cambria"/>
                <a:cs typeface="Cambria"/>
              </a:rPr>
              <a:t>of my students (even those who are struggling readers</a:t>
            </a:r>
            <a:r>
              <a:rPr lang="en-US" sz="2400" b="1" dirty="0" smtClean="0">
                <a:solidFill>
                  <a:srgbClr val="660000"/>
                </a:solidFill>
                <a:latin typeface="Cambria"/>
                <a:cs typeface="Cambria"/>
              </a:rPr>
              <a:t>)can access</a:t>
            </a:r>
            <a:br>
              <a:rPr lang="en-US" sz="2400" b="1" dirty="0" smtClean="0">
                <a:solidFill>
                  <a:srgbClr val="660000"/>
                </a:solidFill>
                <a:latin typeface="Cambria"/>
                <a:cs typeface="Cambria"/>
              </a:rPr>
            </a:br>
            <a:r>
              <a:rPr lang="en-US" sz="2400" b="1" dirty="0" smtClean="0">
                <a:solidFill>
                  <a:srgbClr val="660000"/>
                </a:solidFill>
                <a:latin typeface="Cambria"/>
                <a:cs typeface="Cambria"/>
              </a:rPr>
              <a:t>the </a:t>
            </a:r>
            <a:r>
              <a:rPr lang="en-US" sz="2400" b="1" dirty="0">
                <a:solidFill>
                  <a:srgbClr val="660000"/>
                </a:solidFill>
                <a:latin typeface="Cambria"/>
                <a:cs typeface="Cambria"/>
              </a:rPr>
              <a:t>text?</a:t>
            </a:r>
          </a:p>
          <a:p>
            <a:pPr marL="0" indent="0">
              <a:spcBef>
                <a:spcPts val="0"/>
              </a:spcBef>
              <a:buNone/>
              <a:defRPr/>
            </a:pPr>
            <a:endParaRPr lang="en-US" sz="2800" b="1" dirty="0">
              <a:solidFill>
                <a:srgbClr val="660000"/>
              </a:solidFill>
              <a:latin typeface="Cambria"/>
              <a:cs typeface="Cambria"/>
            </a:endParaRPr>
          </a:p>
        </p:txBody>
      </p:sp>
      <p:sp>
        <p:nvSpPr>
          <p:cNvPr id="6"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3: Reader and</a:t>
            </a:r>
            <a:br>
              <a:rPr lang="en-US" sz="3600" dirty="0">
                <a:solidFill>
                  <a:srgbClr val="6E0000"/>
                </a:solidFill>
                <a:latin typeface="Cambria"/>
                <a:cs typeface="Cambria"/>
              </a:rPr>
            </a:br>
            <a:r>
              <a:rPr lang="en-US" sz="3600" dirty="0">
                <a:solidFill>
                  <a:srgbClr val="6E0000"/>
                </a:solidFill>
                <a:latin typeface="Cambria"/>
                <a:cs typeface="Cambria"/>
              </a:rPr>
              <a:t>Task Considerations</a:t>
            </a:r>
            <a:endParaRPr lang="en-US" sz="3600" kern="1200" dirty="0">
              <a:solidFill>
                <a:srgbClr val="6E0000"/>
              </a:solidFill>
              <a:latin typeface="Cambria"/>
              <a:ea typeface="+mj-ea"/>
              <a:cs typeface="Cambria"/>
            </a:endParaRPr>
          </a:p>
        </p:txBody>
      </p:sp>
      <p:pic>
        <p:nvPicPr>
          <p:cNvPr id="8" name="Picture 3" descr="image001.jp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Isosceles Triangle 22"/>
          <p:cNvSpPr>
            <a:spLocks noChangeArrowheads="1"/>
          </p:cNvSpPr>
          <p:nvPr/>
        </p:nvSpPr>
        <p:spPr bwMode="auto">
          <a:xfrm rot="7297754">
            <a:off x="6967365" y="795042"/>
            <a:ext cx="1145110" cy="31702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85000"/>
                </a:schemeClr>
              </a:solidFill>
              <a:effectLst/>
              <a:uLnTx/>
              <a:uFillTx/>
            </a:endParaRPr>
          </a:p>
        </p:txBody>
      </p:sp>
      <p:sp>
        <p:nvSpPr>
          <p:cNvPr id="17" name="TextBox 18"/>
          <p:cNvSpPr txBox="1">
            <a:spLocks noChangeArrowheads="1"/>
          </p:cNvSpPr>
          <p:nvPr/>
        </p:nvSpPr>
        <p:spPr bwMode="auto">
          <a:xfrm rot="18093240">
            <a:off x="7180107" y="826627"/>
            <a:ext cx="63617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Qualitative</a:t>
            </a:r>
          </a:p>
        </p:txBody>
      </p:sp>
      <p:sp>
        <p:nvSpPr>
          <p:cNvPr id="18" name="Isosceles Triangle 23"/>
          <p:cNvSpPr>
            <a:spLocks noChangeArrowheads="1"/>
          </p:cNvSpPr>
          <p:nvPr/>
        </p:nvSpPr>
        <p:spPr bwMode="auto">
          <a:xfrm rot="14352476" flipH="1">
            <a:off x="7307152" y="797328"/>
            <a:ext cx="1145870" cy="316999"/>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19" name="TextBox 19"/>
          <p:cNvSpPr txBox="1">
            <a:spLocks noChangeArrowheads="1"/>
          </p:cNvSpPr>
          <p:nvPr/>
        </p:nvSpPr>
        <p:spPr bwMode="auto">
          <a:xfrm rot="3558274">
            <a:off x="7631224" y="826444"/>
            <a:ext cx="6365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20" name="Isosceles Triangle 21"/>
          <p:cNvSpPr>
            <a:spLocks noChangeArrowheads="1"/>
          </p:cNvSpPr>
          <p:nvPr/>
        </p:nvSpPr>
        <p:spPr bwMode="auto">
          <a:xfrm>
            <a:off x="7112287" y="1079206"/>
            <a:ext cx="1193513" cy="317112"/>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21" name="TextBox 20"/>
          <p:cNvSpPr txBox="1">
            <a:spLocks noChangeArrowheads="1"/>
          </p:cNvSpPr>
          <p:nvPr/>
        </p:nvSpPr>
        <p:spPr bwMode="auto">
          <a:xfrm>
            <a:off x="7271423" y="1225940"/>
            <a:ext cx="89115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Reader and Task</a:t>
            </a:r>
          </a:p>
        </p:txBody>
      </p:sp>
      <p:sp>
        <p:nvSpPr>
          <p:cNvPr id="2" name="Slide Number Placeholder 1"/>
          <p:cNvSpPr>
            <a:spLocks noGrp="1"/>
          </p:cNvSpPr>
          <p:nvPr>
            <p:ph type="sldNum" sz="quarter" idx="12"/>
          </p:nvPr>
        </p:nvSpPr>
        <p:spPr/>
        <p:txBody>
          <a:bodyPr/>
          <a:lstStyle/>
          <a:p>
            <a:fld id="{6B763E72-23FD-4D61-AB92-5116F510A8AD}" type="slidenum">
              <a:rPr lang="en-US" smtClean="0"/>
              <a:t>36</a:t>
            </a:fld>
            <a:endParaRPr lang="en-US"/>
          </a:p>
        </p:txBody>
      </p:sp>
    </p:spTree>
    <p:extLst>
      <p:ext uri="{BB962C8B-B14F-4D97-AF65-F5344CB8AC3E}">
        <p14:creationId xmlns:p14="http://schemas.microsoft.com/office/powerpoint/2010/main" val="33850243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Isosceles Triangle 15"/>
          <p:cNvSpPr/>
          <p:nvPr/>
        </p:nvSpPr>
        <p:spPr>
          <a:xfrm rot="10800000">
            <a:off x="634682" y="2168858"/>
            <a:ext cx="7761554" cy="3697898"/>
          </a:xfrm>
          <a:prstGeom prst="triangle">
            <a:avLst>
              <a:gd name="adj" fmla="val 0"/>
            </a:avLst>
          </a:prstGeom>
          <a:gradFill flip="none" rotWithShape="1">
            <a:gsLst>
              <a:gs pos="0">
                <a:srgbClr val="5E9EFF"/>
              </a:gs>
              <a:gs pos="39999">
                <a:srgbClr val="85C2FF"/>
              </a:gs>
              <a:gs pos="70000">
                <a:srgbClr val="C4D6EB"/>
              </a:gs>
              <a:gs pos="100000">
                <a:srgbClr val="FFEBFA"/>
              </a:gs>
            </a:gsLst>
            <a:lin ang="18900000" scaled="0"/>
            <a:tileRect/>
          </a:gra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Isosceles Triangle 4"/>
          <p:cNvSpPr/>
          <p:nvPr/>
        </p:nvSpPr>
        <p:spPr>
          <a:xfrm>
            <a:off x="685800" y="2193737"/>
            <a:ext cx="7840133" cy="3680962"/>
          </a:xfrm>
          <a:prstGeom prst="triangle">
            <a:avLst>
              <a:gd name="adj" fmla="val 0"/>
            </a:avLst>
          </a:prstGeom>
          <a:gradFill flip="none" rotWithShape="1">
            <a:gsLst>
              <a:gs pos="0">
                <a:srgbClr val="DDEBCF"/>
              </a:gs>
              <a:gs pos="50000">
                <a:srgbClr val="9CB86E"/>
              </a:gs>
              <a:gs pos="100000">
                <a:srgbClr val="156B13"/>
              </a:gs>
            </a:gsLst>
            <a:lin ang="18900000" scaled="0"/>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p:cNvCxnSpPr/>
          <p:nvPr/>
        </p:nvCxnSpPr>
        <p:spPr>
          <a:xfrm>
            <a:off x="3253648" y="2226231"/>
            <a:ext cx="0" cy="3648243"/>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65466" y="2226231"/>
            <a:ext cx="0" cy="3640227"/>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81000" y="1592969"/>
            <a:ext cx="8252006" cy="523220"/>
          </a:xfrm>
          <a:prstGeom prst="rect">
            <a:avLst/>
          </a:prstGeom>
          <a:noFill/>
        </p:spPr>
        <p:txBody>
          <a:bodyPr wrap="square" rtlCol="0">
            <a:spAutoFit/>
          </a:bodyPr>
          <a:lstStyle/>
          <a:p>
            <a:pPr algn="ctr"/>
            <a:r>
              <a:rPr lang="en-US" sz="2800" b="1" dirty="0" smtClean="0">
                <a:solidFill>
                  <a:schemeClr val="bg2"/>
                </a:solidFill>
                <a:latin typeface="Cambria"/>
                <a:cs typeface="Cambria"/>
              </a:rPr>
              <a:t>RA! RA! RA! Reading!</a:t>
            </a:r>
            <a:endParaRPr lang="en-US" sz="2800" b="1" dirty="0">
              <a:solidFill>
                <a:schemeClr val="bg2"/>
              </a:solidFill>
              <a:latin typeface="Cambria"/>
              <a:cs typeface="Cambria"/>
            </a:endParaRPr>
          </a:p>
        </p:txBody>
      </p:sp>
      <p:sp>
        <p:nvSpPr>
          <p:cNvPr id="20" name="Right Arrow 19"/>
          <p:cNvSpPr/>
          <p:nvPr/>
        </p:nvSpPr>
        <p:spPr>
          <a:xfrm>
            <a:off x="794265" y="6021036"/>
            <a:ext cx="7635838" cy="321734"/>
          </a:xfrm>
          <a:prstGeom prst="rightArrow">
            <a:avLst/>
          </a:prstGeom>
          <a:gradFill flip="none" rotWithShape="1">
            <a:gsLst>
              <a:gs pos="0">
                <a:srgbClr val="000000"/>
              </a:gs>
              <a:gs pos="39999">
                <a:schemeClr val="bg1">
                  <a:lumMod val="50000"/>
                </a:schemeClr>
              </a:gs>
              <a:gs pos="70000">
                <a:schemeClr val="bg1">
                  <a:lumMod val="75000"/>
                </a:schemeClr>
              </a:gs>
              <a:gs pos="88000">
                <a:schemeClr val="bg1">
                  <a:lumMod val="85000"/>
                </a:schemeClr>
              </a:gs>
              <a:gs pos="100000">
                <a:schemeClr val="bg1">
                  <a:lumMod val="95000"/>
                </a:scheme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p:cNvGrpSpPr/>
          <p:nvPr/>
        </p:nvGrpSpPr>
        <p:grpSpPr>
          <a:xfrm>
            <a:off x="685800" y="2206181"/>
            <a:ext cx="7744303" cy="3190564"/>
            <a:chOff x="1397000" y="1708665"/>
            <a:chExt cx="6565901" cy="2639934"/>
          </a:xfrm>
        </p:grpSpPr>
        <p:grpSp>
          <p:nvGrpSpPr>
            <p:cNvPr id="30" name="Group 29"/>
            <p:cNvGrpSpPr/>
            <p:nvPr/>
          </p:nvGrpSpPr>
          <p:grpSpPr>
            <a:xfrm>
              <a:off x="1397000" y="1708665"/>
              <a:ext cx="4461933" cy="2639934"/>
              <a:chOff x="1397000" y="1708665"/>
              <a:chExt cx="4461933" cy="2639934"/>
            </a:xfrm>
          </p:grpSpPr>
          <p:sp>
            <p:nvSpPr>
              <p:cNvPr id="17" name="TextBox 16"/>
              <p:cNvSpPr txBox="1"/>
              <p:nvPr/>
            </p:nvSpPr>
            <p:spPr>
              <a:xfrm>
                <a:off x="1397000" y="1725599"/>
                <a:ext cx="2196574" cy="2623000"/>
              </a:xfrm>
              <a:prstGeom prst="rect">
                <a:avLst/>
              </a:prstGeom>
              <a:solidFill>
                <a:schemeClr val="bg1">
                  <a:lumMod val="95000"/>
                  <a:alpha val="25000"/>
                </a:schemeClr>
              </a:solidFill>
            </p:spPr>
            <p:txBody>
              <a:bodyPr wrap="square" rtlCol="0">
                <a:spAutoFit/>
              </a:bodyPr>
              <a:lstStyle/>
              <a:p>
                <a:pPr algn="ctr"/>
                <a:endParaRPr lang="en-US" sz="1600" b="1" u="sng" dirty="0" smtClean="0">
                  <a:latin typeface="Cambria"/>
                  <a:cs typeface="Cambria"/>
                </a:endParaRPr>
              </a:p>
              <a:p>
                <a:pPr algn="ctr"/>
                <a:endParaRPr lang="en-US" sz="1600" b="1" u="sng" dirty="0">
                  <a:latin typeface="Cambria"/>
                  <a:cs typeface="Cambria"/>
                </a:endParaRPr>
              </a:p>
              <a:p>
                <a:pPr algn="ctr"/>
                <a:r>
                  <a:rPr lang="en-US" sz="2400" b="1" u="sng" dirty="0" smtClean="0">
                    <a:latin typeface="Cambria"/>
                    <a:cs typeface="Cambria"/>
                  </a:rPr>
                  <a:t>R</a:t>
                </a:r>
                <a:r>
                  <a:rPr lang="en-US" sz="2400" b="1" dirty="0" smtClean="0">
                    <a:latin typeface="Cambria"/>
                    <a:cs typeface="Cambria"/>
                  </a:rPr>
                  <a:t>ead </a:t>
                </a:r>
                <a:r>
                  <a:rPr lang="en-US" sz="2400" b="1" u="sng" dirty="0" smtClean="0">
                    <a:latin typeface="Cambria"/>
                    <a:cs typeface="Cambria"/>
                  </a:rPr>
                  <a:t>A</a:t>
                </a:r>
                <a:r>
                  <a:rPr lang="en-US" sz="2400" b="1" dirty="0" smtClean="0">
                    <a:latin typeface="Cambria"/>
                    <a:cs typeface="Cambria"/>
                  </a:rPr>
                  <a:t>loud</a:t>
                </a:r>
              </a:p>
              <a:p>
                <a:pPr algn="ctr"/>
                <a:endParaRPr lang="en-US" sz="1600" b="1" dirty="0">
                  <a:latin typeface="Cambria"/>
                  <a:cs typeface="Cambria"/>
                </a:endParaRPr>
              </a:p>
              <a:p>
                <a:pPr algn="ctr"/>
                <a:r>
                  <a:rPr lang="en-US" sz="1600" dirty="0" smtClean="0">
                    <a:latin typeface="Cambria"/>
                    <a:cs typeface="Cambria"/>
                  </a:rPr>
                  <a:t>Modeling of decoding</a:t>
                </a:r>
                <a:br>
                  <a:rPr lang="en-US" sz="1600" dirty="0" smtClean="0">
                    <a:latin typeface="Cambria"/>
                    <a:cs typeface="Cambria"/>
                  </a:rPr>
                </a:br>
                <a:r>
                  <a:rPr lang="en-US" sz="1600" dirty="0" smtClean="0">
                    <a:latin typeface="Cambria"/>
                    <a:cs typeface="Cambria"/>
                  </a:rPr>
                  <a:t>and fluency</a:t>
                </a:r>
              </a:p>
              <a:p>
                <a:pPr algn="ctr"/>
                <a:endParaRPr lang="en-US" sz="1600" dirty="0" smtClean="0">
                  <a:latin typeface="Cambria"/>
                  <a:cs typeface="Cambria"/>
                </a:endParaRPr>
              </a:p>
              <a:p>
                <a:pPr algn="ctr"/>
                <a:r>
                  <a:rPr lang="en-US" sz="1600" dirty="0" smtClean="0">
                    <a:latin typeface="Cambria"/>
                    <a:cs typeface="Cambria"/>
                  </a:rPr>
                  <a:t>Heavy scaffolding for </a:t>
                </a:r>
                <a:r>
                  <a:rPr lang="en-US" sz="1600" dirty="0">
                    <a:latin typeface="Cambria"/>
                    <a:cs typeface="Cambria"/>
                  </a:rPr>
                  <a:t>vocabulary </a:t>
                </a:r>
                <a:r>
                  <a:rPr lang="en-US" sz="1600" dirty="0" smtClean="0">
                    <a:latin typeface="Cambria"/>
                    <a:cs typeface="Cambria"/>
                  </a:rPr>
                  <a:t>and comprehension</a:t>
                </a:r>
              </a:p>
              <a:p>
                <a:pPr algn="ctr"/>
                <a:endParaRPr lang="en-US" sz="1600" dirty="0">
                  <a:latin typeface="Cambria"/>
                  <a:cs typeface="Cambria"/>
                </a:endParaRPr>
              </a:p>
              <a:p>
                <a:pPr algn="ctr"/>
                <a:endParaRPr lang="en-US" sz="1600" dirty="0" smtClean="0">
                  <a:latin typeface="Cambria"/>
                  <a:cs typeface="Cambria"/>
                </a:endParaRPr>
              </a:p>
            </p:txBody>
          </p:sp>
          <p:sp>
            <p:nvSpPr>
              <p:cNvPr id="19" name="TextBox 18"/>
              <p:cNvSpPr txBox="1"/>
              <p:nvPr/>
            </p:nvSpPr>
            <p:spPr>
              <a:xfrm>
                <a:off x="3593574" y="1708665"/>
                <a:ext cx="2265359" cy="2623000"/>
              </a:xfrm>
              <a:prstGeom prst="rect">
                <a:avLst/>
              </a:prstGeom>
              <a:solidFill>
                <a:schemeClr val="bg1">
                  <a:lumMod val="95000"/>
                  <a:alpha val="25000"/>
                </a:schemeClr>
              </a:solidFill>
            </p:spPr>
            <p:txBody>
              <a:bodyPr wrap="square" rtlCol="0">
                <a:spAutoFit/>
              </a:bodyPr>
              <a:lstStyle/>
              <a:p>
                <a:pPr algn="ctr"/>
                <a:endParaRPr lang="en-US" sz="1600" b="1" u="sng" dirty="0" smtClean="0">
                  <a:latin typeface="Cambria"/>
                  <a:cs typeface="Cambria"/>
                </a:endParaRPr>
              </a:p>
              <a:p>
                <a:pPr algn="ctr"/>
                <a:endParaRPr lang="en-US" sz="1600" b="1" u="sng" dirty="0">
                  <a:latin typeface="Cambria"/>
                  <a:cs typeface="Cambria"/>
                </a:endParaRPr>
              </a:p>
              <a:p>
                <a:pPr algn="ctr"/>
                <a:r>
                  <a:rPr lang="en-US" sz="2400" b="1" u="sng" dirty="0" smtClean="0">
                    <a:latin typeface="Cambria"/>
                    <a:cs typeface="Cambria"/>
                  </a:rPr>
                  <a:t>R</a:t>
                </a:r>
                <a:r>
                  <a:rPr lang="en-US" sz="2400" b="1" dirty="0" smtClean="0">
                    <a:latin typeface="Cambria"/>
                    <a:cs typeface="Cambria"/>
                  </a:rPr>
                  <a:t>ead </a:t>
                </a:r>
                <a:r>
                  <a:rPr lang="en-US" sz="2400" b="1" u="sng" dirty="0" smtClean="0">
                    <a:latin typeface="Cambria"/>
                    <a:cs typeface="Cambria"/>
                  </a:rPr>
                  <a:t>A</a:t>
                </a:r>
                <a:r>
                  <a:rPr lang="en-US" sz="2400" b="1" dirty="0" smtClean="0">
                    <a:latin typeface="Cambria"/>
                    <a:cs typeface="Cambria"/>
                  </a:rPr>
                  <a:t>long</a:t>
                </a:r>
              </a:p>
              <a:p>
                <a:pPr algn="ctr"/>
                <a:endParaRPr lang="en-US" sz="1600" b="1" dirty="0">
                  <a:latin typeface="Cambria"/>
                  <a:cs typeface="Cambria"/>
                </a:endParaRPr>
              </a:p>
              <a:p>
                <a:pPr algn="ctr"/>
                <a:r>
                  <a:rPr lang="en-US" sz="1600" dirty="0" smtClean="0">
                    <a:latin typeface="Cambria"/>
                    <a:cs typeface="Cambria"/>
                  </a:rPr>
                  <a:t>Some scaffolding, as</a:t>
                </a:r>
                <a:br>
                  <a:rPr lang="en-US" sz="1600" dirty="0" smtClean="0">
                    <a:latin typeface="Cambria"/>
                    <a:cs typeface="Cambria"/>
                  </a:rPr>
                </a:br>
                <a:r>
                  <a:rPr lang="en-US" sz="1600" dirty="0" smtClean="0">
                    <a:latin typeface="Cambria"/>
                    <a:cs typeface="Cambria"/>
                  </a:rPr>
                  <a:t>needed, for decoding, </a:t>
                </a:r>
                <a:r>
                  <a:rPr lang="en-US" sz="1600" dirty="0">
                    <a:latin typeface="Cambria"/>
                    <a:cs typeface="Cambria"/>
                  </a:rPr>
                  <a:t>fluency, vocabulary, and </a:t>
                </a:r>
                <a:r>
                  <a:rPr lang="en-US" sz="1600" dirty="0" smtClean="0">
                    <a:latin typeface="Cambria"/>
                    <a:cs typeface="Cambria"/>
                  </a:rPr>
                  <a:t>comprehension</a:t>
                </a:r>
              </a:p>
              <a:p>
                <a:pPr algn="ctr"/>
                <a:endParaRPr lang="en-US" sz="1600" dirty="0">
                  <a:latin typeface="Cambria"/>
                  <a:cs typeface="Cambria"/>
                </a:endParaRPr>
              </a:p>
              <a:p>
                <a:pPr algn="ctr"/>
                <a:endParaRPr lang="en-US" sz="1600" dirty="0" smtClean="0">
                  <a:latin typeface="Cambria"/>
                  <a:cs typeface="Cambria"/>
                </a:endParaRPr>
              </a:p>
              <a:p>
                <a:pPr algn="ctr"/>
                <a:endParaRPr lang="en-US" sz="1600" dirty="0">
                  <a:latin typeface="Cambria"/>
                  <a:cs typeface="Cambria"/>
                </a:endParaRPr>
              </a:p>
              <a:p>
                <a:pPr algn="ctr"/>
                <a:endParaRPr lang="en-US" sz="1600" dirty="0">
                  <a:latin typeface="Cambria"/>
                  <a:cs typeface="Cambria"/>
                </a:endParaRPr>
              </a:p>
            </p:txBody>
          </p:sp>
        </p:grpSp>
        <p:sp>
          <p:nvSpPr>
            <p:cNvPr id="21" name="TextBox 20"/>
            <p:cNvSpPr txBox="1"/>
            <p:nvPr/>
          </p:nvSpPr>
          <p:spPr>
            <a:xfrm>
              <a:off x="5867401" y="1725599"/>
              <a:ext cx="2095500" cy="2623000"/>
            </a:xfrm>
            <a:prstGeom prst="rect">
              <a:avLst/>
            </a:prstGeom>
            <a:solidFill>
              <a:schemeClr val="bg1">
                <a:lumMod val="95000"/>
                <a:alpha val="25000"/>
              </a:schemeClr>
            </a:solidFill>
          </p:spPr>
          <p:txBody>
            <a:bodyPr wrap="square" rtlCol="0">
              <a:spAutoFit/>
            </a:bodyPr>
            <a:lstStyle/>
            <a:p>
              <a:pPr algn="ctr"/>
              <a:endParaRPr lang="en-US" sz="1600" b="1" u="sng" dirty="0" smtClean="0">
                <a:latin typeface="Cambria"/>
                <a:cs typeface="Cambria"/>
              </a:endParaRPr>
            </a:p>
            <a:p>
              <a:pPr algn="ctr"/>
              <a:endParaRPr lang="en-US" sz="1600" b="1" u="sng" dirty="0">
                <a:latin typeface="Cambria"/>
                <a:cs typeface="Cambria"/>
              </a:endParaRPr>
            </a:p>
            <a:p>
              <a:pPr algn="ctr"/>
              <a:r>
                <a:rPr lang="en-US" sz="2400" b="1" u="sng" dirty="0" smtClean="0">
                  <a:latin typeface="Cambria"/>
                  <a:cs typeface="Cambria"/>
                </a:rPr>
                <a:t>R</a:t>
              </a:r>
              <a:r>
                <a:rPr lang="en-US" sz="2400" b="1" dirty="0" smtClean="0">
                  <a:latin typeface="Cambria"/>
                  <a:cs typeface="Cambria"/>
                </a:rPr>
                <a:t>ead </a:t>
              </a:r>
              <a:r>
                <a:rPr lang="en-US" sz="2400" b="1" u="sng" dirty="0" smtClean="0">
                  <a:latin typeface="Cambria"/>
                  <a:cs typeface="Cambria"/>
                </a:rPr>
                <a:t>A</a:t>
              </a:r>
              <a:r>
                <a:rPr lang="en-US" sz="2400" b="1" dirty="0" smtClean="0">
                  <a:latin typeface="Cambria"/>
                  <a:cs typeface="Cambria"/>
                </a:rPr>
                <a:t>lone</a:t>
              </a:r>
            </a:p>
            <a:p>
              <a:pPr algn="ctr"/>
              <a:endParaRPr lang="en-US" sz="1600" b="1" dirty="0">
                <a:latin typeface="Cambria"/>
                <a:cs typeface="Cambria"/>
              </a:endParaRPr>
            </a:p>
            <a:p>
              <a:pPr algn="ctr"/>
              <a:r>
                <a:rPr lang="en-US" sz="1600" dirty="0" smtClean="0">
                  <a:latin typeface="Cambria"/>
                  <a:cs typeface="Cambria"/>
                </a:rPr>
                <a:t>Independent,</a:t>
              </a:r>
              <a:br>
                <a:rPr lang="en-US" sz="1600" dirty="0" smtClean="0">
                  <a:latin typeface="Cambria"/>
                  <a:cs typeface="Cambria"/>
                </a:rPr>
              </a:br>
              <a:r>
                <a:rPr lang="en-US" sz="1600" dirty="0" smtClean="0">
                  <a:latin typeface="Cambria"/>
                  <a:cs typeface="Cambria"/>
                </a:rPr>
                <a:t>autonomous reading</a:t>
              </a:r>
              <a:endParaRPr lang="en-US" sz="1600" dirty="0">
                <a:latin typeface="Cambria"/>
                <a:cs typeface="Cambria"/>
              </a:endParaRPr>
            </a:p>
            <a:p>
              <a:pPr algn="ctr"/>
              <a:endParaRPr lang="en-US" sz="1600" dirty="0" smtClean="0">
                <a:latin typeface="Cambria"/>
                <a:cs typeface="Cambria"/>
              </a:endParaRPr>
            </a:p>
            <a:p>
              <a:pPr algn="ctr"/>
              <a:r>
                <a:rPr lang="en-US" sz="1600" dirty="0" smtClean="0">
                  <a:latin typeface="Cambria"/>
                  <a:cs typeface="Cambria"/>
                </a:rPr>
                <a:t>Little to no scaffolding</a:t>
              </a:r>
            </a:p>
            <a:p>
              <a:pPr algn="ctr"/>
              <a:endParaRPr lang="en-US" sz="1600" dirty="0" smtClean="0">
                <a:latin typeface="Cambria"/>
                <a:cs typeface="Cambria"/>
              </a:endParaRPr>
            </a:p>
            <a:p>
              <a:pPr algn="ctr"/>
              <a:endParaRPr lang="en-US" sz="1600" dirty="0" smtClean="0">
                <a:latin typeface="Cambria"/>
                <a:cs typeface="Cambria"/>
              </a:endParaRPr>
            </a:p>
            <a:p>
              <a:pPr algn="ctr"/>
              <a:endParaRPr lang="en-US" sz="1600" dirty="0">
                <a:latin typeface="Cambria"/>
                <a:cs typeface="Cambria"/>
              </a:endParaRPr>
            </a:p>
            <a:p>
              <a:pPr algn="ctr"/>
              <a:endParaRPr lang="en-US" sz="1600" dirty="0">
                <a:latin typeface="Cambria"/>
                <a:cs typeface="Cambria"/>
              </a:endParaRPr>
            </a:p>
          </p:txBody>
        </p:sp>
      </p:grpSp>
      <p:grpSp>
        <p:nvGrpSpPr>
          <p:cNvPr id="28" name="Group 27"/>
          <p:cNvGrpSpPr/>
          <p:nvPr/>
        </p:nvGrpSpPr>
        <p:grpSpPr>
          <a:xfrm>
            <a:off x="228599" y="2138586"/>
            <a:ext cx="762000" cy="3757164"/>
            <a:chOff x="228600" y="1583265"/>
            <a:chExt cx="762000" cy="3757164"/>
          </a:xfrm>
        </p:grpSpPr>
        <p:sp>
          <p:nvSpPr>
            <p:cNvPr id="12" name="Down Arrow 11"/>
            <p:cNvSpPr/>
            <p:nvPr/>
          </p:nvSpPr>
          <p:spPr>
            <a:xfrm rot="10800000">
              <a:off x="228600" y="1583265"/>
              <a:ext cx="762000" cy="3757164"/>
            </a:xfrm>
            <a:prstGeom prst="downArrow">
              <a:avLst/>
            </a:prstGeom>
            <a:gradFill flip="none" rotWithShape="1">
              <a:gsLst>
                <a:gs pos="0">
                  <a:srgbClr val="DDEBCF"/>
                </a:gs>
                <a:gs pos="50000">
                  <a:srgbClr val="9CB86E"/>
                </a:gs>
                <a:gs pos="100000">
                  <a:srgbClr val="156B13"/>
                </a:gs>
              </a:gsLst>
              <a:lin ang="54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0800000"/>
                </a:camera>
                <a:lightRig rig="threePt" dir="t"/>
              </a:scene3d>
            </a:bodyPr>
            <a:lstStyle/>
            <a:p>
              <a:pPr algn="ctr"/>
              <a:endParaRPr lang="en-US" sz="2000" dirty="0">
                <a:latin typeface="Cambria"/>
                <a:cs typeface="Cambria"/>
              </a:endParaRPr>
            </a:p>
          </p:txBody>
        </p:sp>
        <p:sp>
          <p:nvSpPr>
            <p:cNvPr id="22" name="TextBox 21"/>
            <p:cNvSpPr txBox="1"/>
            <p:nvPr/>
          </p:nvSpPr>
          <p:spPr>
            <a:xfrm rot="16200000">
              <a:off x="-1020015" y="3477330"/>
              <a:ext cx="3259230" cy="400110"/>
            </a:xfrm>
            <a:prstGeom prst="rect">
              <a:avLst/>
            </a:prstGeom>
            <a:noFill/>
          </p:spPr>
          <p:txBody>
            <a:bodyPr wrap="square" rtlCol="0">
              <a:spAutoFit/>
            </a:bodyPr>
            <a:lstStyle/>
            <a:p>
              <a:pPr algn="ctr"/>
              <a:r>
                <a:rPr lang="en-US" sz="2000" b="1" spc="300" dirty="0" smtClean="0">
                  <a:latin typeface="Cambria"/>
                  <a:cs typeface="Cambria"/>
                </a:rPr>
                <a:t>Teacher Scaffolding</a:t>
              </a:r>
              <a:endParaRPr lang="en-US" sz="2000" b="1" spc="300" dirty="0">
                <a:latin typeface="Cambria"/>
                <a:cs typeface="Cambria"/>
              </a:endParaRPr>
            </a:p>
          </p:txBody>
        </p:sp>
      </p:grpSp>
      <p:sp>
        <p:nvSpPr>
          <p:cNvPr id="25" name="TextBox 24"/>
          <p:cNvSpPr txBox="1"/>
          <p:nvPr/>
        </p:nvSpPr>
        <p:spPr>
          <a:xfrm>
            <a:off x="794265" y="6198513"/>
            <a:ext cx="7601971" cy="430887"/>
          </a:xfrm>
          <a:prstGeom prst="rect">
            <a:avLst/>
          </a:prstGeom>
          <a:noFill/>
        </p:spPr>
        <p:txBody>
          <a:bodyPr wrap="square" rtlCol="0">
            <a:spAutoFit/>
          </a:bodyPr>
          <a:lstStyle/>
          <a:p>
            <a:pPr algn="ctr"/>
            <a:r>
              <a:rPr lang="en-US" sz="2200" b="1" dirty="0" smtClean="0">
                <a:latin typeface="Cambria"/>
                <a:cs typeface="Cambria"/>
              </a:rPr>
              <a:t>Gradual Release of Responsibility </a:t>
            </a:r>
            <a:r>
              <a:rPr lang="en-US" sz="2200" b="1" i="1" dirty="0" smtClean="0">
                <a:latin typeface="Cambria"/>
                <a:cs typeface="Cambria"/>
              </a:rPr>
              <a:t>(I do, we do, you do)…</a:t>
            </a:r>
            <a:endParaRPr lang="en-US" sz="2200" b="1" i="1" dirty="0">
              <a:latin typeface="Cambria"/>
              <a:cs typeface="Cambria"/>
            </a:endParaRPr>
          </a:p>
        </p:txBody>
      </p:sp>
      <p:grpSp>
        <p:nvGrpSpPr>
          <p:cNvPr id="29" name="Group 28"/>
          <p:cNvGrpSpPr/>
          <p:nvPr/>
        </p:nvGrpSpPr>
        <p:grpSpPr>
          <a:xfrm>
            <a:off x="8111272" y="2158711"/>
            <a:ext cx="762000" cy="3810000"/>
            <a:chOff x="7638534" y="1676400"/>
            <a:chExt cx="762000" cy="3810000"/>
          </a:xfrm>
        </p:grpSpPr>
        <p:sp>
          <p:nvSpPr>
            <p:cNvPr id="13" name="Down Arrow 12"/>
            <p:cNvSpPr/>
            <p:nvPr/>
          </p:nvSpPr>
          <p:spPr>
            <a:xfrm>
              <a:off x="7638534" y="1676400"/>
              <a:ext cx="762000" cy="3810000"/>
            </a:xfrm>
            <a:prstGeom prst="downArrow">
              <a:avLst/>
            </a:prstGeom>
            <a:gradFill flip="none" rotWithShape="1">
              <a:gsLst>
                <a:gs pos="0">
                  <a:srgbClr val="5E9EFF"/>
                </a:gs>
                <a:gs pos="39999">
                  <a:srgbClr val="85C2FF"/>
                </a:gs>
                <a:gs pos="70000">
                  <a:srgbClr val="C4D6EB"/>
                </a:gs>
                <a:gs pos="100000">
                  <a:schemeClr val="bg1">
                    <a:lumMod val="95000"/>
                  </a:schemeClr>
                </a:gs>
              </a:gsLst>
              <a:lin ang="162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Cambria"/>
                <a:cs typeface="Cambria"/>
              </a:endParaRPr>
            </a:p>
          </p:txBody>
        </p:sp>
        <p:sp>
          <p:nvSpPr>
            <p:cNvPr id="23" name="TextBox 22"/>
            <p:cNvSpPr txBox="1"/>
            <p:nvPr/>
          </p:nvSpPr>
          <p:spPr>
            <a:xfrm rot="5400000">
              <a:off x="6244967" y="3300111"/>
              <a:ext cx="3549134" cy="400110"/>
            </a:xfrm>
            <a:prstGeom prst="rect">
              <a:avLst/>
            </a:prstGeom>
            <a:noFill/>
          </p:spPr>
          <p:txBody>
            <a:bodyPr wrap="square" rtlCol="0">
              <a:spAutoFit/>
            </a:bodyPr>
            <a:lstStyle/>
            <a:p>
              <a:pPr algn="ctr"/>
              <a:r>
                <a:rPr lang="en-US" sz="2000" b="1" spc="300" dirty="0" smtClean="0">
                  <a:latin typeface="Cambria"/>
                  <a:cs typeface="Cambria"/>
                </a:rPr>
                <a:t>Student Autonomy</a:t>
              </a:r>
              <a:endParaRPr lang="en-US" sz="2000" b="1" spc="300" dirty="0">
                <a:latin typeface="Cambria"/>
                <a:cs typeface="Cambria"/>
              </a:endParaRPr>
            </a:p>
          </p:txBody>
        </p:sp>
      </p:grpSp>
      <p:sp>
        <p:nvSpPr>
          <p:cNvPr id="27"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ea typeface="+mj-ea"/>
                <a:cs typeface="Cambria"/>
              </a:rPr>
              <a:t>How Should </a:t>
            </a:r>
            <a:r>
              <a:rPr lang="en-US" sz="3600" dirty="0" smtClean="0">
                <a:solidFill>
                  <a:srgbClr val="6E0000"/>
                </a:solidFill>
                <a:latin typeface="Cambria"/>
                <a:ea typeface="+mj-ea"/>
                <a:cs typeface="Cambria"/>
              </a:rPr>
              <a:t>Instruction</a:t>
            </a:r>
            <a:br>
              <a:rPr lang="en-US" sz="3600" dirty="0" smtClean="0">
                <a:solidFill>
                  <a:srgbClr val="6E0000"/>
                </a:solidFill>
                <a:latin typeface="Cambria"/>
                <a:ea typeface="+mj-ea"/>
                <a:cs typeface="Cambria"/>
              </a:rPr>
            </a:br>
            <a:r>
              <a:rPr lang="en-US" sz="3600" dirty="0" smtClean="0">
                <a:solidFill>
                  <a:srgbClr val="6E0000"/>
                </a:solidFill>
                <a:latin typeface="Cambria"/>
                <a:ea typeface="+mj-ea"/>
                <a:cs typeface="Cambria"/>
              </a:rPr>
              <a:t>Address </a:t>
            </a:r>
            <a:r>
              <a:rPr lang="en-US" sz="3600" dirty="0">
                <a:solidFill>
                  <a:srgbClr val="6E0000"/>
                </a:solidFill>
                <a:latin typeface="Cambria"/>
                <a:ea typeface="+mj-ea"/>
                <a:cs typeface="Cambria"/>
              </a:rPr>
              <a:t>Text Complexity?</a:t>
            </a:r>
          </a:p>
        </p:txBody>
      </p:sp>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37</a:t>
            </a:fld>
            <a:endParaRPr lang="en-US"/>
          </a:p>
        </p:txBody>
      </p:sp>
    </p:spTree>
    <p:extLst>
      <p:ext uri="{BB962C8B-B14F-4D97-AF65-F5344CB8AC3E}">
        <p14:creationId xmlns:p14="http://schemas.microsoft.com/office/powerpoint/2010/main" val="13570975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TextBox 1"/>
          <p:cNvSpPr txBox="1">
            <a:spLocks noChangeArrowheads="1"/>
          </p:cNvSpPr>
          <p:nvPr/>
        </p:nvSpPr>
        <p:spPr bwMode="auto">
          <a:xfrm>
            <a:off x="457200" y="2362200"/>
            <a:ext cx="43434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Based upon our examination of the Reader and Task Considerations, we have completed the third leg of the text complexity model and are now ready to recommend a final placement within a text complexity band.</a:t>
            </a:r>
          </a:p>
        </p:txBody>
      </p:sp>
      <p:pic>
        <p:nvPicPr>
          <p:cNvPr id="20"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8"/>
          <p:cNvGrpSpPr>
            <a:grpSpLocks/>
          </p:cNvGrpSpPr>
          <p:nvPr/>
        </p:nvGrpSpPr>
        <p:grpSpPr bwMode="auto">
          <a:xfrm>
            <a:off x="6245027" y="2662238"/>
            <a:ext cx="759021" cy="2741613"/>
            <a:chOff x="6502206" y="2419049"/>
            <a:chExt cx="759019" cy="2741913"/>
          </a:xfrm>
        </p:grpSpPr>
        <p:sp>
          <p:nvSpPr>
            <p:cNvPr id="22"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24" name="Group 11"/>
          <p:cNvGrpSpPr>
            <a:grpSpLocks/>
          </p:cNvGrpSpPr>
          <p:nvPr/>
        </p:nvGrpSpPr>
        <p:grpSpPr bwMode="auto">
          <a:xfrm>
            <a:off x="7059482" y="2666769"/>
            <a:ext cx="758956" cy="2743431"/>
            <a:chOff x="7316234" y="2424113"/>
            <a:chExt cx="758945" cy="2743197"/>
          </a:xfrm>
        </p:grpSpPr>
        <p:sp>
          <p:nvSpPr>
            <p:cNvPr id="25"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28" name="Isosceles Triangle 21"/>
          <p:cNvSpPr>
            <a:spLocks noChangeArrowheads="1"/>
          </p:cNvSpPr>
          <p:nvPr/>
        </p:nvSpPr>
        <p:spPr bwMode="auto">
          <a:xfrm>
            <a:off x="5600701" y="4333876"/>
            <a:ext cx="2857499" cy="759226"/>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TextBox 20"/>
          <p:cNvSpPr txBox="1">
            <a:spLocks noChangeArrowheads="1"/>
          </p:cNvSpPr>
          <p:nvPr/>
        </p:nvSpPr>
        <p:spPr bwMode="auto">
          <a:xfrm>
            <a:off x="5981703" y="4685185"/>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Reader and Task</a:t>
            </a:r>
          </a:p>
        </p:txBody>
      </p:sp>
      <p:sp>
        <p:nvSpPr>
          <p:cNvPr id="30"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3: Reader and</a:t>
            </a:r>
            <a:br>
              <a:rPr lang="en-US" sz="3600" dirty="0">
                <a:solidFill>
                  <a:srgbClr val="6E0000"/>
                </a:solidFill>
                <a:latin typeface="Cambria"/>
                <a:cs typeface="Cambria"/>
              </a:rPr>
            </a:br>
            <a:r>
              <a:rPr lang="en-US" sz="3600" dirty="0">
                <a:solidFill>
                  <a:srgbClr val="6E0000"/>
                </a:solidFill>
                <a:latin typeface="Cambria"/>
                <a:cs typeface="Cambria"/>
              </a:rPr>
              <a:t>Task Considerations</a:t>
            </a:r>
            <a:endParaRPr lang="en-US" sz="3600" kern="1200" dirty="0">
              <a:solidFill>
                <a:srgbClr val="6E0000"/>
              </a:solidFill>
              <a:latin typeface="Cambria"/>
              <a:ea typeface="+mj-ea"/>
              <a:cs typeface="Cambria"/>
            </a:endParaRPr>
          </a:p>
        </p:txBody>
      </p:sp>
      <p:sp>
        <p:nvSpPr>
          <p:cNvPr id="32" name="Isosceles Triangle 22"/>
          <p:cNvSpPr>
            <a:spLocks noChangeArrowheads="1"/>
          </p:cNvSpPr>
          <p:nvPr/>
        </p:nvSpPr>
        <p:spPr bwMode="auto">
          <a:xfrm rot="7297754">
            <a:off x="6967365" y="795042"/>
            <a:ext cx="1145110" cy="317026"/>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85000"/>
                </a:schemeClr>
              </a:solidFill>
              <a:effectLst/>
              <a:uLnTx/>
              <a:uFillTx/>
            </a:endParaRPr>
          </a:p>
        </p:txBody>
      </p:sp>
      <p:sp>
        <p:nvSpPr>
          <p:cNvPr id="33" name="TextBox 18"/>
          <p:cNvSpPr txBox="1">
            <a:spLocks noChangeArrowheads="1"/>
          </p:cNvSpPr>
          <p:nvPr/>
        </p:nvSpPr>
        <p:spPr bwMode="auto">
          <a:xfrm rot="18093240">
            <a:off x="7180107" y="826627"/>
            <a:ext cx="63617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Qualitative</a:t>
            </a:r>
          </a:p>
        </p:txBody>
      </p:sp>
      <p:sp>
        <p:nvSpPr>
          <p:cNvPr id="34" name="Isosceles Triangle 23"/>
          <p:cNvSpPr>
            <a:spLocks noChangeArrowheads="1"/>
          </p:cNvSpPr>
          <p:nvPr/>
        </p:nvSpPr>
        <p:spPr bwMode="auto">
          <a:xfrm rot="14352476" flipH="1">
            <a:off x="7307152" y="797328"/>
            <a:ext cx="1145870" cy="316999"/>
          </a:xfrm>
          <a:prstGeom prst="triangle">
            <a:avLst>
              <a:gd name="adj" fmla="val 50000"/>
            </a:avLst>
          </a:prstGeom>
          <a:solidFill>
            <a:schemeClr val="bg1">
              <a:lumMod val="85000"/>
            </a:schemeClr>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chemeClr val="bg1">
                  <a:lumMod val="75000"/>
                </a:schemeClr>
              </a:solidFill>
              <a:effectLst/>
              <a:uLnTx/>
              <a:uFillTx/>
            </a:endParaRPr>
          </a:p>
        </p:txBody>
      </p:sp>
      <p:sp>
        <p:nvSpPr>
          <p:cNvPr id="35" name="TextBox 19"/>
          <p:cNvSpPr txBox="1">
            <a:spLocks noChangeArrowheads="1"/>
          </p:cNvSpPr>
          <p:nvPr/>
        </p:nvSpPr>
        <p:spPr bwMode="auto">
          <a:xfrm rot="3558274">
            <a:off x="7631224" y="826444"/>
            <a:ext cx="63659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chemeClr val="bg1">
                    <a:lumMod val="50000"/>
                  </a:schemeClr>
                </a:solidFill>
                <a:effectLst/>
                <a:uLnTx/>
                <a:uFillTx/>
                <a:latin typeface="Cambria"/>
                <a:cs typeface="Cambria"/>
              </a:rPr>
              <a:t>Quantitative</a:t>
            </a:r>
          </a:p>
        </p:txBody>
      </p:sp>
      <p:sp>
        <p:nvSpPr>
          <p:cNvPr id="36" name="Isosceles Triangle 21"/>
          <p:cNvSpPr>
            <a:spLocks noChangeArrowheads="1"/>
          </p:cNvSpPr>
          <p:nvPr/>
        </p:nvSpPr>
        <p:spPr bwMode="auto">
          <a:xfrm>
            <a:off x="7112287" y="1079206"/>
            <a:ext cx="1193513" cy="317112"/>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rgbClr val="BFBFBF"/>
              </a:solidFill>
              <a:effectLst/>
              <a:uLnTx/>
              <a:uFillTx/>
            </a:endParaRPr>
          </a:p>
        </p:txBody>
      </p:sp>
      <p:sp>
        <p:nvSpPr>
          <p:cNvPr id="37" name="TextBox 20"/>
          <p:cNvSpPr txBox="1">
            <a:spLocks noChangeArrowheads="1"/>
          </p:cNvSpPr>
          <p:nvPr/>
        </p:nvSpPr>
        <p:spPr bwMode="auto">
          <a:xfrm>
            <a:off x="7271423" y="1225940"/>
            <a:ext cx="89115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effectLst/>
                <a:uLnTx/>
                <a:uFillTx/>
                <a:latin typeface="Cambria"/>
                <a:cs typeface="Cambria"/>
              </a:rPr>
              <a:t>Reader and Task</a:t>
            </a:r>
          </a:p>
        </p:txBody>
      </p:sp>
      <p:sp>
        <p:nvSpPr>
          <p:cNvPr id="2" name="Slide Number Placeholder 1"/>
          <p:cNvSpPr>
            <a:spLocks noGrp="1"/>
          </p:cNvSpPr>
          <p:nvPr>
            <p:ph type="sldNum" sz="quarter" idx="12"/>
          </p:nvPr>
        </p:nvSpPr>
        <p:spPr/>
        <p:txBody>
          <a:bodyPr/>
          <a:lstStyle/>
          <a:p>
            <a:fld id="{6B763E72-23FD-4D61-AB92-5116F510A8AD}" type="slidenum">
              <a:rPr lang="en-US" smtClean="0"/>
              <a:t>38</a:t>
            </a:fld>
            <a:endParaRPr lang="en-US"/>
          </a:p>
        </p:txBody>
      </p:sp>
    </p:spTree>
    <p:extLst>
      <p:ext uri="{BB962C8B-B14F-4D97-AF65-F5344CB8AC3E}">
        <p14:creationId xmlns:p14="http://schemas.microsoft.com/office/powerpoint/2010/main" val="589482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4: Recommended Placement</a:t>
            </a:r>
          </a:p>
        </p:txBody>
      </p:sp>
      <p:pic>
        <p:nvPicPr>
          <p:cNvPr id="18" name="Picture 3" descr="image001.jpg"/>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extBox 1"/>
          <p:cNvSpPr txBox="1">
            <a:spLocks noChangeArrowheads="1"/>
          </p:cNvSpPr>
          <p:nvPr/>
        </p:nvSpPr>
        <p:spPr bwMode="auto">
          <a:xfrm>
            <a:off x="4267200" y="2514600"/>
            <a:ext cx="44196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After reflecting upon all three legs of the text complexity model we can make a final recommendation of placement within a text and begin to document our thinking for future reference.</a:t>
            </a:r>
          </a:p>
        </p:txBody>
      </p:sp>
      <p:grpSp>
        <p:nvGrpSpPr>
          <p:cNvPr id="5" name="Group 4"/>
          <p:cNvGrpSpPr/>
          <p:nvPr/>
        </p:nvGrpSpPr>
        <p:grpSpPr>
          <a:xfrm>
            <a:off x="876301" y="2667000"/>
            <a:ext cx="2857499" cy="2747962"/>
            <a:chOff x="5600701" y="2662238"/>
            <a:chExt cx="2857499" cy="2747962"/>
          </a:xfrm>
        </p:grpSpPr>
        <p:sp>
          <p:nvSpPr>
            <p:cNvPr id="40" name="Isosceles Triangle 21"/>
            <p:cNvSpPr>
              <a:spLocks noChangeArrowheads="1"/>
            </p:cNvSpPr>
            <p:nvPr/>
          </p:nvSpPr>
          <p:spPr bwMode="auto">
            <a:xfrm>
              <a:off x="5600701" y="4333876"/>
              <a:ext cx="2857499" cy="759226"/>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 name="Group 3"/>
            <p:cNvGrpSpPr/>
            <p:nvPr/>
          </p:nvGrpSpPr>
          <p:grpSpPr>
            <a:xfrm>
              <a:off x="5981703" y="2662238"/>
              <a:ext cx="2133600" cy="2747962"/>
              <a:chOff x="5981703" y="2662238"/>
              <a:chExt cx="2133600" cy="2747962"/>
            </a:xfrm>
          </p:grpSpPr>
          <p:grpSp>
            <p:nvGrpSpPr>
              <p:cNvPr id="34" name="Group 8"/>
              <p:cNvGrpSpPr>
                <a:grpSpLocks/>
              </p:cNvGrpSpPr>
              <p:nvPr/>
            </p:nvGrpSpPr>
            <p:grpSpPr bwMode="auto">
              <a:xfrm>
                <a:off x="6245027" y="2662238"/>
                <a:ext cx="759021" cy="2741613"/>
                <a:chOff x="6502206" y="2419049"/>
                <a:chExt cx="759019" cy="2741913"/>
              </a:xfrm>
            </p:grpSpPr>
            <p:sp>
              <p:nvSpPr>
                <p:cNvPr id="35"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6"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37" name="Group 11"/>
              <p:cNvGrpSpPr>
                <a:grpSpLocks/>
              </p:cNvGrpSpPr>
              <p:nvPr/>
            </p:nvGrpSpPr>
            <p:grpSpPr bwMode="auto">
              <a:xfrm>
                <a:off x="7059482" y="2666769"/>
                <a:ext cx="758956" cy="2743431"/>
                <a:chOff x="7316234" y="2424113"/>
                <a:chExt cx="758945" cy="2743197"/>
              </a:xfrm>
            </p:grpSpPr>
            <p:sp>
              <p:nvSpPr>
                <p:cNvPr id="38"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9" name="TextBox 19"/>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41" name="TextBox 20"/>
              <p:cNvSpPr txBox="1">
                <a:spLocks noChangeArrowheads="1"/>
              </p:cNvSpPr>
              <p:nvPr/>
            </p:nvSpPr>
            <p:spPr bwMode="auto">
              <a:xfrm>
                <a:off x="5981703" y="4685185"/>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grpSp>
      <p:sp>
        <p:nvSpPr>
          <p:cNvPr id="2" name="Slide Number Placeholder 1"/>
          <p:cNvSpPr>
            <a:spLocks noGrp="1"/>
          </p:cNvSpPr>
          <p:nvPr>
            <p:ph type="sldNum" sz="quarter" idx="12"/>
          </p:nvPr>
        </p:nvSpPr>
        <p:spPr/>
        <p:txBody>
          <a:bodyPr/>
          <a:lstStyle/>
          <a:p>
            <a:fld id="{6B763E72-23FD-4D61-AB92-5116F510A8AD}" type="slidenum">
              <a:rPr lang="en-US" smtClean="0"/>
              <a:t>39</a:t>
            </a:fld>
            <a:endParaRPr lang="en-US"/>
          </a:p>
        </p:txBody>
      </p:sp>
    </p:spTree>
    <p:extLst>
      <p:ext uri="{BB962C8B-B14F-4D97-AF65-F5344CB8AC3E}">
        <p14:creationId xmlns:p14="http://schemas.microsoft.com/office/powerpoint/2010/main" val="424676560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9" name="Picture 2" descr="Mockingbirdfirst.JPG">
            <a:hlinkClick r:id="rId3"/>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57200" y="1752600"/>
            <a:ext cx="1676400"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
          <p:cNvSpPr txBox="1">
            <a:spLocks noChangeArrowheads="1"/>
          </p:cNvSpPr>
          <p:nvPr/>
        </p:nvSpPr>
        <p:spPr bwMode="auto">
          <a:xfrm>
            <a:off x="2331156" y="2286000"/>
            <a:ext cx="24694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err="1">
                <a:latin typeface="Cambria"/>
                <a:cs typeface="Cambria"/>
              </a:rPr>
              <a:t>Lexile</a:t>
            </a:r>
            <a:r>
              <a:rPr lang="en-US" sz="2000" dirty="0">
                <a:latin typeface="Cambria"/>
                <a:cs typeface="Cambria"/>
              </a:rPr>
              <a:t> Text Measure: </a:t>
            </a:r>
          </a:p>
        </p:txBody>
      </p:sp>
      <p:sp>
        <p:nvSpPr>
          <p:cNvPr id="8" name="TextBox 2"/>
          <p:cNvSpPr txBox="1">
            <a:spLocks noChangeArrowheads="1"/>
          </p:cNvSpPr>
          <p:nvPr/>
        </p:nvSpPr>
        <p:spPr bwMode="auto">
          <a:xfrm>
            <a:off x="2362200" y="2976563"/>
            <a:ext cx="22225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latin typeface="Cambria"/>
                <a:cs typeface="Cambria"/>
              </a:rPr>
              <a:t>ATOS Book Level:</a:t>
            </a:r>
          </a:p>
        </p:txBody>
      </p:sp>
      <p:sp>
        <p:nvSpPr>
          <p:cNvPr id="9" name="TextBox 3"/>
          <p:cNvSpPr txBox="1">
            <a:spLocks noChangeArrowheads="1"/>
          </p:cNvSpPr>
          <p:nvPr/>
        </p:nvSpPr>
        <p:spPr bwMode="auto">
          <a:xfrm>
            <a:off x="4806950" y="2292905"/>
            <a:ext cx="1295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dirty="0">
                <a:solidFill>
                  <a:srgbClr val="C00000"/>
                </a:solidFill>
                <a:latin typeface="Cambria"/>
                <a:cs typeface="Cambria"/>
              </a:rPr>
              <a:t>870L</a:t>
            </a:r>
          </a:p>
        </p:txBody>
      </p:sp>
      <p:sp>
        <p:nvSpPr>
          <p:cNvPr id="10" name="TextBox 9"/>
          <p:cNvSpPr txBox="1">
            <a:spLocks noChangeArrowheads="1"/>
          </p:cNvSpPr>
          <p:nvPr/>
        </p:nvSpPr>
        <p:spPr bwMode="auto">
          <a:xfrm>
            <a:off x="4800600" y="2983468"/>
            <a:ext cx="1295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dirty="0">
                <a:solidFill>
                  <a:srgbClr val="C00000"/>
                </a:solidFill>
                <a:latin typeface="Cambria"/>
                <a:cs typeface="Cambria"/>
              </a:rPr>
              <a:t>5.6</a:t>
            </a:r>
          </a:p>
        </p:txBody>
      </p:sp>
      <p:pic>
        <p:nvPicPr>
          <p:cNvPr id="11" name="Picture 10"/>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019800" y="1752600"/>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Oval 11"/>
          <p:cNvSpPr>
            <a:spLocks noChangeArrowheads="1"/>
          </p:cNvSpPr>
          <p:nvPr/>
        </p:nvSpPr>
        <p:spPr bwMode="auto">
          <a:xfrm>
            <a:off x="6172200" y="2838450"/>
            <a:ext cx="2325687" cy="1333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3" name="Picture 1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309938" y="4471988"/>
            <a:ext cx="2633662" cy="1892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Oval 13"/>
          <p:cNvSpPr>
            <a:spLocks noChangeArrowheads="1"/>
          </p:cNvSpPr>
          <p:nvPr/>
        </p:nvSpPr>
        <p:spPr bwMode="auto">
          <a:xfrm>
            <a:off x="3444875" y="5791200"/>
            <a:ext cx="2325688" cy="133350"/>
          </a:xfrm>
          <a:prstGeom prst="ellipse">
            <a:avLst/>
          </a:prstGeom>
          <a:noFill/>
          <a:ln w="50800" algn="ctr">
            <a:solidFill>
              <a:srgbClr val="00B05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pic>
        <p:nvPicPr>
          <p:cNvPr id="16" name="Picture 5"/>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477000" y="4114800"/>
            <a:ext cx="1677988" cy="22669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457200" y="4495800"/>
            <a:ext cx="2433926" cy="18496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a:t>
            </a:r>
            <a:r>
              <a:rPr lang="en-US" sz="3600" dirty="0" smtClean="0">
                <a:solidFill>
                  <a:srgbClr val="6E0000"/>
                </a:solidFill>
                <a:latin typeface="Cambria"/>
                <a:cs typeface="Cambria"/>
              </a:rPr>
              <a:t>4: Recommended</a:t>
            </a:r>
            <a:br>
              <a:rPr lang="en-US" sz="3600" dirty="0" smtClean="0">
                <a:solidFill>
                  <a:srgbClr val="6E0000"/>
                </a:solidFill>
                <a:latin typeface="Cambria"/>
                <a:cs typeface="Cambria"/>
              </a:rPr>
            </a:br>
            <a:r>
              <a:rPr lang="en-US" sz="3600" dirty="0" smtClean="0">
                <a:solidFill>
                  <a:srgbClr val="6E0000"/>
                </a:solidFill>
                <a:latin typeface="Cambria"/>
                <a:cs typeface="Cambria"/>
              </a:rPr>
              <a:t>Placement</a:t>
            </a:r>
            <a:endParaRPr lang="en-US" sz="3600" kern="1200" dirty="0">
              <a:solidFill>
                <a:srgbClr val="6E0000"/>
              </a:solidFill>
              <a:latin typeface="Cambria"/>
              <a:ea typeface="+mj-ea"/>
              <a:cs typeface="Cambria"/>
            </a:endParaRPr>
          </a:p>
        </p:txBody>
      </p:sp>
      <p:grpSp>
        <p:nvGrpSpPr>
          <p:cNvPr id="21" name="Group 20"/>
          <p:cNvGrpSpPr/>
          <p:nvPr/>
        </p:nvGrpSpPr>
        <p:grpSpPr>
          <a:xfrm>
            <a:off x="7112287" y="381000"/>
            <a:ext cx="1193513" cy="1147762"/>
            <a:chOff x="5600701" y="2662238"/>
            <a:chExt cx="2857499" cy="2747962"/>
          </a:xfrm>
        </p:grpSpPr>
        <p:sp>
          <p:nvSpPr>
            <p:cNvPr id="22" name="Isosceles Triangle 21"/>
            <p:cNvSpPr>
              <a:spLocks noChangeArrowheads="1"/>
            </p:cNvSpPr>
            <p:nvPr/>
          </p:nvSpPr>
          <p:spPr bwMode="auto">
            <a:xfrm>
              <a:off x="5600701" y="4333876"/>
              <a:ext cx="2857499" cy="759226"/>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grpSp>
          <p:nvGrpSpPr>
            <p:cNvPr id="23" name="Group 22"/>
            <p:cNvGrpSpPr/>
            <p:nvPr/>
          </p:nvGrpSpPr>
          <p:grpSpPr>
            <a:xfrm>
              <a:off x="5981703" y="2662238"/>
              <a:ext cx="2133600" cy="2747962"/>
              <a:chOff x="5981703" y="2662238"/>
              <a:chExt cx="2133600" cy="2747962"/>
            </a:xfrm>
          </p:grpSpPr>
          <p:grpSp>
            <p:nvGrpSpPr>
              <p:cNvPr id="24" name="Group 8"/>
              <p:cNvGrpSpPr>
                <a:grpSpLocks/>
              </p:cNvGrpSpPr>
              <p:nvPr/>
            </p:nvGrpSpPr>
            <p:grpSpPr bwMode="auto">
              <a:xfrm>
                <a:off x="6245027" y="2662238"/>
                <a:ext cx="759021" cy="2741613"/>
                <a:chOff x="6502206" y="2419049"/>
                <a:chExt cx="759019" cy="2741913"/>
              </a:xfrm>
            </p:grpSpPr>
            <p:sp>
              <p:nvSpPr>
                <p:cNvPr id="29"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30"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25" name="Group 11"/>
              <p:cNvGrpSpPr>
                <a:grpSpLocks/>
              </p:cNvGrpSpPr>
              <p:nvPr/>
            </p:nvGrpSpPr>
            <p:grpSpPr bwMode="auto">
              <a:xfrm>
                <a:off x="7059482" y="2666769"/>
                <a:ext cx="758956" cy="2743431"/>
                <a:chOff x="7316234" y="2424113"/>
                <a:chExt cx="758945" cy="2743197"/>
              </a:xfrm>
            </p:grpSpPr>
            <p:sp>
              <p:nvSpPr>
                <p:cNvPr id="27"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28" name="TextBox 27"/>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26" name="TextBox 20"/>
              <p:cNvSpPr txBox="1">
                <a:spLocks noChangeArrowheads="1"/>
              </p:cNvSpPr>
              <p:nvPr/>
            </p:nvSpPr>
            <p:spPr bwMode="auto">
              <a:xfrm>
                <a:off x="5981703" y="4685185"/>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grpSp>
      <p:sp>
        <p:nvSpPr>
          <p:cNvPr id="2" name="Slide Number Placeholder 1"/>
          <p:cNvSpPr>
            <a:spLocks noGrp="1"/>
          </p:cNvSpPr>
          <p:nvPr>
            <p:ph type="sldNum" sz="quarter" idx="12"/>
          </p:nvPr>
        </p:nvSpPr>
        <p:spPr/>
        <p:txBody>
          <a:bodyPr/>
          <a:lstStyle/>
          <a:p>
            <a:fld id="{6B763E72-23FD-4D61-AB92-5116F510A8AD}" type="slidenum">
              <a:rPr lang="en-US" smtClean="0"/>
              <a:t>40</a:t>
            </a:fld>
            <a:endParaRPr lang="en-US"/>
          </a:p>
        </p:txBody>
      </p:sp>
    </p:spTree>
    <p:extLst>
      <p:ext uri="{BB962C8B-B14F-4D97-AF65-F5344CB8AC3E}">
        <p14:creationId xmlns:p14="http://schemas.microsoft.com/office/powerpoint/2010/main" val="22528857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3063" y="2840037"/>
            <a:ext cx="3275012" cy="34083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4" name="Picture 2" descr="Mockingbirdfirs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2819400"/>
            <a:ext cx="2438400" cy="359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p:cNvSpPr>
            <a:spLocks noChangeArrowheads="1"/>
          </p:cNvSpPr>
          <p:nvPr/>
        </p:nvSpPr>
        <p:spPr bwMode="auto">
          <a:xfrm>
            <a:off x="4038600" y="5349875"/>
            <a:ext cx="3733800" cy="42545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8376" name="TextBox 8"/>
          <p:cNvSpPr txBox="1">
            <a:spLocks noChangeArrowheads="1"/>
          </p:cNvSpPr>
          <p:nvPr/>
        </p:nvSpPr>
        <p:spPr bwMode="auto">
          <a:xfrm>
            <a:off x="457200" y="1676400"/>
            <a:ext cx="82295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chemeClr val="bg2"/>
                </a:solidFill>
                <a:latin typeface="Cambria"/>
                <a:cs typeface="Cambria"/>
              </a:rPr>
              <a:t>Based upon all the information—all three legs of the model—the final recommendation for </a:t>
            </a:r>
            <a:r>
              <a:rPr lang="en-US" sz="2400" i="1" dirty="0">
                <a:solidFill>
                  <a:schemeClr val="bg2"/>
                </a:solidFill>
                <a:latin typeface="Cambria"/>
                <a:cs typeface="Cambria"/>
              </a:rPr>
              <a:t>To Kill a </a:t>
            </a:r>
            <a:r>
              <a:rPr lang="en-US" sz="2400" i="1" dirty="0" smtClean="0">
                <a:solidFill>
                  <a:schemeClr val="bg2"/>
                </a:solidFill>
                <a:latin typeface="Cambria"/>
                <a:cs typeface="Cambria"/>
              </a:rPr>
              <a:t>Mockingbird</a:t>
            </a:r>
            <a:r>
              <a:rPr lang="en-US" sz="2400" dirty="0" smtClean="0">
                <a:solidFill>
                  <a:schemeClr val="bg2"/>
                </a:solidFill>
                <a:latin typeface="Cambria"/>
                <a:cs typeface="Cambria"/>
              </a:rPr>
              <a:t>…</a:t>
            </a:r>
            <a:endParaRPr lang="en-US" sz="2400" dirty="0">
              <a:solidFill>
                <a:schemeClr val="bg2"/>
              </a:solidFill>
              <a:latin typeface="Cambria"/>
              <a:cs typeface="Cambria"/>
            </a:endParaRPr>
          </a:p>
        </p:txBody>
      </p:sp>
      <p:sp>
        <p:nvSpPr>
          <p:cNvPr id="12"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a:t>
            </a:r>
            <a:r>
              <a:rPr lang="en-US" sz="3600" dirty="0" smtClean="0">
                <a:solidFill>
                  <a:srgbClr val="6E0000"/>
                </a:solidFill>
                <a:latin typeface="Cambria"/>
                <a:cs typeface="Cambria"/>
              </a:rPr>
              <a:t>4: Recommended</a:t>
            </a:r>
            <a:br>
              <a:rPr lang="en-US" sz="3600" dirty="0" smtClean="0">
                <a:solidFill>
                  <a:srgbClr val="6E0000"/>
                </a:solidFill>
                <a:latin typeface="Cambria"/>
                <a:cs typeface="Cambria"/>
              </a:rPr>
            </a:br>
            <a:r>
              <a:rPr lang="en-US" sz="3600" dirty="0" smtClean="0">
                <a:solidFill>
                  <a:srgbClr val="6E0000"/>
                </a:solidFill>
                <a:latin typeface="Cambria"/>
                <a:cs typeface="Cambria"/>
              </a:rPr>
              <a:t>Placement</a:t>
            </a:r>
            <a:endParaRPr lang="en-US" sz="3600" kern="1200" dirty="0">
              <a:solidFill>
                <a:srgbClr val="6E0000"/>
              </a:solidFill>
              <a:latin typeface="Cambria"/>
              <a:ea typeface="+mj-ea"/>
              <a:cs typeface="Cambria"/>
            </a:endParaRPr>
          </a:p>
        </p:txBody>
      </p:sp>
      <p:pic>
        <p:nvPicPr>
          <p:cNvPr id="13" name="Picture 3" descr="image001.jpg"/>
          <p:cNvPicPr>
            <a:picLocks noChangeAspect="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p:nvPr/>
        </p:nvGrpSpPr>
        <p:grpSpPr>
          <a:xfrm>
            <a:off x="7112287" y="381000"/>
            <a:ext cx="1193513" cy="1147762"/>
            <a:chOff x="5600701" y="2662238"/>
            <a:chExt cx="2857499" cy="2747962"/>
          </a:xfrm>
        </p:grpSpPr>
        <p:sp>
          <p:nvSpPr>
            <p:cNvPr id="15" name="Isosceles Triangle 21"/>
            <p:cNvSpPr>
              <a:spLocks noChangeArrowheads="1"/>
            </p:cNvSpPr>
            <p:nvPr/>
          </p:nvSpPr>
          <p:spPr bwMode="auto">
            <a:xfrm>
              <a:off x="5600701" y="4333876"/>
              <a:ext cx="2857499" cy="759226"/>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grpSp>
          <p:nvGrpSpPr>
            <p:cNvPr id="16" name="Group 15"/>
            <p:cNvGrpSpPr/>
            <p:nvPr/>
          </p:nvGrpSpPr>
          <p:grpSpPr>
            <a:xfrm>
              <a:off x="5981703" y="2662238"/>
              <a:ext cx="2133600" cy="2747962"/>
              <a:chOff x="5981703" y="2662238"/>
              <a:chExt cx="2133600" cy="2747962"/>
            </a:xfrm>
          </p:grpSpPr>
          <p:grpSp>
            <p:nvGrpSpPr>
              <p:cNvPr id="17" name="Group 8"/>
              <p:cNvGrpSpPr>
                <a:grpSpLocks/>
              </p:cNvGrpSpPr>
              <p:nvPr/>
            </p:nvGrpSpPr>
            <p:grpSpPr bwMode="auto">
              <a:xfrm>
                <a:off x="6245027" y="2662238"/>
                <a:ext cx="759021" cy="2741613"/>
                <a:chOff x="6502206" y="2419049"/>
                <a:chExt cx="759019" cy="2741913"/>
              </a:xfrm>
            </p:grpSpPr>
            <p:sp>
              <p:nvSpPr>
                <p:cNvPr id="22"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23"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18" name="Group 11"/>
              <p:cNvGrpSpPr>
                <a:grpSpLocks/>
              </p:cNvGrpSpPr>
              <p:nvPr/>
            </p:nvGrpSpPr>
            <p:grpSpPr bwMode="auto">
              <a:xfrm>
                <a:off x="7059482" y="2666769"/>
                <a:ext cx="758956" cy="2743431"/>
                <a:chOff x="7316234" y="2424113"/>
                <a:chExt cx="758945" cy="2743197"/>
              </a:xfrm>
            </p:grpSpPr>
            <p:sp>
              <p:nvSpPr>
                <p:cNvPr id="20"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21" name="TextBox 20"/>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19" name="TextBox 20"/>
              <p:cNvSpPr txBox="1">
                <a:spLocks noChangeArrowheads="1"/>
              </p:cNvSpPr>
              <p:nvPr/>
            </p:nvSpPr>
            <p:spPr bwMode="auto">
              <a:xfrm>
                <a:off x="5981703" y="4685185"/>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grpSp>
      <p:sp>
        <p:nvSpPr>
          <p:cNvPr id="2" name="Slide Number Placeholder 1"/>
          <p:cNvSpPr>
            <a:spLocks noGrp="1"/>
          </p:cNvSpPr>
          <p:nvPr>
            <p:ph type="sldNum" sz="quarter" idx="12"/>
          </p:nvPr>
        </p:nvSpPr>
        <p:spPr/>
        <p:txBody>
          <a:bodyPr/>
          <a:lstStyle/>
          <a:p>
            <a:fld id="{6B763E72-23FD-4D61-AB92-5116F510A8AD}" type="slidenum">
              <a:rPr lang="en-US" smtClean="0"/>
              <a:t>41</a:t>
            </a:fld>
            <a:endParaRPr lang="en-US"/>
          </a:p>
        </p:txBody>
      </p:sp>
    </p:spTree>
    <p:extLst>
      <p:ext uri="{BB962C8B-B14F-4D97-AF65-F5344CB8AC3E}">
        <p14:creationId xmlns:p14="http://schemas.microsoft.com/office/powerpoint/2010/main" val="197675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200400" y="1752600"/>
            <a:ext cx="5604451" cy="2398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8"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163887" y="4377060"/>
            <a:ext cx="5613140" cy="2137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val 8"/>
          <p:cNvSpPr>
            <a:spLocks noChangeArrowheads="1"/>
          </p:cNvSpPr>
          <p:nvPr/>
        </p:nvSpPr>
        <p:spPr bwMode="auto">
          <a:xfrm>
            <a:off x="2971800" y="1676400"/>
            <a:ext cx="5794375" cy="381000"/>
          </a:xfrm>
          <a:prstGeom prst="ellipse">
            <a:avLst/>
          </a:prstGeom>
          <a:noFill/>
          <a:ln w="50800"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10" name="Oval 9"/>
          <p:cNvSpPr>
            <a:spLocks noChangeArrowheads="1"/>
          </p:cNvSpPr>
          <p:nvPr/>
        </p:nvSpPr>
        <p:spPr bwMode="auto">
          <a:xfrm>
            <a:off x="3130551" y="5257800"/>
            <a:ext cx="5695686" cy="336022"/>
          </a:xfrm>
          <a:prstGeom prst="ellipse">
            <a:avLst/>
          </a:prstGeom>
          <a:noFill/>
          <a:ln w="508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59401" name="TextBox 10"/>
          <p:cNvSpPr txBox="1">
            <a:spLocks noChangeArrowheads="1"/>
          </p:cNvSpPr>
          <p:nvPr/>
        </p:nvSpPr>
        <p:spPr bwMode="auto">
          <a:xfrm>
            <a:off x="381000" y="1981200"/>
            <a:ext cx="255905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400" dirty="0">
                <a:solidFill>
                  <a:srgbClr val="660000"/>
                </a:solidFill>
                <a:latin typeface="Cambria"/>
                <a:cs typeface="Cambria"/>
              </a:rPr>
              <a:t>In this instance, Appendix B</a:t>
            </a:r>
          </a:p>
          <a:p>
            <a:pPr eaLnBrk="1" hangingPunct="1"/>
            <a:r>
              <a:rPr lang="en-US" sz="2400" dirty="0">
                <a:solidFill>
                  <a:srgbClr val="660000"/>
                </a:solidFill>
                <a:latin typeface="Cambria"/>
                <a:cs typeface="Cambria"/>
              </a:rPr>
              <a:t>confirms our evaluation of the novel. </a:t>
            </a:r>
            <a:r>
              <a:rPr lang="en-US" sz="2400" dirty="0" smtClean="0">
                <a:solidFill>
                  <a:srgbClr val="660000"/>
                </a:solidFill>
                <a:latin typeface="Cambria"/>
                <a:cs typeface="Cambria"/>
              </a:rPr>
              <a:t> </a:t>
            </a:r>
            <a:r>
              <a:rPr lang="en-US" sz="2400" i="1" dirty="0" smtClean="0">
                <a:solidFill>
                  <a:srgbClr val="660000"/>
                </a:solidFill>
                <a:latin typeface="Cambria"/>
                <a:cs typeface="Cambria"/>
              </a:rPr>
              <a:t>To </a:t>
            </a:r>
            <a:r>
              <a:rPr lang="en-US" sz="2400" i="1" dirty="0">
                <a:solidFill>
                  <a:srgbClr val="660000"/>
                </a:solidFill>
                <a:latin typeface="Cambria"/>
                <a:cs typeface="Cambria"/>
              </a:rPr>
              <a:t>Kill a Mockingbird </a:t>
            </a:r>
            <a:r>
              <a:rPr lang="en-US" sz="2400" dirty="0">
                <a:solidFill>
                  <a:srgbClr val="660000"/>
                </a:solidFill>
                <a:latin typeface="Cambria"/>
                <a:cs typeface="Cambria"/>
              </a:rPr>
              <a:t>is placed within the grade 9-10 text complexity band.</a:t>
            </a:r>
          </a:p>
        </p:txBody>
      </p:sp>
      <p:sp>
        <p:nvSpPr>
          <p:cNvPr id="14"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a:t>
            </a:r>
            <a:r>
              <a:rPr lang="en-US" sz="3600" dirty="0" smtClean="0">
                <a:solidFill>
                  <a:srgbClr val="6E0000"/>
                </a:solidFill>
                <a:latin typeface="Cambria"/>
                <a:cs typeface="Cambria"/>
              </a:rPr>
              <a:t>4: Recommended</a:t>
            </a:r>
            <a:br>
              <a:rPr lang="en-US" sz="3600" dirty="0" smtClean="0">
                <a:solidFill>
                  <a:srgbClr val="6E0000"/>
                </a:solidFill>
                <a:latin typeface="Cambria"/>
                <a:cs typeface="Cambria"/>
              </a:rPr>
            </a:br>
            <a:r>
              <a:rPr lang="en-US" sz="3600" dirty="0" smtClean="0">
                <a:solidFill>
                  <a:srgbClr val="6E0000"/>
                </a:solidFill>
                <a:latin typeface="Cambria"/>
                <a:cs typeface="Cambria"/>
              </a:rPr>
              <a:t>Placement</a:t>
            </a:r>
            <a:endParaRPr lang="en-US" sz="3600" kern="1200" dirty="0">
              <a:solidFill>
                <a:srgbClr val="6E0000"/>
              </a:solidFill>
              <a:latin typeface="Cambria"/>
              <a:ea typeface="+mj-ea"/>
              <a:cs typeface="Cambria"/>
            </a:endParaRPr>
          </a:p>
        </p:txBody>
      </p:sp>
      <p:grpSp>
        <p:nvGrpSpPr>
          <p:cNvPr id="15" name="Group 14"/>
          <p:cNvGrpSpPr/>
          <p:nvPr/>
        </p:nvGrpSpPr>
        <p:grpSpPr>
          <a:xfrm>
            <a:off x="7112287" y="381000"/>
            <a:ext cx="1193513" cy="1147762"/>
            <a:chOff x="5600701" y="2662238"/>
            <a:chExt cx="2857499" cy="2747962"/>
          </a:xfrm>
        </p:grpSpPr>
        <p:sp>
          <p:nvSpPr>
            <p:cNvPr id="16" name="Isosceles Triangle 21"/>
            <p:cNvSpPr>
              <a:spLocks noChangeArrowheads="1"/>
            </p:cNvSpPr>
            <p:nvPr/>
          </p:nvSpPr>
          <p:spPr bwMode="auto">
            <a:xfrm>
              <a:off x="5600701" y="4333876"/>
              <a:ext cx="2857499" cy="759226"/>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grpSp>
          <p:nvGrpSpPr>
            <p:cNvPr id="17" name="Group 16"/>
            <p:cNvGrpSpPr/>
            <p:nvPr/>
          </p:nvGrpSpPr>
          <p:grpSpPr>
            <a:xfrm>
              <a:off x="5981703" y="2662238"/>
              <a:ext cx="2133600" cy="2747962"/>
              <a:chOff x="5981703" y="2662238"/>
              <a:chExt cx="2133600" cy="2747962"/>
            </a:xfrm>
          </p:grpSpPr>
          <p:grpSp>
            <p:nvGrpSpPr>
              <p:cNvPr id="18" name="Group 8"/>
              <p:cNvGrpSpPr>
                <a:grpSpLocks/>
              </p:cNvGrpSpPr>
              <p:nvPr/>
            </p:nvGrpSpPr>
            <p:grpSpPr bwMode="auto">
              <a:xfrm>
                <a:off x="6245027" y="2662238"/>
                <a:ext cx="759021" cy="2741613"/>
                <a:chOff x="6502206" y="2419049"/>
                <a:chExt cx="759019" cy="2741913"/>
              </a:xfrm>
            </p:grpSpPr>
            <p:sp>
              <p:nvSpPr>
                <p:cNvPr id="23"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24"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19" name="Group 11"/>
              <p:cNvGrpSpPr>
                <a:grpSpLocks/>
              </p:cNvGrpSpPr>
              <p:nvPr/>
            </p:nvGrpSpPr>
            <p:grpSpPr bwMode="auto">
              <a:xfrm>
                <a:off x="7059482" y="2666769"/>
                <a:ext cx="758956" cy="2743431"/>
                <a:chOff x="7316234" y="2424113"/>
                <a:chExt cx="758945" cy="2743197"/>
              </a:xfrm>
            </p:grpSpPr>
            <p:sp>
              <p:nvSpPr>
                <p:cNvPr id="21"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22" name="TextBox 21"/>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20" name="TextBox 20"/>
              <p:cNvSpPr txBox="1">
                <a:spLocks noChangeArrowheads="1"/>
              </p:cNvSpPr>
              <p:nvPr/>
            </p:nvSpPr>
            <p:spPr bwMode="auto">
              <a:xfrm>
                <a:off x="5981703" y="4685185"/>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grpSp>
      <p:sp>
        <p:nvSpPr>
          <p:cNvPr id="2" name="Slide Number Placeholder 1"/>
          <p:cNvSpPr>
            <a:spLocks noGrp="1"/>
          </p:cNvSpPr>
          <p:nvPr>
            <p:ph type="sldNum" sz="quarter" idx="12"/>
          </p:nvPr>
        </p:nvSpPr>
        <p:spPr/>
        <p:txBody>
          <a:bodyPr/>
          <a:lstStyle/>
          <a:p>
            <a:fld id="{6B763E72-23FD-4D61-AB92-5116F510A8AD}" type="slidenum">
              <a:rPr lang="en-US" smtClean="0"/>
              <a:t>42</a:t>
            </a:fld>
            <a:endParaRPr lang="en-US"/>
          </a:p>
        </p:txBody>
      </p:sp>
    </p:spTree>
    <p:extLst>
      <p:ext uri="{BB962C8B-B14F-4D97-AF65-F5344CB8AC3E}">
        <p14:creationId xmlns:p14="http://schemas.microsoft.com/office/powerpoint/2010/main" val="40632855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55" y="22510"/>
            <a:ext cx="9130145" cy="6835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6B763E72-23FD-4D61-AB92-5116F510A8AD}" type="slidenum">
              <a:rPr lang="en-US" smtClean="0"/>
              <a:t>43</a:t>
            </a:fld>
            <a:endParaRPr lang="en-US"/>
          </a:p>
        </p:txBody>
      </p:sp>
    </p:spTree>
    <p:extLst>
      <p:ext uri="{BB962C8B-B14F-4D97-AF65-F5344CB8AC3E}">
        <p14:creationId xmlns:p14="http://schemas.microsoft.com/office/powerpoint/2010/main" val="24008169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6B763E72-23FD-4D61-AB92-5116F510A8AD}" type="slidenum">
              <a:rPr lang="en-US" smtClean="0"/>
              <a:t>44</a:t>
            </a:fld>
            <a:endParaRPr lang="en-US"/>
          </a:p>
        </p:txBody>
      </p:sp>
    </p:spTree>
    <p:extLst>
      <p:ext uri="{BB962C8B-B14F-4D97-AF65-F5344CB8AC3E}">
        <p14:creationId xmlns:p14="http://schemas.microsoft.com/office/powerpoint/2010/main" val="42101515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TextBox 1"/>
          <p:cNvSpPr txBox="1">
            <a:spLocks noChangeArrowheads="1"/>
          </p:cNvSpPr>
          <p:nvPr/>
        </p:nvSpPr>
        <p:spPr bwMode="auto">
          <a:xfrm>
            <a:off x="457200" y="1676400"/>
            <a:ext cx="82296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800" b="1" dirty="0">
                <a:solidFill>
                  <a:srgbClr val="660000"/>
                </a:solidFill>
                <a:latin typeface="Cambria"/>
                <a:cs typeface="Cambria"/>
              </a:rPr>
              <a:t>Discussion!</a:t>
            </a:r>
          </a:p>
          <a:p>
            <a:pPr marL="457200" indent="-457200" eaLnBrk="1" hangingPunct="1">
              <a:buClr>
                <a:schemeClr val="accent6"/>
              </a:buClr>
              <a:buSzPct val="150000"/>
              <a:buFont typeface="Wingdings" charset="2"/>
              <a:buChar char="§"/>
            </a:pPr>
            <a:r>
              <a:rPr lang="en-US" sz="2800" dirty="0">
                <a:solidFill>
                  <a:srgbClr val="660000"/>
                </a:solidFill>
                <a:latin typeface="Cambria"/>
                <a:cs typeface="Cambria"/>
              </a:rPr>
              <a:t>How might classroom teachers make use of the recommended placement forms?</a:t>
            </a:r>
          </a:p>
          <a:p>
            <a:pPr marL="457200" indent="-457200" eaLnBrk="1" hangingPunct="1">
              <a:buClr>
                <a:schemeClr val="accent6"/>
              </a:buClr>
              <a:buSzPct val="150000"/>
              <a:buFont typeface="Wingdings" charset="2"/>
              <a:buChar char="§"/>
            </a:pPr>
            <a:r>
              <a:rPr lang="en-US" sz="2800" dirty="0">
                <a:solidFill>
                  <a:srgbClr val="660000"/>
                </a:solidFill>
                <a:latin typeface="Cambria"/>
                <a:cs typeface="Cambria"/>
              </a:rPr>
              <a:t>How might administrators make use of the recommended placement forms?</a:t>
            </a:r>
          </a:p>
          <a:p>
            <a:pPr marL="457200" indent="-457200" eaLnBrk="1" hangingPunct="1">
              <a:buClr>
                <a:schemeClr val="accent6"/>
              </a:buClr>
              <a:buSzPct val="150000"/>
              <a:buFont typeface="Wingdings" charset="2"/>
              <a:buChar char="§"/>
            </a:pPr>
            <a:r>
              <a:rPr lang="en-US" sz="2800" dirty="0">
                <a:solidFill>
                  <a:srgbClr val="660000"/>
                </a:solidFill>
                <a:latin typeface="Cambria"/>
                <a:cs typeface="Cambria"/>
              </a:rPr>
              <a:t>How can I apply this model in the work that I do and encourage others I work with to embrace the model as well?</a:t>
            </a:r>
          </a:p>
          <a:p>
            <a:pPr eaLnBrk="1" hangingPunct="1"/>
            <a:endParaRPr lang="en-US" sz="2800" dirty="0">
              <a:solidFill>
                <a:srgbClr val="660000"/>
              </a:solidFill>
              <a:latin typeface="Cambria"/>
              <a:cs typeface="Cambria"/>
            </a:endParaRPr>
          </a:p>
          <a:p>
            <a:pPr eaLnBrk="1" hangingPunct="1"/>
            <a:r>
              <a:rPr lang="en-US" sz="2800" i="1" dirty="0">
                <a:solidFill>
                  <a:srgbClr val="660000"/>
                </a:solidFill>
                <a:latin typeface="Cambria"/>
                <a:cs typeface="Cambria"/>
              </a:rPr>
              <a:t>Be prepared to share your thoughts</a:t>
            </a:r>
            <a:r>
              <a:rPr lang="en-US" sz="2800" i="1" dirty="0" smtClean="0">
                <a:solidFill>
                  <a:srgbClr val="660000"/>
                </a:solidFill>
                <a:latin typeface="Cambria"/>
                <a:cs typeface="Cambria"/>
              </a:rPr>
              <a:t>….</a:t>
            </a:r>
            <a:endParaRPr lang="en-US" sz="2800" i="1" dirty="0">
              <a:solidFill>
                <a:srgbClr val="660000"/>
              </a:solidFill>
              <a:latin typeface="Cambria"/>
              <a:cs typeface="Cambria"/>
            </a:endParaRPr>
          </a:p>
        </p:txBody>
      </p:sp>
      <p:pic>
        <p:nvPicPr>
          <p:cNvPr id="20"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2"/>
          <p:cNvSpPr txBox="1">
            <a:spLocks noChangeArrowheads="1"/>
          </p:cNvSpPr>
          <p:nvPr/>
        </p:nvSpPr>
        <p:spPr bwMode="auto">
          <a:xfrm>
            <a:off x="457200" y="304800"/>
            <a:ext cx="8229600" cy="1143000"/>
          </a:xfrm>
          <a:prstGeom prst="rect">
            <a:avLst/>
          </a:prstGeom>
          <a:solidFill>
            <a:srgbClr val="BAB995"/>
          </a:solidFill>
          <a:ln w="38100">
            <a:solidFill>
              <a:schemeClr val="bg2"/>
            </a:solidFill>
          </a:ln>
          <a:extLs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2pPr>
            <a:lvl3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3pPr>
            <a:lvl4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4pPr>
            <a:lvl5pPr algn="l" rtl="0" eaLnBrk="0" fontAlgn="base" hangingPunct="0">
              <a:spcBef>
                <a:spcPct val="0"/>
              </a:spcBef>
              <a:spcAft>
                <a:spcPct val="0"/>
              </a:spcAft>
              <a:defRPr sz="4400">
                <a:solidFill>
                  <a:schemeClr val="tx2"/>
                </a:solidFill>
                <a:latin typeface="Times New Roman" pitchFamily="18" charset="0"/>
                <a:ea typeface="ＭＳ Ｐゴシック" charset="0"/>
                <a:cs typeface="ＭＳ Ｐゴシック"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a:lstStyle>
          <a:p>
            <a:pPr>
              <a:defRPr/>
            </a:pPr>
            <a:r>
              <a:rPr lang="en-US" sz="3600" dirty="0">
                <a:solidFill>
                  <a:srgbClr val="6E0000"/>
                </a:solidFill>
                <a:latin typeface="Cambria"/>
                <a:cs typeface="Cambria"/>
              </a:rPr>
              <a:t>Step </a:t>
            </a:r>
            <a:r>
              <a:rPr lang="en-US" sz="3600" dirty="0" smtClean="0">
                <a:solidFill>
                  <a:srgbClr val="6E0000"/>
                </a:solidFill>
                <a:latin typeface="Cambria"/>
                <a:cs typeface="Cambria"/>
              </a:rPr>
              <a:t>4: Recommended</a:t>
            </a:r>
            <a:br>
              <a:rPr lang="en-US" sz="3600" dirty="0" smtClean="0">
                <a:solidFill>
                  <a:srgbClr val="6E0000"/>
                </a:solidFill>
                <a:latin typeface="Cambria"/>
                <a:cs typeface="Cambria"/>
              </a:rPr>
            </a:br>
            <a:r>
              <a:rPr lang="en-US" sz="3600" dirty="0" smtClean="0">
                <a:solidFill>
                  <a:srgbClr val="6E0000"/>
                </a:solidFill>
                <a:latin typeface="Cambria"/>
                <a:cs typeface="Cambria"/>
              </a:rPr>
              <a:t>Placement</a:t>
            </a:r>
            <a:endParaRPr lang="en-US" sz="3600" kern="1200" dirty="0">
              <a:solidFill>
                <a:srgbClr val="6E0000"/>
              </a:solidFill>
              <a:latin typeface="Cambria"/>
              <a:ea typeface="+mj-ea"/>
              <a:cs typeface="Cambria"/>
            </a:endParaRPr>
          </a:p>
        </p:txBody>
      </p:sp>
      <p:pic>
        <p:nvPicPr>
          <p:cNvPr id="27"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Group 30"/>
          <p:cNvGrpSpPr/>
          <p:nvPr/>
        </p:nvGrpSpPr>
        <p:grpSpPr>
          <a:xfrm>
            <a:off x="7112287" y="381000"/>
            <a:ext cx="1193513" cy="1147762"/>
            <a:chOff x="5600701" y="2662238"/>
            <a:chExt cx="2857499" cy="2747962"/>
          </a:xfrm>
        </p:grpSpPr>
        <p:sp>
          <p:nvSpPr>
            <p:cNvPr id="38" name="Isosceles Triangle 21"/>
            <p:cNvSpPr>
              <a:spLocks noChangeArrowheads="1"/>
            </p:cNvSpPr>
            <p:nvPr/>
          </p:nvSpPr>
          <p:spPr bwMode="auto">
            <a:xfrm>
              <a:off x="5600701" y="4333876"/>
              <a:ext cx="2857499" cy="759226"/>
            </a:xfrm>
            <a:prstGeom prst="triangle">
              <a:avLst>
                <a:gd name="adj" fmla="val 50000"/>
              </a:avLst>
            </a:prstGeom>
            <a:solidFill>
              <a:srgbClr val="2E7084"/>
            </a:solidFill>
            <a:ln>
              <a:noFill/>
            </a:ln>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grpSp>
          <p:nvGrpSpPr>
            <p:cNvPr id="39" name="Group 38"/>
            <p:cNvGrpSpPr/>
            <p:nvPr/>
          </p:nvGrpSpPr>
          <p:grpSpPr>
            <a:xfrm>
              <a:off x="5981703" y="2662238"/>
              <a:ext cx="2133600" cy="2747962"/>
              <a:chOff x="5981703" y="2662238"/>
              <a:chExt cx="2133600" cy="2747962"/>
            </a:xfrm>
          </p:grpSpPr>
          <p:grpSp>
            <p:nvGrpSpPr>
              <p:cNvPr id="40" name="Group 8"/>
              <p:cNvGrpSpPr>
                <a:grpSpLocks/>
              </p:cNvGrpSpPr>
              <p:nvPr/>
            </p:nvGrpSpPr>
            <p:grpSpPr bwMode="auto">
              <a:xfrm>
                <a:off x="6245027" y="2662238"/>
                <a:ext cx="759021" cy="2741613"/>
                <a:chOff x="6502206" y="2419049"/>
                <a:chExt cx="759019" cy="2741913"/>
              </a:xfrm>
            </p:grpSpPr>
            <p:sp>
              <p:nvSpPr>
                <p:cNvPr id="45" name="Isosceles Triangle 22"/>
                <p:cNvSpPr>
                  <a:spLocks noChangeArrowheads="1"/>
                </p:cNvSpPr>
                <p:nvPr/>
              </p:nvSpPr>
              <p:spPr bwMode="auto">
                <a:xfrm rot="7297754">
                  <a:off x="5510759" y="3410496"/>
                  <a:ext cx="2741913" cy="759019"/>
                </a:xfrm>
                <a:prstGeom prst="triangle">
                  <a:avLst>
                    <a:gd name="adj" fmla="val 50000"/>
                  </a:avLst>
                </a:prstGeom>
                <a:solidFill>
                  <a:srgbClr val="FFCC00"/>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46" name="TextBox 18"/>
                <p:cNvSpPr txBox="1">
                  <a:spLocks noChangeArrowheads="1"/>
                </p:cNvSpPr>
                <p:nvPr/>
              </p:nvSpPr>
              <p:spPr bwMode="auto">
                <a:xfrm rot="-3649141">
                  <a:off x="6020170" y="3522509"/>
                  <a:ext cx="1523284"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Qualitative</a:t>
                  </a:r>
                </a:p>
              </p:txBody>
            </p:sp>
          </p:grpSp>
          <p:grpSp>
            <p:nvGrpSpPr>
              <p:cNvPr id="41" name="Group 11"/>
              <p:cNvGrpSpPr>
                <a:grpSpLocks/>
              </p:cNvGrpSpPr>
              <p:nvPr/>
            </p:nvGrpSpPr>
            <p:grpSpPr bwMode="auto">
              <a:xfrm>
                <a:off x="7059482" y="2666769"/>
                <a:ext cx="758956" cy="2743431"/>
                <a:chOff x="7316234" y="2424113"/>
                <a:chExt cx="758945" cy="2743197"/>
              </a:xfrm>
            </p:grpSpPr>
            <p:sp>
              <p:nvSpPr>
                <p:cNvPr id="43" name="Isosceles Triangle 23"/>
                <p:cNvSpPr>
                  <a:spLocks noChangeArrowheads="1"/>
                </p:cNvSpPr>
                <p:nvPr/>
              </p:nvSpPr>
              <p:spPr bwMode="auto">
                <a:xfrm rot="14352476" flipH="1">
                  <a:off x="6324108" y="3416239"/>
                  <a:ext cx="2743197" cy="758945"/>
                </a:xfrm>
                <a:prstGeom prst="triangle">
                  <a:avLst>
                    <a:gd name="adj" fmla="val 50000"/>
                  </a:avLst>
                </a:prstGeom>
                <a:solidFill>
                  <a:srgbClr val="DD4F23"/>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00" b="0" i="0" u="none" strike="noStrike" kern="0" cap="none" spc="0" normalizeH="0" baseline="0" noProof="0">
                    <a:ln>
                      <a:noFill/>
                    </a:ln>
                    <a:solidFill>
                      <a:sysClr val="windowText" lastClr="000000"/>
                    </a:solidFill>
                    <a:effectLst/>
                    <a:uLnTx/>
                    <a:uFillTx/>
                  </a:endParaRPr>
                </a:p>
              </p:txBody>
            </p:sp>
            <p:sp>
              <p:nvSpPr>
                <p:cNvPr id="44" name="TextBox 43"/>
                <p:cNvSpPr txBox="1">
                  <a:spLocks noChangeArrowheads="1"/>
                </p:cNvSpPr>
                <p:nvPr/>
              </p:nvSpPr>
              <p:spPr bwMode="auto">
                <a:xfrm rot="3558274">
                  <a:off x="7099944" y="3522373"/>
                  <a:ext cx="1523997" cy="36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Quantitative</a:t>
                  </a:r>
                </a:p>
              </p:txBody>
            </p:sp>
          </p:grpSp>
          <p:sp>
            <p:nvSpPr>
              <p:cNvPr id="42" name="TextBox 20"/>
              <p:cNvSpPr txBox="1">
                <a:spLocks noChangeArrowheads="1"/>
              </p:cNvSpPr>
              <p:nvPr/>
            </p:nvSpPr>
            <p:spPr bwMode="auto">
              <a:xfrm>
                <a:off x="5981703" y="4685185"/>
                <a:ext cx="2133600"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600" b="1" i="0" u="none" strike="noStrike" kern="0" cap="none" spc="0" normalizeH="0" baseline="0" noProof="0" dirty="0">
                    <a:ln>
                      <a:noFill/>
                    </a:ln>
                    <a:solidFill>
                      <a:sysClr val="windowText" lastClr="000000"/>
                    </a:solidFill>
                    <a:effectLst/>
                    <a:uLnTx/>
                    <a:uFillTx/>
                    <a:latin typeface="Cambria"/>
                    <a:cs typeface="Cambria"/>
                  </a:rPr>
                  <a:t>Reader and Task</a:t>
                </a:r>
              </a:p>
            </p:txBody>
          </p:sp>
        </p:grpSp>
      </p:grpSp>
      <p:sp>
        <p:nvSpPr>
          <p:cNvPr id="2" name="Slide Number Placeholder 1"/>
          <p:cNvSpPr>
            <a:spLocks noGrp="1"/>
          </p:cNvSpPr>
          <p:nvPr>
            <p:ph type="sldNum" sz="quarter" idx="12"/>
          </p:nvPr>
        </p:nvSpPr>
        <p:spPr/>
        <p:txBody>
          <a:bodyPr/>
          <a:lstStyle/>
          <a:p>
            <a:fld id="{6B763E72-23FD-4D61-AB92-5116F510A8AD}" type="slidenum">
              <a:rPr lang="en-US" smtClean="0"/>
              <a:t>45</a:t>
            </a:fld>
            <a:endParaRPr lang="en-US"/>
          </a:p>
        </p:txBody>
      </p:sp>
    </p:spTree>
    <p:extLst>
      <p:ext uri="{BB962C8B-B14F-4D97-AF65-F5344CB8AC3E}">
        <p14:creationId xmlns:p14="http://schemas.microsoft.com/office/powerpoint/2010/main" val="2040973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smtClean="0">
                <a:solidFill>
                  <a:schemeClr val="tx2">
                    <a:lumMod val="90000"/>
                    <a:lumOff val="10000"/>
                  </a:schemeClr>
                </a:solidFill>
                <a:latin typeface="Cambria"/>
                <a:ea typeface="+mj-ea"/>
                <a:cs typeface="Cambria"/>
              </a:rPr>
              <a:t>Questions?</a:t>
            </a:r>
            <a:endParaRPr lang="en-US" sz="4000" dirty="0" smtClean="0">
              <a:solidFill>
                <a:schemeClr val="tx2">
                  <a:lumMod val="90000"/>
                  <a:lumOff val="10000"/>
                </a:schemeClr>
              </a:solidFill>
              <a:latin typeface="Cambria"/>
              <a:ea typeface="+mj-ea"/>
              <a:cs typeface="Cambria"/>
            </a:endParaRPr>
          </a:p>
        </p:txBody>
      </p:sp>
      <p:pic>
        <p:nvPicPr>
          <p:cNvPr id="64515"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46</a:t>
            </a:fld>
            <a:endParaRPr lang="en-US"/>
          </a:p>
        </p:txBody>
      </p:sp>
    </p:spTree>
    <p:extLst>
      <p:ext uri="{BB962C8B-B14F-4D97-AF65-F5344CB8AC3E}">
        <p14:creationId xmlns:p14="http://schemas.microsoft.com/office/powerpoint/2010/main" val="203386712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miter lim="800000"/>
            <a:headEnd/>
            <a:tailEnd/>
          </a:ln>
        </p:spPr>
        <p:txBody>
          <a:bodyPr/>
          <a:lstStyle/>
          <a:p>
            <a:pPr eaLnBrk="1" hangingPunct="1">
              <a:defRPr/>
            </a:pPr>
            <a:r>
              <a:rPr lang="en-US" sz="4000" dirty="0" smtClean="0">
                <a:solidFill>
                  <a:schemeClr val="tx2">
                    <a:lumMod val="90000"/>
                    <a:lumOff val="10000"/>
                  </a:schemeClr>
                </a:solidFill>
                <a:latin typeface="Cambria"/>
                <a:cs typeface="Cambria"/>
              </a:rPr>
              <a:t>Resources</a:t>
            </a:r>
            <a:endParaRPr lang="en-US" sz="4000" dirty="0">
              <a:solidFill>
                <a:schemeClr val="tx2">
                  <a:lumMod val="90000"/>
                  <a:lumOff val="10000"/>
                </a:schemeClr>
              </a:solidFill>
              <a:latin typeface="Cambria"/>
              <a:cs typeface="Cambria"/>
            </a:endParaRPr>
          </a:p>
        </p:txBody>
      </p:sp>
      <p:sp>
        <p:nvSpPr>
          <p:cNvPr id="19458" name="Rectangle 3"/>
          <p:cNvSpPr>
            <a:spLocks noGrp="1" noChangeArrowheads="1"/>
          </p:cNvSpPr>
          <p:nvPr>
            <p:ph type="body" idx="4294967295"/>
          </p:nvPr>
        </p:nvSpPr>
        <p:spPr>
          <a:xfrm>
            <a:off x="457200" y="1676400"/>
            <a:ext cx="8229600" cy="4648200"/>
          </a:xfrm>
        </p:spPr>
        <p:txBody>
          <a:bodyPr/>
          <a:lstStyle/>
          <a:p>
            <a:pPr marL="0" lvl="1" indent="0" defTabSz="569913">
              <a:buNone/>
            </a:pPr>
            <a:endParaRPr lang="en-US" dirty="0">
              <a:solidFill>
                <a:srgbClr val="660000"/>
              </a:solidFill>
              <a:latin typeface="Cambria"/>
              <a:cs typeface="Cambria"/>
            </a:endParaRPr>
          </a:p>
          <a:p>
            <a:pPr marL="0" lvl="1" indent="0" defTabSz="569913">
              <a:buNone/>
            </a:pPr>
            <a:r>
              <a:rPr lang="en-US" dirty="0">
                <a:solidFill>
                  <a:srgbClr val="660000"/>
                </a:solidFill>
                <a:latin typeface="Cambria"/>
                <a:cs typeface="Cambria"/>
              </a:rPr>
              <a:t>All of the resources mentioned </a:t>
            </a:r>
            <a:r>
              <a:rPr lang="en-US" dirty="0" smtClean="0">
                <a:solidFill>
                  <a:srgbClr val="660000"/>
                </a:solidFill>
                <a:latin typeface="Cambria"/>
                <a:cs typeface="Cambria"/>
              </a:rPr>
              <a:t>today </a:t>
            </a:r>
            <a:r>
              <a:rPr lang="en-US" dirty="0">
                <a:solidFill>
                  <a:srgbClr val="660000"/>
                </a:solidFill>
                <a:latin typeface="Cambria"/>
                <a:cs typeface="Cambria"/>
              </a:rPr>
              <a:t>and numerous others </a:t>
            </a:r>
            <a:r>
              <a:rPr lang="en-US" dirty="0" smtClean="0">
                <a:solidFill>
                  <a:srgbClr val="660000"/>
                </a:solidFill>
                <a:latin typeface="Cambria"/>
                <a:cs typeface="Cambria"/>
              </a:rPr>
              <a:t>are </a:t>
            </a:r>
            <a:r>
              <a:rPr lang="en-US" dirty="0">
                <a:solidFill>
                  <a:srgbClr val="660000"/>
                </a:solidFill>
                <a:latin typeface="Cambria"/>
                <a:cs typeface="Cambria"/>
              </a:rPr>
              <a:t>available at the following URL:</a:t>
            </a:r>
          </a:p>
          <a:p>
            <a:pPr marL="0" lvl="1" indent="0" defTabSz="569913">
              <a:buNone/>
            </a:pPr>
            <a:endParaRPr lang="en-US" dirty="0">
              <a:solidFill>
                <a:srgbClr val="660000"/>
              </a:solidFill>
              <a:latin typeface="Cambria"/>
              <a:cs typeface="Cambria"/>
            </a:endParaRPr>
          </a:p>
          <a:p>
            <a:pPr marL="0" lvl="1" indent="0" defTabSz="569913">
              <a:buNone/>
            </a:pPr>
            <a:r>
              <a:rPr lang="en-US" dirty="0" smtClean="0">
                <a:solidFill>
                  <a:srgbClr val="660000"/>
                </a:solidFill>
                <a:latin typeface="Cambria"/>
                <a:cs typeface="Cambria"/>
              </a:rPr>
              <a:t> </a:t>
            </a:r>
            <a:r>
              <a:rPr lang="en-US" dirty="0" smtClean="0">
                <a:solidFill>
                  <a:srgbClr val="660000"/>
                </a:solidFill>
                <a:latin typeface="Cambria"/>
                <a:cs typeface="Cambria"/>
                <a:hlinkClick r:id="rId3"/>
              </a:rPr>
              <a:t>www.ksde.org</a:t>
            </a:r>
            <a:r>
              <a:rPr lang="en-US" dirty="0">
                <a:solidFill>
                  <a:srgbClr val="660000"/>
                </a:solidFill>
                <a:latin typeface="Cambria"/>
                <a:cs typeface="Cambria"/>
                <a:hlinkClick r:id="rId3"/>
              </a:rPr>
              <a:t>/Default.aspx?tabid=4778#</a:t>
            </a:r>
            <a:r>
              <a:rPr lang="en-US" dirty="0" smtClean="0">
                <a:solidFill>
                  <a:srgbClr val="660000"/>
                </a:solidFill>
                <a:latin typeface="Cambria"/>
                <a:cs typeface="Cambria"/>
                <a:hlinkClick r:id="rId3"/>
              </a:rPr>
              <a:t>TextRes</a:t>
            </a:r>
            <a:endParaRPr lang="en-US" dirty="0" smtClean="0">
              <a:solidFill>
                <a:srgbClr val="660000"/>
              </a:solidFill>
              <a:latin typeface="Cambria"/>
              <a:cs typeface="Cambria"/>
            </a:endParaRPr>
          </a:p>
          <a:p>
            <a:pPr marL="0" lvl="1" indent="0" defTabSz="569913">
              <a:buNone/>
            </a:pPr>
            <a:r>
              <a:rPr lang="en-US" dirty="0" smtClean="0">
                <a:solidFill>
                  <a:srgbClr val="660000"/>
                </a:solidFill>
                <a:latin typeface="Cambria"/>
                <a:cs typeface="Cambria"/>
              </a:rPr>
              <a:t> </a:t>
            </a:r>
            <a:endParaRPr lang="en-US" dirty="0">
              <a:solidFill>
                <a:srgbClr val="660000"/>
              </a:solidFill>
              <a:latin typeface="Cambria"/>
              <a:cs typeface="Cambria"/>
            </a:endParaRPr>
          </a:p>
        </p:txBody>
      </p:sp>
      <p:pic>
        <p:nvPicPr>
          <p:cNvPr id="19459" name="Picture 3" descr="image001.jp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3276600" y="4648200"/>
            <a:ext cx="1983719" cy="1524000"/>
          </a:xfrm>
          <a:prstGeom prst="rect">
            <a:avLst/>
          </a:prstGeom>
        </p:spPr>
      </p:pic>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47</a:t>
            </a:fld>
            <a:endParaRPr lang="en-US"/>
          </a:p>
        </p:txBody>
      </p:sp>
    </p:spTree>
    <p:extLst>
      <p:ext uri="{BB962C8B-B14F-4D97-AF65-F5344CB8AC3E}">
        <p14:creationId xmlns:p14="http://schemas.microsoft.com/office/powerpoint/2010/main" val="2928182550"/>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304800"/>
            <a:ext cx="8229600" cy="1143000"/>
          </a:xfrm>
          <a:solidFill>
            <a:srgbClr val="BAB995"/>
          </a:solidFill>
          <a:ln w="38100">
            <a:solidFill>
              <a:schemeClr val="bg2"/>
            </a:solidFill>
          </a:ln>
        </p:spPr>
        <p:txBody>
          <a:bodyPr/>
          <a:lstStyle/>
          <a:p>
            <a:pPr>
              <a:defRPr/>
            </a:pPr>
            <a:r>
              <a:rPr lang="en-US" sz="4000" kern="1200" dirty="0" smtClean="0">
                <a:solidFill>
                  <a:srgbClr val="6E0000"/>
                </a:solidFill>
                <a:latin typeface="Cambria"/>
                <a:ea typeface="+mj-ea"/>
                <a:cs typeface="Cambria"/>
              </a:rPr>
              <a:t>Webinar Evaluation Survey</a:t>
            </a:r>
            <a:endParaRPr lang="en-US" sz="4000" dirty="0" smtClean="0">
              <a:solidFill>
                <a:srgbClr val="6E0000"/>
              </a:solidFill>
              <a:latin typeface="Cambria"/>
              <a:ea typeface="+mj-ea"/>
              <a:cs typeface="Cambria"/>
            </a:endParaRPr>
          </a:p>
        </p:txBody>
      </p:sp>
      <p:pic>
        <p:nvPicPr>
          <p:cNvPr id="70659" name="Picture 3" descr="image001.jp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24800" y="5791200"/>
            <a:ext cx="79057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p:cNvSpPr txBox="1">
            <a:spLocks noChangeArrowheads="1"/>
          </p:cNvSpPr>
          <p:nvPr/>
        </p:nvSpPr>
        <p:spPr bwMode="auto">
          <a:xfrm>
            <a:off x="457200" y="1676400"/>
            <a:ext cx="82296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469900" indent="-469900" algn="l" rtl="0" eaLnBrk="0" fontAlgn="base" hangingPunct="0">
              <a:spcBef>
                <a:spcPct val="20000"/>
              </a:spcBef>
              <a:spcAft>
                <a:spcPct val="0"/>
              </a:spcAft>
              <a:buClr>
                <a:schemeClr val="bg2"/>
              </a:buClr>
              <a:buSzPct val="70000"/>
              <a:buFont typeface="Wingdings" charset="0"/>
              <a:buChar char="o"/>
              <a:defRPr sz="3200">
                <a:solidFill>
                  <a:schemeClr val="tx1"/>
                </a:solidFill>
                <a:latin typeface="+mn-lt"/>
                <a:ea typeface="ＭＳ Ｐゴシック" charset="0"/>
                <a:cs typeface="ＭＳ Ｐゴシック" charset="0"/>
              </a:defRPr>
            </a:lvl1pPr>
            <a:lvl2pPr marL="908050" indent="-436563" algn="l" rtl="0" eaLnBrk="0" fontAlgn="base" hangingPunct="0">
              <a:spcBef>
                <a:spcPct val="20000"/>
              </a:spcBef>
              <a:spcAft>
                <a:spcPct val="0"/>
              </a:spcAft>
              <a:buClr>
                <a:schemeClr val="accent2"/>
              </a:buClr>
              <a:buSzPct val="75000"/>
              <a:buFont typeface="Wingdings" charset="0"/>
              <a:buChar char="n"/>
              <a:defRPr sz="2800">
                <a:solidFill>
                  <a:schemeClr val="tx1"/>
                </a:solidFill>
                <a:latin typeface="+mn-lt"/>
                <a:ea typeface="ＭＳ Ｐゴシック" charset="0"/>
              </a:defRPr>
            </a:lvl2pPr>
            <a:lvl3pPr marL="1377950" indent="-468313" algn="l" rtl="0" eaLnBrk="0" fontAlgn="base" hangingPunct="0">
              <a:spcBef>
                <a:spcPct val="20000"/>
              </a:spcBef>
              <a:spcAft>
                <a:spcPct val="0"/>
              </a:spcAft>
              <a:buClr>
                <a:schemeClr val="bg2"/>
              </a:buClr>
              <a:buSzPct val="65000"/>
              <a:buFont typeface="Wingdings" charset="0"/>
              <a:buChar char="o"/>
              <a:defRPr sz="2400">
                <a:solidFill>
                  <a:schemeClr val="tx1"/>
                </a:solidFill>
                <a:latin typeface="+mn-lt"/>
                <a:ea typeface="ＭＳ Ｐゴシック" charset="0"/>
              </a:defRPr>
            </a:lvl3pPr>
            <a:lvl4pPr marL="1827213" indent="-438150" algn="l" rtl="0" eaLnBrk="0" fontAlgn="base" hangingPunct="0">
              <a:spcBef>
                <a:spcPct val="20000"/>
              </a:spcBef>
              <a:spcAft>
                <a:spcPct val="0"/>
              </a:spcAft>
              <a:buClr>
                <a:schemeClr val="accent2"/>
              </a:buClr>
              <a:buSzPct val="75000"/>
              <a:buFont typeface="Wingdings" charset="0"/>
              <a:buChar char="n"/>
              <a:defRPr sz="2000">
                <a:solidFill>
                  <a:schemeClr val="tx1"/>
                </a:solidFill>
                <a:latin typeface="+mn-lt"/>
                <a:ea typeface="ＭＳ Ｐゴシック" charset="0"/>
              </a:defRPr>
            </a:lvl4pPr>
            <a:lvl5pPr marL="2297113" indent="-468313" algn="l" rtl="0" eaLnBrk="0" fontAlgn="base" hangingPunct="0">
              <a:spcBef>
                <a:spcPct val="20000"/>
              </a:spcBef>
              <a:spcAft>
                <a:spcPct val="0"/>
              </a:spcAft>
              <a:buClr>
                <a:schemeClr val="accent1"/>
              </a:buClr>
              <a:buSzPct val="50000"/>
              <a:buFont typeface="Wingdings" charset="0"/>
              <a:buChar char="o"/>
              <a:defRPr sz="2000">
                <a:solidFill>
                  <a:schemeClr val="tx1"/>
                </a:solidFill>
                <a:latin typeface="+mn-lt"/>
                <a:ea typeface="ＭＳ Ｐゴシック" charset="0"/>
              </a:defRPr>
            </a:lvl5pPr>
            <a:lvl6pPr marL="27543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6pPr>
            <a:lvl7pPr marL="32115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7pPr>
            <a:lvl8pPr marL="36687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8pPr>
            <a:lvl9pPr marL="41259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9pPr>
          </a:lstStyle>
          <a:p>
            <a:pPr marL="0" lvl="1" indent="0" eaLnBrk="1" hangingPunct="1">
              <a:buFont typeface="Wingdings" charset="0"/>
              <a:buNone/>
            </a:pPr>
            <a:r>
              <a:rPr lang="en-US" dirty="0" smtClean="0">
                <a:solidFill>
                  <a:srgbClr val="6E0000"/>
                </a:solidFill>
                <a:latin typeface="Cambria" charset="0"/>
              </a:rPr>
              <a:t>Please take a few minutes to complete the evaluation survey to provide feedback on your webinar experience.</a:t>
            </a:r>
          </a:p>
          <a:p>
            <a:pPr marL="0" lvl="1" indent="0" eaLnBrk="1" hangingPunct="1">
              <a:buFont typeface="Wingdings" charset="0"/>
              <a:buNone/>
            </a:pPr>
            <a:endParaRPr lang="en-US" dirty="0" smtClean="0">
              <a:solidFill>
                <a:srgbClr val="6E0000"/>
              </a:solidFill>
              <a:latin typeface="Cambria" charset="0"/>
            </a:endParaRPr>
          </a:p>
          <a:p>
            <a:pPr marL="0" lvl="1" indent="0" eaLnBrk="1" hangingPunct="1">
              <a:buFont typeface="Wingdings" charset="0"/>
              <a:buNone/>
            </a:pPr>
            <a:endParaRPr lang="en-US" sz="1600" dirty="0" smtClean="0">
              <a:solidFill>
                <a:srgbClr val="6E0000"/>
              </a:solidFill>
              <a:latin typeface="Cambria" charset="0"/>
            </a:endParaRPr>
          </a:p>
          <a:p>
            <a:pPr marL="0" lvl="1" indent="0" eaLnBrk="1" hangingPunct="1">
              <a:buFont typeface="Wingdings" charset="0"/>
              <a:buNone/>
            </a:pPr>
            <a:endParaRPr lang="en-US" sz="1600" dirty="0" smtClean="0">
              <a:solidFill>
                <a:srgbClr val="6E0000"/>
              </a:solidFill>
              <a:latin typeface="Cambria" charset="0"/>
            </a:endParaRPr>
          </a:p>
          <a:p>
            <a:pPr marL="0" lvl="1" indent="0" eaLnBrk="1" hangingPunct="1">
              <a:buFont typeface="Wingdings" charset="0"/>
              <a:buNone/>
            </a:pPr>
            <a:endParaRPr lang="en-US" sz="1600" dirty="0" smtClean="0">
              <a:solidFill>
                <a:srgbClr val="6E0000"/>
              </a:solidFill>
              <a:latin typeface="Cambria" charset="0"/>
            </a:endParaRPr>
          </a:p>
          <a:p>
            <a:pPr marL="0" lvl="1" indent="0" eaLnBrk="1" hangingPunct="1">
              <a:buFont typeface="Wingdings" charset="0"/>
              <a:buNone/>
            </a:pPr>
            <a:endParaRPr lang="en-US" sz="1600" dirty="0" smtClean="0">
              <a:solidFill>
                <a:srgbClr val="6E0000"/>
              </a:solidFill>
              <a:latin typeface="Cambria" charset="0"/>
            </a:endParaRPr>
          </a:p>
          <a:p>
            <a:pPr marL="0" lvl="1" indent="0" eaLnBrk="1" hangingPunct="1">
              <a:buFont typeface="Wingdings" charset="0"/>
              <a:buNone/>
            </a:pPr>
            <a:endParaRPr lang="en-US" sz="1600" dirty="0" smtClean="0">
              <a:solidFill>
                <a:srgbClr val="6E0000"/>
              </a:solidFill>
              <a:latin typeface="Cambria" charset="0"/>
            </a:endParaRPr>
          </a:p>
          <a:p>
            <a:pPr marL="0" lvl="1" indent="0" eaLnBrk="1" hangingPunct="1">
              <a:buFont typeface="Wingdings" charset="0"/>
              <a:buNone/>
            </a:pPr>
            <a:endParaRPr lang="en-US" sz="1600" dirty="0" smtClean="0">
              <a:solidFill>
                <a:srgbClr val="6E0000"/>
              </a:solidFill>
              <a:latin typeface="Cambria" charset="0"/>
            </a:endParaRPr>
          </a:p>
          <a:p>
            <a:pPr marL="0" lvl="1" indent="0" eaLnBrk="1" hangingPunct="1">
              <a:buFont typeface="Wingdings" charset="0"/>
              <a:buNone/>
            </a:pPr>
            <a:r>
              <a:rPr lang="en-US" sz="1400" b="1" dirty="0" smtClean="0">
                <a:solidFill>
                  <a:srgbClr val="660000"/>
                </a:solidFill>
                <a:latin typeface="Cambria"/>
                <a:cs typeface="Cambria"/>
              </a:rPr>
              <a:t>Please note:</a:t>
            </a:r>
            <a:br>
              <a:rPr lang="en-US" sz="1400" b="1" dirty="0" smtClean="0">
                <a:solidFill>
                  <a:srgbClr val="660000"/>
                </a:solidFill>
                <a:latin typeface="Cambria"/>
                <a:cs typeface="Cambria"/>
              </a:rPr>
            </a:br>
            <a:r>
              <a:rPr lang="en-US" sz="1400" dirty="0" smtClean="0">
                <a:solidFill>
                  <a:srgbClr val="660000"/>
                </a:solidFill>
                <a:latin typeface="Cambria"/>
                <a:cs typeface="Cambria"/>
              </a:rPr>
              <a:t>TA suggestions are sent and produced under the U.S. Department of Education Contract</a:t>
            </a:r>
            <a:br>
              <a:rPr lang="en-US" sz="1400" dirty="0" smtClean="0">
                <a:solidFill>
                  <a:srgbClr val="660000"/>
                </a:solidFill>
                <a:latin typeface="Cambria"/>
                <a:cs typeface="Cambria"/>
              </a:rPr>
            </a:br>
            <a:r>
              <a:rPr lang="en-US" sz="1400" dirty="0" smtClean="0">
                <a:solidFill>
                  <a:srgbClr val="660000"/>
                </a:solidFill>
                <a:latin typeface="Cambria"/>
                <a:cs typeface="Cambria"/>
              </a:rPr>
              <a:t>No. ED-ESE-11-C-0057 with The Striving Readers Comprehensive Literacy Center.  The views</a:t>
            </a:r>
            <a:br>
              <a:rPr lang="en-US" sz="1400" dirty="0" smtClean="0">
                <a:solidFill>
                  <a:srgbClr val="660000"/>
                </a:solidFill>
                <a:latin typeface="Cambria"/>
                <a:cs typeface="Cambria"/>
              </a:rPr>
            </a:br>
            <a:r>
              <a:rPr lang="en-US" sz="1400" dirty="0" smtClean="0">
                <a:solidFill>
                  <a:srgbClr val="660000"/>
                </a:solidFill>
                <a:latin typeface="Cambria"/>
                <a:cs typeface="Cambria"/>
              </a:rPr>
              <a:t>expressed herein do not necessarily represent the positions or policies of the Department of</a:t>
            </a:r>
            <a:br>
              <a:rPr lang="en-US" sz="1400" dirty="0" smtClean="0">
                <a:solidFill>
                  <a:srgbClr val="660000"/>
                </a:solidFill>
                <a:latin typeface="Cambria"/>
                <a:cs typeface="Cambria"/>
              </a:rPr>
            </a:br>
            <a:r>
              <a:rPr lang="en-US" sz="1400" dirty="0" smtClean="0">
                <a:solidFill>
                  <a:srgbClr val="660000"/>
                </a:solidFill>
                <a:latin typeface="Cambria"/>
                <a:cs typeface="Cambria"/>
              </a:rPr>
              <a:t>Education.  No official endorsement by the U.S. Department of Education of any products,</a:t>
            </a:r>
            <a:br>
              <a:rPr lang="en-US" sz="1400" dirty="0" smtClean="0">
                <a:solidFill>
                  <a:srgbClr val="660000"/>
                </a:solidFill>
                <a:latin typeface="Cambria"/>
                <a:cs typeface="Cambria"/>
              </a:rPr>
            </a:br>
            <a:r>
              <a:rPr lang="en-US" sz="1400" dirty="0" smtClean="0">
                <a:solidFill>
                  <a:srgbClr val="660000"/>
                </a:solidFill>
                <a:latin typeface="Cambria"/>
                <a:cs typeface="Cambria"/>
              </a:rPr>
              <a:t>commodity, service or enterprise mentioned in this publication is intended or should be inferred.</a:t>
            </a:r>
            <a:endParaRPr lang="en-US" sz="1400" dirty="0">
              <a:solidFill>
                <a:srgbClr val="6E0000"/>
              </a:solidFill>
              <a:latin typeface="Cambria" charset="0"/>
            </a:endParaRPr>
          </a:p>
        </p:txBody>
      </p:sp>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48</a:t>
            </a:fld>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457200" y="533400"/>
            <a:ext cx="8229600" cy="5562600"/>
          </a:xfrm>
          <a:solidFill>
            <a:srgbClr val="BAB995"/>
          </a:solidFill>
          <a:ln w="38100">
            <a:solidFill>
              <a:schemeClr val="bg2"/>
            </a:solidFill>
          </a:ln>
        </p:spPr>
        <p:txBody>
          <a:bodyPr anchor="ctr"/>
          <a:lstStyle/>
          <a:p>
            <a:pPr marL="174625" eaLnBrk="1" hangingPunct="1">
              <a:defRPr/>
            </a:pPr>
            <a:r>
              <a:rPr lang="en-US" sz="4000" b="1" dirty="0" smtClean="0">
                <a:solidFill>
                  <a:schemeClr val="tx2">
                    <a:lumMod val="90000"/>
                    <a:lumOff val="10000"/>
                  </a:schemeClr>
                </a:solidFill>
                <a:latin typeface="Cambria"/>
                <a:cs typeface="Cambria"/>
              </a:rPr>
              <a:t>Thank </a:t>
            </a:r>
            <a:r>
              <a:rPr lang="en-US" sz="4000" b="1" dirty="0">
                <a:solidFill>
                  <a:schemeClr val="tx2">
                    <a:lumMod val="90000"/>
                    <a:lumOff val="10000"/>
                  </a:schemeClr>
                </a:solidFill>
                <a:latin typeface="Cambria"/>
                <a:cs typeface="Cambria"/>
              </a:rPr>
              <a:t>you!</a:t>
            </a:r>
            <a:br>
              <a:rPr lang="en-US" sz="4000" b="1" dirty="0">
                <a:solidFill>
                  <a:schemeClr val="tx2">
                    <a:lumMod val="90000"/>
                    <a:lumOff val="10000"/>
                  </a:schemeClr>
                </a:solidFill>
                <a:latin typeface="Cambria"/>
                <a:cs typeface="Cambria"/>
              </a:rPr>
            </a:br>
            <a:r>
              <a:rPr lang="en-US" sz="4000" b="1" dirty="0">
                <a:solidFill>
                  <a:schemeClr val="tx2">
                    <a:lumMod val="90000"/>
                    <a:lumOff val="10000"/>
                  </a:schemeClr>
                </a:solidFill>
                <a:latin typeface="Cambria"/>
                <a:cs typeface="Cambria"/>
              </a:rPr>
              <a:t/>
            </a:r>
            <a:br>
              <a:rPr lang="en-US" sz="4000" b="1" dirty="0">
                <a:solidFill>
                  <a:schemeClr val="tx2">
                    <a:lumMod val="90000"/>
                    <a:lumOff val="10000"/>
                  </a:schemeClr>
                </a:solidFill>
                <a:latin typeface="Cambria"/>
                <a:cs typeface="Cambria"/>
              </a:rPr>
            </a:br>
            <a:r>
              <a:rPr lang="en-US" sz="3200" dirty="0">
                <a:solidFill>
                  <a:srgbClr val="000000"/>
                </a:solidFill>
                <a:latin typeface="Cambria"/>
                <a:cs typeface="Cambria"/>
              </a:rPr>
              <a:t>For technical assistance, </a:t>
            </a:r>
            <a:r>
              <a:rPr lang="en-US" sz="3200" dirty="0" smtClean="0">
                <a:solidFill>
                  <a:srgbClr val="000000"/>
                </a:solidFill>
                <a:latin typeface="Cambria"/>
                <a:cs typeface="Cambria"/>
              </a:rPr>
              <a:t>contact: </a:t>
            </a:r>
            <a:r>
              <a:rPr lang="en-US" sz="3200" dirty="0">
                <a:solidFill>
                  <a:srgbClr val="000000"/>
                </a:solidFill>
                <a:latin typeface="Cambria"/>
                <a:cs typeface="Cambria"/>
              </a:rPr>
              <a:t/>
            </a:r>
            <a:br>
              <a:rPr lang="en-US" sz="3200" dirty="0">
                <a:solidFill>
                  <a:srgbClr val="000000"/>
                </a:solidFill>
                <a:latin typeface="Cambria"/>
                <a:cs typeface="Cambria"/>
              </a:rPr>
            </a:br>
            <a:r>
              <a:rPr lang="en-US" sz="3200" dirty="0" smtClean="0">
                <a:solidFill>
                  <a:srgbClr val="000000"/>
                </a:solidFill>
                <a:latin typeface="Cambria"/>
                <a:cs typeface="Cambria"/>
              </a:rPr>
              <a:t/>
            </a:r>
            <a:br>
              <a:rPr lang="en-US" sz="3200" dirty="0" smtClean="0">
                <a:solidFill>
                  <a:srgbClr val="000000"/>
                </a:solidFill>
                <a:latin typeface="Cambria"/>
                <a:cs typeface="Cambria"/>
              </a:rPr>
            </a:br>
            <a:r>
              <a:rPr lang="en-US" sz="2400" b="1" i="1" dirty="0" smtClean="0">
                <a:solidFill>
                  <a:srgbClr val="000000"/>
                </a:solidFill>
                <a:latin typeface="Cambria"/>
                <a:cs typeface="Cambria"/>
              </a:rPr>
              <a:t>Susan J. Kimmel			Angie Durand</a:t>
            </a:r>
            <a:br>
              <a:rPr lang="en-US" sz="2400" b="1" i="1" dirty="0" smtClean="0">
                <a:solidFill>
                  <a:srgbClr val="000000"/>
                </a:solidFill>
                <a:latin typeface="Cambria"/>
                <a:cs typeface="Cambria"/>
              </a:rPr>
            </a:br>
            <a:r>
              <a:rPr lang="en-US" sz="2400" dirty="0" smtClean="0">
                <a:solidFill>
                  <a:srgbClr val="000000"/>
                </a:solidFill>
                <a:latin typeface="Cambria"/>
                <a:cs typeface="Cambria"/>
              </a:rPr>
              <a:t>Office: 405-799-6383 ext. 242        Office: 832-842-7034</a:t>
            </a:r>
            <a:br>
              <a:rPr lang="en-US" sz="2400" dirty="0" smtClean="0">
                <a:solidFill>
                  <a:srgbClr val="000000"/>
                </a:solidFill>
                <a:latin typeface="Cambria"/>
                <a:cs typeface="Cambria"/>
              </a:rPr>
            </a:br>
            <a:r>
              <a:rPr lang="en-US" sz="2400" dirty="0" smtClean="0">
                <a:solidFill>
                  <a:srgbClr val="000000"/>
                </a:solidFill>
                <a:latin typeface="Cambria"/>
                <a:cs typeface="Cambria"/>
              </a:rPr>
              <a:t>Cell: 405-410-7277                             Cell: 713-320-2579</a:t>
            </a:r>
            <a:br>
              <a:rPr lang="en-US" sz="2400" dirty="0" smtClean="0">
                <a:solidFill>
                  <a:srgbClr val="000000"/>
                </a:solidFill>
                <a:latin typeface="Cambria"/>
                <a:cs typeface="Cambria"/>
              </a:rPr>
            </a:br>
            <a:r>
              <a:rPr lang="en-US" sz="2400" dirty="0" smtClean="0">
                <a:solidFill>
                  <a:srgbClr val="000000"/>
                </a:solidFill>
                <a:latin typeface="Cambria"/>
                <a:cs typeface="Cambria"/>
                <a:hlinkClick r:id="rId3"/>
              </a:rPr>
              <a:t>skimmel@ou.edu</a:t>
            </a:r>
            <a:r>
              <a:rPr lang="en-US" sz="2400" dirty="0" smtClean="0">
                <a:solidFill>
                  <a:srgbClr val="000000"/>
                </a:solidFill>
                <a:latin typeface="Cambria"/>
                <a:cs typeface="Cambria"/>
              </a:rPr>
              <a:t>                        </a:t>
            </a:r>
            <a:r>
              <a:rPr lang="en-US" sz="2400" dirty="0" smtClean="0">
                <a:solidFill>
                  <a:srgbClr val="000000"/>
                </a:solidFill>
                <a:latin typeface="Cambria"/>
                <a:cs typeface="Cambria"/>
                <a:hlinkClick r:id="rId4"/>
              </a:rPr>
              <a:t>angelia.durand@times.uh.edu</a:t>
            </a:r>
            <a:endParaRPr lang="en-US" sz="2400" b="1" dirty="0">
              <a:solidFill>
                <a:schemeClr val="tx2">
                  <a:lumMod val="90000"/>
                  <a:lumOff val="10000"/>
                </a:schemeClr>
              </a:solidFill>
              <a:latin typeface="Cambria"/>
              <a:cs typeface="Cambria"/>
            </a:endParaRPr>
          </a:p>
        </p:txBody>
      </p:sp>
      <p:sp>
        <p:nvSpPr>
          <p:cNvPr id="2" name="Slide Number Placeholder 1"/>
          <p:cNvSpPr>
            <a:spLocks noGrp="1"/>
          </p:cNvSpPr>
          <p:nvPr>
            <p:ph type="sldNum" sz="quarter" idx="12"/>
          </p:nvPr>
        </p:nvSpPr>
        <p:spPr/>
        <p:txBody>
          <a:bodyPr/>
          <a:lstStyle/>
          <a:p>
            <a:pPr>
              <a:defRPr/>
            </a:pPr>
            <a:fld id="{C39CB61F-2EE8-984B-8E20-A261672F333A}" type="slidenum">
              <a:rPr lang="en-US" smtClean="0"/>
              <a:pPr>
                <a:defRPr/>
              </a:pPr>
              <a:t>49</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Quadrant">
  <a:themeElements>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fontScheme name="Quadran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Quadrant 1">
        <a:dk1>
          <a:srgbClr val="5C5674"/>
        </a:dk1>
        <a:lt1>
          <a:srgbClr val="FFFFFF"/>
        </a:lt1>
        <a:dk2>
          <a:srgbClr val="85986A"/>
        </a:dk2>
        <a:lt2>
          <a:srgbClr val="FFFFFF"/>
        </a:lt2>
        <a:accent1>
          <a:srgbClr val="666633"/>
        </a:accent1>
        <a:accent2>
          <a:srgbClr val="ADC5B8"/>
        </a:accent2>
        <a:accent3>
          <a:srgbClr val="C2CAB9"/>
        </a:accent3>
        <a:accent4>
          <a:srgbClr val="DADADA"/>
        </a:accent4>
        <a:accent5>
          <a:srgbClr val="B8B8AD"/>
        </a:accent5>
        <a:accent6>
          <a:srgbClr val="9CB2A6"/>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clrMap bg1="lt1" tx1="dk1" bg2="lt2" tx2="dk2" accent1="accent1" accent2="accent2" accent3="accent3" accent4="accent4" accent5="accent5" accent6="accent6" hlink="hlink" folHlink="folHlink"/>
    </a:extraClrScheme>
    <a:extraClrScheme>
      <a:clrScheme name="Quadrant 3">
        <a:dk1>
          <a:srgbClr val="618052"/>
        </a:dk1>
        <a:lt1>
          <a:srgbClr val="FFFFE3"/>
        </a:lt1>
        <a:dk2>
          <a:srgbClr val="162E36"/>
        </a:dk2>
        <a:lt2>
          <a:srgbClr val="FFFFFF"/>
        </a:lt2>
        <a:accent1>
          <a:srgbClr val="336699"/>
        </a:accent1>
        <a:accent2>
          <a:srgbClr val="69888B"/>
        </a:accent2>
        <a:accent3>
          <a:srgbClr val="ABADAE"/>
        </a:accent3>
        <a:accent4>
          <a:srgbClr val="DADAC2"/>
        </a:accent4>
        <a:accent5>
          <a:srgbClr val="ADB8CA"/>
        </a:accent5>
        <a:accent6>
          <a:srgbClr val="5E7B7D"/>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 4">
        <a:dk1>
          <a:srgbClr val="000000"/>
        </a:dk1>
        <a:lt1>
          <a:srgbClr val="FFFFFF"/>
        </a:lt1>
        <a:dk2>
          <a:srgbClr val="000000"/>
        </a:dk2>
        <a:lt2>
          <a:srgbClr val="CC0000"/>
        </a:lt2>
        <a:accent1>
          <a:srgbClr val="FFCC00"/>
        </a:accent1>
        <a:accent2>
          <a:srgbClr val="3366CC"/>
        </a:accent2>
        <a:accent3>
          <a:srgbClr val="FFFFFF"/>
        </a:accent3>
        <a:accent4>
          <a:srgbClr val="000000"/>
        </a:accent4>
        <a:accent5>
          <a:srgbClr val="FFE2AA"/>
        </a:accent5>
        <a:accent6>
          <a:srgbClr val="2D5CB9"/>
        </a:accent6>
        <a:hlink>
          <a:srgbClr val="666699"/>
        </a:hlink>
        <a:folHlink>
          <a:srgbClr val="C0C0C0"/>
        </a:folHlink>
      </a:clrScheme>
      <a:clrMap bg1="lt1" tx1="dk1" bg2="lt2" tx2="dk2" accent1="accent1" accent2="accent2" accent3="accent3" accent4="accent4" accent5="accent5" accent6="accent6" hlink="hlink" folHlink="folHlink"/>
    </a:extraClrScheme>
    <a:extraClrScheme>
      <a:clrScheme name="Quadrant 5">
        <a:dk1>
          <a:srgbClr val="666699"/>
        </a:dk1>
        <a:lt1>
          <a:srgbClr val="FFFFFF"/>
        </a:lt1>
        <a:dk2>
          <a:srgbClr val="000033"/>
        </a:dk2>
        <a:lt2>
          <a:srgbClr val="FFFFFF"/>
        </a:lt2>
        <a:accent1>
          <a:srgbClr val="9966FF"/>
        </a:accent1>
        <a:accent2>
          <a:srgbClr val="CCCCFF"/>
        </a:accent2>
        <a:accent3>
          <a:srgbClr val="AAAAAD"/>
        </a:accent3>
        <a:accent4>
          <a:srgbClr val="DADADA"/>
        </a:accent4>
        <a:accent5>
          <a:srgbClr val="CAB8FF"/>
        </a:accent5>
        <a:accent6>
          <a:srgbClr val="B9B9E7"/>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Quadrant 6">
        <a:dk1>
          <a:srgbClr val="000000"/>
        </a:dk1>
        <a:lt1>
          <a:srgbClr val="FFFFFF"/>
        </a:lt1>
        <a:dk2>
          <a:srgbClr val="000000"/>
        </a:dk2>
        <a:lt2>
          <a:srgbClr val="669966"/>
        </a:lt2>
        <a:accent1>
          <a:srgbClr val="CCCCFF"/>
        </a:accent1>
        <a:accent2>
          <a:srgbClr val="9999CC"/>
        </a:accent2>
        <a:accent3>
          <a:srgbClr val="FFFFFF"/>
        </a:accent3>
        <a:accent4>
          <a:srgbClr val="000000"/>
        </a:accent4>
        <a:accent5>
          <a:srgbClr val="E2E2FF"/>
        </a:accent5>
        <a:accent6>
          <a:srgbClr val="8A8AB9"/>
        </a:accent6>
        <a:hlink>
          <a:srgbClr val="000066"/>
        </a:hlink>
        <a:folHlink>
          <a:srgbClr val="333399"/>
        </a:folHlink>
      </a:clrScheme>
      <a:clrMap bg1="lt1" tx1="dk1" bg2="lt2" tx2="dk2" accent1="accent1" accent2="accent2" accent3="accent3" accent4="accent4" accent5="accent5" accent6="accent6" hlink="hlink" folHlink="folHlink"/>
    </a:extraClrScheme>
    <a:extraClrScheme>
      <a:clrScheme name="Quadrant 7">
        <a:dk1>
          <a:srgbClr val="0099CC"/>
        </a:dk1>
        <a:lt1>
          <a:srgbClr val="FFFFFF"/>
        </a:lt1>
        <a:dk2>
          <a:srgbClr val="000099"/>
        </a:dk2>
        <a:lt2>
          <a:srgbClr val="FFFFFF"/>
        </a:lt2>
        <a:accent1>
          <a:srgbClr val="0099CC"/>
        </a:accent1>
        <a:accent2>
          <a:srgbClr val="6600FF"/>
        </a:accent2>
        <a:accent3>
          <a:srgbClr val="AAAACA"/>
        </a:accent3>
        <a:accent4>
          <a:srgbClr val="DADADA"/>
        </a:accent4>
        <a:accent5>
          <a:srgbClr val="AACAE2"/>
        </a:accent5>
        <a:accent6>
          <a:srgbClr val="5C00E7"/>
        </a:accent6>
        <a:hlink>
          <a:srgbClr val="FFCC00"/>
        </a:hlink>
        <a:folHlink>
          <a:srgbClr val="00CCFF"/>
        </a:folHlink>
      </a:clrScheme>
      <a:clrMap bg1="dk2" tx1="lt1" bg2="dk1" tx2="lt2" accent1="accent1" accent2="accent2" accent3="accent3" accent4="accent4" accent5="accent5" accent6="accent6" hlink="hlink" folHlink="folHlink"/>
    </a:extraClrScheme>
    <a:extraClrScheme>
      <a:clrScheme name="Quadrant 8">
        <a:dk1>
          <a:srgbClr val="000033"/>
        </a:dk1>
        <a:lt1>
          <a:srgbClr val="FFFFFF"/>
        </a:lt1>
        <a:dk2>
          <a:srgbClr val="003366"/>
        </a:dk2>
        <a:lt2>
          <a:srgbClr val="275C6D"/>
        </a:lt2>
        <a:accent1>
          <a:srgbClr val="A7D2DF"/>
        </a:accent1>
        <a:accent2>
          <a:srgbClr val="108DA6"/>
        </a:accent2>
        <a:accent3>
          <a:srgbClr val="FFFFFF"/>
        </a:accent3>
        <a:accent4>
          <a:srgbClr val="00002A"/>
        </a:accent4>
        <a:accent5>
          <a:srgbClr val="D0E5EC"/>
        </a:accent5>
        <a:accent6>
          <a:srgbClr val="0D7F96"/>
        </a:accent6>
        <a:hlink>
          <a:srgbClr val="666699"/>
        </a:hlink>
        <a:folHlink>
          <a:srgbClr val="9999FF"/>
        </a:folHlink>
      </a:clrScheme>
      <a:clrMap bg1="lt1" tx1="dk1" bg2="lt2" tx2="dk2" accent1="accent1" accent2="accent2" accent3="accent3" accent4="accent4" accent5="accent5" accent6="accent6" hlink="hlink" folHlink="folHlink"/>
    </a:extraClrScheme>
    <a:extraClrScheme>
      <a:clrScheme name="Quadrant 9">
        <a:dk1>
          <a:srgbClr val="CC3300"/>
        </a:dk1>
        <a:lt1>
          <a:srgbClr val="FFFFFF"/>
        </a:lt1>
        <a:dk2>
          <a:srgbClr val="000000"/>
        </a:dk2>
        <a:lt2>
          <a:srgbClr val="FFFFCC"/>
        </a:lt2>
        <a:accent1>
          <a:srgbClr val="FF9900"/>
        </a:accent1>
        <a:accent2>
          <a:srgbClr val="993300"/>
        </a:accent2>
        <a:accent3>
          <a:srgbClr val="AAAAAA"/>
        </a:accent3>
        <a:accent4>
          <a:srgbClr val="DADADA"/>
        </a:accent4>
        <a:accent5>
          <a:srgbClr val="FFCAAA"/>
        </a:accent5>
        <a:accent6>
          <a:srgbClr val="8A2D00"/>
        </a:accent6>
        <a:hlink>
          <a:srgbClr val="CEC5A2"/>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Quadrant</Template>
  <TotalTime>8895</TotalTime>
  <Words>2556</Words>
  <Application>Microsoft Office PowerPoint</Application>
  <PresentationFormat>On-screen Show (4:3)</PresentationFormat>
  <Paragraphs>435</Paragraphs>
  <Slides>49</Slides>
  <Notes>30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Quadrant</vt:lpstr>
      <vt:lpstr>Striving Readers Comprehensive Literacy (SRCL) Center Webinar</vt:lpstr>
      <vt:lpstr>Materials</vt:lpstr>
      <vt:lpstr>Purposes of the Webinar </vt:lpstr>
      <vt:lpstr>Activity</vt:lpstr>
      <vt:lpstr>“Ripe Figs” </vt:lpstr>
      <vt:lpstr>“Ripe Figs” </vt:lpstr>
      <vt:lpstr>Discussion</vt:lpstr>
      <vt:lpstr>Text Complexity –  Why Is This Important?</vt:lpstr>
      <vt:lpstr>Identifying the Gap</vt:lpstr>
      <vt:lpstr>Text Complexity</vt:lpstr>
      <vt:lpstr>Guiding Questions</vt:lpstr>
      <vt:lpstr>CCSS Text Complexity Model</vt:lpstr>
      <vt:lpstr>CCSS Text Complexity Model</vt:lpstr>
      <vt:lpstr>Determining Text Complexity</vt:lpstr>
      <vt:lpstr>Step 1: Quantitative Measures</vt:lpstr>
      <vt:lpstr>PowerPoint Presentation</vt:lpstr>
      <vt:lpstr>PowerPoint Presentation</vt:lpstr>
      <vt:lpstr>PowerPoint Presentation</vt:lpstr>
      <vt:lpstr>PowerPoint Presentation</vt:lpstr>
      <vt:lpstr>PowerPoint Presentation</vt:lpstr>
      <vt:lpstr>PowerPoint Presentation</vt:lpstr>
      <vt:lpstr>Step 2: Qualitative Measures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Step 2: Qualitative Measures</vt:lpstr>
      <vt:lpstr>PowerPoint Presentation</vt:lpstr>
      <vt:lpstr>Step 3: Reader and Task Considerations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lpstr>Resources</vt:lpstr>
      <vt:lpstr>Webinar Evaluation Survey</vt:lpstr>
      <vt:lpstr>Thank you!  For technical assistance, contact:   Susan J. Kimmel   Angie Durand Office: 405-799-6383 ext. 242        Office: 832-842-7034 Cell: 405-410-7277                             Cell: 713-320-2579 skimmel@ou.edu                        angelia.durand@times.uh.edu</vt:lpstr>
    </vt:vector>
  </TitlesOfParts>
  <Company>FCRR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Striving Readers Comprehensive Literacy Program</dc:title>
  <dc:creator>Debby Houston-Miller</dc:creator>
  <cp:lastModifiedBy>Laurie L. Winter</cp:lastModifiedBy>
  <cp:revision>136</cp:revision>
  <cp:lastPrinted>2011-10-11T19:36:07Z</cp:lastPrinted>
  <dcterms:created xsi:type="dcterms:W3CDTF">2010-09-29T14:01:26Z</dcterms:created>
  <dcterms:modified xsi:type="dcterms:W3CDTF">2013-01-29T20:11:17Z</dcterms:modified>
</cp:coreProperties>
</file>