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Lst>
  <p:sldSz cy="5143500" cx="9144000"/>
  <p:notesSz cx="6858000" cy="9144000"/>
  <p:embeddedFontLst>
    <p:embeddedFont>
      <p:font typeface="Roboto"/>
      <p:regular r:id="rId27"/>
      <p:bold r:id="rId28"/>
      <p:italic r:id="rId29"/>
      <p:boldItalic r:id="rId30"/>
    </p:embeddedFont>
    <p:embeddedFont>
      <p:font typeface="Open Sans SemiBold"/>
      <p:regular r:id="rId31"/>
      <p:bold r:id="rId32"/>
      <p:italic r:id="rId33"/>
      <p:boldItalic r:id="rId34"/>
    </p:embeddedFont>
    <p:embeddedFont>
      <p:font typeface="Open Sans Light"/>
      <p:regular r:id="rId35"/>
      <p:bold r:id="rId36"/>
      <p:italic r:id="rId37"/>
      <p:boldItalic r:id="rId38"/>
    </p:embeddedFont>
    <p:embeddedFont>
      <p:font typeface="Open Sans"/>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9635BC6-2622-4BF9-B501-7F79CC3BED59}">
  <a:tblStyle styleId="{F9635BC6-2622-4BF9-B501-7F79CC3BED59}"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OpenSans-bold.fntdata"/><Relationship Id="rId20" Type="http://schemas.openxmlformats.org/officeDocument/2006/relationships/slide" Target="slides/slide14.xml"/><Relationship Id="rId42" Type="http://schemas.openxmlformats.org/officeDocument/2006/relationships/font" Target="fonts/OpenSans-boldItalic.fntdata"/><Relationship Id="rId41" Type="http://schemas.openxmlformats.org/officeDocument/2006/relationships/font" Target="fonts/OpenSans-italic.fnt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Roboto-bold.fntdata"/><Relationship Id="rId27" Type="http://schemas.openxmlformats.org/officeDocument/2006/relationships/font" Target="fonts/Roboto-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Roboto-italic.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OpenSansSemiBold-regular.fntdata"/><Relationship Id="rId30" Type="http://schemas.openxmlformats.org/officeDocument/2006/relationships/font" Target="fonts/Roboto-boldItalic.fntdata"/><Relationship Id="rId11" Type="http://schemas.openxmlformats.org/officeDocument/2006/relationships/slide" Target="slides/slide5.xml"/><Relationship Id="rId33" Type="http://schemas.openxmlformats.org/officeDocument/2006/relationships/font" Target="fonts/OpenSansSemiBold-italic.fntdata"/><Relationship Id="rId10" Type="http://schemas.openxmlformats.org/officeDocument/2006/relationships/slide" Target="slides/slide4.xml"/><Relationship Id="rId32" Type="http://schemas.openxmlformats.org/officeDocument/2006/relationships/font" Target="fonts/OpenSansSemiBold-bold.fntdata"/><Relationship Id="rId13" Type="http://schemas.openxmlformats.org/officeDocument/2006/relationships/slide" Target="slides/slide7.xml"/><Relationship Id="rId35" Type="http://schemas.openxmlformats.org/officeDocument/2006/relationships/font" Target="fonts/OpenSansLight-regular.fntdata"/><Relationship Id="rId12" Type="http://schemas.openxmlformats.org/officeDocument/2006/relationships/slide" Target="slides/slide6.xml"/><Relationship Id="rId34" Type="http://schemas.openxmlformats.org/officeDocument/2006/relationships/font" Target="fonts/OpenSansSemiBold-boldItalic.fntdata"/><Relationship Id="rId15" Type="http://schemas.openxmlformats.org/officeDocument/2006/relationships/slide" Target="slides/slide9.xml"/><Relationship Id="rId37" Type="http://schemas.openxmlformats.org/officeDocument/2006/relationships/font" Target="fonts/OpenSansLight-italic.fntdata"/><Relationship Id="rId14" Type="http://schemas.openxmlformats.org/officeDocument/2006/relationships/slide" Target="slides/slide8.xml"/><Relationship Id="rId36" Type="http://schemas.openxmlformats.org/officeDocument/2006/relationships/font" Target="fonts/OpenSansLight-bold.fntdata"/><Relationship Id="rId17" Type="http://schemas.openxmlformats.org/officeDocument/2006/relationships/slide" Target="slides/slide11.xml"/><Relationship Id="rId39" Type="http://schemas.openxmlformats.org/officeDocument/2006/relationships/font" Target="fonts/OpenSans-regular.fntdata"/><Relationship Id="rId16" Type="http://schemas.openxmlformats.org/officeDocument/2006/relationships/slide" Target="slides/slide10.xml"/><Relationship Id="rId38" Type="http://schemas.openxmlformats.org/officeDocument/2006/relationships/font" Target="fonts/OpenSansLight-boldItalic.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12157500602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12157500602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2157500602_0_3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2157500602_0_3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2157500602_0_2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2157500602_0_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12157500602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12157500602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12157500602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12157500602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California Academy of Science PD Tools: https://www.calacademy.org/educators/ngss-demystified</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12157500602_0_3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12157500602_0_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Appendix F: https://www.nextgenscience.org/sites/default/files/resource/files/Appendix%20F%20%20Science%20and%20Engineering%20Practices%20in%20the%20NGSS%20-%20FINAL%20060513.pdf</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12157500602_0_3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12157500602_0_3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12157500602_0_3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12157500602_0_3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12157500602_0_3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12157500602_0_3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11ae5a122aa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11ae5a122aa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12157500602_0_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12157500602_0_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12157500602_0_3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12157500602_0_3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15303f645c2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15303f645c2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Drag and drop the boxes to the places they best belong. Add additional copies of this slide as needed for the number of groups you have.</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11ae5a122aa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11ae5a122aa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12157500602_0_2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12157500602_0_2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12157500602_0_2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12157500602_0_2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12157500602_0_2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12157500602_0_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12157500602_0_2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12157500602_0_2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12157500602_0_4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12157500602_0_4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Feedback Form: </a:t>
            </a:r>
            <a:r>
              <a:rPr lang="en">
                <a:solidFill>
                  <a:schemeClr val="dk1"/>
                </a:solidFill>
              </a:rPr>
              <a:t>https://docs.google.com/forms/d/e/1FAIpQLScsAIhzGyQtzIKI-m78annk1pM9qSuFsiZScY-grnica2Vr6A/viewform?usp=sf_link</a:t>
            </a:r>
            <a:endParaRPr>
              <a:solidFill>
                <a:schemeClr val="dk1"/>
              </a:solidFill>
              <a:highlight>
                <a:srgbClr val="FFFF00"/>
              </a:highligh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2.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2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 Id="rId3" Type="http://schemas.openxmlformats.org/officeDocument/2006/relationships/image" Target="../media/image2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hyperlink" Target="http://www.youtube.com/watch?v=f-PHi9w9hUg" TargetMode="External"/><Relationship Id="rId4" Type="http://schemas.openxmlformats.org/officeDocument/2006/relationships/image" Target="../media/image2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 Id="rId3"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 Id="rId3"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 Id="rId3" Type="http://schemas.openxmlformats.org/officeDocument/2006/relationships/hyperlink" Target="http://www.youtube.com/watch?v=W9kVd-OKMzs" TargetMode="Externa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 Id="rId3"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0.xml"/><Relationship Id="rId3" Type="http://schemas.openxmlformats.org/officeDocument/2006/relationships/image" Target="../media/image15.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9"/>
          <p:cNvSpPr txBox="1"/>
          <p:nvPr>
            <p:ph type="title"/>
          </p:nvPr>
        </p:nvSpPr>
        <p:spPr>
          <a:xfrm>
            <a:off x="1496292" y="165100"/>
            <a:ext cx="6255300" cy="2034900"/>
          </a:xfrm>
          <a:prstGeom prst="rect">
            <a:avLst/>
          </a:prstGeom>
        </p:spPr>
        <p:txBody>
          <a:bodyPr anchorCtr="0" anchor="b" bIns="34275" lIns="68575" spcFirstLastPara="1" rIns="342900" wrap="square" tIns="34275">
            <a:noAutofit/>
          </a:bodyPr>
          <a:lstStyle/>
          <a:p>
            <a:pPr indent="0" lvl="0" marL="0" rtl="0" algn="l">
              <a:spcBef>
                <a:spcPts val="0"/>
              </a:spcBef>
              <a:spcAft>
                <a:spcPts val="0"/>
              </a:spcAft>
              <a:buNone/>
            </a:pPr>
            <a:r>
              <a:rPr lang="en" sz="3600"/>
              <a:t>The Instructional Leader's Guide to Implementing K-8 Science Practices</a:t>
            </a:r>
            <a:endParaRPr sz="3600"/>
          </a:p>
        </p:txBody>
      </p:sp>
      <p:sp>
        <p:nvSpPr>
          <p:cNvPr id="127" name="Google Shape;127;p19"/>
          <p:cNvSpPr txBox="1"/>
          <p:nvPr>
            <p:ph idx="1" type="body"/>
          </p:nvPr>
        </p:nvSpPr>
        <p:spPr>
          <a:xfrm>
            <a:off x="2602250" y="2533750"/>
            <a:ext cx="4043400" cy="593400"/>
          </a:xfrm>
          <a:prstGeom prst="rect">
            <a:avLst/>
          </a:prstGeom>
        </p:spPr>
        <p:txBody>
          <a:bodyPr anchorCtr="0" anchor="t" bIns="137150" lIns="68575" spcFirstLastPara="1" rIns="342900" wrap="square" tIns="137150">
            <a:noAutofit/>
          </a:bodyPr>
          <a:lstStyle/>
          <a:p>
            <a:pPr indent="0" lvl="0" marL="0" rtl="0" algn="l">
              <a:spcBef>
                <a:spcPts val="800"/>
              </a:spcBef>
              <a:spcAft>
                <a:spcPts val="0"/>
              </a:spcAft>
              <a:buNone/>
            </a:pPr>
            <a:r>
              <a:rPr lang="en"/>
              <a:t>Chapter 1 - The Science Primer</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0"/>
          <p:cNvSpPr txBox="1"/>
          <p:nvPr>
            <p:ph idx="1" type="body"/>
          </p:nvPr>
        </p:nvSpPr>
        <p:spPr>
          <a:xfrm>
            <a:off x="628650" y="1233052"/>
            <a:ext cx="7886700" cy="1991400"/>
          </a:xfrm>
          <a:prstGeom prst="rect">
            <a:avLst/>
          </a:prstGeom>
        </p:spPr>
        <p:txBody>
          <a:bodyPr anchorCtr="0" anchor="t" bIns="34275" lIns="68575" spcFirstLastPara="1" rIns="68575" wrap="square" tIns="34275">
            <a:noAutofit/>
          </a:bodyPr>
          <a:lstStyle/>
          <a:p>
            <a:pPr indent="-336550" lvl="0" marL="457200" rtl="0" algn="l">
              <a:spcBef>
                <a:spcPts val="800"/>
              </a:spcBef>
              <a:spcAft>
                <a:spcPts val="0"/>
              </a:spcAft>
              <a:buClr>
                <a:schemeClr val="accent3"/>
              </a:buClr>
              <a:buSzPts val="1700"/>
              <a:buChar char="•"/>
            </a:pPr>
            <a:r>
              <a:rPr lang="en"/>
              <a:t>Stay engaged</a:t>
            </a:r>
            <a:endParaRPr/>
          </a:p>
          <a:p>
            <a:pPr indent="-336550" lvl="0" marL="457200" rtl="0" algn="l">
              <a:spcBef>
                <a:spcPts val="0"/>
              </a:spcBef>
              <a:spcAft>
                <a:spcPts val="0"/>
              </a:spcAft>
              <a:buClr>
                <a:schemeClr val="accent3"/>
              </a:buClr>
              <a:buSzPts val="1700"/>
              <a:buChar char="•"/>
            </a:pPr>
            <a:r>
              <a:rPr lang="en"/>
              <a:t>Expect and accept a lack of closure</a:t>
            </a:r>
            <a:endParaRPr/>
          </a:p>
          <a:p>
            <a:pPr indent="-336550" lvl="0" marL="457200" rtl="0" algn="l">
              <a:spcBef>
                <a:spcPts val="0"/>
              </a:spcBef>
              <a:spcAft>
                <a:spcPts val="0"/>
              </a:spcAft>
              <a:buClr>
                <a:schemeClr val="accent3"/>
              </a:buClr>
              <a:buSzPts val="1700"/>
              <a:buChar char="•"/>
            </a:pPr>
            <a:r>
              <a:rPr lang="en"/>
              <a:t>Speak your truth </a:t>
            </a:r>
            <a:endParaRPr/>
          </a:p>
          <a:p>
            <a:pPr indent="-336550" lvl="0" marL="457200" rtl="0" algn="l">
              <a:spcBef>
                <a:spcPts val="0"/>
              </a:spcBef>
              <a:spcAft>
                <a:spcPts val="0"/>
              </a:spcAft>
              <a:buClr>
                <a:schemeClr val="accent3"/>
              </a:buClr>
              <a:buSzPts val="1700"/>
              <a:buChar char="•"/>
            </a:pPr>
            <a:r>
              <a:rPr lang="en"/>
              <a:t>Expect to experience discomfort</a:t>
            </a:r>
            <a:endParaRPr/>
          </a:p>
          <a:p>
            <a:pPr indent="-336550" lvl="0" marL="457200" rtl="0" algn="l">
              <a:spcBef>
                <a:spcPts val="0"/>
              </a:spcBef>
              <a:spcAft>
                <a:spcPts val="0"/>
              </a:spcAft>
              <a:buClr>
                <a:schemeClr val="accent3"/>
              </a:buClr>
              <a:buSzPts val="1700"/>
              <a:buChar char="•"/>
            </a:pPr>
            <a:r>
              <a:rPr lang="en"/>
              <a:t>Bring your identity</a:t>
            </a:r>
            <a:endParaRPr/>
          </a:p>
          <a:p>
            <a:pPr indent="0" lvl="0" marL="0" rtl="0" algn="l">
              <a:spcBef>
                <a:spcPts val="800"/>
              </a:spcBef>
              <a:spcAft>
                <a:spcPts val="0"/>
              </a:spcAft>
              <a:buNone/>
            </a:pPr>
            <a:r>
              <a:t/>
            </a:r>
            <a:endParaRPr/>
          </a:p>
        </p:txBody>
      </p:sp>
      <p:sp>
        <p:nvSpPr>
          <p:cNvPr id="133" name="Google Shape;133;p20"/>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Community Agreements</a:t>
            </a:r>
            <a:endParaRPr/>
          </a:p>
        </p:txBody>
      </p:sp>
      <p:sp>
        <p:nvSpPr>
          <p:cNvPr id="134" name="Google Shape;134;p20"/>
          <p:cNvSpPr txBox="1"/>
          <p:nvPr/>
        </p:nvSpPr>
        <p:spPr>
          <a:xfrm>
            <a:off x="1401225" y="3495425"/>
            <a:ext cx="5992500" cy="1001100"/>
          </a:xfrm>
          <a:prstGeom prst="rect">
            <a:avLst/>
          </a:prstGeom>
          <a:no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latin typeface="Open Sans"/>
                <a:ea typeface="Open Sans"/>
                <a:cs typeface="Open Sans"/>
                <a:sym typeface="Open Sans"/>
              </a:rPr>
              <a:t>Curiosity is what we need.  We don’t have to let go of what we believe, but we do need to be curious about what someone else believes.  We do need to acknowledge that their way of interpreting the world might be essential to our survival. - Margaret Wheatley, Willing to be Disturbed, 2002</a:t>
            </a:r>
            <a:endParaRPr sz="1200">
              <a:latin typeface="Open Sans"/>
              <a:ea typeface="Open Sans"/>
              <a:cs typeface="Open Sans"/>
              <a:sym typeface="Open Sans"/>
            </a:endParaRPr>
          </a:p>
        </p:txBody>
      </p:sp>
      <p:pic>
        <p:nvPicPr>
          <p:cNvPr id="135" name="Google Shape;135;p20"/>
          <p:cNvPicPr preferRelativeResize="0"/>
          <p:nvPr/>
        </p:nvPicPr>
        <p:blipFill>
          <a:blip r:embed="rId3">
            <a:alphaModFix/>
          </a:blip>
          <a:stretch>
            <a:fillRect/>
          </a:stretch>
        </p:blipFill>
        <p:spPr>
          <a:xfrm>
            <a:off x="6867725" y="1410725"/>
            <a:ext cx="1647625" cy="1542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idx="1" type="body"/>
          </p:nvPr>
        </p:nvSpPr>
        <p:spPr>
          <a:xfrm>
            <a:off x="628650" y="1233050"/>
            <a:ext cx="6532800" cy="3399600"/>
          </a:xfrm>
          <a:prstGeom prst="rect">
            <a:avLst/>
          </a:prstGeom>
        </p:spPr>
        <p:txBody>
          <a:bodyPr anchorCtr="0" anchor="t" bIns="34275" lIns="68575" spcFirstLastPara="1" rIns="68575" wrap="square" tIns="34275">
            <a:noAutofit/>
          </a:bodyPr>
          <a:lstStyle/>
          <a:p>
            <a:pPr indent="-342900" lvl="0" marL="457200" rtl="0" algn="l">
              <a:lnSpc>
                <a:spcPct val="115000"/>
              </a:lnSpc>
              <a:spcBef>
                <a:spcPts val="800"/>
              </a:spcBef>
              <a:spcAft>
                <a:spcPts val="0"/>
              </a:spcAft>
              <a:buClr>
                <a:schemeClr val="accent3"/>
              </a:buClr>
              <a:buSzPts val="1800"/>
              <a:buChar char="•"/>
            </a:pPr>
            <a:r>
              <a:rPr lang="en"/>
              <a:t>To reduce background noise, please stay on mute when not speaking.</a:t>
            </a:r>
            <a:endParaRPr/>
          </a:p>
          <a:p>
            <a:pPr indent="-342900" lvl="0" marL="457200" rtl="0" algn="l">
              <a:lnSpc>
                <a:spcPct val="115000"/>
              </a:lnSpc>
              <a:spcBef>
                <a:spcPts val="0"/>
              </a:spcBef>
              <a:spcAft>
                <a:spcPts val="0"/>
              </a:spcAft>
              <a:buClr>
                <a:schemeClr val="accent3"/>
              </a:buClr>
              <a:buSzPts val="1800"/>
              <a:buChar char="•"/>
            </a:pPr>
            <a:r>
              <a:rPr lang="en"/>
              <a:t>Video is optional, but please know that all attire and backgrounds are accepted!</a:t>
            </a:r>
            <a:endParaRPr/>
          </a:p>
          <a:p>
            <a:pPr indent="-342900" lvl="0" marL="457200" rtl="0" algn="l">
              <a:lnSpc>
                <a:spcPct val="115000"/>
              </a:lnSpc>
              <a:spcBef>
                <a:spcPts val="0"/>
              </a:spcBef>
              <a:spcAft>
                <a:spcPts val="0"/>
              </a:spcAft>
              <a:buClr>
                <a:schemeClr val="accent3"/>
              </a:buClr>
              <a:buSzPts val="1800"/>
              <a:buChar char="•"/>
            </a:pPr>
            <a:r>
              <a:rPr lang="en"/>
              <a:t>Familiarize yourself with the chat box. It’s a great place to ask questions and post comments.</a:t>
            </a:r>
            <a:endParaRPr/>
          </a:p>
          <a:p>
            <a:pPr indent="-342900" lvl="0" marL="457200" rtl="0" algn="l">
              <a:lnSpc>
                <a:spcPct val="115000"/>
              </a:lnSpc>
              <a:spcBef>
                <a:spcPts val="0"/>
              </a:spcBef>
              <a:spcAft>
                <a:spcPts val="0"/>
              </a:spcAft>
              <a:buClr>
                <a:schemeClr val="accent3"/>
              </a:buClr>
              <a:buSzPts val="1800"/>
              <a:buChar char="•"/>
            </a:pPr>
            <a:r>
              <a:rPr lang="en"/>
              <a:t>Materials will be shared following the session. </a:t>
            </a:r>
            <a:endParaRPr/>
          </a:p>
          <a:p>
            <a:pPr indent="0" lvl="0" marL="0" rtl="0" algn="l">
              <a:spcBef>
                <a:spcPts val="800"/>
              </a:spcBef>
              <a:spcAft>
                <a:spcPts val="0"/>
              </a:spcAft>
              <a:buNone/>
            </a:pPr>
            <a:r>
              <a:t/>
            </a:r>
            <a:endParaRPr/>
          </a:p>
        </p:txBody>
      </p:sp>
      <p:sp>
        <p:nvSpPr>
          <p:cNvPr id="141" name="Google Shape;141;p21"/>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Housekeeping</a:t>
            </a:r>
            <a:endParaRPr/>
          </a:p>
        </p:txBody>
      </p:sp>
      <p:pic>
        <p:nvPicPr>
          <p:cNvPr id="142" name="Google Shape;142;p21"/>
          <p:cNvPicPr preferRelativeResize="0"/>
          <p:nvPr/>
        </p:nvPicPr>
        <p:blipFill>
          <a:blip r:embed="rId3">
            <a:alphaModFix/>
          </a:blip>
          <a:stretch>
            <a:fillRect/>
          </a:stretch>
        </p:blipFill>
        <p:spPr>
          <a:xfrm rot="-2948019">
            <a:off x="6524332" y="1571768"/>
            <a:ext cx="3001079" cy="192724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idx="1" type="body"/>
          </p:nvPr>
        </p:nvSpPr>
        <p:spPr>
          <a:xfrm>
            <a:off x="628650" y="1233055"/>
            <a:ext cx="7886700" cy="3399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In the text Ms. Chavez questions how the students are "doing science"</a:t>
            </a:r>
            <a:endParaRPr/>
          </a:p>
          <a:p>
            <a:pPr indent="0" lvl="0" marL="0" rtl="0" algn="l">
              <a:spcBef>
                <a:spcPts val="800"/>
              </a:spcBef>
              <a:spcAft>
                <a:spcPts val="0"/>
              </a:spcAft>
              <a:buNone/>
            </a:pPr>
            <a:r>
              <a:t/>
            </a:r>
            <a:endParaRPr/>
          </a:p>
          <a:p>
            <a:pPr indent="-368300" lvl="0" marL="457200" rtl="0" algn="l">
              <a:lnSpc>
                <a:spcPct val="115000"/>
              </a:lnSpc>
              <a:spcBef>
                <a:spcPts val="800"/>
              </a:spcBef>
              <a:spcAft>
                <a:spcPts val="0"/>
              </a:spcAft>
              <a:buClr>
                <a:schemeClr val="accent3"/>
              </a:buClr>
              <a:buSzPts val="2200"/>
              <a:buChar char="•"/>
            </a:pPr>
            <a:r>
              <a:rPr lang="en"/>
              <a:t>What does this currently look like in your space?</a:t>
            </a:r>
            <a:endParaRPr/>
          </a:p>
          <a:p>
            <a:pPr indent="-368300" lvl="0" marL="457200" rtl="0" algn="l">
              <a:lnSpc>
                <a:spcPct val="115000"/>
              </a:lnSpc>
              <a:spcBef>
                <a:spcPts val="0"/>
              </a:spcBef>
              <a:spcAft>
                <a:spcPts val="0"/>
              </a:spcAft>
              <a:buClr>
                <a:schemeClr val="accent3"/>
              </a:buClr>
              <a:buSzPts val="2200"/>
              <a:buChar char="•"/>
            </a:pPr>
            <a:r>
              <a:rPr lang="en"/>
              <a:t>How might you want it to shift?</a:t>
            </a:r>
            <a:endParaRPr/>
          </a:p>
        </p:txBody>
      </p:sp>
      <p:sp>
        <p:nvSpPr>
          <p:cNvPr id="148" name="Google Shape;148;p22"/>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Doing Science</a:t>
            </a:r>
            <a:endParaRPr/>
          </a:p>
        </p:txBody>
      </p:sp>
      <p:pic>
        <p:nvPicPr>
          <p:cNvPr id="149" name="Google Shape;149;p22"/>
          <p:cNvPicPr preferRelativeResize="0"/>
          <p:nvPr/>
        </p:nvPicPr>
        <p:blipFill>
          <a:blip r:embed="rId3">
            <a:alphaModFix/>
          </a:blip>
          <a:stretch>
            <a:fillRect/>
          </a:stretch>
        </p:blipFill>
        <p:spPr>
          <a:xfrm>
            <a:off x="7377200" y="2695550"/>
            <a:ext cx="1358402" cy="135840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3"/>
          <p:cNvSpPr/>
          <p:nvPr/>
        </p:nvSpPr>
        <p:spPr>
          <a:xfrm>
            <a:off x="1349350" y="1062875"/>
            <a:ext cx="5907600" cy="1846500"/>
          </a:xfrm>
          <a:prstGeom prst="rect">
            <a:avLst/>
          </a:prstGeom>
          <a:solidFill>
            <a:srgbClr val="888B9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3"/>
          <p:cNvSpPr txBox="1"/>
          <p:nvPr>
            <p:ph type="title"/>
          </p:nvPr>
        </p:nvSpPr>
        <p:spPr>
          <a:xfrm>
            <a:off x="247650" y="452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What are the Science Practices</a:t>
            </a:r>
            <a:endParaRPr/>
          </a:p>
        </p:txBody>
      </p:sp>
      <p:sp>
        <p:nvSpPr>
          <p:cNvPr id="156" name="Google Shape;156;p23"/>
          <p:cNvSpPr txBox="1"/>
          <p:nvPr>
            <p:ph idx="1" type="body"/>
          </p:nvPr>
        </p:nvSpPr>
        <p:spPr>
          <a:xfrm>
            <a:off x="1533300" y="1191838"/>
            <a:ext cx="5609100" cy="1519500"/>
          </a:xfrm>
          <a:prstGeom prst="rect">
            <a:avLst/>
          </a:prstGeom>
        </p:spPr>
        <p:txBody>
          <a:bodyPr anchorCtr="0" anchor="t" bIns="34275" lIns="68575" spcFirstLastPara="1" rIns="68575" wrap="square" tIns="34275">
            <a:noAutofit/>
          </a:bodyPr>
          <a:lstStyle/>
          <a:p>
            <a:pPr indent="0" lvl="0" marL="0" rtl="0" algn="ctr">
              <a:lnSpc>
                <a:spcPct val="115000"/>
              </a:lnSpc>
              <a:spcBef>
                <a:spcPts val="800"/>
              </a:spcBef>
              <a:spcAft>
                <a:spcPts val="0"/>
              </a:spcAft>
              <a:buNone/>
            </a:pPr>
            <a:r>
              <a:rPr lang="en">
                <a:solidFill>
                  <a:schemeClr val="lt1"/>
                </a:solidFill>
              </a:rPr>
              <a:t>"</a:t>
            </a:r>
            <a:r>
              <a:rPr i="1" lang="en">
                <a:solidFill>
                  <a:schemeClr val="lt1"/>
                </a:solidFill>
              </a:rPr>
              <a:t>The </a:t>
            </a:r>
            <a:r>
              <a:rPr i="1" lang="en">
                <a:solidFill>
                  <a:schemeClr val="lt1"/>
                </a:solidFill>
              </a:rPr>
              <a:t>practices</a:t>
            </a:r>
            <a:r>
              <a:rPr i="1" lang="en">
                <a:solidFill>
                  <a:schemeClr val="lt1"/>
                </a:solidFill>
              </a:rPr>
              <a:t> are the language, tools, ways of knowing and social interactions that scientists use as they </a:t>
            </a:r>
            <a:r>
              <a:rPr b="1" i="1" lang="en">
                <a:solidFill>
                  <a:schemeClr val="lt1"/>
                </a:solidFill>
                <a:latin typeface="Open Sans"/>
                <a:ea typeface="Open Sans"/>
                <a:cs typeface="Open Sans"/>
                <a:sym typeface="Open Sans"/>
              </a:rPr>
              <a:t>construct</a:t>
            </a:r>
            <a:r>
              <a:rPr i="1" lang="en">
                <a:solidFill>
                  <a:schemeClr val="lt1"/>
                </a:solidFill>
              </a:rPr>
              <a:t>, </a:t>
            </a:r>
            <a:r>
              <a:rPr b="1" i="1" lang="en">
                <a:solidFill>
                  <a:schemeClr val="lt1"/>
                </a:solidFill>
                <a:latin typeface="Open Sans"/>
                <a:ea typeface="Open Sans"/>
                <a:cs typeface="Open Sans"/>
                <a:sym typeface="Open Sans"/>
              </a:rPr>
              <a:t>evaluate</a:t>
            </a:r>
            <a:r>
              <a:rPr i="1" lang="en">
                <a:solidFill>
                  <a:schemeClr val="lt1"/>
                </a:solidFill>
              </a:rPr>
              <a:t> and </a:t>
            </a:r>
            <a:r>
              <a:rPr b="1" i="1" lang="en">
                <a:solidFill>
                  <a:schemeClr val="lt1"/>
                </a:solidFill>
                <a:latin typeface="Open Sans"/>
                <a:ea typeface="Open Sans"/>
                <a:cs typeface="Open Sans"/>
                <a:sym typeface="Open Sans"/>
              </a:rPr>
              <a:t>communicate</a:t>
            </a:r>
            <a:r>
              <a:rPr i="1" lang="en">
                <a:solidFill>
                  <a:schemeClr val="lt1"/>
                </a:solidFill>
              </a:rPr>
              <a:t> science ideas.</a:t>
            </a:r>
            <a:r>
              <a:rPr lang="en">
                <a:solidFill>
                  <a:schemeClr val="lt1"/>
                </a:solidFill>
              </a:rPr>
              <a:t>"- p. 11</a:t>
            </a:r>
            <a:endParaRPr>
              <a:solidFill>
                <a:schemeClr val="lt1"/>
              </a:solidFill>
            </a:endParaRPr>
          </a:p>
        </p:txBody>
      </p:sp>
      <p:sp>
        <p:nvSpPr>
          <p:cNvPr id="157" name="Google Shape;157;p23"/>
          <p:cNvSpPr txBox="1"/>
          <p:nvPr>
            <p:ph idx="1" type="body"/>
          </p:nvPr>
        </p:nvSpPr>
        <p:spPr>
          <a:xfrm>
            <a:off x="628650" y="3056375"/>
            <a:ext cx="7571100" cy="1449000"/>
          </a:xfrm>
          <a:prstGeom prst="rect">
            <a:avLst/>
          </a:prstGeom>
        </p:spPr>
        <p:txBody>
          <a:bodyPr anchorCtr="0" anchor="t" bIns="34275" lIns="68575" spcFirstLastPara="1" rIns="68575" wrap="square" tIns="34275">
            <a:noAutofit/>
          </a:bodyPr>
          <a:lstStyle/>
          <a:p>
            <a:pPr indent="-368300" lvl="0" marL="457200" rtl="0" algn="l">
              <a:spcBef>
                <a:spcPts val="800"/>
              </a:spcBef>
              <a:spcAft>
                <a:spcPts val="0"/>
              </a:spcAft>
              <a:buClr>
                <a:schemeClr val="accent3"/>
              </a:buClr>
              <a:buSzPts val="2200"/>
              <a:buChar char="•"/>
            </a:pPr>
            <a:r>
              <a:rPr lang="en" sz="1900"/>
              <a:t>How </a:t>
            </a:r>
            <a:r>
              <a:rPr b="1" lang="en" sz="1900">
                <a:latin typeface="Open Sans"/>
                <a:ea typeface="Open Sans"/>
                <a:cs typeface="Open Sans"/>
                <a:sym typeface="Open Sans"/>
              </a:rPr>
              <a:t>familiar</a:t>
            </a:r>
            <a:r>
              <a:rPr lang="en" sz="1900"/>
              <a:t> are stakeholders in your school (teachers, parents) or district (administrators) with the recent shifts in science education toward science practices? </a:t>
            </a:r>
            <a:endParaRPr sz="1900"/>
          </a:p>
          <a:p>
            <a:pPr indent="-368300" lvl="0" marL="457200" rtl="0" algn="l">
              <a:spcBef>
                <a:spcPts val="0"/>
              </a:spcBef>
              <a:spcAft>
                <a:spcPts val="0"/>
              </a:spcAft>
              <a:buClr>
                <a:schemeClr val="accent3"/>
              </a:buClr>
              <a:buSzPts val="2200"/>
              <a:buChar char="•"/>
            </a:pPr>
            <a:r>
              <a:rPr lang="en" sz="1900"/>
              <a:t>What </a:t>
            </a:r>
            <a:r>
              <a:rPr b="1" lang="en" sz="1900">
                <a:latin typeface="Open Sans"/>
                <a:ea typeface="Open Sans"/>
                <a:cs typeface="Open Sans"/>
                <a:sym typeface="Open Sans"/>
              </a:rPr>
              <a:t>opportunities</a:t>
            </a:r>
            <a:r>
              <a:rPr lang="en" sz="1900"/>
              <a:t> and </a:t>
            </a:r>
            <a:r>
              <a:rPr b="1" lang="en" sz="1900">
                <a:latin typeface="Open Sans"/>
                <a:ea typeface="Open Sans"/>
                <a:cs typeface="Open Sans"/>
                <a:sym typeface="Open Sans"/>
              </a:rPr>
              <a:t>challenges</a:t>
            </a:r>
            <a:r>
              <a:rPr lang="en" sz="1900"/>
              <a:t> do you envision for supporting this shift?</a:t>
            </a:r>
            <a:endParaRPr sz="19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4"/>
          <p:cNvSpPr txBox="1"/>
          <p:nvPr>
            <p:ph idx="1" type="body"/>
          </p:nvPr>
        </p:nvSpPr>
        <p:spPr>
          <a:xfrm>
            <a:off x="628650" y="1233050"/>
            <a:ext cx="4026600" cy="3399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Verbs</a:t>
            </a:r>
            <a:endParaRPr/>
          </a:p>
        </p:txBody>
      </p:sp>
      <p:sp>
        <p:nvSpPr>
          <p:cNvPr id="163" name="Google Shape;163;p24"/>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A Framework For Organizing Ideas</a:t>
            </a:r>
            <a:endParaRPr/>
          </a:p>
        </p:txBody>
      </p:sp>
      <p:pic>
        <p:nvPicPr>
          <p:cNvPr descr="Integrating the Next Generation Science Standards into the classroom might seem a bit daunting to educators.  Quell these fears with a Post-It Sort activity, in which participants become more familiar with the SEPs by building definitions of the Practices in their own words.  Teachers will discover that the SEPs are not entirely new and foreign concepts, but map well onto what they already know about doing science.&#10;&#10;- - - &#10;The California Academy of Sciences is the only place in the world with an aquarium, planetarium, natural history museum, and four-story rainforest all under one roof. Visit us online to learn more and to get tickets: http://www.calacademy.org. &#10;&#10;Connect with us!&#10;• Like us on Facebook: http://bit.ly/CASonFB&#10;• Follow us on Twitter: http://bit.ly/CASonTwitter&#10;• Add us on Google+: http://bit.ly/CASonGoogle" id="164" name="Google Shape;164;p24" title="(NGSS) Science &amp; Engineering Practices: Brainstorm and Sort | California Academy of Sciences">
            <a:hlinkClick r:id="rId3"/>
          </p:cNvPr>
          <p:cNvPicPr preferRelativeResize="0"/>
          <p:nvPr/>
        </p:nvPicPr>
        <p:blipFill>
          <a:blip r:embed="rId4">
            <a:alphaModFix/>
          </a:blip>
          <a:stretch>
            <a:fillRect/>
          </a:stretch>
        </p:blipFill>
        <p:spPr>
          <a:xfrm>
            <a:off x="2090150" y="1268050"/>
            <a:ext cx="4120775" cy="3090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4"/>
                                        </p:tgtEl>
                                        <p:attrNameLst>
                                          <p:attrName>style.visibility</p:attrName>
                                        </p:attrNameLst>
                                      </p:cBhvr>
                                      <p:to>
                                        <p:strVal val="visible"/>
                                      </p:to>
                                    </p:set>
                                    <p:animEffect filter="fade" transition="in">
                                      <p:cBhvr>
                                        <p:cTn dur="1000"/>
                                        <p:tgtEl>
                                          <p:spTgt spid="16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5"/>
          <p:cNvSpPr txBox="1"/>
          <p:nvPr>
            <p:ph idx="1" type="body"/>
          </p:nvPr>
        </p:nvSpPr>
        <p:spPr>
          <a:xfrm>
            <a:off x="323850" y="471054"/>
            <a:ext cx="7886700" cy="5145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Asking Questions:</a:t>
            </a:r>
            <a:endParaRPr/>
          </a:p>
        </p:txBody>
      </p:sp>
      <p:sp>
        <p:nvSpPr>
          <p:cNvPr id="170" name="Google Shape;170;p25"/>
          <p:cNvSpPr txBox="1"/>
          <p:nvPr>
            <p:ph type="title"/>
          </p:nvPr>
        </p:nvSpPr>
        <p:spPr>
          <a:xfrm>
            <a:off x="323850" y="-107156"/>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sz="2700"/>
              <a:t>Appendix F: Science and Engineering Practices</a:t>
            </a:r>
            <a:endParaRPr sz="2700"/>
          </a:p>
        </p:txBody>
      </p:sp>
      <p:pic>
        <p:nvPicPr>
          <p:cNvPr id="171" name="Google Shape;171;p25"/>
          <p:cNvPicPr preferRelativeResize="0"/>
          <p:nvPr/>
        </p:nvPicPr>
        <p:blipFill>
          <a:blip r:embed="rId3">
            <a:alphaModFix/>
          </a:blip>
          <a:stretch>
            <a:fillRect/>
          </a:stretch>
        </p:blipFill>
        <p:spPr>
          <a:xfrm>
            <a:off x="1392300" y="1003050"/>
            <a:ext cx="6180901" cy="36593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id="176" name="Google Shape;176;p26"/>
          <p:cNvPicPr preferRelativeResize="0"/>
          <p:nvPr/>
        </p:nvPicPr>
        <p:blipFill>
          <a:blip r:embed="rId3">
            <a:alphaModFix/>
          </a:blip>
          <a:stretch>
            <a:fillRect/>
          </a:stretch>
        </p:blipFill>
        <p:spPr>
          <a:xfrm>
            <a:off x="407100" y="152400"/>
            <a:ext cx="8143316" cy="483870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p27"/>
          <p:cNvPicPr preferRelativeResize="0"/>
          <p:nvPr/>
        </p:nvPicPr>
        <p:blipFill>
          <a:blip r:embed="rId3">
            <a:alphaModFix/>
          </a:blip>
          <a:stretch>
            <a:fillRect/>
          </a:stretch>
        </p:blipFill>
        <p:spPr>
          <a:xfrm>
            <a:off x="407100" y="152400"/>
            <a:ext cx="8143316" cy="4838702"/>
          </a:xfrm>
          <a:prstGeom prst="rect">
            <a:avLst/>
          </a:prstGeom>
          <a:noFill/>
          <a:ln>
            <a:noFill/>
          </a:ln>
        </p:spPr>
      </p:pic>
      <p:sp>
        <p:nvSpPr>
          <p:cNvPr id="182" name="Google Shape;182;p27"/>
          <p:cNvSpPr/>
          <p:nvPr/>
        </p:nvSpPr>
        <p:spPr>
          <a:xfrm>
            <a:off x="6381625" y="2674325"/>
            <a:ext cx="2009400" cy="905700"/>
          </a:xfrm>
          <a:prstGeom prst="ellipse">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3" name="Google Shape;183;p27"/>
          <p:cNvCxnSpPr/>
          <p:nvPr/>
        </p:nvCxnSpPr>
        <p:spPr>
          <a:xfrm flipH="1">
            <a:off x="8291775" y="1641375"/>
            <a:ext cx="615600" cy="1082400"/>
          </a:xfrm>
          <a:prstGeom prst="straightConnector1">
            <a:avLst/>
          </a:prstGeom>
          <a:noFill/>
          <a:ln cap="flat" cmpd="sng" w="28575">
            <a:solidFill>
              <a:schemeClr val="accent1"/>
            </a:solidFill>
            <a:prstDash val="solid"/>
            <a:round/>
            <a:headEnd len="med" w="med" type="none"/>
            <a:tailEnd len="med" w="med" type="triangl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28"/>
          <p:cNvPicPr preferRelativeResize="0"/>
          <p:nvPr/>
        </p:nvPicPr>
        <p:blipFill>
          <a:blip r:embed="rId3">
            <a:alphaModFix/>
          </a:blip>
          <a:stretch>
            <a:fillRect/>
          </a:stretch>
        </p:blipFill>
        <p:spPr>
          <a:xfrm>
            <a:off x="898824" y="46275"/>
            <a:ext cx="7299424" cy="46314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9"/>
          <p:cNvSpPr txBox="1"/>
          <p:nvPr>
            <p:ph idx="1" type="body"/>
          </p:nvPr>
        </p:nvSpPr>
        <p:spPr>
          <a:xfrm>
            <a:off x="628650" y="1233050"/>
            <a:ext cx="5672700" cy="3399600"/>
          </a:xfrm>
          <a:prstGeom prst="rect">
            <a:avLst/>
          </a:prstGeom>
        </p:spPr>
        <p:txBody>
          <a:bodyPr anchorCtr="0" anchor="t" bIns="34275" lIns="68575" spcFirstLastPara="1" rIns="68575" wrap="square" tIns="34275">
            <a:noAutofit/>
          </a:bodyPr>
          <a:lstStyle/>
          <a:p>
            <a:pPr indent="-355600" lvl="0" marL="457200" rtl="0" algn="l">
              <a:lnSpc>
                <a:spcPct val="115000"/>
              </a:lnSpc>
              <a:spcBef>
                <a:spcPts val="800"/>
              </a:spcBef>
              <a:spcAft>
                <a:spcPts val="0"/>
              </a:spcAft>
              <a:buClr>
                <a:schemeClr val="accent3"/>
              </a:buClr>
              <a:buSzPts val="2000"/>
              <a:buChar char="•"/>
            </a:pPr>
            <a:r>
              <a:rPr lang="en"/>
              <a:t>Do our teachers know that these tools/resources </a:t>
            </a:r>
            <a:r>
              <a:rPr lang="en"/>
              <a:t>exist</a:t>
            </a:r>
            <a:r>
              <a:rPr lang="en"/>
              <a:t>?</a:t>
            </a:r>
            <a:endParaRPr/>
          </a:p>
          <a:p>
            <a:pPr indent="-355600" lvl="0" marL="457200" rtl="0" algn="l">
              <a:lnSpc>
                <a:spcPct val="115000"/>
              </a:lnSpc>
              <a:spcBef>
                <a:spcPts val="0"/>
              </a:spcBef>
              <a:spcAft>
                <a:spcPts val="0"/>
              </a:spcAft>
              <a:buClr>
                <a:schemeClr val="accent3"/>
              </a:buClr>
              <a:buSzPts val="2000"/>
              <a:buChar char="•"/>
            </a:pPr>
            <a:r>
              <a:rPr lang="en"/>
              <a:t>How can we better support them to know these tools / resources are out there?</a:t>
            </a:r>
            <a:endParaRPr/>
          </a:p>
          <a:p>
            <a:pPr indent="-355600" lvl="0" marL="457200" rtl="0" algn="l">
              <a:lnSpc>
                <a:spcPct val="115000"/>
              </a:lnSpc>
              <a:spcBef>
                <a:spcPts val="0"/>
              </a:spcBef>
              <a:spcAft>
                <a:spcPts val="0"/>
              </a:spcAft>
              <a:buClr>
                <a:schemeClr val="accent3"/>
              </a:buClr>
              <a:buSzPts val="2000"/>
              <a:buChar char="•"/>
            </a:pPr>
            <a:r>
              <a:rPr lang="en"/>
              <a:t>The text suggests organizing…</a:t>
            </a:r>
            <a:endParaRPr/>
          </a:p>
        </p:txBody>
      </p:sp>
      <p:sp>
        <p:nvSpPr>
          <p:cNvPr id="194" name="Google Shape;194;p29"/>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Chat it!</a:t>
            </a:r>
            <a:endParaRPr/>
          </a:p>
        </p:txBody>
      </p:sp>
      <p:pic>
        <p:nvPicPr>
          <p:cNvPr id="195" name="Google Shape;195;p29"/>
          <p:cNvPicPr preferRelativeResize="0"/>
          <p:nvPr/>
        </p:nvPicPr>
        <p:blipFill>
          <a:blip r:embed="rId3">
            <a:alphaModFix/>
          </a:blip>
          <a:stretch>
            <a:fillRect/>
          </a:stretch>
        </p:blipFill>
        <p:spPr>
          <a:xfrm>
            <a:off x="7377200" y="2695550"/>
            <a:ext cx="1358402" cy="135840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30"/>
          <p:cNvSpPr txBox="1"/>
          <p:nvPr>
            <p:ph type="title"/>
          </p:nvPr>
        </p:nvSpPr>
        <p:spPr>
          <a:xfrm>
            <a:off x="505800" y="125275"/>
            <a:ext cx="81324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SEPs Organized into Groups</a:t>
            </a:r>
            <a:endParaRPr/>
          </a:p>
        </p:txBody>
      </p:sp>
      <p:graphicFrame>
        <p:nvGraphicFramePr>
          <p:cNvPr id="201" name="Google Shape;201;p30"/>
          <p:cNvGraphicFramePr/>
          <p:nvPr/>
        </p:nvGraphicFramePr>
        <p:xfrm>
          <a:off x="505800" y="1026920"/>
          <a:ext cx="3000000" cy="3000000"/>
        </p:xfrm>
        <a:graphic>
          <a:graphicData uri="http://schemas.openxmlformats.org/drawingml/2006/table">
            <a:tbl>
              <a:tblPr>
                <a:noFill/>
                <a:tableStyleId>{F9635BC6-2622-4BF9-B501-7F79CC3BED59}</a:tableStyleId>
              </a:tblPr>
              <a:tblGrid>
                <a:gridCol w="2710800"/>
                <a:gridCol w="2710800"/>
                <a:gridCol w="2710800"/>
              </a:tblGrid>
              <a:tr h="458025">
                <a:tc>
                  <a:txBody>
                    <a:bodyPr/>
                    <a:lstStyle/>
                    <a:p>
                      <a:pPr indent="0" lvl="0" marL="0" rtl="0" algn="ctr">
                        <a:spcBef>
                          <a:spcPts val="0"/>
                        </a:spcBef>
                        <a:spcAft>
                          <a:spcPts val="0"/>
                        </a:spcAft>
                        <a:buNone/>
                      </a:pPr>
                      <a:r>
                        <a:rPr b="1" lang="en">
                          <a:solidFill>
                            <a:schemeClr val="lt1"/>
                          </a:solidFill>
                        </a:rPr>
                        <a:t>Investigating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Sensemaking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Critiquing Practices</a:t>
                      </a:r>
                      <a:endParaRPr b="1">
                        <a:solidFill>
                          <a:schemeClr val="lt1"/>
                        </a:solidFill>
                      </a:endParaRPr>
                    </a:p>
                  </a:txBody>
                  <a:tcPr marT="91425" marB="91425" marR="91425" marL="91425">
                    <a:solidFill>
                      <a:srgbClr val="888B94"/>
                    </a:solidFill>
                  </a:tcPr>
                </a:tc>
              </a:tr>
              <a:tr h="1691250">
                <a:tc>
                  <a:txBody>
                    <a:bodyPr/>
                    <a:lstStyle/>
                    <a:p>
                      <a:pPr indent="0" lvl="0" marL="0" rtl="0" algn="l">
                        <a:spcBef>
                          <a:spcPts val="0"/>
                        </a:spcBef>
                        <a:spcAft>
                          <a:spcPts val="0"/>
                        </a:spcAft>
                        <a:buNone/>
                      </a:pPr>
                      <a:r>
                        <a:rPr lang="en"/>
                        <a:t>1. Asking Questions</a:t>
                      </a:r>
                      <a:endParaRPr/>
                    </a:p>
                    <a:p>
                      <a:pPr indent="0" lvl="0" marL="0" rtl="0" algn="l">
                        <a:spcBef>
                          <a:spcPts val="0"/>
                        </a:spcBef>
                        <a:spcAft>
                          <a:spcPts val="0"/>
                        </a:spcAft>
                        <a:buNone/>
                      </a:pPr>
                      <a:r>
                        <a:rPr lang="en"/>
                        <a:t>3. Planning and Carrying    </a:t>
                      </a:r>
                      <a:br>
                        <a:rPr lang="en"/>
                      </a:br>
                      <a:r>
                        <a:rPr lang="en"/>
                        <a:t>    Out </a:t>
                      </a:r>
                      <a:r>
                        <a:rPr lang="en"/>
                        <a:t>Investigations</a:t>
                      </a:r>
                      <a:endParaRPr/>
                    </a:p>
                    <a:p>
                      <a:pPr indent="0" lvl="0" marL="0" rtl="0" algn="l">
                        <a:spcBef>
                          <a:spcPts val="0"/>
                        </a:spcBef>
                        <a:spcAft>
                          <a:spcPts val="0"/>
                        </a:spcAft>
                        <a:buNone/>
                      </a:pPr>
                      <a:r>
                        <a:rPr lang="en"/>
                        <a:t>5. Using Mathematics and </a:t>
                      </a:r>
                      <a:br>
                        <a:rPr lang="en"/>
                      </a:br>
                      <a:r>
                        <a:rPr lang="en"/>
                        <a:t>    Computational Thinking</a:t>
                      </a:r>
                      <a:endParaRPr/>
                    </a:p>
                  </a:txBody>
                  <a:tcPr marT="91425" marB="91425" marR="91425" marL="91425"/>
                </a:tc>
                <a:tc>
                  <a:txBody>
                    <a:bodyPr/>
                    <a:lstStyle/>
                    <a:p>
                      <a:pPr indent="0" lvl="0" marL="0" rtl="0" algn="l">
                        <a:spcBef>
                          <a:spcPts val="0"/>
                        </a:spcBef>
                        <a:spcAft>
                          <a:spcPts val="0"/>
                        </a:spcAft>
                        <a:buNone/>
                      </a:pPr>
                      <a:r>
                        <a:rPr lang="en"/>
                        <a:t>2. Developing and Using </a:t>
                      </a:r>
                      <a:br>
                        <a:rPr lang="en"/>
                      </a:br>
                      <a:r>
                        <a:rPr lang="en"/>
                        <a:t>    Models</a:t>
                      </a:r>
                      <a:endParaRPr/>
                    </a:p>
                    <a:p>
                      <a:pPr indent="0" lvl="0" marL="0" rtl="0" algn="l">
                        <a:spcBef>
                          <a:spcPts val="0"/>
                        </a:spcBef>
                        <a:spcAft>
                          <a:spcPts val="0"/>
                        </a:spcAft>
                        <a:buNone/>
                      </a:pPr>
                      <a:r>
                        <a:rPr lang="en"/>
                        <a:t>4. Analyzing and </a:t>
                      </a:r>
                      <a:br>
                        <a:rPr lang="en"/>
                      </a:br>
                      <a:r>
                        <a:rPr lang="en"/>
                        <a:t>    Interpreting Data</a:t>
                      </a:r>
                      <a:endParaRPr/>
                    </a:p>
                    <a:p>
                      <a:pPr indent="0" lvl="0" marL="0" rtl="0" algn="l">
                        <a:spcBef>
                          <a:spcPts val="0"/>
                        </a:spcBef>
                        <a:spcAft>
                          <a:spcPts val="0"/>
                        </a:spcAft>
                        <a:buNone/>
                      </a:pPr>
                      <a:r>
                        <a:rPr lang="en"/>
                        <a:t>6. Constructing </a:t>
                      </a:r>
                      <a:br>
                        <a:rPr lang="en"/>
                      </a:br>
                      <a:r>
                        <a:rPr lang="en"/>
                        <a:t>    Explanations</a:t>
                      </a:r>
                      <a:endParaRPr/>
                    </a:p>
                  </a:txBody>
                  <a:tcPr marT="91425" marB="91425" marR="91425" marL="91425"/>
                </a:tc>
                <a:tc>
                  <a:txBody>
                    <a:bodyPr/>
                    <a:lstStyle/>
                    <a:p>
                      <a:pPr indent="0" lvl="0" marL="0" rtl="0" algn="l">
                        <a:spcBef>
                          <a:spcPts val="0"/>
                        </a:spcBef>
                        <a:spcAft>
                          <a:spcPts val="0"/>
                        </a:spcAft>
                        <a:buNone/>
                      </a:pPr>
                      <a:r>
                        <a:rPr lang="en"/>
                        <a:t>7. Engaging in Argument </a:t>
                      </a:r>
                      <a:br>
                        <a:rPr lang="en"/>
                      </a:br>
                      <a:r>
                        <a:rPr lang="en"/>
                        <a:t>    from Evidence</a:t>
                      </a:r>
                      <a:endParaRPr/>
                    </a:p>
                    <a:p>
                      <a:pPr indent="0" lvl="0" marL="0" rtl="0" algn="l">
                        <a:spcBef>
                          <a:spcPts val="0"/>
                        </a:spcBef>
                        <a:spcAft>
                          <a:spcPts val="0"/>
                        </a:spcAft>
                        <a:buNone/>
                      </a:pPr>
                      <a:r>
                        <a:rPr lang="en"/>
                        <a:t>8. Obtaining, Evaluating </a:t>
                      </a:r>
                      <a:br>
                        <a:rPr lang="en"/>
                      </a:br>
                      <a:r>
                        <a:rPr lang="en"/>
                        <a:t>    and Communicating </a:t>
                      </a:r>
                      <a:br>
                        <a:rPr lang="en"/>
                      </a:br>
                      <a:r>
                        <a:rPr lang="en"/>
                        <a:t>    Information</a:t>
                      </a:r>
                      <a:endParaRPr/>
                    </a:p>
                  </a:txBody>
                  <a:tcPr marT="91425" marB="91425" marR="91425" marL="91425"/>
                </a:tc>
              </a:tr>
            </a:tbl>
          </a:graphicData>
        </a:graphic>
      </p:graphicFrame>
      <p:grpSp>
        <p:nvGrpSpPr>
          <p:cNvPr id="202" name="Google Shape;202;p30"/>
          <p:cNvGrpSpPr/>
          <p:nvPr/>
        </p:nvGrpSpPr>
        <p:grpSpPr>
          <a:xfrm>
            <a:off x="1853500" y="3247550"/>
            <a:ext cx="5240525" cy="1284500"/>
            <a:chOff x="1952550" y="3311225"/>
            <a:chExt cx="5240525" cy="1284500"/>
          </a:xfrm>
        </p:grpSpPr>
        <p:sp>
          <p:nvSpPr>
            <p:cNvPr id="203" name="Google Shape;203;p30"/>
            <p:cNvSpPr/>
            <p:nvPr/>
          </p:nvSpPr>
          <p:spPr>
            <a:xfrm>
              <a:off x="2991250" y="3558425"/>
              <a:ext cx="1069800" cy="6834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4" name="Google Shape;204;p30"/>
            <p:cNvGrpSpPr/>
            <p:nvPr/>
          </p:nvGrpSpPr>
          <p:grpSpPr>
            <a:xfrm>
              <a:off x="2200409" y="3719169"/>
              <a:ext cx="4431992" cy="872707"/>
              <a:chOff x="2099650" y="3947675"/>
              <a:chExt cx="3772550" cy="658200"/>
            </a:xfrm>
          </p:grpSpPr>
          <p:sp>
            <p:nvSpPr>
              <p:cNvPr id="205" name="Google Shape;205;p30"/>
              <p:cNvSpPr/>
              <p:nvPr/>
            </p:nvSpPr>
            <p:spPr>
              <a:xfrm>
                <a:off x="2207400" y="4365250"/>
                <a:ext cx="3664800" cy="2406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30"/>
              <p:cNvSpPr/>
              <p:nvPr/>
            </p:nvSpPr>
            <p:spPr>
              <a:xfrm rot="-5400000">
                <a:off x="3781700" y="4015325"/>
                <a:ext cx="658200" cy="5229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30"/>
              <p:cNvSpPr/>
              <p:nvPr/>
            </p:nvSpPr>
            <p:spPr>
              <a:xfrm rot="-5400000">
                <a:off x="5453100" y="4186775"/>
                <a:ext cx="597600" cy="2406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30"/>
              <p:cNvSpPr/>
              <p:nvPr/>
            </p:nvSpPr>
            <p:spPr>
              <a:xfrm rot="-5400000">
                <a:off x="2039650" y="4057475"/>
                <a:ext cx="576000" cy="4560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9" name="Google Shape;209;p30"/>
            <p:cNvSpPr txBox="1"/>
            <p:nvPr/>
          </p:nvSpPr>
          <p:spPr>
            <a:xfrm>
              <a:off x="3795625" y="4241725"/>
              <a:ext cx="15564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Open Sans"/>
                  <a:ea typeface="Open Sans"/>
                  <a:cs typeface="Open Sans"/>
                  <a:sym typeface="Open Sans"/>
                </a:rPr>
                <a:t>Critiquing</a:t>
              </a:r>
              <a:r>
                <a:rPr b="1" lang="en" sz="1100">
                  <a:latin typeface="Open Sans"/>
                  <a:ea typeface="Open Sans"/>
                  <a:cs typeface="Open Sans"/>
                  <a:sym typeface="Open Sans"/>
                </a:rPr>
                <a:t> Practices</a:t>
              </a:r>
              <a:endParaRPr b="1" sz="1100">
                <a:latin typeface="Open Sans"/>
                <a:ea typeface="Open Sans"/>
                <a:cs typeface="Open Sans"/>
                <a:sym typeface="Open Sans"/>
              </a:endParaRPr>
            </a:p>
          </p:txBody>
        </p:sp>
        <p:sp>
          <p:nvSpPr>
            <p:cNvPr id="210" name="Google Shape;210;p30"/>
            <p:cNvSpPr txBox="1"/>
            <p:nvPr/>
          </p:nvSpPr>
          <p:spPr>
            <a:xfrm>
              <a:off x="1952550" y="3449975"/>
              <a:ext cx="1011900" cy="323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Natural World</a:t>
              </a:r>
              <a:endParaRPr b="1" sz="900">
                <a:latin typeface="Open Sans"/>
                <a:ea typeface="Open Sans"/>
                <a:cs typeface="Open Sans"/>
                <a:sym typeface="Open Sans"/>
              </a:endParaRPr>
            </a:p>
          </p:txBody>
        </p:sp>
        <p:sp>
          <p:nvSpPr>
            <p:cNvPr id="211" name="Google Shape;211;p30"/>
            <p:cNvSpPr txBox="1"/>
            <p:nvPr/>
          </p:nvSpPr>
          <p:spPr>
            <a:xfrm>
              <a:off x="4336725" y="3365075"/>
              <a:ext cx="5199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Open Sans"/>
                  <a:ea typeface="Open Sans"/>
                  <a:cs typeface="Open Sans"/>
                  <a:sym typeface="Open Sans"/>
                </a:rPr>
                <a:t>Data</a:t>
              </a:r>
              <a:endParaRPr b="1" sz="1100">
                <a:latin typeface="Open Sans"/>
                <a:ea typeface="Open Sans"/>
                <a:cs typeface="Open Sans"/>
                <a:sym typeface="Open Sans"/>
              </a:endParaRPr>
            </a:p>
          </p:txBody>
        </p:sp>
        <p:sp>
          <p:nvSpPr>
            <p:cNvPr id="212" name="Google Shape;212;p30"/>
            <p:cNvSpPr txBox="1"/>
            <p:nvPr/>
          </p:nvSpPr>
          <p:spPr>
            <a:xfrm>
              <a:off x="6123275" y="331122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Explanation and/or Models</a:t>
              </a:r>
              <a:endParaRPr b="1" sz="900">
                <a:latin typeface="Open Sans"/>
                <a:ea typeface="Open Sans"/>
                <a:cs typeface="Open Sans"/>
                <a:sym typeface="Open Sans"/>
              </a:endParaRPr>
            </a:p>
          </p:txBody>
        </p:sp>
        <p:sp>
          <p:nvSpPr>
            <p:cNvPr id="213" name="Google Shape;213;p30"/>
            <p:cNvSpPr txBox="1"/>
            <p:nvPr/>
          </p:nvSpPr>
          <p:spPr>
            <a:xfrm>
              <a:off x="3040650" y="366927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Investigative Practices</a:t>
              </a:r>
              <a:endParaRPr b="1" sz="900">
                <a:latin typeface="Open Sans"/>
                <a:ea typeface="Open Sans"/>
                <a:cs typeface="Open Sans"/>
                <a:sym typeface="Open Sans"/>
              </a:endParaRPr>
            </a:p>
          </p:txBody>
        </p:sp>
        <p:sp>
          <p:nvSpPr>
            <p:cNvPr id="214" name="Google Shape;214;p30"/>
            <p:cNvSpPr/>
            <p:nvPr/>
          </p:nvSpPr>
          <p:spPr>
            <a:xfrm>
              <a:off x="5124850" y="3558425"/>
              <a:ext cx="1069800" cy="6834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30"/>
            <p:cNvSpPr txBox="1"/>
            <p:nvPr/>
          </p:nvSpPr>
          <p:spPr>
            <a:xfrm>
              <a:off x="5174250" y="366927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Sensemaking</a:t>
              </a:r>
              <a:endParaRPr b="1" sz="900">
                <a:latin typeface="Open Sans"/>
                <a:ea typeface="Open Sans"/>
                <a:cs typeface="Open Sans"/>
                <a:sym typeface="Open Sans"/>
              </a:endParaRPr>
            </a:p>
            <a:p>
              <a:pPr indent="0" lvl="0" marL="0" rtl="0" algn="l">
                <a:spcBef>
                  <a:spcPts val="0"/>
                </a:spcBef>
                <a:spcAft>
                  <a:spcPts val="0"/>
                </a:spcAft>
                <a:buNone/>
              </a:pPr>
              <a:r>
                <a:rPr b="1" lang="en" sz="900">
                  <a:latin typeface="Open Sans"/>
                  <a:ea typeface="Open Sans"/>
                  <a:cs typeface="Open Sans"/>
                  <a:sym typeface="Open Sans"/>
                </a:rPr>
                <a:t>Practices</a:t>
              </a:r>
              <a:endParaRPr b="1" sz="900">
                <a:latin typeface="Open Sans"/>
                <a:ea typeface="Open Sans"/>
                <a:cs typeface="Open Sans"/>
                <a:sym typeface="Open Sans"/>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id="220" name="Google Shape;220;p31"/>
          <p:cNvPicPr preferRelativeResize="0"/>
          <p:nvPr/>
        </p:nvPicPr>
        <p:blipFill>
          <a:blip r:embed="rId3">
            <a:alphaModFix/>
          </a:blip>
          <a:stretch>
            <a:fillRect/>
          </a:stretch>
        </p:blipFill>
        <p:spPr>
          <a:xfrm>
            <a:off x="1194600" y="0"/>
            <a:ext cx="6803282" cy="5143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grpSp>
        <p:nvGrpSpPr>
          <p:cNvPr id="225" name="Google Shape;225;p32"/>
          <p:cNvGrpSpPr/>
          <p:nvPr/>
        </p:nvGrpSpPr>
        <p:grpSpPr>
          <a:xfrm>
            <a:off x="4477637" y="3220412"/>
            <a:ext cx="1816256" cy="1399244"/>
            <a:chOff x="328100" y="256433"/>
            <a:chExt cx="1524600" cy="1138800"/>
          </a:xfrm>
        </p:grpSpPr>
        <p:sp>
          <p:nvSpPr>
            <p:cNvPr id="226" name="Google Shape;226;p32"/>
            <p:cNvSpPr/>
            <p:nvPr/>
          </p:nvSpPr>
          <p:spPr>
            <a:xfrm>
              <a:off x="328100" y="256433"/>
              <a:ext cx="1524600" cy="11388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2"/>
            <p:cNvSpPr txBox="1"/>
            <p:nvPr/>
          </p:nvSpPr>
          <p:spPr>
            <a:xfrm>
              <a:off x="381050" y="410700"/>
              <a:ext cx="1418700" cy="954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000">
                  <a:solidFill>
                    <a:srgbClr val="333333"/>
                  </a:solidFill>
                </a:rPr>
                <a:t>Develop models</a:t>
              </a:r>
              <a:r>
                <a:rPr b="1" lang="en" sz="1000">
                  <a:solidFill>
                    <a:srgbClr val="333333"/>
                  </a:solidFill>
                  <a:highlight>
                    <a:srgbClr val="FFFFFF"/>
                  </a:highlight>
                </a:rPr>
                <a:t> </a:t>
              </a:r>
              <a:r>
                <a:rPr b="1" lang="en" sz="1000">
                  <a:solidFill>
                    <a:srgbClr val="333333"/>
                  </a:solidFill>
                </a:rPr>
                <a:t>to describe</a:t>
              </a:r>
              <a:r>
                <a:rPr b="1" lang="en" sz="1000">
                  <a:solidFill>
                    <a:srgbClr val="333333"/>
                  </a:solidFill>
                  <a:highlight>
                    <a:srgbClr val="FFFFFF"/>
                  </a:highlight>
                </a:rPr>
                <a:t> </a:t>
              </a:r>
              <a:r>
                <a:rPr b="1" lang="en" sz="1000">
                  <a:solidFill>
                    <a:srgbClr val="333333"/>
                  </a:solidFill>
                </a:rPr>
                <a:t>the atomic composition of simple molecules and extended structures.</a:t>
              </a:r>
              <a:endParaRPr>
                <a:latin typeface="Open Sans Light"/>
                <a:ea typeface="Open Sans Light"/>
                <a:cs typeface="Open Sans Light"/>
                <a:sym typeface="Open Sans Light"/>
              </a:endParaRPr>
            </a:p>
          </p:txBody>
        </p:sp>
      </p:grpSp>
      <p:sp>
        <p:nvSpPr>
          <p:cNvPr id="228" name="Google Shape;228;p32"/>
          <p:cNvSpPr/>
          <p:nvPr/>
        </p:nvSpPr>
        <p:spPr>
          <a:xfrm>
            <a:off x="3360588" y="3164175"/>
            <a:ext cx="1816200" cy="1399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000">
                <a:solidFill>
                  <a:srgbClr val="333333"/>
                </a:solidFill>
              </a:rPr>
              <a:t>Analyze and interpret data</a:t>
            </a:r>
            <a:r>
              <a:rPr b="1" lang="en" sz="1000">
                <a:solidFill>
                  <a:srgbClr val="333333"/>
                </a:solidFill>
                <a:highlight>
                  <a:srgbClr val="FFFFFF"/>
                </a:highlight>
              </a:rPr>
              <a:t> </a:t>
            </a:r>
            <a:r>
              <a:rPr b="1" lang="en" sz="1000">
                <a:solidFill>
                  <a:srgbClr val="333333"/>
                </a:solidFill>
              </a:rPr>
              <a:t>on the properties of substances</a:t>
            </a:r>
            <a:r>
              <a:rPr b="1" lang="en" sz="1000">
                <a:solidFill>
                  <a:srgbClr val="333333"/>
                </a:solidFill>
                <a:highlight>
                  <a:srgbClr val="FFFFFF"/>
                </a:highlight>
              </a:rPr>
              <a:t> </a:t>
            </a:r>
            <a:r>
              <a:rPr b="1" lang="en" sz="1000">
                <a:solidFill>
                  <a:srgbClr val="333333"/>
                </a:solidFill>
              </a:rPr>
              <a:t>before and after the substances interact to determine if a chemical reaction has occurred.</a:t>
            </a:r>
            <a:endParaRPr/>
          </a:p>
        </p:txBody>
      </p:sp>
      <p:sp>
        <p:nvSpPr>
          <p:cNvPr id="229" name="Google Shape;229;p32"/>
          <p:cNvSpPr/>
          <p:nvPr/>
        </p:nvSpPr>
        <p:spPr>
          <a:xfrm>
            <a:off x="6977013" y="3246525"/>
            <a:ext cx="1816200" cy="12345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112500"/>
              </a:lnSpc>
              <a:spcBef>
                <a:spcPts val="0"/>
              </a:spcBef>
              <a:spcAft>
                <a:spcPts val="0"/>
              </a:spcAft>
              <a:buNone/>
            </a:pPr>
            <a:r>
              <a:rPr b="1" lang="en" sz="1000">
                <a:solidFill>
                  <a:srgbClr val="333333"/>
                </a:solidFill>
              </a:rPr>
              <a:t>Develop a model that predicts and describes changes in particle motion, temperature, and state of a pure substance when thermal energy is added or removed</a:t>
            </a:r>
            <a:endParaRPr/>
          </a:p>
        </p:txBody>
      </p:sp>
      <p:sp>
        <p:nvSpPr>
          <p:cNvPr id="230" name="Google Shape;230;p32"/>
          <p:cNvSpPr/>
          <p:nvPr/>
        </p:nvSpPr>
        <p:spPr>
          <a:xfrm>
            <a:off x="5249675" y="3220425"/>
            <a:ext cx="1910700" cy="1399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000">
                <a:solidFill>
                  <a:srgbClr val="333333"/>
                </a:solidFill>
              </a:rPr>
              <a:t>Develop and use a model to describe how the total number of atoms does not change in a chemical reaction and thus mass is conserved</a:t>
            </a:r>
            <a:endParaRPr/>
          </a:p>
        </p:txBody>
      </p:sp>
      <p:sp>
        <p:nvSpPr>
          <p:cNvPr id="231" name="Google Shape;231;p32"/>
          <p:cNvSpPr/>
          <p:nvPr/>
        </p:nvSpPr>
        <p:spPr>
          <a:xfrm>
            <a:off x="7326050" y="3220425"/>
            <a:ext cx="1677600" cy="1399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000">
                <a:solidFill>
                  <a:srgbClr val="333333"/>
                </a:solidFill>
              </a:rPr>
              <a:t>Gather and make sense of information to describe that synthetic materials come from natural resources and impact society</a:t>
            </a:r>
            <a:endParaRPr/>
          </a:p>
        </p:txBody>
      </p:sp>
      <p:sp>
        <p:nvSpPr>
          <p:cNvPr id="232" name="Google Shape;232;p32"/>
          <p:cNvSpPr/>
          <p:nvPr/>
        </p:nvSpPr>
        <p:spPr>
          <a:xfrm>
            <a:off x="6412525" y="3246525"/>
            <a:ext cx="1767900" cy="13470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000">
                <a:solidFill>
                  <a:srgbClr val="333333"/>
                </a:solidFill>
              </a:rPr>
              <a:t>Undertake a design project to construct,</a:t>
            </a:r>
            <a:r>
              <a:rPr b="1" lang="en" sz="1000">
                <a:solidFill>
                  <a:srgbClr val="333333"/>
                </a:solidFill>
                <a:highlight>
                  <a:srgbClr val="FFFFFF"/>
                </a:highlight>
              </a:rPr>
              <a:t> </a:t>
            </a:r>
            <a:r>
              <a:rPr b="1" lang="en" sz="1000">
                <a:solidFill>
                  <a:srgbClr val="333333"/>
                </a:solidFill>
              </a:rPr>
              <a:t>test, and modify a device that either releases or absorbs</a:t>
            </a:r>
            <a:r>
              <a:rPr b="1" lang="en" sz="1000">
                <a:solidFill>
                  <a:srgbClr val="333333"/>
                </a:solidFill>
                <a:highlight>
                  <a:srgbClr val="FFFFFF"/>
                </a:highlight>
              </a:rPr>
              <a:t> </a:t>
            </a:r>
            <a:r>
              <a:rPr b="1" lang="en" sz="1000">
                <a:solidFill>
                  <a:srgbClr val="333333"/>
                </a:solidFill>
              </a:rPr>
              <a:t>thermal energy by chemical processes.</a:t>
            </a:r>
            <a:endParaRPr/>
          </a:p>
        </p:txBody>
      </p:sp>
      <p:graphicFrame>
        <p:nvGraphicFramePr>
          <p:cNvPr id="233" name="Google Shape;233;p32"/>
          <p:cNvGraphicFramePr/>
          <p:nvPr/>
        </p:nvGraphicFramePr>
        <p:xfrm>
          <a:off x="505800" y="511470"/>
          <a:ext cx="3000000" cy="3000000"/>
        </p:xfrm>
        <a:graphic>
          <a:graphicData uri="http://schemas.openxmlformats.org/drawingml/2006/table">
            <a:tbl>
              <a:tblPr>
                <a:noFill/>
                <a:tableStyleId>{F9635BC6-2622-4BF9-B501-7F79CC3BED59}</a:tableStyleId>
              </a:tblPr>
              <a:tblGrid>
                <a:gridCol w="2710800"/>
                <a:gridCol w="2710800"/>
                <a:gridCol w="2710800"/>
              </a:tblGrid>
              <a:tr h="458025">
                <a:tc>
                  <a:txBody>
                    <a:bodyPr/>
                    <a:lstStyle/>
                    <a:p>
                      <a:pPr indent="0" lvl="0" marL="0" rtl="0" algn="ctr">
                        <a:spcBef>
                          <a:spcPts val="0"/>
                        </a:spcBef>
                        <a:spcAft>
                          <a:spcPts val="0"/>
                        </a:spcAft>
                        <a:buNone/>
                      </a:pPr>
                      <a:r>
                        <a:rPr b="1" lang="en">
                          <a:solidFill>
                            <a:schemeClr val="lt1"/>
                          </a:solidFill>
                        </a:rPr>
                        <a:t>Investigating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Sensemaking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Critiquing Practices</a:t>
                      </a:r>
                      <a:endParaRPr b="1">
                        <a:solidFill>
                          <a:schemeClr val="lt1"/>
                        </a:solidFill>
                      </a:endParaRPr>
                    </a:p>
                  </a:txBody>
                  <a:tcPr marT="91425" marB="91425" marR="91425" marL="91425">
                    <a:solidFill>
                      <a:srgbClr val="888B94"/>
                    </a:solidFill>
                  </a:tcPr>
                </a:tc>
              </a:tr>
              <a:tr h="1691250">
                <a:tc>
                  <a:txBody>
                    <a:bodyPr/>
                    <a:lstStyle/>
                    <a:p>
                      <a:pPr indent="0" lvl="0" marL="0" rtl="0" algn="l">
                        <a:spcBef>
                          <a:spcPts val="0"/>
                        </a:spcBef>
                        <a:spcAft>
                          <a:spcPts val="0"/>
                        </a:spcAft>
                        <a:buNone/>
                      </a:pPr>
                      <a:r>
                        <a:rPr lang="en"/>
                        <a:t>1. Asking Questions</a:t>
                      </a:r>
                      <a:endParaRPr/>
                    </a:p>
                    <a:p>
                      <a:pPr indent="0" lvl="0" marL="0" rtl="0" algn="l">
                        <a:spcBef>
                          <a:spcPts val="0"/>
                        </a:spcBef>
                        <a:spcAft>
                          <a:spcPts val="0"/>
                        </a:spcAft>
                        <a:buNone/>
                      </a:pPr>
                      <a:r>
                        <a:rPr lang="en"/>
                        <a:t>3. Planning and Carrying    </a:t>
                      </a:r>
                      <a:br>
                        <a:rPr lang="en"/>
                      </a:br>
                      <a:r>
                        <a:rPr lang="en"/>
                        <a:t>    Out Investigations</a:t>
                      </a:r>
                      <a:endParaRPr/>
                    </a:p>
                    <a:p>
                      <a:pPr indent="0" lvl="0" marL="0" rtl="0" algn="l">
                        <a:spcBef>
                          <a:spcPts val="0"/>
                        </a:spcBef>
                        <a:spcAft>
                          <a:spcPts val="0"/>
                        </a:spcAft>
                        <a:buNone/>
                      </a:pPr>
                      <a:r>
                        <a:rPr lang="en"/>
                        <a:t>5. Using Mathematics and </a:t>
                      </a:r>
                      <a:br>
                        <a:rPr lang="en"/>
                      </a:br>
                      <a:r>
                        <a:rPr lang="en"/>
                        <a:t>    Computational Thinking</a:t>
                      </a:r>
                      <a:endParaRPr/>
                    </a:p>
                  </a:txBody>
                  <a:tcPr marT="91425" marB="91425" marR="91425" marL="91425"/>
                </a:tc>
                <a:tc>
                  <a:txBody>
                    <a:bodyPr/>
                    <a:lstStyle/>
                    <a:p>
                      <a:pPr indent="0" lvl="0" marL="0" rtl="0" algn="l">
                        <a:spcBef>
                          <a:spcPts val="0"/>
                        </a:spcBef>
                        <a:spcAft>
                          <a:spcPts val="0"/>
                        </a:spcAft>
                        <a:buNone/>
                      </a:pPr>
                      <a:r>
                        <a:rPr lang="en"/>
                        <a:t>2. Developing and Using </a:t>
                      </a:r>
                      <a:br>
                        <a:rPr lang="en"/>
                      </a:br>
                      <a:r>
                        <a:rPr lang="en"/>
                        <a:t>    Models</a:t>
                      </a:r>
                      <a:endParaRPr/>
                    </a:p>
                    <a:p>
                      <a:pPr indent="0" lvl="0" marL="0" rtl="0" algn="l">
                        <a:spcBef>
                          <a:spcPts val="0"/>
                        </a:spcBef>
                        <a:spcAft>
                          <a:spcPts val="0"/>
                        </a:spcAft>
                        <a:buNone/>
                      </a:pPr>
                      <a:r>
                        <a:rPr lang="en"/>
                        <a:t>4. Analyzing and </a:t>
                      </a:r>
                      <a:br>
                        <a:rPr lang="en"/>
                      </a:br>
                      <a:r>
                        <a:rPr lang="en"/>
                        <a:t>    Interpreting Data</a:t>
                      </a:r>
                      <a:endParaRPr/>
                    </a:p>
                    <a:p>
                      <a:pPr indent="0" lvl="0" marL="0" rtl="0" algn="l">
                        <a:spcBef>
                          <a:spcPts val="0"/>
                        </a:spcBef>
                        <a:spcAft>
                          <a:spcPts val="0"/>
                        </a:spcAft>
                        <a:buNone/>
                      </a:pPr>
                      <a:r>
                        <a:rPr lang="en"/>
                        <a:t>6. Constructing </a:t>
                      </a:r>
                      <a:br>
                        <a:rPr lang="en"/>
                      </a:br>
                      <a:r>
                        <a:rPr lang="en"/>
                        <a:t>    Explanations</a:t>
                      </a:r>
                      <a:endParaRPr/>
                    </a:p>
                  </a:txBody>
                  <a:tcPr marT="91425" marB="91425" marR="91425" marL="91425"/>
                </a:tc>
                <a:tc>
                  <a:txBody>
                    <a:bodyPr/>
                    <a:lstStyle/>
                    <a:p>
                      <a:pPr indent="0" lvl="0" marL="0" rtl="0" algn="l">
                        <a:spcBef>
                          <a:spcPts val="0"/>
                        </a:spcBef>
                        <a:spcAft>
                          <a:spcPts val="0"/>
                        </a:spcAft>
                        <a:buNone/>
                      </a:pPr>
                      <a:r>
                        <a:rPr lang="en"/>
                        <a:t>7. Engaging in Argument </a:t>
                      </a:r>
                      <a:br>
                        <a:rPr lang="en"/>
                      </a:br>
                      <a:r>
                        <a:rPr lang="en"/>
                        <a:t>    from Evidence</a:t>
                      </a:r>
                      <a:endParaRPr/>
                    </a:p>
                    <a:p>
                      <a:pPr indent="0" lvl="0" marL="0" rtl="0" algn="l">
                        <a:spcBef>
                          <a:spcPts val="0"/>
                        </a:spcBef>
                        <a:spcAft>
                          <a:spcPts val="0"/>
                        </a:spcAft>
                        <a:buNone/>
                      </a:pPr>
                      <a:r>
                        <a:rPr lang="en"/>
                        <a:t>8. Obtaining, Evaluating </a:t>
                      </a:r>
                      <a:br>
                        <a:rPr lang="en"/>
                      </a:br>
                      <a:r>
                        <a:rPr lang="en"/>
                        <a:t>    and Communicating </a:t>
                      </a:r>
                      <a:br>
                        <a:rPr lang="en"/>
                      </a:br>
                      <a:r>
                        <a:rPr lang="en"/>
                        <a:t>    Information</a:t>
                      </a:r>
                      <a:endParaRPr/>
                    </a:p>
                  </a:txBody>
                  <a:tcPr marT="91425" marB="91425" marR="91425" marL="91425"/>
                </a:tc>
              </a:tr>
            </a:tbl>
          </a:graphicData>
        </a:graphic>
      </p:graphicFrame>
      <p:sp>
        <p:nvSpPr>
          <p:cNvPr id="234" name="Google Shape;234;p32"/>
          <p:cNvSpPr txBox="1"/>
          <p:nvPr/>
        </p:nvSpPr>
        <p:spPr>
          <a:xfrm>
            <a:off x="397650" y="78200"/>
            <a:ext cx="12063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000">
                <a:solidFill>
                  <a:schemeClr val="accent3"/>
                </a:solidFill>
                <a:latin typeface="Open Sans"/>
                <a:ea typeface="Open Sans"/>
                <a:cs typeface="Open Sans"/>
                <a:sym typeface="Open Sans"/>
              </a:rPr>
              <a:t>Group 3</a:t>
            </a:r>
            <a:endParaRPr b="1" sz="2000">
              <a:solidFill>
                <a:schemeClr val="accent3"/>
              </a:solidFill>
              <a:latin typeface="Open Sans"/>
              <a:ea typeface="Open Sans"/>
              <a:cs typeface="Open Sans"/>
              <a:sym typeface="Open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pic>
        <p:nvPicPr>
          <p:cNvPr id="239" name="Google Shape;239;p33"/>
          <p:cNvPicPr preferRelativeResize="0"/>
          <p:nvPr/>
        </p:nvPicPr>
        <p:blipFill rotWithShape="1">
          <a:blip r:embed="rId3">
            <a:alphaModFix/>
          </a:blip>
          <a:srcRect b="0" l="0" r="1400" t="0"/>
          <a:stretch/>
        </p:blipFill>
        <p:spPr>
          <a:xfrm>
            <a:off x="2642125" y="0"/>
            <a:ext cx="3776950" cy="45548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34"/>
          <p:cNvSpPr txBox="1"/>
          <p:nvPr>
            <p:ph idx="1" type="body"/>
          </p:nvPr>
        </p:nvSpPr>
        <p:spPr>
          <a:xfrm>
            <a:off x="628650" y="1233050"/>
            <a:ext cx="5873400" cy="3399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b="1" lang="en">
                <a:latin typeface="Open Sans"/>
                <a:ea typeface="Open Sans"/>
                <a:cs typeface="Open Sans"/>
                <a:sym typeface="Open Sans"/>
              </a:rPr>
              <a:t>Group 1</a:t>
            </a:r>
            <a:r>
              <a:rPr lang="en"/>
              <a:t>- p. 17 Investigating Practices</a:t>
            </a:r>
            <a:endParaRPr/>
          </a:p>
          <a:p>
            <a:pPr indent="0" lvl="0" marL="0" rtl="0" algn="l">
              <a:spcBef>
                <a:spcPts val="800"/>
              </a:spcBef>
              <a:spcAft>
                <a:spcPts val="0"/>
              </a:spcAft>
              <a:buNone/>
            </a:pPr>
            <a:r>
              <a:rPr b="1" lang="en">
                <a:latin typeface="Open Sans"/>
                <a:ea typeface="Open Sans"/>
                <a:cs typeface="Open Sans"/>
                <a:sym typeface="Open Sans"/>
              </a:rPr>
              <a:t>Group 2</a:t>
            </a:r>
            <a:r>
              <a:rPr lang="en"/>
              <a:t>- p. 19 Sensemaking Practices</a:t>
            </a:r>
            <a:endParaRPr/>
          </a:p>
          <a:p>
            <a:pPr indent="0" lvl="0" marL="0" rtl="0" algn="l">
              <a:spcBef>
                <a:spcPts val="800"/>
              </a:spcBef>
              <a:spcAft>
                <a:spcPts val="0"/>
              </a:spcAft>
              <a:buNone/>
            </a:pPr>
            <a:r>
              <a:rPr b="1" lang="en">
                <a:latin typeface="Open Sans"/>
                <a:ea typeface="Open Sans"/>
                <a:cs typeface="Open Sans"/>
                <a:sym typeface="Open Sans"/>
              </a:rPr>
              <a:t>Group 3</a:t>
            </a:r>
            <a:r>
              <a:rPr lang="en"/>
              <a:t>- p. 21 </a:t>
            </a:r>
            <a:r>
              <a:rPr lang="en"/>
              <a:t>Critiquing</a:t>
            </a:r>
            <a:r>
              <a:rPr lang="en"/>
              <a:t> Practices</a:t>
            </a:r>
            <a:endParaRPr/>
          </a:p>
          <a:p>
            <a:pPr indent="0" lvl="0" marL="0" rtl="0" algn="l">
              <a:spcBef>
                <a:spcPts val="800"/>
              </a:spcBef>
              <a:spcAft>
                <a:spcPts val="0"/>
              </a:spcAft>
              <a:buNone/>
            </a:pPr>
            <a:r>
              <a:t/>
            </a:r>
            <a:endParaRPr/>
          </a:p>
          <a:p>
            <a:pPr indent="0" lvl="0" marL="0" rtl="0" algn="l">
              <a:spcBef>
                <a:spcPts val="800"/>
              </a:spcBef>
              <a:spcAft>
                <a:spcPts val="0"/>
              </a:spcAft>
              <a:buNone/>
            </a:pPr>
            <a:r>
              <a:rPr lang="en"/>
              <a:t>For each vignette, consider what the educator's next steps might be and what clues might an administrator have about the practice being done in science?</a:t>
            </a:r>
            <a:endParaRPr/>
          </a:p>
        </p:txBody>
      </p:sp>
      <p:sp>
        <p:nvSpPr>
          <p:cNvPr id="245" name="Google Shape;245;p34"/>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Breakouts</a:t>
            </a:r>
            <a:endParaRPr/>
          </a:p>
        </p:txBody>
      </p:sp>
      <p:pic>
        <p:nvPicPr>
          <p:cNvPr descr="This timer counts down silently until it reaches 0:00, then a police siren sounds to alert you that time is up." id="246" name="Google Shape;246;p34" title="7 Minute Timer">
            <a:hlinkClick r:id="rId3"/>
          </p:cNvPr>
          <p:cNvPicPr preferRelativeResize="0"/>
          <p:nvPr/>
        </p:nvPicPr>
        <p:blipFill>
          <a:blip r:embed="rId4">
            <a:alphaModFix/>
          </a:blip>
          <a:stretch>
            <a:fillRect/>
          </a:stretch>
        </p:blipFill>
        <p:spPr>
          <a:xfrm>
            <a:off x="6654450" y="2509969"/>
            <a:ext cx="2337150" cy="17528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6"/>
                                        </p:tgtEl>
                                        <p:attrNameLst>
                                          <p:attrName>style.visibility</p:attrName>
                                        </p:attrNameLst>
                                      </p:cBhvr>
                                      <p:to>
                                        <p:strVal val="visible"/>
                                      </p:to>
                                    </p:set>
                                    <p:animEffect filter="fade" transition="in">
                                      <p:cBhvr>
                                        <p:cTn dur="1000"/>
                                        <p:tgtEl>
                                          <p:spTgt spid="2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5"/>
          <p:cNvSpPr txBox="1"/>
          <p:nvPr>
            <p:ph idx="1" type="body"/>
          </p:nvPr>
        </p:nvSpPr>
        <p:spPr>
          <a:xfrm>
            <a:off x="252050" y="841725"/>
            <a:ext cx="7316700" cy="33996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AutoNum type="arabicPeriod"/>
            </a:pPr>
            <a:r>
              <a:rPr lang="en"/>
              <a:t>How is the </a:t>
            </a:r>
            <a:r>
              <a:rPr b="1" lang="en">
                <a:latin typeface="Open Sans"/>
                <a:ea typeface="Open Sans"/>
                <a:cs typeface="Open Sans"/>
                <a:sym typeface="Open Sans"/>
              </a:rPr>
              <a:t>shift</a:t>
            </a:r>
            <a:r>
              <a:rPr lang="en"/>
              <a:t> toward science practices </a:t>
            </a:r>
            <a:r>
              <a:rPr b="1" lang="en">
                <a:latin typeface="Open Sans"/>
                <a:ea typeface="Open Sans"/>
                <a:cs typeface="Open Sans"/>
                <a:sym typeface="Open Sans"/>
              </a:rPr>
              <a:t>similar</a:t>
            </a:r>
            <a:r>
              <a:rPr lang="en"/>
              <a:t> to and </a:t>
            </a:r>
            <a:r>
              <a:rPr b="1" lang="en">
                <a:latin typeface="Open Sans"/>
                <a:ea typeface="Open Sans"/>
                <a:cs typeface="Open Sans"/>
                <a:sym typeface="Open Sans"/>
              </a:rPr>
              <a:t>different</a:t>
            </a:r>
            <a:r>
              <a:rPr lang="en"/>
              <a:t> from previous reforms in science education?</a:t>
            </a:r>
            <a:endParaRPr/>
          </a:p>
          <a:p>
            <a:pPr indent="-361950" lvl="0" marL="457200" rtl="0" algn="l">
              <a:lnSpc>
                <a:spcPct val="115000"/>
              </a:lnSpc>
              <a:spcBef>
                <a:spcPts val="0"/>
              </a:spcBef>
              <a:spcAft>
                <a:spcPts val="0"/>
              </a:spcAft>
              <a:buClr>
                <a:schemeClr val="accent3"/>
              </a:buClr>
              <a:buSzPts val="2100"/>
              <a:buAutoNum type="arabicPeriod"/>
            </a:pPr>
            <a:r>
              <a:rPr lang="en"/>
              <a:t>How can shifting toward science practices </a:t>
            </a:r>
            <a:r>
              <a:rPr b="1" lang="en">
                <a:latin typeface="Open Sans"/>
                <a:ea typeface="Open Sans"/>
                <a:cs typeface="Open Sans"/>
                <a:sym typeface="Open Sans"/>
              </a:rPr>
              <a:t>support more equitable opportunities</a:t>
            </a:r>
            <a:r>
              <a:rPr lang="en"/>
              <a:t> for all students in science?</a:t>
            </a:r>
            <a:endParaRPr/>
          </a:p>
          <a:p>
            <a:pPr indent="-361950" lvl="0" marL="457200" rtl="0" algn="l">
              <a:lnSpc>
                <a:spcPct val="115000"/>
              </a:lnSpc>
              <a:spcBef>
                <a:spcPts val="0"/>
              </a:spcBef>
              <a:spcAft>
                <a:spcPts val="0"/>
              </a:spcAft>
              <a:buClr>
                <a:schemeClr val="accent3"/>
              </a:buClr>
              <a:buSzPts val="2100"/>
              <a:buAutoNum type="arabicPeriod"/>
            </a:pPr>
            <a:r>
              <a:rPr lang="en"/>
              <a:t>Think about the vignettes used in this chapter. </a:t>
            </a:r>
            <a:r>
              <a:rPr b="1" lang="en">
                <a:latin typeface="Open Sans"/>
                <a:ea typeface="Open Sans"/>
                <a:cs typeface="Open Sans"/>
                <a:sym typeface="Open Sans"/>
              </a:rPr>
              <a:t>How were students engaged</a:t>
            </a:r>
            <a:r>
              <a:rPr lang="en"/>
              <a:t> in the science practices? How does that compare to previous science instruction?</a:t>
            </a:r>
            <a:endParaRPr/>
          </a:p>
        </p:txBody>
      </p:sp>
      <p:sp>
        <p:nvSpPr>
          <p:cNvPr id="252" name="Google Shape;252;p35"/>
          <p:cNvSpPr txBox="1"/>
          <p:nvPr>
            <p:ph type="title"/>
          </p:nvPr>
        </p:nvSpPr>
        <p:spPr>
          <a:xfrm>
            <a:off x="204150" y="34919"/>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Reflection Breakout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6"/>
          <p:cNvSpPr txBox="1"/>
          <p:nvPr>
            <p:ph idx="1" type="body"/>
          </p:nvPr>
        </p:nvSpPr>
        <p:spPr>
          <a:xfrm>
            <a:off x="628650" y="1233050"/>
            <a:ext cx="5809500" cy="3399600"/>
          </a:xfrm>
          <a:prstGeom prst="rect">
            <a:avLst/>
          </a:prstGeom>
        </p:spPr>
        <p:txBody>
          <a:bodyPr anchorCtr="0" anchor="t" bIns="34275" lIns="68575" spcFirstLastPara="1" rIns="68575" wrap="square" tIns="34275">
            <a:noAutofit/>
          </a:bodyPr>
          <a:lstStyle/>
          <a:p>
            <a:pPr indent="-368300" lvl="0" marL="457200" rtl="0" algn="l">
              <a:lnSpc>
                <a:spcPct val="115000"/>
              </a:lnSpc>
              <a:spcBef>
                <a:spcPts val="800"/>
              </a:spcBef>
              <a:spcAft>
                <a:spcPts val="0"/>
              </a:spcAft>
              <a:buClr>
                <a:schemeClr val="accent3"/>
              </a:buClr>
              <a:buSzPts val="2200"/>
              <a:buChar char="•"/>
            </a:pPr>
            <a:r>
              <a:rPr lang="en"/>
              <a:t>Familiarize</a:t>
            </a:r>
            <a:r>
              <a:rPr lang="en"/>
              <a:t> Yourself </a:t>
            </a:r>
            <a:r>
              <a:rPr lang="en"/>
              <a:t>with</a:t>
            </a:r>
            <a:r>
              <a:rPr lang="en"/>
              <a:t> the Three Groups</a:t>
            </a:r>
            <a:endParaRPr/>
          </a:p>
          <a:p>
            <a:pPr indent="-368300" lvl="0" marL="457200" rtl="0" algn="l">
              <a:lnSpc>
                <a:spcPct val="115000"/>
              </a:lnSpc>
              <a:spcBef>
                <a:spcPts val="0"/>
              </a:spcBef>
              <a:spcAft>
                <a:spcPts val="0"/>
              </a:spcAft>
              <a:buClr>
                <a:schemeClr val="accent3"/>
              </a:buClr>
              <a:buSzPts val="2200"/>
              <a:buChar char="•"/>
            </a:pPr>
            <a:r>
              <a:rPr lang="en"/>
              <a:t>Use the </a:t>
            </a:r>
            <a:r>
              <a:rPr lang="en"/>
              <a:t>Three</a:t>
            </a:r>
            <a:r>
              <a:rPr lang="en"/>
              <a:t> Groups to Analyze Curriculum and Instruction</a:t>
            </a:r>
            <a:endParaRPr/>
          </a:p>
          <a:p>
            <a:pPr indent="-368300" lvl="0" marL="457200" rtl="0" algn="l">
              <a:lnSpc>
                <a:spcPct val="115000"/>
              </a:lnSpc>
              <a:spcBef>
                <a:spcPts val="0"/>
              </a:spcBef>
              <a:spcAft>
                <a:spcPts val="0"/>
              </a:spcAft>
              <a:buClr>
                <a:schemeClr val="accent3"/>
              </a:buClr>
              <a:buSzPts val="2200"/>
              <a:buChar char="•"/>
            </a:pPr>
            <a:r>
              <a:rPr lang="en"/>
              <a:t>Focus on One Group of SEPs at a Time as Part of Professional Learning</a:t>
            </a:r>
            <a:endParaRPr/>
          </a:p>
        </p:txBody>
      </p:sp>
      <p:sp>
        <p:nvSpPr>
          <p:cNvPr id="258" name="Google Shape;258;p36"/>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Practical Tips</a:t>
            </a:r>
            <a:endParaRPr/>
          </a:p>
        </p:txBody>
      </p:sp>
      <p:pic>
        <p:nvPicPr>
          <p:cNvPr id="259" name="Google Shape;259;p36"/>
          <p:cNvPicPr preferRelativeResize="0"/>
          <p:nvPr/>
        </p:nvPicPr>
        <p:blipFill>
          <a:blip r:embed="rId3">
            <a:alphaModFix/>
          </a:blip>
          <a:stretch>
            <a:fillRect/>
          </a:stretch>
        </p:blipFill>
        <p:spPr>
          <a:xfrm>
            <a:off x="6817300" y="2271075"/>
            <a:ext cx="2124774" cy="213477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7"/>
          <p:cNvSpPr txBox="1"/>
          <p:nvPr>
            <p:ph idx="1" type="body"/>
          </p:nvPr>
        </p:nvSpPr>
        <p:spPr>
          <a:xfrm>
            <a:off x="207400" y="919550"/>
            <a:ext cx="8374500" cy="35589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Clr>
                <a:schemeClr val="accent3"/>
              </a:buClr>
              <a:buSzPts val="2100"/>
              <a:buFont typeface="Open Sans"/>
              <a:buAutoNum type="arabicPeriod"/>
            </a:pPr>
            <a:r>
              <a:rPr b="1" lang="en">
                <a:latin typeface="Open Sans"/>
                <a:ea typeface="Open Sans"/>
                <a:cs typeface="Open Sans"/>
                <a:sym typeface="Open Sans"/>
              </a:rPr>
              <a:t>How familiar are stakeholders</a:t>
            </a:r>
            <a:r>
              <a:rPr lang="en"/>
              <a:t> in your school (teachers, parents) or district (administrators) with the recent shifts in science education toward science practices? What </a:t>
            </a:r>
            <a:r>
              <a:rPr b="1" lang="en">
                <a:latin typeface="Open Sans"/>
                <a:ea typeface="Open Sans"/>
                <a:cs typeface="Open Sans"/>
                <a:sym typeface="Open Sans"/>
              </a:rPr>
              <a:t>opportunities</a:t>
            </a:r>
            <a:r>
              <a:rPr lang="en"/>
              <a:t> and </a:t>
            </a:r>
            <a:r>
              <a:rPr b="1" lang="en">
                <a:latin typeface="Open Sans"/>
                <a:ea typeface="Open Sans"/>
                <a:cs typeface="Open Sans"/>
                <a:sym typeface="Open Sans"/>
              </a:rPr>
              <a:t>challenges</a:t>
            </a:r>
            <a:r>
              <a:rPr lang="en"/>
              <a:t> do you envision for supporting this shift?</a:t>
            </a:r>
            <a:endParaRPr/>
          </a:p>
          <a:p>
            <a:pPr indent="0" lvl="0" marL="457200" rtl="0" algn="l">
              <a:spcBef>
                <a:spcPts val="800"/>
              </a:spcBef>
              <a:spcAft>
                <a:spcPts val="0"/>
              </a:spcAft>
              <a:buNone/>
            </a:pPr>
            <a:r>
              <a:t/>
            </a:r>
            <a:endParaRPr/>
          </a:p>
          <a:p>
            <a:pPr indent="-361950" lvl="0" marL="457200" rtl="0" algn="l">
              <a:spcBef>
                <a:spcPts val="800"/>
              </a:spcBef>
              <a:spcAft>
                <a:spcPts val="0"/>
              </a:spcAft>
              <a:buClr>
                <a:schemeClr val="accent3"/>
              </a:buClr>
              <a:buSzPts val="2100"/>
              <a:buFont typeface="Open Sans"/>
              <a:buAutoNum type="arabicPeriod"/>
            </a:pPr>
            <a:r>
              <a:rPr lang="en"/>
              <a:t>It can be overwhelming to focus on all eight science practices at once. If you were to select one group of science practices (investigating, sensemaking, or critiquing) to be the focus of professional development for your teachers, </a:t>
            </a:r>
            <a:r>
              <a:rPr b="1" lang="en">
                <a:latin typeface="Open Sans"/>
                <a:ea typeface="Open Sans"/>
                <a:cs typeface="Open Sans"/>
                <a:sym typeface="Open Sans"/>
              </a:rPr>
              <a:t>which would you select and why?</a:t>
            </a:r>
            <a:endParaRPr b="1">
              <a:latin typeface="Open Sans"/>
              <a:ea typeface="Open Sans"/>
              <a:cs typeface="Open Sans"/>
              <a:sym typeface="Open Sans"/>
            </a:endParaRPr>
          </a:p>
          <a:p>
            <a:pPr indent="0" lvl="0" marL="0" rtl="0" algn="l">
              <a:spcBef>
                <a:spcPts val="800"/>
              </a:spcBef>
              <a:spcAft>
                <a:spcPts val="0"/>
              </a:spcAft>
              <a:buNone/>
            </a:pPr>
            <a:r>
              <a:t/>
            </a:r>
            <a:endParaRPr/>
          </a:p>
        </p:txBody>
      </p:sp>
      <p:sp>
        <p:nvSpPr>
          <p:cNvPr id="265" name="Google Shape;265;p37"/>
          <p:cNvSpPr txBox="1"/>
          <p:nvPr>
            <p:ph type="title"/>
          </p:nvPr>
        </p:nvSpPr>
        <p:spPr>
          <a:xfrm>
            <a:off x="207400" y="1127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Application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69" name="Shape 269"/>
        <p:cNvGrpSpPr/>
        <p:nvPr/>
      </p:nvGrpSpPr>
      <p:grpSpPr>
        <a:xfrm>
          <a:off x="0" y="0"/>
          <a:ext cx="0" cy="0"/>
          <a:chOff x="0" y="0"/>
          <a:chExt cx="0" cy="0"/>
        </a:xfrm>
      </p:grpSpPr>
      <p:sp>
        <p:nvSpPr>
          <p:cNvPr id="270" name="Google Shape;270;p38"/>
          <p:cNvSpPr txBox="1"/>
          <p:nvPr>
            <p:ph type="title"/>
          </p:nvPr>
        </p:nvSpPr>
        <p:spPr>
          <a:xfrm>
            <a:off x="97700" y="13507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Thank you for attending Session 1! </a:t>
            </a:r>
            <a:endParaRPr/>
          </a:p>
        </p:txBody>
      </p:sp>
      <p:sp>
        <p:nvSpPr>
          <p:cNvPr id="271" name="Google Shape;271;p38"/>
          <p:cNvSpPr txBox="1"/>
          <p:nvPr>
            <p:ph idx="1" type="body"/>
          </p:nvPr>
        </p:nvSpPr>
        <p:spPr>
          <a:xfrm>
            <a:off x="208400" y="871875"/>
            <a:ext cx="6558600" cy="2467500"/>
          </a:xfrm>
          <a:prstGeom prst="rect">
            <a:avLst/>
          </a:prstGeom>
        </p:spPr>
        <p:txBody>
          <a:bodyPr anchorCtr="0" anchor="t" bIns="34275" lIns="68575" spcFirstLastPara="1" rIns="68575" wrap="square" tIns="34275">
            <a:noAutofit/>
          </a:bodyPr>
          <a:lstStyle/>
          <a:p>
            <a:pPr indent="0" lvl="0" marL="1778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378334" lvl="0" marL="457200" rtl="0" algn="l">
              <a:lnSpc>
                <a:spcPct val="115000"/>
              </a:lnSpc>
              <a:spcBef>
                <a:spcPts val="800"/>
              </a:spcBef>
              <a:spcAft>
                <a:spcPts val="0"/>
              </a:spcAft>
              <a:buClr>
                <a:schemeClr val="accent3"/>
              </a:buClr>
              <a:buSzPts val="2358"/>
              <a:buFont typeface="Roboto"/>
              <a:buChar char="•"/>
            </a:pPr>
            <a:r>
              <a:rPr lang="en" sz="2358">
                <a:solidFill>
                  <a:schemeClr val="dk1"/>
                </a:solidFill>
                <a:latin typeface="Open Sans"/>
                <a:ea typeface="Open Sans"/>
                <a:cs typeface="Open Sans"/>
                <a:sym typeface="Open Sans"/>
              </a:rPr>
              <a:t>Join us for Session </a:t>
            </a:r>
            <a:r>
              <a:rPr lang="en" sz="2358">
                <a:latin typeface="Open Sans"/>
                <a:ea typeface="Open Sans"/>
                <a:cs typeface="Open Sans"/>
                <a:sym typeface="Open Sans"/>
              </a:rPr>
              <a:t>2</a:t>
            </a:r>
            <a:r>
              <a:rPr lang="en" sz="2358">
                <a:solidFill>
                  <a:schemeClr val="dk1"/>
                </a:solidFill>
                <a:latin typeface="Open Sans"/>
                <a:ea typeface="Open Sans"/>
                <a:cs typeface="Open Sans"/>
                <a:sym typeface="Open Sans"/>
              </a:rPr>
              <a:t> to reflect on </a:t>
            </a:r>
            <a:r>
              <a:rPr b="1" lang="en" sz="2358">
                <a:latin typeface="Open Sans"/>
                <a:ea typeface="Open Sans"/>
                <a:cs typeface="Open Sans"/>
                <a:sym typeface="Open Sans"/>
              </a:rPr>
              <a:t>Chapter 2</a:t>
            </a:r>
            <a:r>
              <a:rPr lang="en" sz="2358">
                <a:solidFill>
                  <a:schemeClr val="dk1"/>
                </a:solidFill>
                <a:latin typeface="Open Sans"/>
                <a:ea typeface="Open Sans"/>
                <a:cs typeface="Open Sans"/>
                <a:sym typeface="Open Sans"/>
              </a:rPr>
              <a:t> (</a:t>
            </a:r>
            <a:r>
              <a:rPr lang="en" sz="2358">
                <a:latin typeface="Open Sans"/>
                <a:ea typeface="Open Sans"/>
                <a:cs typeface="Open Sans"/>
                <a:sym typeface="Open Sans"/>
              </a:rPr>
              <a:t>A Framework for Supervision: The Continuum</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indent="0" lvl="0" marL="177800" rtl="0" algn="l">
              <a:lnSpc>
                <a:spcPct val="115000"/>
              </a:lnSpc>
              <a:spcBef>
                <a:spcPts val="800"/>
              </a:spcBef>
              <a:spcAft>
                <a:spcPts val="0"/>
              </a:spcAft>
              <a:buNone/>
            </a:pPr>
            <a:r>
              <a:t/>
            </a:r>
            <a:endParaRPr sz="2358">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0" lvl="0" marL="0" rtl="0" algn="l">
              <a:lnSpc>
                <a:spcPct val="115000"/>
              </a:lnSpc>
              <a:spcBef>
                <a:spcPts val="800"/>
              </a:spcBef>
              <a:spcAft>
                <a:spcPts val="0"/>
              </a:spcAft>
              <a:buClr>
                <a:schemeClr val="dk1"/>
              </a:buClr>
              <a:buSzPts val="1100"/>
              <a:buFont typeface="Arial"/>
              <a:buNone/>
            </a:pPr>
            <a:r>
              <a:t/>
            </a:r>
            <a:endParaRPr sz="1108">
              <a:solidFill>
                <a:schemeClr val="accent3"/>
              </a:solidFill>
              <a:latin typeface="Roboto"/>
              <a:ea typeface="Roboto"/>
              <a:cs typeface="Roboto"/>
              <a:sym typeface="Roboto"/>
            </a:endParaRPr>
          </a:p>
          <a:p>
            <a:pPr indent="0" lvl="0" marL="0" rtl="0" algn="l">
              <a:lnSpc>
                <a:spcPct val="115000"/>
              </a:lnSpc>
              <a:spcBef>
                <a:spcPts val="800"/>
              </a:spcBef>
              <a:spcAft>
                <a:spcPts val="0"/>
              </a:spcAft>
              <a:buClr>
                <a:schemeClr val="dk1"/>
              </a:buClr>
              <a:buSzPts val="1100"/>
              <a:buFont typeface="Arial"/>
              <a:buNone/>
            </a:pPr>
            <a:r>
              <a:t/>
            </a:r>
            <a:endParaRPr>
              <a:solidFill>
                <a:schemeClr val="accent3"/>
              </a:solidFill>
              <a:latin typeface="Roboto"/>
              <a:ea typeface="Roboto"/>
              <a:cs typeface="Roboto"/>
              <a:sym typeface="Roboto"/>
            </a:endParaRPr>
          </a:p>
        </p:txBody>
      </p:sp>
      <p:pic>
        <p:nvPicPr>
          <p:cNvPr id="272" name="Google Shape;272;p38"/>
          <p:cNvPicPr preferRelativeResize="0"/>
          <p:nvPr/>
        </p:nvPicPr>
        <p:blipFill>
          <a:blip r:embed="rId4">
            <a:alphaModFix/>
          </a:blip>
          <a:stretch>
            <a:fillRect/>
          </a:stretch>
        </p:blipFill>
        <p:spPr>
          <a:xfrm>
            <a:off x="7241001" y="2108354"/>
            <a:ext cx="1341901" cy="1916452"/>
          </a:xfrm>
          <a:prstGeom prst="rect">
            <a:avLst/>
          </a:prstGeom>
          <a:noFill/>
          <a:ln>
            <a:noFill/>
          </a:ln>
          <a:effectLst>
            <a:outerShdw blurRad="57150" rotWithShape="0" algn="bl" dir="2280000" dist="85725">
              <a:srgbClr val="000000">
                <a:alpha val="2000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