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 id="2147483670" r:id="rId2"/>
    <p:sldMasterId id="2147483671" r:id="rId3"/>
    <p:sldMasterId id="2147483672" r:id="rId4"/>
    <p:sldMasterId id="2147483673" r:id="rId5"/>
    <p:sldMasterId id="2147483674" r:id="rId6"/>
    <p:sldMasterId id="2147483675" r:id="rId7"/>
  </p:sldMasterIdLst>
  <p:notesMasterIdLst>
    <p:notesMasterId r:id="rId109"/>
  </p:notesMasterIdLst>
  <p:sldIdLst>
    <p:sldId id="256" r:id="rId8"/>
    <p:sldId id="257" r:id="rId9"/>
    <p:sldId id="258" r:id="rId10"/>
    <p:sldId id="259" r:id="rId11"/>
    <p:sldId id="260" r:id="rId12"/>
    <p:sldId id="261" r:id="rId13"/>
    <p:sldId id="356" r:id="rId14"/>
    <p:sldId id="263" r:id="rId15"/>
    <p:sldId id="357" r:id="rId16"/>
    <p:sldId id="265" r:id="rId17"/>
    <p:sldId id="266" r:id="rId18"/>
    <p:sldId id="358" r:id="rId19"/>
    <p:sldId id="268" r:id="rId20"/>
    <p:sldId id="269" r:id="rId21"/>
    <p:sldId id="270" r:id="rId22"/>
    <p:sldId id="271" r:id="rId23"/>
    <p:sldId id="272" r:id="rId24"/>
    <p:sldId id="273" r:id="rId25"/>
    <p:sldId id="274" r:id="rId26"/>
    <p:sldId id="275" r:id="rId27"/>
    <p:sldId id="276" r:id="rId28"/>
    <p:sldId id="359"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360" r:id="rId42"/>
    <p:sldId id="291" r:id="rId43"/>
    <p:sldId id="292" r:id="rId44"/>
    <p:sldId id="293" r:id="rId45"/>
    <p:sldId id="294" r:id="rId46"/>
    <p:sldId id="295" r:id="rId47"/>
    <p:sldId id="296" r:id="rId48"/>
    <p:sldId id="297" r:id="rId49"/>
    <p:sldId id="298" r:id="rId50"/>
    <p:sldId id="299" r:id="rId51"/>
    <p:sldId id="300" r:id="rId52"/>
    <p:sldId id="301" r:id="rId53"/>
    <p:sldId id="361"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62"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63" r:id="rId90"/>
    <p:sldId id="339" r:id="rId91"/>
    <p:sldId id="340" r:id="rId92"/>
    <p:sldId id="341" r:id="rId93"/>
    <p:sldId id="342" r:id="rId94"/>
    <p:sldId id="343" r:id="rId95"/>
    <p:sldId id="365" r:id="rId96"/>
    <p:sldId id="344" r:id="rId97"/>
    <p:sldId id="345" r:id="rId98"/>
    <p:sldId id="346" r:id="rId99"/>
    <p:sldId id="347" r:id="rId100"/>
    <p:sldId id="348" r:id="rId101"/>
    <p:sldId id="349" r:id="rId102"/>
    <p:sldId id="350" r:id="rId103"/>
    <p:sldId id="364" r:id="rId104"/>
    <p:sldId id="352" r:id="rId105"/>
    <p:sldId id="353" r:id="rId106"/>
    <p:sldId id="354" r:id="rId107"/>
    <p:sldId id="355" r:id="rId108"/>
  </p:sldIdLst>
  <p:sldSz cx="12192000" cy="6858000"/>
  <p:notesSz cx="6858000" cy="9144000"/>
  <p:embeddedFontLst>
    <p:embeddedFont>
      <p:font typeface="Arial Black" panose="020B0A04020102020204" pitchFamily="34" charset="0"/>
      <p:regular r:id="rId110"/>
      <p:bold r:id="rId111"/>
    </p:embeddedFont>
    <p:embeddedFont>
      <p:font typeface="Calibri" panose="020F0502020204030204" pitchFamily="34" charset="0"/>
      <p:regular r:id="rId112"/>
      <p:bold r:id="rId113"/>
      <p:italic r:id="rId114"/>
      <p:boldItalic r:id="rId115"/>
    </p:embeddedFont>
    <p:embeddedFont>
      <p:font typeface="Roboto" panose="020B0604020202020204" charset="0"/>
      <p:regular r:id="rId116"/>
      <p:bold r:id="rId117"/>
      <p:italic r:id="rId118"/>
      <p:boldItalic r:id="rId1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E851FF6-B880-4CD1-84BE-26CACEA299FB}">
  <a:tblStyle styleId="{9E851FF6-B880-4CD1-84BE-26CACEA299FB}"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2" d="100"/>
          <a:sy n="82" d="100"/>
        </p:scale>
        <p:origin x="691"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117" Type="http://schemas.openxmlformats.org/officeDocument/2006/relationships/font" Target="fonts/font8.fntdata"/><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112" Type="http://schemas.openxmlformats.org/officeDocument/2006/relationships/font" Target="fonts/font3.fntdata"/><Relationship Id="rId16" Type="http://schemas.openxmlformats.org/officeDocument/2006/relationships/slide" Target="slides/slide9.xml"/><Relationship Id="rId107" Type="http://schemas.openxmlformats.org/officeDocument/2006/relationships/slide" Target="slides/slide100.xml"/><Relationship Id="rId11" Type="http://schemas.openxmlformats.org/officeDocument/2006/relationships/slide" Target="slides/slide4.xml"/><Relationship Id="rId32" Type="http://schemas.openxmlformats.org/officeDocument/2006/relationships/slide" Target="slides/slide25.xml"/><Relationship Id="rId37" Type="http://schemas.openxmlformats.org/officeDocument/2006/relationships/slide" Target="slides/slide30.xml"/><Relationship Id="rId53" Type="http://schemas.openxmlformats.org/officeDocument/2006/relationships/slide" Target="slides/slide46.xml"/><Relationship Id="rId58" Type="http://schemas.openxmlformats.org/officeDocument/2006/relationships/slide" Target="slides/slide51.xml"/><Relationship Id="rId74" Type="http://schemas.openxmlformats.org/officeDocument/2006/relationships/slide" Target="slides/slide67.xml"/><Relationship Id="rId79" Type="http://schemas.openxmlformats.org/officeDocument/2006/relationships/slide" Target="slides/slide72.xml"/><Relationship Id="rId102" Type="http://schemas.openxmlformats.org/officeDocument/2006/relationships/slide" Target="slides/slide95.xml"/><Relationship Id="rId123" Type="http://schemas.openxmlformats.org/officeDocument/2006/relationships/tableStyles" Target="tableStyles.xml"/><Relationship Id="rId5" Type="http://schemas.openxmlformats.org/officeDocument/2006/relationships/slideMaster" Target="slideMasters/slideMaster5.xml"/><Relationship Id="rId90" Type="http://schemas.openxmlformats.org/officeDocument/2006/relationships/slide" Target="slides/slide83.xml"/><Relationship Id="rId95" Type="http://schemas.openxmlformats.org/officeDocument/2006/relationships/slide" Target="slides/slide88.xml"/><Relationship Id="rId22" Type="http://schemas.openxmlformats.org/officeDocument/2006/relationships/slide" Target="slides/slide15.xml"/><Relationship Id="rId27" Type="http://schemas.openxmlformats.org/officeDocument/2006/relationships/slide" Target="slides/slide20.xml"/><Relationship Id="rId43" Type="http://schemas.openxmlformats.org/officeDocument/2006/relationships/slide" Target="slides/slide36.xml"/><Relationship Id="rId48" Type="http://schemas.openxmlformats.org/officeDocument/2006/relationships/slide" Target="slides/slide41.xml"/><Relationship Id="rId64" Type="http://schemas.openxmlformats.org/officeDocument/2006/relationships/slide" Target="slides/slide57.xml"/><Relationship Id="rId69" Type="http://schemas.openxmlformats.org/officeDocument/2006/relationships/slide" Target="slides/slide62.xml"/><Relationship Id="rId113" Type="http://schemas.openxmlformats.org/officeDocument/2006/relationships/font" Target="fonts/font4.fntdata"/><Relationship Id="rId118" Type="http://schemas.openxmlformats.org/officeDocument/2006/relationships/font" Target="fonts/font9.fntdata"/><Relationship Id="rId80" Type="http://schemas.openxmlformats.org/officeDocument/2006/relationships/slide" Target="slides/slide73.xml"/><Relationship Id="rId85" Type="http://schemas.openxmlformats.org/officeDocument/2006/relationships/slide" Target="slides/slide78.xml"/><Relationship Id="rId12" Type="http://schemas.openxmlformats.org/officeDocument/2006/relationships/slide" Target="slides/slide5.xml"/><Relationship Id="rId17" Type="http://schemas.openxmlformats.org/officeDocument/2006/relationships/slide" Target="slides/slide10.xml"/><Relationship Id="rId33" Type="http://schemas.openxmlformats.org/officeDocument/2006/relationships/slide" Target="slides/slide26.xml"/><Relationship Id="rId38" Type="http://schemas.openxmlformats.org/officeDocument/2006/relationships/slide" Target="slides/slide31.xml"/><Relationship Id="rId59" Type="http://schemas.openxmlformats.org/officeDocument/2006/relationships/slide" Target="slides/slide52.xml"/><Relationship Id="rId103" Type="http://schemas.openxmlformats.org/officeDocument/2006/relationships/slide" Target="slides/slide96.xml"/><Relationship Id="rId108" Type="http://schemas.openxmlformats.org/officeDocument/2006/relationships/slide" Target="slides/slide101.xml"/><Relationship Id="rId54" Type="http://schemas.openxmlformats.org/officeDocument/2006/relationships/slide" Target="slides/slide47.xml"/><Relationship Id="rId70" Type="http://schemas.openxmlformats.org/officeDocument/2006/relationships/slide" Target="slides/slide63.xml"/><Relationship Id="rId75" Type="http://schemas.openxmlformats.org/officeDocument/2006/relationships/slide" Target="slides/slide68.xml"/><Relationship Id="rId91" Type="http://schemas.openxmlformats.org/officeDocument/2006/relationships/slide" Target="slides/slide84.xml"/><Relationship Id="rId96"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Master" Target="slideMasters/slideMaster6.xml"/><Relationship Id="rId23" Type="http://schemas.openxmlformats.org/officeDocument/2006/relationships/slide" Target="slides/slide16.xml"/><Relationship Id="rId28" Type="http://schemas.openxmlformats.org/officeDocument/2006/relationships/slide" Target="slides/slide21.xml"/><Relationship Id="rId49" Type="http://schemas.openxmlformats.org/officeDocument/2006/relationships/slide" Target="slides/slide42.xml"/><Relationship Id="rId114" Type="http://schemas.openxmlformats.org/officeDocument/2006/relationships/font" Target="fonts/font5.fntdata"/><Relationship Id="rId119" Type="http://schemas.openxmlformats.org/officeDocument/2006/relationships/font" Target="fonts/font10.fntdata"/><Relationship Id="rId44" Type="http://schemas.openxmlformats.org/officeDocument/2006/relationships/slide" Target="slides/slide37.xml"/><Relationship Id="rId60" Type="http://schemas.openxmlformats.org/officeDocument/2006/relationships/slide" Target="slides/slide53.xml"/><Relationship Id="rId65" Type="http://schemas.openxmlformats.org/officeDocument/2006/relationships/slide" Target="slides/slide58.xml"/><Relationship Id="rId81" Type="http://schemas.openxmlformats.org/officeDocument/2006/relationships/slide" Target="slides/slide74.xml"/><Relationship Id="rId86" Type="http://schemas.openxmlformats.org/officeDocument/2006/relationships/slide" Target="slides/slide79.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109" Type="http://schemas.openxmlformats.org/officeDocument/2006/relationships/notesMaster" Target="notesMasters/notesMaster1.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 Id="rId104" Type="http://schemas.openxmlformats.org/officeDocument/2006/relationships/slide" Target="slides/slide97.xml"/><Relationship Id="rId120"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slideMaster" Target="slideMasters/slideMaster2.xml"/><Relationship Id="rId29" Type="http://schemas.openxmlformats.org/officeDocument/2006/relationships/slide" Target="slides/slide22.xml"/><Relationship Id="rId24" Type="http://schemas.openxmlformats.org/officeDocument/2006/relationships/slide" Target="slides/slide17.xml"/><Relationship Id="rId40" Type="http://schemas.openxmlformats.org/officeDocument/2006/relationships/slide" Target="slides/slide33.xml"/><Relationship Id="rId45" Type="http://schemas.openxmlformats.org/officeDocument/2006/relationships/slide" Target="slides/slide38.xml"/><Relationship Id="rId66" Type="http://schemas.openxmlformats.org/officeDocument/2006/relationships/slide" Target="slides/slide59.xml"/><Relationship Id="rId87" Type="http://schemas.openxmlformats.org/officeDocument/2006/relationships/slide" Target="slides/slide80.xml"/><Relationship Id="rId110" Type="http://schemas.openxmlformats.org/officeDocument/2006/relationships/font" Target="fonts/font1.fntdata"/><Relationship Id="rId115" Type="http://schemas.openxmlformats.org/officeDocument/2006/relationships/font" Target="fonts/font6.fntdata"/><Relationship Id="rId61" Type="http://schemas.openxmlformats.org/officeDocument/2006/relationships/slide" Target="slides/slide54.xml"/><Relationship Id="rId82" Type="http://schemas.openxmlformats.org/officeDocument/2006/relationships/slide" Target="slides/slide75.xml"/><Relationship Id="rId19" Type="http://schemas.openxmlformats.org/officeDocument/2006/relationships/slide" Target="slides/slide12.xml"/><Relationship Id="rId14" Type="http://schemas.openxmlformats.org/officeDocument/2006/relationships/slide" Target="slides/slide7.xml"/><Relationship Id="rId30" Type="http://schemas.openxmlformats.org/officeDocument/2006/relationships/slide" Target="slides/slide23.xml"/><Relationship Id="rId35" Type="http://schemas.openxmlformats.org/officeDocument/2006/relationships/slide" Target="slides/slide28.xml"/><Relationship Id="rId56" Type="http://schemas.openxmlformats.org/officeDocument/2006/relationships/slide" Target="slides/slide49.xml"/><Relationship Id="rId77" Type="http://schemas.openxmlformats.org/officeDocument/2006/relationships/slide" Target="slides/slide70.xml"/><Relationship Id="rId100" Type="http://schemas.openxmlformats.org/officeDocument/2006/relationships/slide" Target="slides/slide93.xml"/><Relationship Id="rId105" Type="http://schemas.openxmlformats.org/officeDocument/2006/relationships/slide" Target="slides/slide98.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93" Type="http://schemas.openxmlformats.org/officeDocument/2006/relationships/slide" Target="slides/slide86.xml"/><Relationship Id="rId98" Type="http://schemas.openxmlformats.org/officeDocument/2006/relationships/slide" Target="slides/slide91.xml"/><Relationship Id="rId121" Type="http://schemas.openxmlformats.org/officeDocument/2006/relationships/viewProps" Target="viewProps.xml"/><Relationship Id="rId3" Type="http://schemas.openxmlformats.org/officeDocument/2006/relationships/slideMaster" Target="slideMasters/slideMaster3.xml"/><Relationship Id="rId25" Type="http://schemas.openxmlformats.org/officeDocument/2006/relationships/slide" Target="slides/slide18.xml"/><Relationship Id="rId46" Type="http://schemas.openxmlformats.org/officeDocument/2006/relationships/slide" Target="slides/slide39.xml"/><Relationship Id="rId67" Type="http://schemas.openxmlformats.org/officeDocument/2006/relationships/slide" Target="slides/slide60.xml"/><Relationship Id="rId116" Type="http://schemas.openxmlformats.org/officeDocument/2006/relationships/font" Target="fonts/font7.fntdata"/><Relationship Id="rId20" Type="http://schemas.openxmlformats.org/officeDocument/2006/relationships/slide" Target="slides/slide13.xml"/><Relationship Id="rId41" Type="http://schemas.openxmlformats.org/officeDocument/2006/relationships/slide" Target="slides/slide34.xml"/><Relationship Id="rId62" Type="http://schemas.openxmlformats.org/officeDocument/2006/relationships/slide" Target="slides/slide55.xml"/><Relationship Id="rId83" Type="http://schemas.openxmlformats.org/officeDocument/2006/relationships/slide" Target="slides/slide76.xml"/><Relationship Id="rId88" Type="http://schemas.openxmlformats.org/officeDocument/2006/relationships/slide" Target="slides/slide81.xml"/><Relationship Id="rId111" Type="http://schemas.openxmlformats.org/officeDocument/2006/relationships/font" Target="fonts/font2.fntdata"/><Relationship Id="rId15" Type="http://schemas.openxmlformats.org/officeDocument/2006/relationships/slide" Target="slides/slide8.xml"/><Relationship Id="rId36" Type="http://schemas.openxmlformats.org/officeDocument/2006/relationships/slide" Target="slides/slide29.xml"/><Relationship Id="rId57" Type="http://schemas.openxmlformats.org/officeDocument/2006/relationships/slide" Target="slides/slide50.xml"/><Relationship Id="rId106" Type="http://schemas.openxmlformats.org/officeDocument/2006/relationships/slide" Target="slides/slide99.xml"/><Relationship Id="rId10" Type="http://schemas.openxmlformats.org/officeDocument/2006/relationships/slide" Target="slides/slide3.xml"/><Relationship Id="rId31" Type="http://schemas.openxmlformats.org/officeDocument/2006/relationships/slide" Target="slides/slide24.xml"/><Relationship Id="rId52" Type="http://schemas.openxmlformats.org/officeDocument/2006/relationships/slide" Target="slides/slide45.xml"/><Relationship Id="rId73" Type="http://schemas.openxmlformats.org/officeDocument/2006/relationships/slide" Target="slides/slide66.xml"/><Relationship Id="rId78" Type="http://schemas.openxmlformats.org/officeDocument/2006/relationships/slide" Target="slides/slide71.xml"/><Relationship Id="rId94" Type="http://schemas.openxmlformats.org/officeDocument/2006/relationships/slide" Target="slides/slide87.xml"/><Relationship Id="rId99" Type="http://schemas.openxmlformats.org/officeDocument/2006/relationships/slide" Target="slides/slide92.xml"/><Relationship Id="rId101" Type="http://schemas.openxmlformats.org/officeDocument/2006/relationships/slide" Target="slides/slide94.xml"/><Relationship Id="rId1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community.ksde.org/LinkClick.aspx?fileticket=A6_fR_i9xgE%3d&amp;tabid=5837&amp;mid=15789"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ksde.org/Board/Kansas-State-Board-of-Education/Board-Goals-and-Outcome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ksassessments.org/languagearts"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sps.org/site/handlers/filedownload.ashx?moduleinstanceid=3004&amp;dataid=2754&amp;FileName=Protocol%20for%20Examining%20Data.pdf"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hyperlink" Target="http://www.ascd.org/publications/books/112002.aspx"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hyperlink" Target="https://my.pblworks.org/planner" TargetMode="External"/><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3" Type="http://schemas.openxmlformats.org/officeDocument/2006/relationships/hyperlink" Target="https://community.ksde.org/Default.aspx?tabid=6287"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3" Type="http://schemas.openxmlformats.org/officeDocument/2006/relationships/hyperlink" Target="https://community.ksde.org/Default.aspx?tabid=6287"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3" Type="http://schemas.openxmlformats.org/officeDocument/2006/relationships/hyperlink" Target="https://my.pblworks.org/resource/document/gold_standard_pbl_essential_project_design_elements" TargetMode="External"/><Relationship Id="rId2" Type="http://schemas.openxmlformats.org/officeDocument/2006/relationships/slide" Target="../slides/slide44.xml"/><Relationship Id="rId1" Type="http://schemas.openxmlformats.org/officeDocument/2006/relationships/notesMaster" Target="../notesMasters/notesMaster1.xml"/><Relationship Id="rId5" Type="http://schemas.openxmlformats.org/officeDocument/2006/relationships/hyperlink" Target="http://www.centeril.org/handbook/resources/fullchapter/Getting_Personal_SA.pdf" TargetMode="External"/><Relationship Id="rId4" Type="http://schemas.openxmlformats.org/officeDocument/2006/relationships/hyperlink" Target="https://www.edelements.com/hubfs/Core_Four/Education_Elements_Core_Four_White_Paper.pdf" TargetMode="Externa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s://medium.com/stileeducation/the-power-of-formative-assessment-b14cbdc120a4" TargetMode="External"/><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3" Type="http://schemas.openxmlformats.org/officeDocument/2006/relationships/hyperlink" Target="http://www.ascd.org/publications/books/112002.aspx" TargetMode="External"/><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3" Type="http://schemas.openxmlformats.org/officeDocument/2006/relationships/hyperlink" Target="https://community.ksde.org/LinkClick.aspx?fileticket=9rdfVmFYUzY%3d&amp;tabid=5559&amp;mid=15602" TargetMode="External"/><Relationship Id="rId2" Type="http://schemas.openxmlformats.org/officeDocument/2006/relationships/slide" Target="../slides/slide53.xml"/><Relationship Id="rId1" Type="http://schemas.openxmlformats.org/officeDocument/2006/relationships/notesMaster" Target="../notesMasters/notesMaster1.xml"/><Relationship Id="rId4" Type="http://schemas.openxmlformats.org/officeDocument/2006/relationships/hyperlink" Target="http://www.education.vic.gov.au/Documents/school/teachers/teachingresources/discipline/english/literacy/litfocusvocabchoose.docx" TargetMode="Externa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3" Type="http://schemas.openxmlformats.org/officeDocument/2006/relationships/hyperlink" Target="https://my.pblworks.org/planner" TargetMode="External"/><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3" Type="http://schemas.openxmlformats.org/officeDocument/2006/relationships/hyperlink" Target="http://www.ascd.org/publications/books/109004/chapters/What-Makes-a-Question-Essential%A2.aspx" TargetMode="External"/><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3" Type="http://schemas.openxmlformats.org/officeDocument/2006/relationships/hyperlink" Target="https://community.ksde.org/Default.aspx?tabid=6287" TargetMode="External"/><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3" Type="http://schemas.openxmlformats.org/officeDocument/2006/relationships/hyperlink" Target="https://community.ksde.org/Default.aspx?tabid=6287" TargetMode="External"/><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3" Type="http://schemas.openxmlformats.org/officeDocument/2006/relationships/hyperlink" Target="https://my.pblworks.org/resource/document/gold_standard_pbl_essential_project_design_elements" TargetMode="External"/><Relationship Id="rId2" Type="http://schemas.openxmlformats.org/officeDocument/2006/relationships/slide" Target="../slides/slide93.xml"/><Relationship Id="rId1" Type="http://schemas.openxmlformats.org/officeDocument/2006/relationships/notesMaster" Target="../notesMasters/notesMaster1.xml"/><Relationship Id="rId5" Type="http://schemas.openxmlformats.org/officeDocument/2006/relationships/hyperlink" Target="http://www.centeril.org/handbook/resources/fullchapter/Getting_Personal_SA.pdf" TargetMode="External"/><Relationship Id="rId4" Type="http://schemas.openxmlformats.org/officeDocument/2006/relationships/hyperlink" Target="https://www.edelements.com/hubfs/Core_Four/Education_Elements_Core_Four_White_Paper.pdf" TargetMode="External"/></Relationships>
</file>

<file path=ppt/notesSlides/_rels/notesSlide93.xml.rels><?xml version="1.0" encoding="UTF-8" standalone="yes"?>
<Relationships xmlns="http://schemas.openxmlformats.org/package/2006/relationships"><Relationship Id="rId3" Type="http://schemas.openxmlformats.org/officeDocument/2006/relationships/hyperlink" Target="https://medium.com/stileeducation/the-power-of-formative-assessment-b14cbdc120a4" TargetMode="External"/><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full day PD is meant to help a curriculum team start writing a sound and viable curriculum map that can be customized to work in any school/district. </a:t>
            </a:r>
            <a:endParaRPr/>
          </a:p>
          <a:p>
            <a:pPr marL="0" lvl="0" indent="0" algn="l" rtl="0">
              <a:spcBef>
                <a:spcPts val="0"/>
              </a:spcBef>
              <a:spcAft>
                <a:spcPts val="0"/>
              </a:spcAft>
              <a:buNone/>
            </a:pPr>
            <a:r>
              <a:rPr lang="en-US"/>
              <a:t>An ELA Curriculum Writing Guide was recently published on the KSDE ELA Webpage. This workshop will walk you through steps 7-9. </a:t>
            </a:r>
            <a:endParaRPr/>
          </a:p>
          <a:p>
            <a:pPr marL="0" lvl="0" indent="0" algn="l" rtl="0">
              <a:spcBef>
                <a:spcPts val="0"/>
              </a:spcBef>
              <a:spcAft>
                <a:spcPts val="0"/>
              </a:spcAft>
              <a:buNone/>
            </a:pPr>
            <a:r>
              <a:rPr lang="en-US" u="sng">
                <a:solidFill>
                  <a:schemeClr val="hlink"/>
                </a:solidFill>
                <a:hlinkClick r:id="rId3"/>
              </a:rPr>
              <a:t>https://community.ksde.org/LinkClick.aspx?fileticket=A6_fR_i9xgE%3d&amp;tabid=5837&amp;mid=15789</a:t>
            </a:r>
            <a:endParaRPr/>
          </a:p>
          <a:p>
            <a:pPr marL="0" lvl="0" indent="0" algn="l" rtl="0">
              <a:spcBef>
                <a:spcPts val="0"/>
              </a:spcBef>
              <a:spcAft>
                <a:spcPts val="0"/>
              </a:spcAft>
              <a:buNone/>
            </a:pPr>
            <a:endParaRPr/>
          </a:p>
          <a:p>
            <a:pPr marL="0" lvl="0" indent="0" algn="l" rtl="0">
              <a:spcBef>
                <a:spcPts val="0"/>
              </a:spcBef>
              <a:spcAft>
                <a:spcPts val="0"/>
              </a:spcAft>
              <a:buNone/>
            </a:pPr>
            <a:r>
              <a:rPr lang="en-US"/>
              <a:t>MATERIALS- </a:t>
            </a:r>
            <a:endParaRPr/>
          </a:p>
          <a:p>
            <a:pPr marL="457200" lvl="0" indent="-298450" algn="l" rtl="0">
              <a:spcBef>
                <a:spcPts val="0"/>
              </a:spcBef>
              <a:spcAft>
                <a:spcPts val="0"/>
              </a:spcAft>
              <a:buSzPts val="1100"/>
              <a:buChar char="●"/>
            </a:pPr>
            <a:r>
              <a:rPr lang="en-US"/>
              <a:t>Poster Paper</a:t>
            </a:r>
            <a:endParaRPr/>
          </a:p>
          <a:p>
            <a:pPr marL="457200" lvl="0" indent="-298450" algn="l" rtl="0">
              <a:spcBef>
                <a:spcPts val="0"/>
              </a:spcBef>
              <a:spcAft>
                <a:spcPts val="0"/>
              </a:spcAft>
              <a:buSzPts val="1100"/>
              <a:buChar char="●"/>
            </a:pPr>
            <a:r>
              <a:rPr lang="en-US"/>
              <a:t>LOTS of Post-Its</a:t>
            </a:r>
            <a:endParaRPr/>
          </a:p>
          <a:p>
            <a:pPr marL="457200" lvl="0" indent="-298450" algn="l" rtl="0">
              <a:spcBef>
                <a:spcPts val="0"/>
              </a:spcBef>
              <a:spcAft>
                <a:spcPts val="0"/>
              </a:spcAft>
              <a:buSzPts val="1100"/>
              <a:buChar char="●"/>
            </a:pPr>
            <a:r>
              <a:rPr lang="en-US"/>
              <a:t>Whiteboard space or Butcher Paper</a:t>
            </a:r>
            <a:endParaRPr/>
          </a:p>
          <a:p>
            <a:pPr marL="457200" lvl="0" indent="-298450" algn="l" rtl="0">
              <a:spcBef>
                <a:spcPts val="0"/>
              </a:spcBef>
              <a:spcAft>
                <a:spcPts val="0"/>
              </a:spcAft>
              <a:buSzPts val="1100"/>
              <a:buChar char="●"/>
            </a:pPr>
            <a:r>
              <a:rPr lang="en-US"/>
              <a:t>Technology so teachers can follow along in the presentation</a:t>
            </a:r>
            <a:endParaRPr/>
          </a:p>
        </p:txBody>
      </p:sp>
      <p:sp>
        <p:nvSpPr>
          <p:cNvPr id="115" name="Google Shape;11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5beeef3fdc_0_2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5beeef3fdc_0_2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5c288ebc6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5c288ebc6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Learn more at </a:t>
            </a:r>
            <a:r>
              <a:rPr lang="en-US" u="sng">
                <a:solidFill>
                  <a:schemeClr val="hlink"/>
                </a:solidFill>
                <a:hlinkClick r:id="rId3"/>
              </a:rPr>
              <a:t>https://www.ksde.org/Board/Kansas-State-Board-of-Education/Board-Goals-and-Outcomes</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g5c288ebc61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3" name="Google Shape;143;g5c288ebc61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g5beeef3fdc_0_2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9" name="Google Shape;149;g5beeef3fdc_0_2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It is always important to start the day by getting to know your audience. Depending on the size, you can do this icebreaker whole group or in small groups.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3146196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5a7a4ae822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5a7a4ae822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We are creating a system for standards-based curriculum, instruction, and assessment. I am not here to prescribe practice or to mandate assessments. I am here to help you build a sound curricular foundation based on our Kansas ELA Standards. From this, you will then be able to create units of study with local resources, practices, and assessments.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19023317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5a7a4ae822_0_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Should take less than 10 minutes</a:t>
            </a:r>
            <a:endParaRPr/>
          </a:p>
          <a:p>
            <a:pPr marL="0" lvl="0" indent="0" algn="l" rtl="0">
              <a:spcBef>
                <a:spcPts val="0"/>
              </a:spcBef>
              <a:spcAft>
                <a:spcPts val="0"/>
              </a:spcAft>
              <a:buNone/>
            </a:pPr>
            <a:r>
              <a:rPr lang="en-US"/>
              <a:t>1 Minute to write down individual phrase</a:t>
            </a:r>
            <a:endParaRPr/>
          </a:p>
          <a:p>
            <a:pPr marL="0" lvl="0" indent="0" algn="l" rtl="0">
              <a:spcBef>
                <a:spcPts val="0"/>
              </a:spcBef>
              <a:spcAft>
                <a:spcPts val="0"/>
              </a:spcAft>
              <a:buNone/>
            </a:pPr>
            <a:r>
              <a:rPr lang="en-US"/>
              <a:t>2 Minutes to share and group words/phrases</a:t>
            </a:r>
            <a:endParaRPr/>
          </a:p>
          <a:p>
            <a:pPr marL="0" lvl="0" indent="0" algn="l" rtl="0">
              <a:spcBef>
                <a:spcPts val="0"/>
              </a:spcBef>
              <a:spcAft>
                <a:spcPts val="0"/>
              </a:spcAft>
              <a:buNone/>
            </a:pPr>
            <a:r>
              <a:rPr lang="en-US"/>
              <a:t>3 Minutes to create a statement </a:t>
            </a:r>
            <a:endParaRPr/>
          </a:p>
          <a:p>
            <a:pPr marL="0" lvl="0" indent="0" algn="l" rtl="0">
              <a:spcBef>
                <a:spcPts val="0"/>
              </a:spcBef>
              <a:spcAft>
                <a:spcPts val="0"/>
              </a:spcAft>
              <a:buNone/>
            </a:pPr>
            <a:r>
              <a:rPr lang="en-US"/>
              <a:t>2-3 minutes to have each group share their statement (should go quick if each table just reads their statement) </a:t>
            </a:r>
            <a:endParaRPr/>
          </a:p>
        </p:txBody>
      </p:sp>
      <p:sp>
        <p:nvSpPr>
          <p:cNvPr id="178" name="Google Shape;178;g5a7a4ae822_0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41662119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5a7a4ae82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5a7a4ae82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Your curriculum is built from the standards, but the standards themselves are not a curriculum. Standards will tell you WHAT needs to be taught and how rigorous the learning activities need to be, but the standards don’t tell you HOW to teach or with what you will be teaching. </a:t>
            </a:r>
            <a:endParaRPr/>
          </a:p>
        </p:txBody>
      </p:sp>
      <p:sp>
        <p:nvSpPr>
          <p:cNvPr id="198" name="Google Shape;19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g5a7a4ae822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4" name="Google Shape;204;g5a7a4ae822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Grading from the Inside Out (Schimmer, 2016) </a:t>
            </a:r>
            <a:endParaRPr/>
          </a:p>
          <a:p>
            <a:pPr marL="0" lvl="0" indent="0" algn="l" rtl="0">
              <a:spcBef>
                <a:spcPts val="0"/>
              </a:spcBef>
              <a:spcAft>
                <a:spcPts val="0"/>
              </a:spcAft>
              <a:buNone/>
            </a:pPr>
            <a:r>
              <a:rPr lang="en-US"/>
              <a:t>Again, this workshop is meant to help you create a structure for your curriculum, instruction, and assessment that is built upon the standards. What that looks like will depend on your team.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5a7a4ae822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5a7a4ae822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g5b16286c7a_0_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6" name="Google Shape;216;g5b16286c7a_0_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rgbClr val="1F497D"/>
                </a:solidFill>
              </a:rPr>
              <a:t>If our goal is to promote a ‘balanced literacy’ approach to ELA, then we will never have ‘priority standards’. </a:t>
            </a:r>
            <a:endParaRPr>
              <a:solidFill>
                <a:srgbClr val="1F497D"/>
              </a:solidFill>
            </a:endParaRPr>
          </a:p>
          <a:p>
            <a:pPr marL="0" lvl="0" indent="0" algn="l" rtl="0">
              <a:spcBef>
                <a:spcPts val="0"/>
              </a:spcBef>
              <a:spcAft>
                <a:spcPts val="0"/>
              </a:spcAft>
              <a:buClr>
                <a:schemeClr val="dk1"/>
              </a:buClr>
              <a:buSzPts val="1100"/>
              <a:buFont typeface="Arial"/>
              <a:buNone/>
            </a:pPr>
            <a:endParaRPr>
              <a:solidFill>
                <a:srgbClr val="1F497D"/>
              </a:solidFill>
            </a:endParaRPr>
          </a:p>
          <a:p>
            <a:pPr marL="0" lvl="0" indent="0" algn="l" rtl="0">
              <a:spcBef>
                <a:spcPts val="0"/>
              </a:spcBef>
              <a:spcAft>
                <a:spcPts val="0"/>
              </a:spcAft>
              <a:buClr>
                <a:schemeClr val="dk1"/>
              </a:buClr>
              <a:buSzPts val="1100"/>
              <a:buFont typeface="Arial"/>
              <a:buNone/>
            </a:pPr>
            <a:r>
              <a:rPr lang="en-US">
                <a:solidFill>
                  <a:srgbClr val="1F497D"/>
                </a:solidFill>
              </a:rPr>
              <a:t>In ELA, the skills in our standards represent a variety of essential elements of knowledge and ability when it comes to interacting with, and growing within, the four domains of literacy (reading, writing, speaking and listening). Thus, because of each standard’s value in representing a key literacy skill, we do not distinguish standards as have more/less priority than others. While our standards complement one another, proficiency within one is not a contingency or guarantee of proficiency within another. For example, a student can demonstrate mastery of Reading Standard 2 (identifying main idea) without successfully demonstrating mastery of Reading Standard 6 (analyzing author’s purpose). While these two can be taught in tandem (and do support one another), one does not take priority over the other. This circumstance is not always true in mathematics which is why priority standards are an essential piece to their standards.</a:t>
            </a:r>
            <a:endParaRPr>
              <a:solidFill>
                <a:srgbClr val="1F497D"/>
              </a:solidFill>
            </a:endParaRPr>
          </a:p>
          <a:p>
            <a:pPr marL="0" lvl="0" indent="0" algn="l" rtl="0">
              <a:spcBef>
                <a:spcPts val="0"/>
              </a:spcBef>
              <a:spcAft>
                <a:spcPts val="0"/>
              </a:spcAft>
              <a:buClr>
                <a:schemeClr val="dk1"/>
              </a:buClr>
              <a:buSzPts val="1100"/>
              <a:buFont typeface="Arial"/>
              <a:buNone/>
            </a:pPr>
            <a:r>
              <a:rPr lang="en-US">
                <a:solidFill>
                  <a:srgbClr val="1F497D"/>
                </a:solidFill>
              </a:rPr>
              <a:t> </a:t>
            </a:r>
            <a:endParaRPr>
              <a:solidFill>
                <a:srgbClr val="1F497D"/>
              </a:solidFill>
            </a:endParaRPr>
          </a:p>
          <a:p>
            <a:pPr marL="0" lvl="0" indent="0" algn="l" rtl="0">
              <a:spcBef>
                <a:spcPts val="0"/>
              </a:spcBef>
              <a:spcAft>
                <a:spcPts val="0"/>
              </a:spcAft>
              <a:buClr>
                <a:schemeClr val="dk1"/>
              </a:buClr>
              <a:buSzPts val="1100"/>
              <a:buFont typeface="Arial"/>
              <a:buNone/>
            </a:pPr>
            <a:r>
              <a:rPr lang="en-US">
                <a:solidFill>
                  <a:srgbClr val="1F497D"/>
                </a:solidFill>
              </a:rPr>
              <a:t>In ELA, we do have the caveat that students demonstrate mastery of these skills using grade-level texts or by composing grade-level work. Thus, the ‘priority’ would be working students up to grade level who are currently achieving below their grade. For reading, this might mean revisiting those reading foundations standards which end in 5</a:t>
            </a:r>
            <a:r>
              <a:rPr lang="en-US" baseline="30000">
                <a:solidFill>
                  <a:srgbClr val="1F497D"/>
                </a:solidFill>
              </a:rPr>
              <a:t>th</a:t>
            </a:r>
            <a:r>
              <a:rPr lang="en-US">
                <a:solidFill>
                  <a:srgbClr val="1F497D"/>
                </a:solidFill>
              </a:rPr>
              <a:t> grade. While our standards do not necessarily build on one another </a:t>
            </a:r>
            <a:r>
              <a:rPr lang="en-US" i="1">
                <a:solidFill>
                  <a:srgbClr val="1F497D"/>
                </a:solidFill>
              </a:rPr>
              <a:t>within</a:t>
            </a:r>
            <a:r>
              <a:rPr lang="en-US">
                <a:solidFill>
                  <a:srgbClr val="1F497D"/>
                </a:solidFill>
              </a:rPr>
              <a:t> a grade, they do build on one another </a:t>
            </a:r>
            <a:r>
              <a:rPr lang="en-US" i="1">
                <a:solidFill>
                  <a:srgbClr val="1F497D"/>
                </a:solidFill>
              </a:rPr>
              <a:t>across</a:t>
            </a:r>
            <a:r>
              <a:rPr lang="en-US">
                <a:solidFill>
                  <a:srgbClr val="1F497D"/>
                </a:solidFill>
              </a:rPr>
              <a:t> grades.</a:t>
            </a:r>
            <a:endParaRPr>
              <a:solidFill>
                <a:srgbClr val="1F497D"/>
              </a:solidFill>
            </a:endParaRPr>
          </a:p>
          <a:p>
            <a:pPr marL="0" lvl="0" indent="0" algn="l" rtl="0">
              <a:spcBef>
                <a:spcPts val="0"/>
              </a:spcBef>
              <a:spcAft>
                <a:spcPts val="0"/>
              </a:spcAft>
              <a:buClr>
                <a:schemeClr val="dk1"/>
              </a:buClr>
              <a:buSzPts val="1100"/>
              <a:buFont typeface="Arial"/>
              <a:buNone/>
            </a:pPr>
            <a:r>
              <a:rPr lang="en-US">
                <a:solidFill>
                  <a:srgbClr val="1F497D"/>
                </a:solidFill>
              </a:rPr>
              <a:t> </a:t>
            </a:r>
            <a:endParaRPr>
              <a:solidFill>
                <a:srgbClr val="1F497D"/>
              </a:solidFill>
            </a:endParaRPr>
          </a:p>
          <a:p>
            <a:pPr marL="0" lvl="0" indent="0" algn="l" rtl="0">
              <a:spcBef>
                <a:spcPts val="0"/>
              </a:spcBef>
              <a:spcAft>
                <a:spcPts val="0"/>
              </a:spcAft>
              <a:buClr>
                <a:schemeClr val="dk1"/>
              </a:buClr>
              <a:buSzPts val="1100"/>
              <a:buFont typeface="Arial"/>
              <a:buNone/>
            </a:pPr>
            <a:r>
              <a:rPr lang="en-US">
                <a:solidFill>
                  <a:srgbClr val="1F497D"/>
                </a:solidFill>
              </a:rPr>
              <a:t>When it comes to our state assessment, we purposefully removed the percents allocated to standards because we felt that the message was certain standards are more valuable and that is why they are tested more (and this is simply not the case). As you know, it is a lot easier to write state assessment questions for pulling out evidence than it is questions where students are expected to synthesize across texts. Because of that, RL1 is tested more than RL7. That is not because RL1 is more of a priority, but because it is easier to write questions for that standard. Thus, we decided to remove the percent column on our testing documents because it did not accurately reflect how we view our standards.</a:t>
            </a:r>
            <a:endParaRPr>
              <a:solidFill>
                <a:srgbClr val="1F497D"/>
              </a:solidFill>
            </a:endParaRPr>
          </a:p>
          <a:p>
            <a:pPr marL="0" lvl="0" indent="0" algn="l" rtl="0">
              <a:spcBef>
                <a:spcPts val="0"/>
              </a:spcBef>
              <a:spcAft>
                <a:spcPts val="0"/>
              </a:spcAft>
              <a:buClr>
                <a:schemeClr val="dk1"/>
              </a:buClr>
              <a:buSzPts val="1100"/>
              <a:buFont typeface="Arial"/>
              <a:buNone/>
            </a:pPr>
            <a:r>
              <a:rPr lang="en-US">
                <a:solidFill>
                  <a:srgbClr val="1F497D"/>
                </a:solidFill>
              </a:rPr>
              <a:t> </a:t>
            </a:r>
            <a:endParaRPr>
              <a:solidFill>
                <a:srgbClr val="1F497D"/>
              </a:solidFill>
            </a:endParaRPr>
          </a:p>
          <a:p>
            <a:pPr marL="0" lvl="0" indent="0" algn="l" rtl="0">
              <a:spcBef>
                <a:spcPts val="0"/>
              </a:spcBef>
              <a:spcAft>
                <a:spcPts val="0"/>
              </a:spcAft>
              <a:buClr>
                <a:schemeClr val="dk1"/>
              </a:buClr>
              <a:buSzPts val="1100"/>
              <a:buFont typeface="Arial"/>
              <a:buNone/>
            </a:pPr>
            <a:r>
              <a:rPr lang="en-US">
                <a:solidFill>
                  <a:srgbClr val="1F497D"/>
                </a:solidFill>
              </a:rPr>
              <a:t>I would encourage you to think about which standards support others and use that conversation to guide your PLCs. Are there standards that will pop up regularly? Are there standards that once understood make others more accessible? How can you group reading, writing, and speaking standards into a unit? I think having those conversations about grouping and clustering are more valuable for you all to have as a staff than determining which are more important and should be a ‘priority’.</a:t>
            </a:r>
            <a:endParaRPr>
              <a:solidFill>
                <a:srgbClr val="1F497D"/>
              </a:solidFill>
            </a:endParaRPr>
          </a:p>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5b16286c7a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5b16286c7a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2- Skills and Concepts (explaining how or why) </a:t>
            </a:r>
            <a:endParaRPr/>
          </a:p>
          <a:p>
            <a:pPr marL="0" lvl="0" indent="0" algn="l" rtl="0">
              <a:spcBef>
                <a:spcPts val="0"/>
              </a:spcBef>
              <a:spcAft>
                <a:spcPts val="0"/>
              </a:spcAft>
              <a:buNone/>
            </a:pPr>
            <a:r>
              <a:rPr lang="en-US"/>
              <a:t>3- Strategic Thinking (abstract thinking; defending reasoning or justification)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5b16286c7a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5b16286c7a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1000"/>
              </a:spcBef>
              <a:spcAft>
                <a:spcPts val="0"/>
              </a:spcAft>
              <a:buNone/>
            </a:pPr>
            <a:r>
              <a:rPr lang="en-US" sz="1200" b="1">
                <a:solidFill>
                  <a:srgbClr val="11284B"/>
                </a:solidFill>
              </a:rPr>
              <a:t>Learn more by visiting our assessment website and reading through the Target and Standard Performance Descriptors for your tested grade level. </a:t>
            </a:r>
            <a:r>
              <a:rPr lang="en-US" u="sng">
                <a:solidFill>
                  <a:schemeClr val="hlink"/>
                </a:solidFill>
                <a:hlinkClick r:id="rId3"/>
              </a:rPr>
              <a:t>https://ksassessments.org/languagearts</a:t>
            </a:r>
            <a:endParaRPr sz="1200" b="1">
              <a:solidFill>
                <a:srgbClr val="11284B"/>
              </a:solidFill>
            </a:endParaRPr>
          </a:p>
          <a:p>
            <a:pPr marL="457200" lvl="0" indent="-304800" algn="l" rtl="0">
              <a:spcBef>
                <a:spcPts val="1000"/>
              </a:spcBef>
              <a:spcAft>
                <a:spcPts val="0"/>
              </a:spcAft>
              <a:buClr>
                <a:srgbClr val="FFA400"/>
              </a:buClr>
              <a:buSzPts val="1200"/>
              <a:buFont typeface="Noto Sans Symbols"/>
              <a:buChar char="●"/>
            </a:pPr>
            <a:r>
              <a:rPr lang="en-US" sz="1200" b="1">
                <a:solidFill>
                  <a:srgbClr val="11284B"/>
                </a:solidFill>
              </a:rPr>
              <a:t>What do the levels mean? </a:t>
            </a:r>
            <a:endParaRPr sz="1200" b="1">
              <a:solidFill>
                <a:srgbClr val="11284B"/>
              </a:solidFill>
            </a:endParaRPr>
          </a:p>
          <a:p>
            <a:pPr marL="914400" lvl="1" indent="-304800" algn="l" rtl="0">
              <a:spcBef>
                <a:spcPts val="0"/>
              </a:spcBef>
              <a:spcAft>
                <a:spcPts val="0"/>
              </a:spcAft>
              <a:buClr>
                <a:srgbClr val="FFA400"/>
              </a:buClr>
              <a:buSzPts val="1200"/>
              <a:buFont typeface="Noto Sans Symbols"/>
              <a:buChar char="○"/>
            </a:pPr>
            <a:r>
              <a:rPr lang="en-US" sz="1200" b="1" u="sng">
                <a:solidFill>
                  <a:srgbClr val="11284B"/>
                </a:solidFill>
              </a:rPr>
              <a:t>Level 1</a:t>
            </a:r>
            <a:r>
              <a:rPr lang="en-US" sz="1200">
                <a:solidFill>
                  <a:srgbClr val="11284B"/>
                </a:solidFill>
              </a:rPr>
              <a:t>-  A Level 1 student was </a:t>
            </a:r>
            <a:r>
              <a:rPr lang="en-US" sz="1200" b="1">
                <a:solidFill>
                  <a:srgbClr val="11284B"/>
                </a:solidFill>
              </a:rPr>
              <a:t>not able to work with grade level content</a:t>
            </a:r>
            <a:r>
              <a:rPr lang="en-US" sz="1200">
                <a:solidFill>
                  <a:srgbClr val="11284B"/>
                </a:solidFill>
              </a:rPr>
              <a:t>; they did not perform well enough to indicate that they were able to work with grade level content.</a:t>
            </a:r>
            <a:endParaRPr sz="1200">
              <a:solidFill>
                <a:srgbClr val="11284B"/>
              </a:solidFill>
            </a:endParaRPr>
          </a:p>
          <a:p>
            <a:pPr marL="914400" lvl="1" indent="-304800" algn="l" rtl="0">
              <a:spcBef>
                <a:spcPts val="0"/>
              </a:spcBef>
              <a:spcAft>
                <a:spcPts val="0"/>
              </a:spcAft>
              <a:buClr>
                <a:srgbClr val="FFA400"/>
              </a:buClr>
              <a:buSzPts val="1200"/>
              <a:buFont typeface="Noto Sans Symbols"/>
              <a:buChar char="○"/>
            </a:pPr>
            <a:r>
              <a:rPr lang="en-US" sz="1200" b="1" u="sng">
                <a:solidFill>
                  <a:srgbClr val="11284B"/>
                </a:solidFill>
              </a:rPr>
              <a:t>Level 2</a:t>
            </a:r>
            <a:r>
              <a:rPr lang="en-US" sz="1200">
                <a:solidFill>
                  <a:srgbClr val="11284B"/>
                </a:solidFill>
              </a:rPr>
              <a:t>-  A student who scores a 2 on the KAP assessment </a:t>
            </a:r>
            <a:r>
              <a:rPr lang="en-US" sz="1200" b="1">
                <a:solidFill>
                  <a:srgbClr val="11284B"/>
                </a:solidFill>
              </a:rPr>
              <a:t>demonstrated an understanding of grade level content</a:t>
            </a:r>
            <a:r>
              <a:rPr lang="en-US" sz="1200">
                <a:solidFill>
                  <a:srgbClr val="11284B"/>
                </a:solidFill>
              </a:rPr>
              <a:t>, but did not perform at a level to demonstrate mastery of grade level content. </a:t>
            </a:r>
            <a:endParaRPr sz="1200">
              <a:solidFill>
                <a:srgbClr val="11284B"/>
              </a:solidFill>
            </a:endParaRPr>
          </a:p>
          <a:p>
            <a:pPr marL="1371600" lvl="2" indent="-304800" algn="l" rtl="0">
              <a:spcBef>
                <a:spcPts val="0"/>
              </a:spcBef>
              <a:spcAft>
                <a:spcPts val="0"/>
              </a:spcAft>
              <a:buClr>
                <a:srgbClr val="FF9900"/>
              </a:buClr>
              <a:buSzPts val="1200"/>
              <a:buFont typeface="Arial"/>
              <a:buChar char="■"/>
            </a:pPr>
            <a:r>
              <a:rPr lang="en-US" sz="1200">
                <a:solidFill>
                  <a:srgbClr val="11284B"/>
                </a:solidFill>
              </a:rPr>
              <a:t>This level was wrongly labelled as “on grade level”. This is not the case. At this level, students worked with grade level content, but not well enough to demonstrate mastery. </a:t>
            </a:r>
            <a:endParaRPr sz="1200">
              <a:solidFill>
                <a:srgbClr val="11284B"/>
              </a:solidFill>
            </a:endParaRPr>
          </a:p>
          <a:p>
            <a:pPr marL="914400" lvl="1" indent="-304800" algn="l" rtl="0">
              <a:spcBef>
                <a:spcPts val="0"/>
              </a:spcBef>
              <a:spcAft>
                <a:spcPts val="0"/>
              </a:spcAft>
              <a:buClr>
                <a:srgbClr val="FFA400"/>
              </a:buClr>
              <a:buSzPts val="1200"/>
              <a:buFont typeface="Noto Sans Symbols"/>
              <a:buChar char="○"/>
            </a:pPr>
            <a:r>
              <a:rPr lang="en-US" sz="1200" b="1" u="sng">
                <a:solidFill>
                  <a:srgbClr val="11284B"/>
                </a:solidFill>
              </a:rPr>
              <a:t>Level 3</a:t>
            </a:r>
            <a:r>
              <a:rPr lang="en-US" sz="1200">
                <a:solidFill>
                  <a:srgbClr val="11284B"/>
                </a:solidFill>
              </a:rPr>
              <a:t>- These students have shown that they are </a:t>
            </a:r>
            <a:r>
              <a:rPr lang="en-US" sz="1200" b="1">
                <a:solidFill>
                  <a:srgbClr val="11284B"/>
                </a:solidFill>
              </a:rPr>
              <a:t>able to work with grade level content</a:t>
            </a:r>
            <a:r>
              <a:rPr lang="en-US" sz="1200">
                <a:solidFill>
                  <a:srgbClr val="11284B"/>
                </a:solidFill>
              </a:rPr>
              <a:t> and are proficient in the standards for their grade. </a:t>
            </a:r>
            <a:endParaRPr sz="1200">
              <a:solidFill>
                <a:srgbClr val="11284B"/>
              </a:solidFill>
            </a:endParaRPr>
          </a:p>
          <a:p>
            <a:pPr marL="1371600" lvl="2" indent="-304800" algn="l" rtl="0">
              <a:spcBef>
                <a:spcPts val="0"/>
              </a:spcBef>
              <a:spcAft>
                <a:spcPts val="0"/>
              </a:spcAft>
              <a:buClr>
                <a:srgbClr val="FF9900"/>
              </a:buClr>
              <a:buSzPts val="1200"/>
              <a:buFont typeface="Arial"/>
              <a:buChar char="■"/>
            </a:pPr>
            <a:r>
              <a:rPr lang="en-US" sz="1200">
                <a:solidFill>
                  <a:srgbClr val="11284B"/>
                </a:solidFill>
              </a:rPr>
              <a:t>These students are then classified as “College and Career Ready” because their scores on the KAP indicate success on college entrance exams. They have mastered the content for their grade and are prepared to graduate ready for Post-Secondary Success.</a:t>
            </a:r>
            <a:endParaRPr sz="1200">
              <a:solidFill>
                <a:srgbClr val="11284B"/>
              </a:solidFill>
            </a:endParaRPr>
          </a:p>
          <a:p>
            <a:pPr marL="914400" lvl="1" indent="-304800" algn="l" rtl="0">
              <a:spcBef>
                <a:spcPts val="0"/>
              </a:spcBef>
              <a:spcAft>
                <a:spcPts val="0"/>
              </a:spcAft>
              <a:buClr>
                <a:srgbClr val="FFA400"/>
              </a:buClr>
              <a:buSzPts val="1200"/>
              <a:buFont typeface="Noto Sans Symbols"/>
              <a:buChar char="○"/>
            </a:pPr>
            <a:r>
              <a:rPr lang="en-US" sz="1200" b="1" u="sng">
                <a:solidFill>
                  <a:srgbClr val="11284B"/>
                </a:solidFill>
              </a:rPr>
              <a:t>Level 4</a:t>
            </a:r>
            <a:r>
              <a:rPr lang="en-US" sz="1200">
                <a:solidFill>
                  <a:srgbClr val="11284B"/>
                </a:solidFill>
              </a:rPr>
              <a:t>- Level 4 students have shown that they are </a:t>
            </a:r>
            <a:r>
              <a:rPr lang="en-US" sz="1200" b="1">
                <a:solidFill>
                  <a:srgbClr val="11284B"/>
                </a:solidFill>
              </a:rPr>
              <a:t>above a general level of mastery with the standards</a:t>
            </a:r>
            <a:r>
              <a:rPr lang="en-US" sz="1200">
                <a:solidFill>
                  <a:srgbClr val="11284B"/>
                </a:solidFill>
              </a:rPr>
              <a:t>. They are also considered “College and Career Ready” because it is evident that they will be able to earn successful scores on college entrance exams.</a:t>
            </a:r>
            <a:endParaRPr sz="12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g5a7a4ae822_0_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4" name="Google Shape;234;g5a7a4ae822_0_9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g5b16286c7a_0_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0" name="Google Shape;240;g5b16286c7a_0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Explore for 10-15 minutes before moving on to the first major activity (activity needs 45-55 minutes)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381917649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g5a7a4ae82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 name="Google Shape;253;g5a7a4ae822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g5beeef3fdc_0_2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8" name="Google Shape;258;g5beeef3fdc_0_2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5a7a4ae822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5a7a4ae822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10 mins to read through their section </a:t>
            </a:r>
            <a:endParaRPr/>
          </a:p>
          <a:p>
            <a:pPr marL="0" lvl="0" indent="0" algn="l" rtl="0">
              <a:spcBef>
                <a:spcPts val="0"/>
              </a:spcBef>
              <a:spcAft>
                <a:spcPts val="0"/>
              </a:spcAft>
              <a:buNone/>
            </a:pPr>
            <a:r>
              <a:rPr lang="en-US"/>
              <a:t>10 mins to share within your group</a:t>
            </a:r>
            <a:endParaRPr/>
          </a:p>
          <a:p>
            <a:pPr marL="0" lvl="0" indent="0" algn="l" rtl="0">
              <a:spcBef>
                <a:spcPts val="0"/>
              </a:spcBef>
              <a:spcAft>
                <a:spcPts val="0"/>
              </a:spcAft>
              <a:buNone/>
            </a:pPr>
            <a:r>
              <a:rPr lang="en-US"/>
              <a:t>5 mins for each group to share out their summary of ‘leaps’ </a:t>
            </a:r>
            <a:endParaRPr/>
          </a:p>
          <a:p>
            <a:pPr marL="0" lvl="0" indent="0" algn="l" rtl="0">
              <a:spcBef>
                <a:spcPts val="0"/>
              </a:spcBef>
              <a:spcAft>
                <a:spcPts val="0"/>
              </a:spcAft>
              <a:buNone/>
            </a:pPr>
            <a:r>
              <a:rPr lang="en-US"/>
              <a:t>25 MINUTES TOTAL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5beeef3fdc_0_2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5beeef3fdc_0_2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
        <p:cNvGrpSpPr/>
        <p:nvPr/>
      </p:nvGrpSpPr>
      <p:grpSpPr>
        <a:xfrm>
          <a:off x="0" y="0"/>
          <a:ext cx="0" cy="0"/>
          <a:chOff x="0" y="0"/>
          <a:chExt cx="0" cy="0"/>
        </a:xfrm>
      </p:grpSpPr>
      <p:sp>
        <p:nvSpPr>
          <p:cNvPr id="274" name="Google Shape;274;g5a7a4ae822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5" name="Google Shape;275;g5a7a4ae822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4 Groups (K-2, 3-5, 6-8, 9-12) Butcher paper with colored squares</a:t>
            </a:r>
            <a:endParaRPr/>
          </a:p>
          <a:p>
            <a:pPr marL="0" lvl="0" indent="0" algn="l" rtl="0">
              <a:spcBef>
                <a:spcPts val="0"/>
              </a:spcBef>
              <a:spcAft>
                <a:spcPts val="0"/>
              </a:spcAft>
              <a:buNone/>
            </a:pPr>
            <a:r>
              <a:rPr lang="en-US"/>
              <a:t>20 mins to scope/sequence reading</a:t>
            </a:r>
            <a:endParaRPr/>
          </a:p>
          <a:p>
            <a:pPr marL="0" lvl="0" indent="0" algn="l" rtl="0">
              <a:spcBef>
                <a:spcPts val="0"/>
              </a:spcBef>
              <a:spcAft>
                <a:spcPts val="0"/>
              </a:spcAft>
              <a:buNone/>
            </a:pPr>
            <a:r>
              <a:rPr lang="en-US"/>
              <a:t>15 to add in writing &amp; speaking/listening</a:t>
            </a:r>
            <a:endParaRPr/>
          </a:p>
          <a:p>
            <a:pPr marL="0" lvl="0" indent="0" algn="l" rtl="0">
              <a:spcBef>
                <a:spcPts val="0"/>
              </a:spcBef>
              <a:spcAft>
                <a:spcPts val="0"/>
              </a:spcAft>
              <a:buNone/>
            </a:pPr>
            <a:r>
              <a:rPr lang="en-US"/>
              <a:t>10 minute gallery walk jigsaw; notice trends</a:t>
            </a:r>
            <a:endParaRPr/>
          </a:p>
          <a:p>
            <a:pPr marL="0" lvl="0" indent="0" algn="l" rtl="0">
              <a:spcBef>
                <a:spcPts val="0"/>
              </a:spcBef>
              <a:spcAft>
                <a:spcPts val="0"/>
              </a:spcAft>
              <a:buNone/>
            </a:pPr>
            <a:r>
              <a:rPr lang="en-US"/>
              <a:t>5 minutes debrief</a:t>
            </a:r>
            <a:endParaRPr/>
          </a:p>
          <a:p>
            <a:pPr marL="0" lvl="0" indent="0" algn="l" rtl="0">
              <a:spcBef>
                <a:spcPts val="0"/>
              </a:spcBef>
              <a:spcAft>
                <a:spcPts val="0"/>
              </a:spcAft>
              <a:buNone/>
            </a:pPr>
            <a:r>
              <a:rPr lang="en-US"/>
              <a:t>50 MINUTES TOTAL</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5beeef3fdc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5beeef3fdc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5c288ebc61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5c288ebc61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g5beeef3fdc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5" name="Google Shape;295;g5beeef3fdc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g5beeef3fdc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2" name="Google Shape;302;g5beeef3fdc_0_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2 minutes per stop + 30 second transition between posters </a:t>
            </a:r>
            <a:endParaRPr/>
          </a:p>
          <a:p>
            <a:pPr marL="0" lvl="0" indent="0" algn="l" rtl="0">
              <a:spcBef>
                <a:spcPts val="0"/>
              </a:spcBef>
              <a:spcAft>
                <a:spcPts val="0"/>
              </a:spcAft>
              <a:buNone/>
            </a:pPr>
            <a:r>
              <a:rPr lang="en-US"/>
              <a:t>10 MINUTES TOTAL </a:t>
            </a:r>
            <a:endParaRPr/>
          </a:p>
          <a:p>
            <a:pPr marL="0" lvl="0" indent="0" algn="l" rtl="0">
              <a:spcBef>
                <a:spcPts val="0"/>
              </a:spcBef>
              <a:spcAft>
                <a:spcPts val="0"/>
              </a:spcAft>
              <a:buNone/>
            </a:pPr>
            <a:endParaRPr/>
          </a:p>
          <a:p>
            <a:pPr marL="0" lvl="0" indent="0" algn="l" rtl="0">
              <a:spcBef>
                <a:spcPts val="0"/>
              </a:spcBef>
              <a:spcAft>
                <a:spcPts val="0"/>
              </a:spcAft>
              <a:buClr>
                <a:schemeClr val="dk1"/>
              </a:buClr>
              <a:buSzPts val="1100"/>
              <a:buFont typeface="Arial"/>
              <a:buNone/>
            </a:pPr>
            <a:r>
              <a:rPr lang="en-US">
                <a:solidFill>
                  <a:schemeClr val="dk1"/>
                </a:solidFill>
              </a:rPr>
              <a:t>Gallery Walk Protocol Resource- </a:t>
            </a:r>
            <a:r>
              <a:rPr lang="en-US" u="sng">
                <a:solidFill>
                  <a:schemeClr val="hlink"/>
                </a:solidFill>
                <a:hlinkClick r:id="rId3"/>
              </a:rPr>
              <a:t>https://www.sps.org/site/handlers/filedownload.ashx?moduleinstanceid=3004&amp;dataid=2754&amp;FileName=Protocol%20for%20Examining%20Data.pdf</a:t>
            </a:r>
            <a:endParaRPr>
              <a:solidFill>
                <a:schemeClr val="dk1"/>
              </a:solidFill>
            </a:endParaRPr>
          </a:p>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5c288ebc6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5c288ebc6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g5beeef3fdc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6" name="Google Shape;316;g5beeef3fdc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5 MINUTES TOTAL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5beeef3fdc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5beeef3fdc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2905612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5a7a4ae822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5a7a4ae822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60 minutes total for Deeper Dive</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g5beeef3fdc_0_1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1" name="Google Shape;341;g5beeef3fdc_0_17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5b16286c7a_0_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6" name="Google Shape;346;g5b16286c7a_0_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Do these steps seem feasible for you? Which ones might you struggle with? How can you alleviate that struggle? (What help will you need to do that?)</a:t>
            </a:r>
            <a:endParaRPr sz="1200" b="0" i="0" u="none" strike="noStrike" cap="none">
              <a:solidFill>
                <a:schemeClr val="dk1"/>
              </a:solidFill>
              <a:latin typeface="Calibri"/>
              <a:ea typeface="Calibri"/>
              <a:cs typeface="Calibri"/>
              <a:sym typeface="Calibri"/>
            </a:endParaRPr>
          </a:p>
        </p:txBody>
      </p:sp>
      <p:sp>
        <p:nvSpPr>
          <p:cNvPr id="347" name="Google Shape;347;g5b16286c7a_0_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38</a:t>
            </a:fld>
            <a:endParaRPr sz="1200">
              <a:solidFill>
                <a:schemeClr val="dk1"/>
              </a:solidFill>
              <a:latin typeface="Calibri"/>
              <a:ea typeface="Calibri"/>
              <a:cs typeface="Calibri"/>
              <a:sym typeface="Calibri"/>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5beeef3fdc_0_9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53" name="Google Shape;353;g5beeef3fdc_0_9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Learn more about writing ‘Learning Targets’ here: </a:t>
            </a:r>
            <a:r>
              <a:rPr lang="en-US" u="sng">
                <a:solidFill>
                  <a:schemeClr val="hlink"/>
                </a:solidFill>
                <a:hlinkClick r:id="rId3"/>
              </a:rPr>
              <a:t>http://www.ascd.org/publications/books/112002.aspx</a:t>
            </a:r>
            <a:endParaRPr sz="1200" b="0" i="0" u="none" strike="noStrike" cap="none">
              <a:solidFill>
                <a:schemeClr val="dk1"/>
              </a:solidFill>
              <a:latin typeface="Calibri"/>
              <a:ea typeface="Calibri"/>
              <a:cs typeface="Calibri"/>
              <a:sym typeface="Calibri"/>
            </a:endParaRPr>
          </a:p>
        </p:txBody>
      </p:sp>
      <p:sp>
        <p:nvSpPr>
          <p:cNvPr id="354" name="Google Shape;354;g5beeef3fdc_0_9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39</a:t>
            </a:fld>
            <a:endParaRPr sz="1200">
              <a:solidFill>
                <a:schemeClr val="dk1"/>
              </a:solidFill>
              <a:latin typeface="Calibri"/>
              <a:ea typeface="Calibri"/>
              <a:cs typeface="Calibri"/>
              <a:sym typeface="Calibri"/>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5beeef3fdc_0_10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0" name="Google Shape;360;g5beeef3fdc_0_10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Project Planner from PBL Works: </a:t>
            </a:r>
            <a:r>
              <a:rPr lang="en-US" u="sng">
                <a:solidFill>
                  <a:schemeClr val="hlink"/>
                </a:solidFill>
                <a:hlinkClick r:id="rId3"/>
              </a:rPr>
              <a:t>https://my.pblworks.org/planner</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361" name="Google Shape;361;g5beeef3fdc_0_10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40</a:t>
            </a:fld>
            <a:endParaRPr sz="1200">
              <a:solidFill>
                <a:schemeClr val="dk1"/>
              </a:solidFill>
              <a:latin typeface="Calibri"/>
              <a:ea typeface="Calibri"/>
              <a:cs typeface="Calibri"/>
              <a:sym typeface="Calibri"/>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g5beeef3fdc_0_10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67" name="Google Shape;367;g5beeef3fdc_0_10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This is the part of the curriculum writing process where we start moving from curriculum and into instruction. Your curriculum map does not have to incorporate instructional practice. When you get to part where you are ready to add in task expectations, you will want to consider your students. When you think about actually teaching this content, you will need to consider the elements of differentiation (UDL).  </a:t>
            </a:r>
            <a:endParaRPr sz="1200" b="0" i="0" u="none" strike="noStrike" cap="none">
              <a:solidFill>
                <a:schemeClr val="dk1"/>
              </a:solidFill>
              <a:latin typeface="Calibri"/>
              <a:ea typeface="Calibri"/>
              <a:cs typeface="Calibri"/>
              <a:sym typeface="Calibri"/>
            </a:endParaRPr>
          </a:p>
        </p:txBody>
      </p:sp>
      <p:sp>
        <p:nvSpPr>
          <p:cNvPr id="368" name="Google Shape;368;g5beeef3fdc_0_10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41</a:t>
            </a:fld>
            <a:endParaRPr sz="1200">
              <a:solidFill>
                <a:schemeClr val="dk1"/>
              </a:solidFill>
              <a:latin typeface="Calibri"/>
              <a:ea typeface="Calibri"/>
              <a:cs typeface="Calibri"/>
              <a:sym typeface="Calibri"/>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g5beeef3fdc_0_1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5" name="Google Shape;375;g5beeef3fdc_0_11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Font typeface="Arial"/>
              <a:buNone/>
            </a:pPr>
            <a:r>
              <a:rPr lang="en-US" sz="1200">
                <a:solidFill>
                  <a:schemeClr val="dk1"/>
                </a:solidFill>
                <a:latin typeface="Calibri"/>
                <a:ea typeface="Calibri"/>
                <a:cs typeface="Calibri"/>
                <a:sym typeface="Calibri"/>
              </a:rPr>
              <a:t>Learn more by visiting our resources over Assessment from November: </a:t>
            </a:r>
            <a:r>
              <a:rPr lang="en-US" u="sng">
                <a:solidFill>
                  <a:schemeClr val="hlink"/>
                </a:solidFill>
                <a:hlinkClick r:id="rId3"/>
              </a:rPr>
              <a:t>https://community.ksde.org/Default.aspx?tabid=6287</a:t>
            </a:r>
            <a:endParaRPr sz="1200" b="0" i="0" u="none" strike="noStrike" cap="none">
              <a:solidFill>
                <a:schemeClr val="dk1"/>
              </a:solidFill>
              <a:latin typeface="Calibri"/>
              <a:ea typeface="Calibri"/>
              <a:cs typeface="Calibri"/>
              <a:sym typeface="Calibri"/>
            </a:endParaRPr>
          </a:p>
        </p:txBody>
      </p:sp>
      <p:sp>
        <p:nvSpPr>
          <p:cNvPr id="376" name="Google Shape;376;g5beeef3fdc_0_11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42</a:t>
            </a:fld>
            <a:endParaRPr sz="1200">
              <a:solidFill>
                <a:schemeClr val="dk1"/>
              </a:solidFill>
              <a:latin typeface="Calibri"/>
              <a:ea typeface="Calibri"/>
              <a:cs typeface="Calibri"/>
              <a:sym typeface="Calibri"/>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g5beeef3fdc_0_1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2" name="Google Shape;382;g5beeef3fdc_0_1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Learn more by visiting our resources over SBG from October: </a:t>
            </a:r>
            <a:r>
              <a:rPr lang="en-US" u="sng">
                <a:solidFill>
                  <a:schemeClr val="hlink"/>
                </a:solidFill>
                <a:hlinkClick r:id="rId3"/>
              </a:rPr>
              <a:t>https://community.ksde.org/Default.aspx?tabid=6287</a:t>
            </a:r>
            <a:endParaRPr sz="1200" b="0" i="0" u="none" strike="noStrike" cap="none">
              <a:solidFill>
                <a:schemeClr val="dk1"/>
              </a:solidFill>
              <a:latin typeface="Calibri"/>
              <a:ea typeface="Calibri"/>
              <a:cs typeface="Calibri"/>
              <a:sym typeface="Calibri"/>
            </a:endParaRPr>
          </a:p>
        </p:txBody>
      </p:sp>
      <p:sp>
        <p:nvSpPr>
          <p:cNvPr id="383" name="Google Shape;383;g5beeef3fdc_0_1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43</a:t>
            </a:fld>
            <a:endParaRPr sz="1200">
              <a:solidFill>
                <a:schemeClr val="dk1"/>
              </a:solidFill>
              <a:latin typeface="Calibri"/>
              <a:ea typeface="Calibri"/>
              <a:cs typeface="Calibri"/>
              <a:sym typeface="Calibri"/>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g5beeef3fdc_0_1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9" name="Google Shape;389;g5beeef3fdc_0_12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Project Based Learning- Gold Standard Design   </a:t>
            </a:r>
            <a:r>
              <a:rPr lang="en-US" u="sng">
                <a:solidFill>
                  <a:schemeClr val="hlink"/>
                </a:solidFill>
                <a:hlinkClick r:id="rId3"/>
              </a:rPr>
              <a:t>https://my.pblworks.org/resource/document/gold_standard_pbl_essential_project_design_elements</a:t>
            </a: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a:solidFill>
                  <a:schemeClr val="dk1"/>
                </a:solidFill>
                <a:latin typeface="Calibri"/>
                <a:ea typeface="Calibri"/>
                <a:cs typeface="Calibri"/>
                <a:sym typeface="Calibri"/>
              </a:rPr>
              <a:t>Personalized Learning from Education Elements-   </a:t>
            </a:r>
            <a:r>
              <a:rPr lang="en-US" u="sng">
                <a:solidFill>
                  <a:schemeClr val="hlink"/>
                </a:solidFill>
                <a:hlinkClick r:id="rId4"/>
              </a:rPr>
              <a:t>https://www.edelements.com/hubfs/Core_Four/Education_Elements_Core_Four_White_Paper.pdf</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a:solidFill>
                  <a:schemeClr val="dk1"/>
                </a:solidFill>
                <a:latin typeface="Calibri"/>
                <a:ea typeface="Calibri"/>
                <a:cs typeface="Calibri"/>
                <a:sym typeface="Calibri"/>
              </a:rPr>
              <a:t>Personalized Learning from Centers on Innovation in Learning-    </a:t>
            </a:r>
            <a:r>
              <a:rPr lang="en-US" u="sng">
                <a:solidFill>
                  <a:schemeClr val="hlink"/>
                </a:solidFill>
                <a:hlinkClick r:id="rId5"/>
              </a:rPr>
              <a:t>http://www.centeril.org/handbook/resources/fullchapter/Getting_Personal_SA.pdf</a:t>
            </a:r>
            <a:endParaRPr sz="1200">
              <a:solidFill>
                <a:schemeClr val="dk1"/>
              </a:solidFill>
              <a:latin typeface="Calibri"/>
              <a:ea typeface="Calibri"/>
              <a:cs typeface="Calibri"/>
              <a:sym typeface="Calibri"/>
            </a:endParaRPr>
          </a:p>
        </p:txBody>
      </p:sp>
      <p:sp>
        <p:nvSpPr>
          <p:cNvPr id="390" name="Google Shape;390;g5beeef3fdc_0_12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44</a:t>
            </a:fld>
            <a:endParaRPr sz="1200">
              <a:solidFill>
                <a:schemeClr val="dk1"/>
              </a:solidFill>
              <a:latin typeface="Calibri"/>
              <a:ea typeface="Calibri"/>
              <a:cs typeface="Calibri"/>
              <a:sym typeface="Calibri"/>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5beeef3fdc_0_1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7" name="Google Shape;397;g5beeef3fdc_0_13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u="sng">
                <a:solidFill>
                  <a:schemeClr val="hlink"/>
                </a:solidFill>
                <a:hlinkClick r:id="rId3"/>
              </a:rPr>
              <a:t>https://medium.com/stileeducation/the-power-of-formative-assessment-b14cbdc120a4</a:t>
            </a:r>
            <a:endParaRPr sz="1200" b="0" i="0" u="none" strike="noStrike" cap="none">
              <a:solidFill>
                <a:schemeClr val="dk1"/>
              </a:solidFill>
              <a:latin typeface="Calibri"/>
              <a:ea typeface="Calibri"/>
              <a:cs typeface="Calibri"/>
              <a:sym typeface="Calibri"/>
            </a:endParaRPr>
          </a:p>
        </p:txBody>
      </p:sp>
      <p:sp>
        <p:nvSpPr>
          <p:cNvPr id="398" name="Google Shape;398;g5beeef3fdc_0_13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45</a:t>
            </a:fld>
            <a:endParaRPr sz="1200">
              <a:solidFill>
                <a:schemeClr val="dk1"/>
              </a:solidFill>
              <a:latin typeface="Calibri"/>
              <a:ea typeface="Calibri"/>
              <a:cs typeface="Calibri"/>
              <a:sym typeface="Calibri"/>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g5beeef3fdc_0_17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05" name="Google Shape;405;g5beeef3fdc_0_17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Do these steps seem feasible for you? Which ones might you struggle with? How can you alleviate that struggle? (What help will you need to do that?)</a:t>
            </a:r>
            <a:endParaRPr sz="1200" b="0" i="0" u="none" strike="noStrike" cap="none">
              <a:solidFill>
                <a:schemeClr val="dk1"/>
              </a:solidFill>
              <a:latin typeface="Calibri"/>
              <a:ea typeface="Calibri"/>
              <a:cs typeface="Calibri"/>
              <a:sym typeface="Calibri"/>
            </a:endParaRPr>
          </a:p>
        </p:txBody>
      </p:sp>
      <p:sp>
        <p:nvSpPr>
          <p:cNvPr id="406" name="Google Shape;406;g5beeef3fdc_0_17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46</a:t>
            </a:fld>
            <a:endParaRPr sz="1200">
              <a:solidFill>
                <a:schemeClr val="dk1"/>
              </a:solidFill>
              <a:latin typeface="Calibri"/>
              <a:ea typeface="Calibri"/>
              <a:cs typeface="Calibri"/>
              <a:sym typeface="Calibri"/>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10109012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g5beeef3fdc_0_2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8" name="Google Shape;418;g5beeef3fdc_0_2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5a7a4ae822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4" name="Google Shape;424;g5a7a4ae822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g5beeef3fdc_0_15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9" name="Google Shape;429;g5beeef3fdc_0_15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We will now work through each key element of the ‘Student Driven Practices’ Protocol. </a:t>
            </a:r>
            <a:endParaRPr sz="1200" b="0" i="0" u="none" strike="noStrike" cap="none">
              <a:solidFill>
                <a:schemeClr val="dk1"/>
              </a:solidFill>
              <a:latin typeface="Calibri"/>
              <a:ea typeface="Calibri"/>
              <a:cs typeface="Calibri"/>
              <a:sym typeface="Calibri"/>
            </a:endParaRPr>
          </a:p>
        </p:txBody>
      </p:sp>
      <p:sp>
        <p:nvSpPr>
          <p:cNvPr id="430" name="Google Shape;430;g5beeef3fdc_0_15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50</a:t>
            </a:fld>
            <a:endParaRPr sz="1200">
              <a:solidFill>
                <a:schemeClr val="dk1"/>
              </a:solidFill>
              <a:latin typeface="Calibri"/>
              <a:ea typeface="Calibri"/>
              <a:cs typeface="Calibri"/>
              <a:sym typeface="Calibri"/>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5bf747bea7_1_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6" name="Google Shape;436;g5bf747bea7_1_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Learn more about writing ‘Learning Targets’ here: </a:t>
            </a:r>
            <a:r>
              <a:rPr lang="en-US" u="sng">
                <a:solidFill>
                  <a:schemeClr val="hlink"/>
                </a:solidFill>
                <a:hlinkClick r:id="rId3"/>
              </a:rPr>
              <a:t>http://www.ascd.org/publications/books/112002.aspx</a:t>
            </a:r>
            <a:endParaRPr sz="1200" b="0" i="0" u="none" strike="noStrike" cap="none">
              <a:solidFill>
                <a:schemeClr val="dk1"/>
              </a:solidFill>
              <a:latin typeface="Calibri"/>
              <a:ea typeface="Calibri"/>
              <a:cs typeface="Calibri"/>
              <a:sym typeface="Calibri"/>
            </a:endParaRPr>
          </a:p>
        </p:txBody>
      </p:sp>
      <p:sp>
        <p:nvSpPr>
          <p:cNvPr id="437" name="Google Shape;437;g5bf747bea7_1_2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51</a:t>
            </a:fld>
            <a:endParaRPr sz="1200">
              <a:solidFill>
                <a:schemeClr val="dk1"/>
              </a:solidFill>
              <a:latin typeface="Calibri"/>
              <a:ea typeface="Calibri"/>
              <a:cs typeface="Calibri"/>
              <a:sym typeface="Calibri"/>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1"/>
        <p:cNvGrpSpPr/>
        <p:nvPr/>
      </p:nvGrpSpPr>
      <p:grpSpPr>
        <a:xfrm>
          <a:off x="0" y="0"/>
          <a:ext cx="0" cy="0"/>
          <a:chOff x="0" y="0"/>
          <a:chExt cx="0" cy="0"/>
        </a:xfrm>
      </p:grpSpPr>
      <p:sp>
        <p:nvSpPr>
          <p:cNvPr id="442" name="Google Shape;442;g5a7a4ae822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3" name="Google Shape;443;g5a7a4ae822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g5b0b21067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9" name="Google Shape;449;g5b0b21067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u="sng">
                <a:solidFill>
                  <a:schemeClr val="hlink"/>
                </a:solidFill>
                <a:hlinkClick r:id="rId3"/>
              </a:rPr>
              <a:t>https://community.ksde.org/LinkClick.aspx?fileticket=9rdfVmFYUzY%3d&amp;tabid=5559&amp;mid=15602</a:t>
            </a:r>
            <a:endParaRPr/>
          </a:p>
          <a:p>
            <a:pPr marL="0" lvl="0" indent="0" algn="l" rtl="0">
              <a:spcBef>
                <a:spcPts val="0"/>
              </a:spcBef>
              <a:spcAft>
                <a:spcPts val="0"/>
              </a:spcAft>
              <a:buNone/>
            </a:pPr>
            <a:endParaRPr/>
          </a:p>
          <a:p>
            <a:pPr marL="0" lvl="0" indent="0" algn="l" rtl="0">
              <a:spcBef>
                <a:spcPts val="0"/>
              </a:spcBef>
              <a:spcAft>
                <a:spcPts val="0"/>
              </a:spcAft>
              <a:buNone/>
            </a:pPr>
            <a:r>
              <a:rPr lang="en-US" u="sng">
                <a:solidFill>
                  <a:schemeClr val="hlink"/>
                </a:solidFill>
                <a:hlinkClick r:id="rId4"/>
              </a:rPr>
              <a:t>http://www.education.vic.gov.au/Documents/school/teachers/teachingresources/discipline/english/literacy/litfocusvocabchoose.docx</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g5b447a73a8_1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6" name="Google Shape;456;g5b447a73a8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g5b447a73a8_1_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2" name="Google Shape;462;g5b447a73a8_1_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g5beeef3fdc_0_1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69" name="Google Shape;469;g5beeef3fdc_0_14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002060"/>
              </a:buClr>
              <a:buSzPts val="4400"/>
              <a:buFont typeface="Arial Black"/>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470" name="Google Shape;470;g5beeef3fdc_0_14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56</a:t>
            </a:fld>
            <a:endParaRPr sz="1200">
              <a:solidFill>
                <a:schemeClr val="dk1"/>
              </a:solidFill>
              <a:latin typeface="Calibri"/>
              <a:ea typeface="Calibri"/>
              <a:cs typeface="Calibri"/>
              <a:sym typeface="Calibri"/>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5beeef3fdc_0_1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6" name="Google Shape;476;g5beeef3fdc_0_14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400"/>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477" name="Google Shape;477;g5beeef3fdc_0_14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57</a:t>
            </a:fld>
            <a:endParaRPr sz="1200">
              <a:solidFill>
                <a:schemeClr val="dk1"/>
              </a:solidFill>
              <a:latin typeface="Calibri"/>
              <a:ea typeface="Calibri"/>
              <a:cs typeface="Calibri"/>
              <a:sym typeface="Calibri"/>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5bf747bea7_1_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3" name="Google Shape;483;g5bf747bea7_1_1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Project Planner from PBL Works: </a:t>
            </a:r>
            <a:r>
              <a:rPr lang="en-US" u="sng">
                <a:solidFill>
                  <a:schemeClr val="hlink"/>
                </a:solidFill>
                <a:hlinkClick r:id="rId3"/>
              </a:rPr>
              <a:t>https://my.pblworks.org/planner</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endParaRPr sz="1200">
              <a:solidFill>
                <a:schemeClr val="dk1"/>
              </a:solidFill>
              <a:latin typeface="Calibri"/>
              <a:ea typeface="Calibri"/>
              <a:cs typeface="Calibri"/>
              <a:sym typeface="Calibri"/>
            </a:endParaRPr>
          </a:p>
        </p:txBody>
      </p:sp>
      <p:sp>
        <p:nvSpPr>
          <p:cNvPr id="484" name="Google Shape;484;g5bf747bea7_1_1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58</a:t>
            </a:fld>
            <a:endParaRPr sz="1200">
              <a:solidFill>
                <a:schemeClr val="dk1"/>
              </a:solidFill>
              <a:latin typeface="Calibri"/>
              <a:ea typeface="Calibri"/>
              <a:cs typeface="Calibri"/>
              <a:sym typeface="Calibri"/>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g5b16286c7a_0_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0" name="Google Shape;490;g5b16286c7a_0_9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g5b0b21067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96" name="Google Shape;496;g5b0b210672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Learn more here: </a:t>
            </a:r>
            <a:r>
              <a:rPr lang="en-US" u="sng">
                <a:solidFill>
                  <a:schemeClr val="hlink"/>
                </a:solidFill>
                <a:hlinkClick r:id="rId3"/>
              </a:rPr>
              <a:t>http://www.ascd.org/publications/books/109004/chapters/What-Makes-a-Question-Essential%A2.aspx</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5b16286c7a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Wiggins and McTighe (Essential Questions, 2013)</a:t>
            </a:r>
            <a:endParaRPr/>
          </a:p>
          <a:p>
            <a:pPr marL="0" lvl="0" indent="0" algn="l" rtl="0">
              <a:spcBef>
                <a:spcPts val="0"/>
              </a:spcBef>
              <a:spcAft>
                <a:spcPts val="0"/>
              </a:spcAft>
              <a:buNone/>
            </a:pPr>
            <a:r>
              <a:rPr lang="en-US"/>
              <a:t>EX: How can writing achieve various purposes? </a:t>
            </a:r>
            <a:endParaRPr/>
          </a:p>
        </p:txBody>
      </p:sp>
      <p:sp>
        <p:nvSpPr>
          <p:cNvPr id="502" name="Google Shape;502;g5b16286c7a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g5b16286c7a_0_1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8" name="Google Shape;508;g5b16286c7a_0_1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2"/>
        <p:cNvGrpSpPr/>
        <p:nvPr/>
      </p:nvGrpSpPr>
      <p:grpSpPr>
        <a:xfrm>
          <a:off x="0" y="0"/>
          <a:ext cx="0" cy="0"/>
          <a:chOff x="0" y="0"/>
          <a:chExt cx="0" cy="0"/>
        </a:xfrm>
      </p:grpSpPr>
      <p:sp>
        <p:nvSpPr>
          <p:cNvPr id="513" name="Google Shape;513;g5b16286c7a_0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4" name="Google Shape;514;g5b16286c7a_0_1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g5bd119969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3" name="Google Shape;523;g5bd119969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g5a7a4ae822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2" name="Google Shape;532;g5a7a4ae822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g5beeef3fdc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9" name="Google Shape;539;g5beeef3fdc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g5beeef3fdc_0_2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6" name="Google Shape;546;g5beeef3fdc_0_21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400"/>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547" name="Google Shape;547;g5beeef3fdc_0_21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67</a:t>
            </a:fld>
            <a:endParaRPr sz="1200">
              <a:solidFill>
                <a:schemeClr val="dk1"/>
              </a:solidFill>
              <a:latin typeface="Calibri"/>
              <a:ea typeface="Calibri"/>
              <a:cs typeface="Calibri"/>
              <a:sym typeface="Calibri"/>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g5beeef3fdc_0_1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53" name="Google Shape;553;g5beeef3fdc_0_1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3739701021"/>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g5beeef3fdc_0_2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66" name="Google Shape;566;g5beeef3fdc_0_2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g5beeef3fdc_0_18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1" name="Google Shape;571;g5beeef3fdc_0_18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400"/>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572" name="Google Shape;572;g5beeef3fdc_0_18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71</a:t>
            </a:fld>
            <a:endParaRPr sz="1200">
              <a:solidFill>
                <a:schemeClr val="dk1"/>
              </a:solidFill>
              <a:latin typeface="Calibri"/>
              <a:ea typeface="Calibri"/>
              <a:cs typeface="Calibri"/>
              <a:sym typeface="Calibri"/>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6"/>
        <p:cNvGrpSpPr/>
        <p:nvPr/>
      </p:nvGrpSpPr>
      <p:grpSpPr>
        <a:xfrm>
          <a:off x="0" y="0"/>
          <a:ext cx="0" cy="0"/>
          <a:chOff x="0" y="0"/>
          <a:chExt cx="0" cy="0"/>
        </a:xfrm>
      </p:grpSpPr>
      <p:sp>
        <p:nvSpPr>
          <p:cNvPr id="577" name="Google Shape;577;g5bf747bea7_1_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78" name="Google Shape;578;g5bf747bea7_1_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This is the part of the curriculum writing process where we start moving from curriculum and into instruction. Your curriculum map does not have to incorporate instructional practice. When you get to part where you are ready to add in task expectations, you will want to consider your students. When you think about actually teaching this content, you will need to consider the elements of differentiation (UDL).  </a:t>
            </a:r>
            <a:endParaRPr sz="1200" b="0" i="0" u="none" strike="noStrike" cap="none">
              <a:solidFill>
                <a:schemeClr val="dk1"/>
              </a:solidFill>
              <a:latin typeface="Calibri"/>
              <a:ea typeface="Calibri"/>
              <a:cs typeface="Calibri"/>
              <a:sym typeface="Calibri"/>
            </a:endParaRPr>
          </a:p>
        </p:txBody>
      </p:sp>
      <p:sp>
        <p:nvSpPr>
          <p:cNvPr id="579" name="Google Shape;579;g5bf747bea7_1_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72</a:t>
            </a:fld>
            <a:endParaRPr sz="1200">
              <a:solidFill>
                <a:schemeClr val="dk1"/>
              </a:solidFill>
              <a:latin typeface="Calibri"/>
              <a:ea typeface="Calibri"/>
              <a:cs typeface="Calibri"/>
              <a:sym typeface="Calibri"/>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5b447a73a8_1_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6" name="Google Shape;586;g5b447a73a8_1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g5b447a73a8_1_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2" name="Google Shape;592;g5b447a73a8_1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5"/>
        <p:cNvGrpSpPr/>
        <p:nvPr/>
      </p:nvGrpSpPr>
      <p:grpSpPr>
        <a:xfrm>
          <a:off x="0" y="0"/>
          <a:ext cx="0" cy="0"/>
          <a:chOff x="0" y="0"/>
          <a:chExt cx="0" cy="0"/>
        </a:xfrm>
      </p:grpSpPr>
      <p:sp>
        <p:nvSpPr>
          <p:cNvPr id="596" name="Google Shape;596;g5b447a73a8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7" name="Google Shape;597;g5b447a73a8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5b447a73a8_1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3" name="Google Shape;603;g5b447a73a8_1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7"/>
        <p:cNvGrpSpPr/>
        <p:nvPr/>
      </p:nvGrpSpPr>
      <p:grpSpPr>
        <a:xfrm>
          <a:off x="0" y="0"/>
          <a:ext cx="0" cy="0"/>
          <a:chOff x="0" y="0"/>
          <a:chExt cx="0" cy="0"/>
        </a:xfrm>
      </p:grpSpPr>
      <p:sp>
        <p:nvSpPr>
          <p:cNvPr id="608" name="Google Shape;608;g5b447a73a8_1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9" name="Google Shape;609;g5b447a73a8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1"/>
        <p:cNvGrpSpPr/>
        <p:nvPr/>
      </p:nvGrpSpPr>
      <p:grpSpPr>
        <a:xfrm>
          <a:off x="0" y="0"/>
          <a:ext cx="0" cy="0"/>
          <a:chOff x="0" y="0"/>
          <a:chExt cx="0" cy="0"/>
        </a:xfrm>
      </p:grpSpPr>
      <p:sp>
        <p:nvSpPr>
          <p:cNvPr id="622" name="Google Shape;622;g5b447a73a8_1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3" name="Google Shape;623;g5b447a73a8_1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7"/>
        <p:cNvGrpSpPr/>
        <p:nvPr/>
      </p:nvGrpSpPr>
      <p:grpSpPr>
        <a:xfrm>
          <a:off x="0" y="0"/>
          <a:ext cx="0" cy="0"/>
          <a:chOff x="0" y="0"/>
          <a:chExt cx="0" cy="0"/>
        </a:xfrm>
      </p:grpSpPr>
      <p:sp>
        <p:nvSpPr>
          <p:cNvPr id="628" name="Google Shape;628;g5bf747bea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29" name="Google Shape;629;g5bf747bea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3"/>
        <p:cNvGrpSpPr/>
        <p:nvPr/>
      </p:nvGrpSpPr>
      <p:grpSpPr>
        <a:xfrm>
          <a:off x="0" y="0"/>
          <a:ext cx="0" cy="0"/>
          <a:chOff x="0" y="0"/>
          <a:chExt cx="0" cy="0"/>
        </a:xfrm>
      </p:grpSpPr>
      <p:sp>
        <p:nvSpPr>
          <p:cNvPr id="634" name="Google Shape;634;g5beeef3fdc_0_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5" name="Google Shape;635;g5beeef3fdc_0_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Complete this on Poster Paper </a:t>
            </a:r>
            <a:endParaRPr/>
          </a:p>
          <a:p>
            <a:pPr marL="0" lvl="0" indent="0" algn="l" rtl="0">
              <a:spcBef>
                <a:spcPts val="0"/>
              </a:spcBef>
              <a:spcAft>
                <a:spcPts val="0"/>
              </a:spcAft>
              <a:buNone/>
            </a:pPr>
            <a:r>
              <a:rPr lang="en-US"/>
              <a:t>WITH TASKS- Under your SUMMATIVE TASK, think about what formative tasks (or ‘project milestones’) students will complete on their way to completing the summative task successfully. </a:t>
            </a:r>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0"/>
        <p:cNvGrpSpPr/>
        <p:nvPr/>
      </p:nvGrpSpPr>
      <p:grpSpPr>
        <a:xfrm>
          <a:off x="0" y="0"/>
          <a:ext cx="0" cy="0"/>
          <a:chOff x="0" y="0"/>
          <a:chExt cx="0" cy="0"/>
        </a:xfrm>
      </p:grpSpPr>
      <p:sp>
        <p:nvSpPr>
          <p:cNvPr id="641" name="Google Shape;641;g5beeef3fdc_0_16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42" name="Google Shape;642;g5beeef3fdc_0_16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400"/>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643" name="Google Shape;643;g5beeef3fdc_0_16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81</a:t>
            </a:fld>
            <a:endParaRPr sz="1200">
              <a:solidFill>
                <a:schemeClr val="dk1"/>
              </a:solidFill>
              <a:latin typeface="Calibri"/>
              <a:ea typeface="Calibri"/>
              <a:cs typeface="Calibri"/>
              <a:sym typeface="Calibri"/>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g5beeef3fdc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9" name="Google Shape;649;g5beeef3fdc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1904140638"/>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0"/>
        <p:cNvGrpSpPr/>
        <p:nvPr/>
      </p:nvGrpSpPr>
      <p:grpSpPr>
        <a:xfrm>
          <a:off x="0" y="0"/>
          <a:ext cx="0" cy="0"/>
          <a:chOff x="0" y="0"/>
          <a:chExt cx="0" cy="0"/>
        </a:xfrm>
      </p:grpSpPr>
      <p:sp>
        <p:nvSpPr>
          <p:cNvPr id="661" name="Google Shape;661;g5a7a4ae822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2" name="Google Shape;662;g5a7a4ae822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g5beeef3fdc_0_2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7" name="Google Shape;667;g5beeef3fdc_0_2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1"/>
        <p:cNvGrpSpPr/>
        <p:nvPr/>
      </p:nvGrpSpPr>
      <p:grpSpPr>
        <a:xfrm>
          <a:off x="0" y="0"/>
          <a:ext cx="0" cy="0"/>
          <a:chOff x="0" y="0"/>
          <a:chExt cx="0" cy="0"/>
        </a:xfrm>
      </p:grpSpPr>
      <p:sp>
        <p:nvSpPr>
          <p:cNvPr id="672" name="Google Shape;672;g5beeef3fdc_0_2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3" name="Google Shape;673;g5beeef3fdc_0_2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7"/>
        <p:cNvGrpSpPr/>
        <p:nvPr/>
      </p:nvGrpSpPr>
      <p:grpSpPr>
        <a:xfrm>
          <a:off x="0" y="0"/>
          <a:ext cx="0" cy="0"/>
          <a:chOff x="0" y="0"/>
          <a:chExt cx="0" cy="0"/>
        </a:xfrm>
      </p:grpSpPr>
      <p:sp>
        <p:nvSpPr>
          <p:cNvPr id="678" name="Google Shape;678;g5beeef3fdc_0_2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79" name="Google Shape;679;g5beeef3fdc_0_2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400"/>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680" name="Google Shape;680;g5beeef3fdc_0_2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87</a:t>
            </a:fld>
            <a:endParaRPr sz="1200">
              <a:solidFill>
                <a:schemeClr val="dk1"/>
              </a:solidFill>
              <a:latin typeface="Calibri"/>
              <a:ea typeface="Calibri"/>
              <a:cs typeface="Calibri"/>
              <a:sym typeface="Calibri"/>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5"/>
        <p:cNvGrpSpPr/>
        <p:nvPr/>
      </p:nvGrpSpPr>
      <p:grpSpPr>
        <a:xfrm>
          <a:off x="0" y="0"/>
          <a:ext cx="0" cy="0"/>
          <a:chOff x="0" y="0"/>
          <a:chExt cx="0" cy="0"/>
        </a:xfrm>
      </p:grpSpPr>
      <p:sp>
        <p:nvSpPr>
          <p:cNvPr id="686" name="Google Shape;686;g5beeef3fdc_0_2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7" name="Google Shape;687;g5beeef3fdc_0_2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1"/>
        <p:cNvGrpSpPr/>
        <p:nvPr/>
      </p:nvGrpSpPr>
      <p:grpSpPr>
        <a:xfrm>
          <a:off x="0" y="0"/>
          <a:ext cx="0" cy="0"/>
          <a:chOff x="0" y="0"/>
          <a:chExt cx="0" cy="0"/>
        </a:xfrm>
      </p:grpSpPr>
      <p:sp>
        <p:nvSpPr>
          <p:cNvPr id="692" name="Google Shape;692;g5bf330c10e_0_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93" name="Google Shape;693;g5bf330c10e_0_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400"/>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694" name="Google Shape;694;g5bf330c10e_0_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90</a:t>
            </a:fld>
            <a:endParaRPr sz="1200">
              <a:solidFill>
                <a:schemeClr val="dk1"/>
              </a:solidFill>
              <a:latin typeface="Calibri"/>
              <a:ea typeface="Calibri"/>
              <a:cs typeface="Calibri"/>
              <a:sym typeface="Calibri"/>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g5bf747bea7_1_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0" name="Google Shape;700;g5bf747bea7_1_2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Font typeface="Arial"/>
              <a:buNone/>
            </a:pPr>
            <a:r>
              <a:rPr lang="en-US" sz="1200">
                <a:solidFill>
                  <a:schemeClr val="dk1"/>
                </a:solidFill>
                <a:latin typeface="Calibri"/>
                <a:ea typeface="Calibri"/>
                <a:cs typeface="Calibri"/>
                <a:sym typeface="Calibri"/>
              </a:rPr>
              <a:t>Learn more by visiting our resources over Assessment from November: </a:t>
            </a:r>
            <a:r>
              <a:rPr lang="en-US" u="sng">
                <a:solidFill>
                  <a:schemeClr val="hlink"/>
                </a:solidFill>
                <a:hlinkClick r:id="rId3"/>
              </a:rPr>
              <a:t>https://community.ksde.org/Default.aspx?tabid=6287</a:t>
            </a:r>
            <a:endParaRPr sz="1200" b="0" i="0" u="none" strike="noStrike" cap="none">
              <a:solidFill>
                <a:schemeClr val="dk1"/>
              </a:solidFill>
              <a:latin typeface="Calibri"/>
              <a:ea typeface="Calibri"/>
              <a:cs typeface="Calibri"/>
              <a:sym typeface="Calibri"/>
            </a:endParaRPr>
          </a:p>
        </p:txBody>
      </p:sp>
      <p:sp>
        <p:nvSpPr>
          <p:cNvPr id="701" name="Google Shape;701;g5bf747bea7_1_2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91</a:t>
            </a:fld>
            <a:endParaRPr sz="1200">
              <a:solidFill>
                <a:schemeClr val="dk1"/>
              </a:solidFill>
              <a:latin typeface="Calibri"/>
              <a:ea typeface="Calibri"/>
              <a:cs typeface="Calibri"/>
              <a:sym typeface="Calibri"/>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5"/>
        <p:cNvGrpSpPr/>
        <p:nvPr/>
      </p:nvGrpSpPr>
      <p:grpSpPr>
        <a:xfrm>
          <a:off x="0" y="0"/>
          <a:ext cx="0" cy="0"/>
          <a:chOff x="0" y="0"/>
          <a:chExt cx="0" cy="0"/>
        </a:xfrm>
      </p:grpSpPr>
      <p:sp>
        <p:nvSpPr>
          <p:cNvPr id="706" name="Google Shape;706;g5bf747bea7_1_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7" name="Google Shape;707;g5bf747bea7_1_3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Learn more by visiting our resources over SBG from October: </a:t>
            </a:r>
            <a:r>
              <a:rPr lang="en-US" u="sng">
                <a:solidFill>
                  <a:schemeClr val="hlink"/>
                </a:solidFill>
                <a:hlinkClick r:id="rId3"/>
              </a:rPr>
              <a:t>https://community.ksde.org/Default.aspx?tabid=6287</a:t>
            </a:r>
            <a:endParaRPr sz="1200" b="0" i="0" u="none" strike="noStrike" cap="none">
              <a:solidFill>
                <a:schemeClr val="dk1"/>
              </a:solidFill>
              <a:latin typeface="Calibri"/>
              <a:ea typeface="Calibri"/>
              <a:cs typeface="Calibri"/>
              <a:sym typeface="Calibri"/>
            </a:endParaRPr>
          </a:p>
        </p:txBody>
      </p:sp>
      <p:sp>
        <p:nvSpPr>
          <p:cNvPr id="708" name="Google Shape;708;g5bf747bea7_1_3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92</a:t>
            </a:fld>
            <a:endParaRPr sz="1200">
              <a:solidFill>
                <a:schemeClr val="dk1"/>
              </a:solidFill>
              <a:latin typeface="Calibri"/>
              <a:ea typeface="Calibri"/>
              <a:cs typeface="Calibri"/>
              <a:sym typeface="Calibri"/>
            </a:endParaRPr>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2"/>
        <p:cNvGrpSpPr/>
        <p:nvPr/>
      </p:nvGrpSpPr>
      <p:grpSpPr>
        <a:xfrm>
          <a:off x="0" y="0"/>
          <a:ext cx="0" cy="0"/>
          <a:chOff x="0" y="0"/>
          <a:chExt cx="0" cy="0"/>
        </a:xfrm>
      </p:grpSpPr>
      <p:sp>
        <p:nvSpPr>
          <p:cNvPr id="713" name="Google Shape;713;g5bf747bea7_1_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14" name="Google Shape;714;g5bf747bea7_1_4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a:solidFill>
                  <a:schemeClr val="dk1"/>
                </a:solidFill>
                <a:latin typeface="Calibri"/>
                <a:ea typeface="Calibri"/>
                <a:cs typeface="Calibri"/>
                <a:sym typeface="Calibri"/>
              </a:rPr>
              <a:t>Project Based Learning- Gold Standard Design   </a:t>
            </a:r>
            <a:r>
              <a:rPr lang="en-US" u="sng">
                <a:solidFill>
                  <a:schemeClr val="hlink"/>
                </a:solidFill>
                <a:hlinkClick r:id="rId3"/>
              </a:rPr>
              <a:t>https://my.pblworks.org/resource/document/gold_standard_pbl_essential_project_design_elements</a:t>
            </a:r>
            <a:r>
              <a:rPr lang="en-US" sz="1200">
                <a:solidFill>
                  <a:schemeClr val="dk1"/>
                </a:solidFill>
                <a:latin typeface="Calibri"/>
                <a:ea typeface="Calibri"/>
                <a:cs typeface="Calibri"/>
                <a:sym typeface="Calibri"/>
              </a:rPr>
              <a:t> </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a:solidFill>
                  <a:schemeClr val="dk1"/>
                </a:solidFill>
                <a:latin typeface="Calibri"/>
                <a:ea typeface="Calibri"/>
                <a:cs typeface="Calibri"/>
                <a:sym typeface="Calibri"/>
              </a:rPr>
              <a:t>Personalized Learning from Education Elements-   </a:t>
            </a:r>
            <a:r>
              <a:rPr lang="en-US" u="sng">
                <a:solidFill>
                  <a:schemeClr val="hlink"/>
                </a:solidFill>
                <a:hlinkClick r:id="rId4"/>
              </a:rPr>
              <a:t>https://www.edelements.com/hubfs/Core_Four/Education_Elements_Core_Four_White_Paper.pdf</a:t>
            </a:r>
            <a:endParaRPr sz="1200">
              <a:solidFill>
                <a:schemeClr val="dk1"/>
              </a:solidFill>
              <a:latin typeface="Calibri"/>
              <a:ea typeface="Calibri"/>
              <a:cs typeface="Calibri"/>
              <a:sym typeface="Calibri"/>
            </a:endParaRPr>
          </a:p>
          <a:p>
            <a:pPr marL="0" marR="0" lvl="0" indent="0" algn="l" rtl="0">
              <a:spcBef>
                <a:spcPts val="0"/>
              </a:spcBef>
              <a:spcAft>
                <a:spcPts val="0"/>
              </a:spcAft>
              <a:buNone/>
            </a:pPr>
            <a:r>
              <a:rPr lang="en-US" sz="1200">
                <a:solidFill>
                  <a:schemeClr val="dk1"/>
                </a:solidFill>
                <a:latin typeface="Calibri"/>
                <a:ea typeface="Calibri"/>
                <a:cs typeface="Calibri"/>
                <a:sym typeface="Calibri"/>
              </a:rPr>
              <a:t>Personalized Learning from Centers on Innovation in Learning-    </a:t>
            </a:r>
            <a:r>
              <a:rPr lang="en-US" u="sng">
                <a:solidFill>
                  <a:schemeClr val="hlink"/>
                </a:solidFill>
                <a:hlinkClick r:id="rId5"/>
              </a:rPr>
              <a:t>http://www.centeril.org/handbook/resources/fullchapter/Getting_Personal_SA.pdf</a:t>
            </a:r>
            <a:endParaRPr sz="1200">
              <a:solidFill>
                <a:schemeClr val="dk1"/>
              </a:solidFill>
              <a:latin typeface="Calibri"/>
              <a:ea typeface="Calibri"/>
              <a:cs typeface="Calibri"/>
              <a:sym typeface="Calibri"/>
            </a:endParaRPr>
          </a:p>
        </p:txBody>
      </p:sp>
      <p:sp>
        <p:nvSpPr>
          <p:cNvPr id="715" name="Google Shape;715;g5bf747bea7_1_4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93</a:t>
            </a:fld>
            <a:endParaRPr sz="1200">
              <a:solidFill>
                <a:schemeClr val="dk1"/>
              </a:solidFill>
              <a:latin typeface="Calibri"/>
              <a:ea typeface="Calibri"/>
              <a:cs typeface="Calibri"/>
              <a:sym typeface="Calibri"/>
            </a:endParaRPr>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g5bf747bea7_1_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22" name="Google Shape;722;g5bf747bea7_1_4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u="sng">
                <a:solidFill>
                  <a:schemeClr val="hlink"/>
                </a:solidFill>
                <a:hlinkClick r:id="rId3"/>
              </a:rPr>
              <a:t>https://medium.com/stileeducation/the-power-of-formative-assessment-b14cbdc120a4</a:t>
            </a:r>
            <a:endParaRPr sz="1200" b="0" i="0" u="none" strike="noStrike" cap="none">
              <a:solidFill>
                <a:schemeClr val="dk1"/>
              </a:solidFill>
              <a:latin typeface="Calibri"/>
              <a:ea typeface="Calibri"/>
              <a:cs typeface="Calibri"/>
              <a:sym typeface="Calibri"/>
            </a:endParaRPr>
          </a:p>
        </p:txBody>
      </p:sp>
      <p:sp>
        <p:nvSpPr>
          <p:cNvPr id="723" name="Google Shape;723;g5bf747bea7_1_4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94</a:t>
            </a:fld>
            <a:endParaRPr sz="1200">
              <a:solidFill>
                <a:schemeClr val="dk1"/>
              </a:solidFill>
              <a:latin typeface="Calibri"/>
              <a:ea typeface="Calibri"/>
              <a:cs typeface="Calibri"/>
              <a:sym typeface="Calibri"/>
            </a:endParaRPr>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g5beeef3fdc_0_26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30" name="Google Shape;730;g5beeef3fdc_0_26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SzPts val="4400"/>
              <a:buNone/>
            </a:pPr>
            <a:r>
              <a:rPr lang="en-US" sz="1400">
                <a:solidFill>
                  <a:srgbClr val="002060"/>
                </a:solidFill>
                <a:latin typeface="Arial Black"/>
                <a:ea typeface="Arial Black"/>
                <a:cs typeface="Arial Black"/>
                <a:sym typeface="Arial Black"/>
              </a:rPr>
              <a:t>(Kallick &amp; Zmuda, 2017)</a:t>
            </a:r>
            <a:endParaRPr sz="1400" b="0" i="0" u="none" strike="noStrike" cap="none">
              <a:solidFill>
                <a:schemeClr val="dk1"/>
              </a:solidFill>
              <a:latin typeface="Calibri"/>
              <a:ea typeface="Calibri"/>
              <a:cs typeface="Calibri"/>
              <a:sym typeface="Calibri"/>
            </a:endParaRPr>
          </a:p>
        </p:txBody>
      </p:sp>
      <p:sp>
        <p:nvSpPr>
          <p:cNvPr id="731" name="Google Shape;731;g5beeef3fdc_0_26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95</a:t>
            </a:fld>
            <a:endParaRPr sz="1200">
              <a:solidFill>
                <a:schemeClr val="dk1"/>
              </a:solidFill>
              <a:latin typeface="Calibri"/>
              <a:ea typeface="Calibri"/>
              <a:cs typeface="Calibri"/>
              <a:sym typeface="Calibri"/>
            </a:endParaRPr>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5a7a4ae822_0_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7" name="Google Shape;737;g5a7a4ae822_0_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5beeef3fdc_0_2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5beeef3fdc_0_2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a:t>This PD is meant to be 5.25 hours of content plus 1 hour for lunch and three 15 minute breaks. </a:t>
            </a:r>
            <a:endParaRPr/>
          </a:p>
          <a:p>
            <a:pPr marL="0" lvl="0" indent="0" algn="l" rtl="0">
              <a:spcBef>
                <a:spcPts val="0"/>
              </a:spcBef>
              <a:spcAft>
                <a:spcPts val="0"/>
              </a:spcAft>
              <a:buNone/>
            </a:pPr>
            <a:endParaRPr/>
          </a:p>
          <a:p>
            <a:pPr marL="0" lvl="0" indent="0" algn="l" rtl="0">
              <a:spcBef>
                <a:spcPts val="0"/>
              </a:spcBef>
              <a:spcAft>
                <a:spcPts val="0"/>
              </a:spcAft>
              <a:buNone/>
            </a:pPr>
            <a:r>
              <a:rPr lang="en-US"/>
              <a:t>YOU WILL NEED 7 HOURS TOTAL. </a:t>
            </a:r>
            <a:endParaRPr/>
          </a:p>
        </p:txBody>
      </p:sp>
    </p:spTree>
    <p:extLst>
      <p:ext uri="{BB962C8B-B14F-4D97-AF65-F5344CB8AC3E}">
        <p14:creationId xmlns:p14="http://schemas.microsoft.com/office/powerpoint/2010/main" val="80033462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g5b16286c7a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9" name="Google Shape;749;g5b16286c7a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g5b16286c7a_0_1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4" name="Google Shape;754;g5b16286c7a_0_1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8"/>
        <p:cNvGrpSpPr/>
        <p:nvPr/>
      </p:nvGrpSpPr>
      <p:grpSpPr>
        <a:xfrm>
          <a:off x="0" y="0"/>
          <a:ext cx="0" cy="0"/>
          <a:chOff x="0" y="0"/>
          <a:chExt cx="0" cy="0"/>
        </a:xfrm>
      </p:grpSpPr>
      <p:sp>
        <p:nvSpPr>
          <p:cNvPr id="759" name="Google Shape;759;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0" name="Google Shape;76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4"/>
        <p:cNvGrpSpPr/>
        <p:nvPr/>
      </p:nvGrpSpPr>
      <p:grpSpPr>
        <a:xfrm>
          <a:off x="0" y="0"/>
          <a:ext cx="0" cy="0"/>
          <a:chOff x="0" y="0"/>
          <a:chExt cx="0" cy="0"/>
        </a:xfrm>
      </p:grpSpPr>
      <p:sp>
        <p:nvSpPr>
          <p:cNvPr id="765" name="Google Shape;765;g5b16286c7a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6" name="Google Shape;766;g5b16286c7a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5.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Master" Target="../slideMasters/slideMaster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838200" y="365125"/>
            <a:ext cx="10515600" cy="1325562"/>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rgbClr val="11284B"/>
              </a:buClr>
              <a:buSzPts val="4400"/>
              <a:buFont typeface="Arial Black"/>
              <a:buNone/>
              <a:defRPr>
                <a:latin typeface="Arial Black"/>
                <a:ea typeface="Arial Black"/>
                <a:cs typeface="Arial Black"/>
                <a:sym typeface="Arial Black"/>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 name="Google Shape;11;p2"/>
          <p:cNvSpPr txBox="1">
            <a:spLocks noGrp="1"/>
          </p:cNvSpPr>
          <p:nvPr>
            <p:ph type="body" idx="1"/>
          </p:nvPr>
        </p:nvSpPr>
        <p:spPr>
          <a:xfrm>
            <a:off x="838200" y="1825625"/>
            <a:ext cx="6540500" cy="3521075"/>
          </a:xfrm>
          <a:prstGeom prst="rect">
            <a:avLst/>
          </a:prstGeom>
          <a:noFill/>
          <a:ln>
            <a:noFill/>
          </a:ln>
        </p:spPr>
        <p:txBody>
          <a:bodyPr spcFirstLastPara="1" wrap="square" lIns="91425" tIns="45700" rIns="91425" bIns="45700" anchor="t" anchorCtr="0"/>
          <a:lstStyle>
            <a:lvl1pPr marL="457200" lvl="0" indent="-424180" algn="l">
              <a:lnSpc>
                <a:spcPct val="90000"/>
              </a:lnSpc>
              <a:spcBef>
                <a:spcPts val="1000"/>
              </a:spcBef>
              <a:spcAft>
                <a:spcPts val="0"/>
              </a:spcAft>
              <a:buClr>
                <a:srgbClr val="FFA400"/>
              </a:buClr>
              <a:buSzPts val="3080"/>
              <a:buFont typeface="Noto Sans Symbols"/>
              <a:buChar char="▪"/>
              <a:defRPr>
                <a:latin typeface="Arial"/>
                <a:ea typeface="Arial"/>
                <a:cs typeface="Arial"/>
                <a:sym typeface="Arial"/>
              </a:defRPr>
            </a:lvl1pPr>
            <a:lvl2pPr marL="914400" lvl="1" indent="-381000" algn="l">
              <a:lnSpc>
                <a:spcPct val="90000"/>
              </a:lnSpc>
              <a:spcBef>
                <a:spcPts val="500"/>
              </a:spcBef>
              <a:spcAft>
                <a:spcPts val="0"/>
              </a:spcAft>
              <a:buClr>
                <a:srgbClr val="FFA400"/>
              </a:buClr>
              <a:buSzPts val="2400"/>
              <a:buFont typeface="Noto Sans Symbols"/>
              <a:buChar char="▪"/>
              <a:defRPr>
                <a:latin typeface="Arial"/>
                <a:ea typeface="Arial"/>
                <a:cs typeface="Arial"/>
                <a:sym typeface="Arial"/>
              </a:defRPr>
            </a:lvl2pPr>
            <a:lvl3pPr marL="1371600" lvl="2" indent="-355600" algn="l">
              <a:lnSpc>
                <a:spcPct val="90000"/>
              </a:lnSpc>
              <a:spcBef>
                <a:spcPts val="500"/>
              </a:spcBef>
              <a:spcAft>
                <a:spcPts val="0"/>
              </a:spcAft>
              <a:buClr>
                <a:srgbClr val="FFA400"/>
              </a:buClr>
              <a:buSzPts val="2000"/>
              <a:buFont typeface="Noto Sans Symbols"/>
              <a:buChar char="▪"/>
              <a:defRPr>
                <a:latin typeface="Arial"/>
                <a:ea typeface="Arial"/>
                <a:cs typeface="Arial"/>
                <a:sym typeface="Arial"/>
              </a:defRPr>
            </a:lvl3pPr>
            <a:lvl4pPr marL="1828800" lvl="3" indent="-342900" algn="l">
              <a:lnSpc>
                <a:spcPct val="90000"/>
              </a:lnSpc>
              <a:spcBef>
                <a:spcPts val="500"/>
              </a:spcBef>
              <a:spcAft>
                <a:spcPts val="0"/>
              </a:spcAft>
              <a:buClr>
                <a:srgbClr val="FFA400"/>
              </a:buClr>
              <a:buSzPts val="1800"/>
              <a:buFont typeface="Noto Sans Symbols"/>
              <a:buChar char="▪"/>
              <a:defRPr>
                <a:latin typeface="Arial"/>
                <a:ea typeface="Arial"/>
                <a:cs typeface="Arial"/>
                <a:sym typeface="Arial"/>
              </a:defRPr>
            </a:lvl4pPr>
            <a:lvl5pPr marL="2286000" lvl="4" indent="-342900" algn="l">
              <a:lnSpc>
                <a:spcPct val="90000"/>
              </a:lnSpc>
              <a:spcBef>
                <a:spcPts val="500"/>
              </a:spcBef>
              <a:spcAft>
                <a:spcPts val="0"/>
              </a:spcAft>
              <a:buClr>
                <a:srgbClr val="FFA400"/>
              </a:buClr>
              <a:buSzPts val="1800"/>
              <a:buFont typeface="Noto Sans Symbols"/>
              <a:buChar char="▪"/>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8"/>
        <p:cNvGrpSpPr/>
        <p:nvPr/>
      </p:nvGrpSpPr>
      <p:grpSpPr>
        <a:xfrm>
          <a:off x="0" y="0"/>
          <a:ext cx="0" cy="0"/>
          <a:chOff x="0" y="0"/>
          <a:chExt cx="0" cy="0"/>
        </a:xfrm>
      </p:grpSpPr>
      <p:sp>
        <p:nvSpPr>
          <p:cNvPr id="19" name="Google Shape;19;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lstStyle>
            <a:lvl1pPr lvl="0" algn="ctr">
              <a:lnSpc>
                <a:spcPct val="90000"/>
              </a:lnSpc>
              <a:spcBef>
                <a:spcPts val="0"/>
              </a:spcBef>
              <a:spcAft>
                <a:spcPts val="0"/>
              </a:spcAft>
              <a:buClr>
                <a:schemeClr val="lt1"/>
              </a:buClr>
              <a:buSzPts val="6000"/>
              <a:buFont typeface="Arial Black"/>
              <a:buNone/>
              <a:defRPr sz="6000">
                <a:solidFill>
                  <a:schemeClr val="lt1"/>
                </a:solidFill>
                <a:latin typeface="Arial Black"/>
                <a:ea typeface="Arial Black"/>
                <a:cs typeface="Arial Black"/>
                <a:sym typeface="Arial Black"/>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lstStyle>
            <a:lvl1pPr lvl="0" algn="ctr">
              <a:lnSpc>
                <a:spcPct val="90000"/>
              </a:lnSpc>
              <a:spcBef>
                <a:spcPts val="1000"/>
              </a:spcBef>
              <a:spcAft>
                <a:spcPts val="0"/>
              </a:spcAft>
              <a:buSzPts val="2400"/>
              <a:buNone/>
              <a:defRPr sz="2400">
                <a:solidFill>
                  <a:schemeClr val="lt1"/>
                </a:solidFill>
                <a:latin typeface="Arial Black"/>
                <a:ea typeface="Arial Black"/>
                <a:cs typeface="Arial Black"/>
                <a:sym typeface="Arial Black"/>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6"/>
        <p:cNvGrpSpPr/>
        <p:nvPr/>
      </p:nvGrpSpPr>
      <p:grpSpPr>
        <a:xfrm>
          <a:off x="0" y="0"/>
          <a:ext cx="0" cy="0"/>
          <a:chOff x="0" y="0"/>
          <a:chExt cx="0" cy="0"/>
        </a:xfrm>
      </p:grpSpPr>
      <p:sp>
        <p:nvSpPr>
          <p:cNvPr id="27" name="Google Shape;27;p6"/>
          <p:cNvSpPr txBox="1">
            <a:spLocks noGrp="1"/>
          </p:cNvSpPr>
          <p:nvPr>
            <p:ph type="title"/>
          </p:nvPr>
        </p:nvSpPr>
        <p:spPr>
          <a:xfrm>
            <a:off x="838200" y="2773569"/>
            <a:ext cx="10515600" cy="2852737"/>
          </a:xfrm>
          <a:prstGeom prst="rect">
            <a:avLst/>
          </a:prstGeom>
          <a:noFill/>
          <a:ln>
            <a:noFill/>
          </a:ln>
        </p:spPr>
        <p:txBody>
          <a:bodyPr spcFirstLastPara="1" wrap="square" lIns="91425" tIns="45700" rIns="91425" bIns="45700" anchor="b" anchorCtr="0"/>
          <a:lstStyle>
            <a:lvl1pPr lvl="0" algn="ctr">
              <a:lnSpc>
                <a:spcPct val="90000"/>
              </a:lnSpc>
              <a:spcBef>
                <a:spcPts val="0"/>
              </a:spcBef>
              <a:spcAft>
                <a:spcPts val="0"/>
              </a:spcAft>
              <a:buClr>
                <a:srgbClr val="11284B"/>
              </a:buClr>
              <a:buSzPts val="4800"/>
              <a:buFont typeface="Arial Black"/>
              <a:buNone/>
              <a:defRPr sz="4800">
                <a:latin typeface="Arial Black"/>
                <a:ea typeface="Arial Black"/>
                <a:cs typeface="Arial Black"/>
                <a:sym typeface="Arial Black"/>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6"/>
          <p:cNvSpPr txBox="1">
            <a:spLocks noGrp="1"/>
          </p:cNvSpPr>
          <p:nvPr>
            <p:ph type="body" idx="1"/>
          </p:nvPr>
        </p:nvSpPr>
        <p:spPr>
          <a:xfrm>
            <a:off x="831850" y="5649256"/>
            <a:ext cx="10515600" cy="543650"/>
          </a:xfrm>
          <a:prstGeom prst="rect">
            <a:avLst/>
          </a:prstGeom>
          <a:noFill/>
          <a:ln>
            <a:noFill/>
          </a:ln>
        </p:spPr>
        <p:txBody>
          <a:bodyPr spcFirstLastPara="1" wrap="square" lIns="91425" tIns="45700" rIns="91425" bIns="45700" anchor="t" anchorCtr="0"/>
          <a:lstStyle>
            <a:lvl1pPr marL="457200" lvl="0" indent="-228600" algn="ctr">
              <a:lnSpc>
                <a:spcPct val="90000"/>
              </a:lnSpc>
              <a:spcBef>
                <a:spcPts val="1000"/>
              </a:spcBef>
              <a:spcAft>
                <a:spcPts val="0"/>
              </a:spcAft>
              <a:buSzPts val="2000"/>
              <a:buNone/>
              <a:defRPr sz="2000">
                <a:solidFill>
                  <a:srgbClr val="11284B"/>
                </a:solidFill>
                <a:latin typeface="Arial Black"/>
                <a:ea typeface="Arial Black"/>
                <a:cs typeface="Arial Black"/>
                <a:sym typeface="Arial Black"/>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tact slide">
  <p:cSld name="Contact slide">
    <p:spTree>
      <p:nvGrpSpPr>
        <p:cNvPr id="1" name="Shape 35"/>
        <p:cNvGrpSpPr/>
        <p:nvPr/>
      </p:nvGrpSpPr>
      <p:grpSpPr>
        <a:xfrm>
          <a:off x="0" y="0"/>
          <a:ext cx="0" cy="0"/>
          <a:chOff x="0" y="0"/>
          <a:chExt cx="0" cy="0"/>
        </a:xfrm>
      </p:grpSpPr>
      <p:sp>
        <p:nvSpPr>
          <p:cNvPr id="36" name="Google Shape;36;p8"/>
          <p:cNvSpPr txBox="1">
            <a:spLocks noGrp="1"/>
          </p:cNvSpPr>
          <p:nvPr>
            <p:ph type="title"/>
          </p:nvPr>
        </p:nvSpPr>
        <p:spPr>
          <a:xfrm>
            <a:off x="838200" y="365125"/>
            <a:ext cx="10515600" cy="1325562"/>
          </a:xfrm>
          <a:prstGeom prst="rect">
            <a:avLst/>
          </a:prstGeom>
          <a:noFill/>
          <a:ln>
            <a:noFill/>
          </a:ln>
        </p:spPr>
        <p:txBody>
          <a:bodyPr spcFirstLastPara="1" wrap="square" lIns="91425" tIns="45700" rIns="91425" bIns="45700" anchor="ctr" anchorCtr="0"/>
          <a:lstStyle>
            <a:lvl1pPr lvl="0" algn="l">
              <a:lnSpc>
                <a:spcPct val="90000"/>
              </a:lnSpc>
              <a:spcBef>
                <a:spcPts val="0"/>
              </a:spcBef>
              <a:spcAft>
                <a:spcPts val="0"/>
              </a:spcAft>
              <a:buClr>
                <a:srgbClr val="11284B"/>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1"/>
        <p:cNvGrpSpPr/>
        <p:nvPr/>
      </p:nvGrpSpPr>
      <p:grpSpPr>
        <a:xfrm>
          <a:off x="0" y="0"/>
          <a:ext cx="0" cy="0"/>
          <a:chOff x="0" y="0"/>
          <a:chExt cx="0" cy="0"/>
        </a:xfrm>
      </p:grpSpPr>
      <p:pic>
        <p:nvPicPr>
          <p:cNvPr id="42" name="Google Shape;42;p10"/>
          <p:cNvPicPr preferRelativeResize="0"/>
          <p:nvPr/>
        </p:nvPicPr>
        <p:blipFill rotWithShape="1">
          <a:blip r:embed="rId2">
            <a:alphaModFix/>
          </a:blip>
          <a:srcRect/>
          <a:stretch/>
        </p:blipFill>
        <p:spPr>
          <a:xfrm>
            <a:off x="0" y="-1"/>
            <a:ext cx="12223535" cy="6875828"/>
          </a:xfrm>
          <a:prstGeom prst="rect">
            <a:avLst/>
          </a:prstGeom>
          <a:noFill/>
          <a:ln>
            <a:noFill/>
          </a:ln>
        </p:spPr>
      </p:pic>
      <p:sp>
        <p:nvSpPr>
          <p:cNvPr id="43" name="Google Shape;43;p10"/>
          <p:cNvSpPr txBox="1">
            <a:spLocks noGrp="1"/>
          </p:cNvSpPr>
          <p:nvPr>
            <p:ph type="ctrTitle"/>
          </p:nvPr>
        </p:nvSpPr>
        <p:spPr>
          <a:xfrm>
            <a:off x="1524000" y="1122363"/>
            <a:ext cx="9144000" cy="2387700"/>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lt1"/>
              </a:buClr>
              <a:buSzPts val="6000"/>
              <a:buFont typeface="Arial Black"/>
              <a:buNone/>
              <a:defRPr sz="6000" b="0" i="0" u="none" strike="noStrike" cap="none">
                <a:solidFill>
                  <a:schemeClr val="lt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44" name="Google Shape;44;p10"/>
          <p:cNvSpPr txBox="1">
            <a:spLocks noGrp="1"/>
          </p:cNvSpPr>
          <p:nvPr>
            <p:ph type="subTitle" idx="1"/>
          </p:nvPr>
        </p:nvSpPr>
        <p:spPr>
          <a:xfrm>
            <a:off x="1524000" y="3602038"/>
            <a:ext cx="9144000" cy="1655700"/>
          </a:xfrm>
          <a:prstGeom prst="rect">
            <a:avLst/>
          </a:prstGeom>
          <a:noFill/>
          <a:ln>
            <a:noFill/>
          </a:ln>
        </p:spPr>
        <p:txBody>
          <a:bodyPr spcFirstLastPara="1" wrap="square" lIns="91425" tIns="45700" rIns="91425" bIns="45700" anchor="t" anchorCtr="0"/>
          <a:lstStyle>
            <a:lvl1pPr marR="0" lvl="0" algn="ctr"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Arial Black"/>
                <a:ea typeface="Arial Black"/>
                <a:cs typeface="Arial Black"/>
                <a:sym typeface="Arial Black"/>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pic>
        <p:nvPicPr>
          <p:cNvPr id="45" name="Google Shape;45;p10"/>
          <p:cNvPicPr preferRelativeResize="0"/>
          <p:nvPr/>
        </p:nvPicPr>
        <p:blipFill rotWithShape="1">
          <a:blip r:embed="rId3">
            <a:alphaModFix/>
          </a:blip>
          <a:srcRect/>
          <a:stretch/>
        </p:blipFill>
        <p:spPr>
          <a:xfrm>
            <a:off x="3314700" y="6431080"/>
            <a:ext cx="3733803" cy="27749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bg>
      <p:bgPr>
        <a:solidFill>
          <a:schemeClr val="lt1"/>
        </a:solidFill>
        <a:effectLst/>
      </p:bgPr>
    </p:bg>
    <p:spTree>
      <p:nvGrpSpPr>
        <p:cNvPr id="1" name="Shape 46"/>
        <p:cNvGrpSpPr/>
        <p:nvPr/>
      </p:nvGrpSpPr>
      <p:grpSpPr>
        <a:xfrm>
          <a:off x="0" y="0"/>
          <a:ext cx="0" cy="0"/>
          <a:chOff x="0" y="0"/>
          <a:chExt cx="0" cy="0"/>
        </a:xfrm>
      </p:grpSpPr>
      <p:sp>
        <p:nvSpPr>
          <p:cNvPr id="47" name="Google Shape;47;p1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Arial Black"/>
              <a:buNone/>
              <a:defRPr sz="4400" b="0" i="0" u="none" strike="noStrike" cap="non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48" name="Google Shape;48;p11"/>
          <p:cNvSpPr txBox="1">
            <a:spLocks noGrp="1"/>
          </p:cNvSpPr>
          <p:nvPr>
            <p:ph type="body" idx="1"/>
          </p:nvPr>
        </p:nvSpPr>
        <p:spPr>
          <a:xfrm>
            <a:off x="838200" y="1825625"/>
            <a:ext cx="6540600" cy="35211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9"/>
        <p:cNvGrpSpPr/>
        <p:nvPr/>
      </p:nvGrpSpPr>
      <p:grpSpPr>
        <a:xfrm>
          <a:off x="0" y="0"/>
          <a:ext cx="0" cy="0"/>
          <a:chOff x="0" y="0"/>
          <a:chExt cx="0" cy="0"/>
        </a:xfrm>
      </p:grpSpPr>
      <p:pic>
        <p:nvPicPr>
          <p:cNvPr id="50" name="Google Shape;50;p12"/>
          <p:cNvPicPr preferRelativeResize="0"/>
          <p:nvPr/>
        </p:nvPicPr>
        <p:blipFill rotWithShape="1">
          <a:blip r:embed="rId2">
            <a:alphaModFix/>
          </a:blip>
          <a:srcRect/>
          <a:stretch/>
        </p:blipFill>
        <p:spPr>
          <a:xfrm>
            <a:off x="15074" y="512"/>
            <a:ext cx="12161852" cy="6872987"/>
          </a:xfrm>
          <a:prstGeom prst="rect">
            <a:avLst/>
          </a:prstGeom>
          <a:noFill/>
          <a:ln>
            <a:noFill/>
          </a:ln>
        </p:spPr>
      </p:pic>
      <p:sp>
        <p:nvSpPr>
          <p:cNvPr id="51" name="Google Shape;51;p12"/>
          <p:cNvSpPr txBox="1">
            <a:spLocks noGrp="1"/>
          </p:cNvSpPr>
          <p:nvPr>
            <p:ph type="title"/>
          </p:nvPr>
        </p:nvSpPr>
        <p:spPr>
          <a:xfrm>
            <a:off x="838200" y="2773569"/>
            <a:ext cx="10515600" cy="2852700"/>
          </a:xfrm>
          <a:prstGeom prst="rect">
            <a:avLst/>
          </a:prstGeom>
          <a:noFill/>
          <a:ln>
            <a:noFill/>
          </a:ln>
        </p:spPr>
        <p:txBody>
          <a:bodyPr spcFirstLastPara="1" wrap="square" lIns="91425" tIns="45700" rIns="91425" bIns="45700" anchor="b" anchorCtr="0"/>
          <a:lstStyle>
            <a:lvl1pPr marR="0" lvl="0" algn="ctr" rtl="0">
              <a:lnSpc>
                <a:spcPct val="90000"/>
              </a:lnSpc>
              <a:spcBef>
                <a:spcPts val="0"/>
              </a:spcBef>
              <a:spcAft>
                <a:spcPts val="0"/>
              </a:spcAft>
              <a:buClr>
                <a:schemeClr val="dk1"/>
              </a:buClr>
              <a:buSzPts val="4800"/>
              <a:buFont typeface="Arial Black"/>
              <a:buNone/>
              <a:defRPr sz="4800" b="0" i="0" u="none" strike="noStrike" cap="non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52" name="Google Shape;52;p12"/>
          <p:cNvSpPr txBox="1">
            <a:spLocks noGrp="1"/>
          </p:cNvSpPr>
          <p:nvPr>
            <p:ph type="body" idx="1"/>
          </p:nvPr>
        </p:nvSpPr>
        <p:spPr>
          <a:xfrm>
            <a:off x="831850" y="5649256"/>
            <a:ext cx="10515600" cy="543600"/>
          </a:xfrm>
          <a:prstGeom prst="rect">
            <a:avLst/>
          </a:prstGeom>
          <a:noFill/>
          <a:ln>
            <a:noFill/>
          </a:ln>
        </p:spPr>
        <p:txBody>
          <a:bodyPr spcFirstLastPara="1" wrap="square" lIns="91425" tIns="45700" rIns="91425" bIns="45700" anchor="t" anchorCtr="0"/>
          <a:lstStyle>
            <a:lvl1pPr marL="457200" marR="0" lvl="0" indent="-228600" algn="ctr" rtl="0">
              <a:lnSpc>
                <a:spcPct val="90000"/>
              </a:lnSpc>
              <a:spcBef>
                <a:spcPts val="1000"/>
              </a:spcBef>
              <a:spcAft>
                <a:spcPts val="0"/>
              </a:spcAft>
              <a:buClr>
                <a:schemeClr val="dk1"/>
              </a:buClr>
              <a:buSzPts val="2000"/>
              <a:buFont typeface="Arial"/>
              <a:buNone/>
              <a:defRPr sz="2000" b="0" i="0" u="none" strike="noStrike" cap="none">
                <a:solidFill>
                  <a:schemeClr val="dk1"/>
                </a:solidFill>
                <a:latin typeface="Arial Black"/>
                <a:ea typeface="Arial Black"/>
                <a:cs typeface="Arial Black"/>
                <a:sym typeface="Arial Black"/>
              </a:defRPr>
            </a:lvl1pPr>
            <a:lvl2pPr marL="914400" marR="0" lvl="1" indent="-228600" algn="l" rtl="0">
              <a:lnSpc>
                <a:spcPct val="90000"/>
              </a:lnSpc>
              <a:spcBef>
                <a:spcPts val="500"/>
              </a:spcBef>
              <a:spcAft>
                <a:spcPts val="0"/>
              </a:spcAft>
              <a:buClr>
                <a:srgbClr val="888888"/>
              </a:buClr>
              <a:buSzPts val="2000"/>
              <a:buFont typeface="Arial"/>
              <a:buNone/>
              <a:defRPr sz="2000" b="0" i="0" u="none" strike="noStrike" cap="none">
                <a:solidFill>
                  <a:srgbClr val="888888"/>
                </a:solidFill>
                <a:latin typeface="Calibri"/>
                <a:ea typeface="Calibri"/>
                <a:cs typeface="Calibri"/>
                <a:sym typeface="Calibri"/>
              </a:defRPr>
            </a:lvl2pPr>
            <a:lvl3pPr marL="1371600" marR="0" lvl="2" indent="-228600" algn="l" rtl="0">
              <a:lnSpc>
                <a:spcPct val="90000"/>
              </a:lnSpc>
              <a:spcBef>
                <a:spcPts val="500"/>
              </a:spcBef>
              <a:spcAft>
                <a:spcPts val="0"/>
              </a:spcAft>
              <a:buClr>
                <a:srgbClr val="888888"/>
              </a:buClr>
              <a:buSzPts val="1800"/>
              <a:buFont typeface="Arial"/>
              <a:buNone/>
              <a:defRPr sz="1800" b="0" i="0" u="none" strike="noStrike" cap="none">
                <a:solidFill>
                  <a:srgbClr val="888888"/>
                </a:solidFill>
                <a:latin typeface="Calibri"/>
                <a:ea typeface="Calibri"/>
                <a:cs typeface="Calibri"/>
                <a:sym typeface="Calibri"/>
              </a:defRPr>
            </a:lvl3pPr>
            <a:lvl4pPr marL="1828800" marR="0" lvl="3"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4pPr>
            <a:lvl5pPr marL="2286000" marR="0" lvl="4"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5pPr>
            <a:lvl6pPr marL="2743200" marR="0" lvl="5"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6pPr>
            <a:lvl7pPr marL="3200400" marR="0" lvl="6"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7pPr>
            <a:lvl8pPr marL="3657600" marR="0" lvl="7"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8pPr>
            <a:lvl9pPr marL="4114800" marR="0" lvl="8" indent="-228600" algn="l" rtl="0">
              <a:lnSpc>
                <a:spcPct val="90000"/>
              </a:lnSpc>
              <a:spcBef>
                <a:spcPts val="500"/>
              </a:spcBef>
              <a:spcAft>
                <a:spcPts val="0"/>
              </a:spcAft>
              <a:buClr>
                <a:srgbClr val="888888"/>
              </a:buClr>
              <a:buSzPts val="1600"/>
              <a:buFont typeface="Arial"/>
              <a:buNone/>
              <a:defRPr sz="1600" b="0" i="0" u="none" strike="noStrike" cap="none">
                <a:solidFill>
                  <a:srgbClr val="888888"/>
                </a:solidFill>
                <a:latin typeface="Calibri"/>
                <a:ea typeface="Calibri"/>
                <a:cs typeface="Calibri"/>
                <a:sym typeface="Calibri"/>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1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Arial Black"/>
              <a:buNone/>
              <a:defRPr sz="4400" b="0" i="0" u="none" strike="noStrike" cap="non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ustom Layout">
  <p:cSld name="Custom Layout">
    <p:spTree>
      <p:nvGrpSpPr>
        <p:cNvPr id="1" name="Shape 55"/>
        <p:cNvGrpSpPr/>
        <p:nvPr/>
      </p:nvGrpSpPr>
      <p:grpSpPr>
        <a:xfrm>
          <a:off x="0" y="0"/>
          <a:ext cx="0" cy="0"/>
          <a:chOff x="0" y="0"/>
          <a:chExt cx="0" cy="0"/>
        </a:xfrm>
      </p:grpSpPr>
      <p:pic>
        <p:nvPicPr>
          <p:cNvPr id="56" name="Google Shape;56;p14"/>
          <p:cNvPicPr preferRelativeResize="0"/>
          <p:nvPr/>
        </p:nvPicPr>
        <p:blipFill rotWithShape="1">
          <a:blip r:embed="rId2">
            <a:alphaModFix/>
          </a:blip>
          <a:srcRect/>
          <a:stretch/>
        </p:blipFill>
        <p:spPr>
          <a:xfrm>
            <a:off x="1487277" y="906523"/>
            <a:ext cx="10528452" cy="5951477"/>
          </a:xfrm>
          <a:prstGeom prst="rect">
            <a:avLst/>
          </a:prstGeom>
          <a:noFill/>
          <a:ln>
            <a:noFill/>
          </a:ln>
        </p:spPr>
      </p:pic>
      <p:sp>
        <p:nvSpPr>
          <p:cNvPr id="57" name="Google Shape;57;p14"/>
          <p:cNvSpPr txBox="1"/>
          <p:nvPr/>
        </p:nvSpPr>
        <p:spPr>
          <a:xfrm>
            <a:off x="3418493" y="6486395"/>
            <a:ext cx="6496800" cy="3387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600">
                <a:solidFill>
                  <a:srgbClr val="11284B"/>
                </a:solidFill>
                <a:latin typeface="Arial Black"/>
                <a:ea typeface="Arial Black"/>
                <a:cs typeface="Arial Black"/>
                <a:sym typeface="Arial Black"/>
              </a:rPr>
              <a:t>Kansas leads the world in the success of each student.</a:t>
            </a:r>
            <a:endParaRPr sz="1600">
              <a:solidFill>
                <a:srgbClr val="11284B"/>
              </a:solidFill>
              <a:latin typeface="Arial Black"/>
              <a:ea typeface="Arial Black"/>
              <a:cs typeface="Arial Black"/>
              <a:sym typeface="Arial Black"/>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1_Title and Content">
  <p:cSld name="1_Title and Content">
    <p:bg>
      <p:bgPr>
        <a:solidFill>
          <a:schemeClr val="lt1"/>
        </a:solidFill>
        <a:effectLst/>
      </p:bgPr>
    </p:bg>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Arial Black"/>
              <a:buNone/>
              <a:defRPr sz="4400" b="0" i="0" u="none" strike="noStrike" cap="non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60" name="Google Shape;60;p15"/>
          <p:cNvSpPr txBox="1">
            <a:spLocks noGrp="1"/>
          </p:cNvSpPr>
          <p:nvPr>
            <p:ph type="body" idx="1"/>
          </p:nvPr>
        </p:nvSpPr>
        <p:spPr>
          <a:xfrm>
            <a:off x="838200" y="1825625"/>
            <a:ext cx="6540600" cy="35211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1"/>
        <p:cNvGrpSpPr/>
        <p:nvPr/>
      </p:nvGrpSpPr>
      <p:grpSpPr>
        <a:xfrm>
          <a:off x="0" y="0"/>
          <a:ext cx="0" cy="0"/>
          <a:chOff x="0" y="0"/>
          <a:chExt cx="0" cy="0"/>
        </a:xfrm>
      </p:grpSpPr>
      <p:sp>
        <p:nvSpPr>
          <p:cNvPr id="62" name="Google Shape;62;p1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Arial Black"/>
              <a:buNone/>
              <a:defRPr sz="4400" b="0" i="0" u="none" strike="noStrike" cap="non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63" name="Google Shape;63;p16"/>
          <p:cNvSpPr txBox="1">
            <a:spLocks noGrp="1"/>
          </p:cNvSpPr>
          <p:nvPr>
            <p:ph type="body" idx="1"/>
          </p:nvPr>
        </p:nvSpPr>
        <p:spPr>
          <a:xfrm>
            <a:off x="838200" y="1825625"/>
            <a:ext cx="5181600" cy="35973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4" name="Google Shape;64;p16"/>
          <p:cNvSpPr txBox="1">
            <a:spLocks noGrp="1"/>
          </p:cNvSpPr>
          <p:nvPr>
            <p:ph type="body" idx="2"/>
          </p:nvPr>
        </p:nvSpPr>
        <p:spPr>
          <a:xfrm>
            <a:off x="6172200" y="1825625"/>
            <a:ext cx="5181600" cy="35973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5"/>
        <p:cNvGrpSpPr/>
        <p:nvPr/>
      </p:nvGrpSpPr>
      <p:grpSpPr>
        <a:xfrm>
          <a:off x="0" y="0"/>
          <a:ext cx="0" cy="0"/>
          <a:chOff x="0" y="0"/>
          <a:chExt cx="0" cy="0"/>
        </a:xfrm>
      </p:grpSpPr>
      <p:sp>
        <p:nvSpPr>
          <p:cNvPr id="66" name="Google Shape;66;p17"/>
          <p:cNvSpPr txBox="1">
            <a:spLocks noGrp="1"/>
          </p:cNvSpPr>
          <p:nvPr>
            <p:ph type="dt" idx="10"/>
          </p:nvPr>
        </p:nvSpPr>
        <p:spPr>
          <a:xfrm>
            <a:off x="838200" y="6356350"/>
            <a:ext cx="2743200" cy="365100"/>
          </a:xfrm>
          <a:prstGeom prst="rect">
            <a:avLst/>
          </a:prstGeom>
          <a:noFill/>
          <a:ln>
            <a:noFill/>
          </a:ln>
        </p:spPr>
        <p:txBody>
          <a:bodyPr spcFirstLastPara="1" wrap="square" lIns="91425" tIns="45700" rIns="91425" bIns="45700"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7" name="Google Shape;67;p17"/>
          <p:cNvSpPr txBox="1">
            <a:spLocks noGrp="1"/>
          </p:cNvSpPr>
          <p:nvPr>
            <p:ph type="ftr" idx="11"/>
          </p:nvPr>
        </p:nvSpPr>
        <p:spPr>
          <a:xfrm>
            <a:off x="4038600" y="6356350"/>
            <a:ext cx="4114800" cy="365100"/>
          </a:xfrm>
          <a:prstGeom prst="rect">
            <a:avLst/>
          </a:prstGeom>
          <a:noFill/>
          <a:ln>
            <a:noFill/>
          </a:ln>
        </p:spPr>
        <p:txBody>
          <a:bodyPr spcFirstLastPara="1" wrap="square" lIns="91425" tIns="45700" rIns="91425" bIns="45700" anchor="t" anchorCtr="0"/>
          <a:lstStyle>
            <a:lvl1pPr marR="0" lvl="0" algn="l" rtl="0">
              <a:spcBef>
                <a:spcPts val="0"/>
              </a:spcBef>
              <a:spcAft>
                <a:spcPts val="0"/>
              </a:spcAft>
              <a:buSzPts val="1400"/>
              <a:buNone/>
              <a:defRPr sz="1800">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68" name="Google Shape;68;p17"/>
          <p:cNvSpPr txBox="1">
            <a:spLocks noGrp="1"/>
          </p:cNvSpPr>
          <p:nvPr>
            <p:ph type="sldNum" idx="12"/>
          </p:nvPr>
        </p:nvSpPr>
        <p:spPr>
          <a:xfrm>
            <a:off x="8610600" y="6356350"/>
            <a:ext cx="2743200" cy="3651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dk1"/>
                </a:solidFill>
                <a:latin typeface="Calibri"/>
                <a:ea typeface="Calibri"/>
                <a:cs typeface="Calibri"/>
                <a:sym typeface="Calibri"/>
              </a:defRPr>
            </a:lvl1pPr>
            <a:lvl2pPr marL="0" marR="0" lvl="1" indent="0" algn="l" rtl="0">
              <a:spcBef>
                <a:spcPts val="0"/>
              </a:spcBef>
              <a:buNone/>
              <a:defRPr sz="1800">
                <a:solidFill>
                  <a:schemeClr val="dk1"/>
                </a:solidFill>
                <a:latin typeface="Calibri"/>
                <a:ea typeface="Calibri"/>
                <a:cs typeface="Calibri"/>
                <a:sym typeface="Calibri"/>
              </a:defRPr>
            </a:lvl2pPr>
            <a:lvl3pPr marL="0" marR="0" lvl="2" indent="0" algn="l" rtl="0">
              <a:spcBef>
                <a:spcPts val="0"/>
              </a:spcBef>
              <a:buNone/>
              <a:defRPr sz="1800">
                <a:solidFill>
                  <a:schemeClr val="dk1"/>
                </a:solidFill>
                <a:latin typeface="Calibri"/>
                <a:ea typeface="Calibri"/>
                <a:cs typeface="Calibri"/>
                <a:sym typeface="Calibri"/>
              </a:defRPr>
            </a:lvl3pPr>
            <a:lvl4pPr marL="0" marR="0" lvl="3" indent="0" algn="l" rtl="0">
              <a:spcBef>
                <a:spcPts val="0"/>
              </a:spcBef>
              <a:buNone/>
              <a:defRPr sz="1800">
                <a:solidFill>
                  <a:schemeClr val="dk1"/>
                </a:solidFill>
                <a:latin typeface="Calibri"/>
                <a:ea typeface="Calibri"/>
                <a:cs typeface="Calibri"/>
                <a:sym typeface="Calibri"/>
              </a:defRPr>
            </a:lvl4pPr>
            <a:lvl5pPr marL="0" marR="0" lvl="4" indent="0" algn="l" rtl="0">
              <a:spcBef>
                <a:spcPts val="0"/>
              </a:spcBef>
              <a:buNone/>
              <a:defRPr sz="1800">
                <a:solidFill>
                  <a:schemeClr val="dk1"/>
                </a:solidFill>
                <a:latin typeface="Calibri"/>
                <a:ea typeface="Calibri"/>
                <a:cs typeface="Calibri"/>
                <a:sym typeface="Calibri"/>
              </a:defRPr>
            </a:lvl5pPr>
            <a:lvl6pPr marL="0" marR="0" lvl="5" indent="0" algn="l" rtl="0">
              <a:spcBef>
                <a:spcPts val="0"/>
              </a:spcBef>
              <a:buNone/>
              <a:defRPr sz="1800">
                <a:solidFill>
                  <a:schemeClr val="dk1"/>
                </a:solidFill>
                <a:latin typeface="Calibri"/>
                <a:ea typeface="Calibri"/>
                <a:cs typeface="Calibri"/>
                <a:sym typeface="Calibri"/>
              </a:defRPr>
            </a:lvl6pPr>
            <a:lvl7pPr marL="0" marR="0" lvl="6" indent="0" algn="l" rtl="0">
              <a:spcBef>
                <a:spcPts val="0"/>
              </a:spcBef>
              <a:buNone/>
              <a:defRPr sz="1800">
                <a:solidFill>
                  <a:schemeClr val="dk1"/>
                </a:solidFill>
                <a:latin typeface="Calibri"/>
                <a:ea typeface="Calibri"/>
                <a:cs typeface="Calibri"/>
                <a:sym typeface="Calibri"/>
              </a:defRPr>
            </a:lvl7pPr>
            <a:lvl8pPr marL="0" marR="0" lvl="7" indent="0" algn="l" rtl="0">
              <a:spcBef>
                <a:spcPts val="0"/>
              </a:spcBef>
              <a:buNone/>
              <a:defRPr sz="1800">
                <a:solidFill>
                  <a:schemeClr val="dk1"/>
                </a:solidFill>
                <a:latin typeface="Calibri"/>
                <a:ea typeface="Calibri"/>
                <a:cs typeface="Calibri"/>
                <a:sym typeface="Calibri"/>
              </a:defRPr>
            </a:lvl8pPr>
            <a:lvl9pPr marL="0" marR="0" lvl="8" indent="0" algn="l" rtl="0">
              <a:spcBef>
                <a:spcPts val="0"/>
              </a:spcBef>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pic>
        <p:nvPicPr>
          <p:cNvPr id="69" name="Google Shape;69;p17"/>
          <p:cNvPicPr preferRelativeResize="0"/>
          <p:nvPr/>
        </p:nvPicPr>
        <p:blipFill rotWithShape="1">
          <a:blip r:embed="rId2">
            <a:alphaModFix/>
          </a:blip>
          <a:srcRect/>
          <a:stretch/>
        </p:blipFill>
        <p:spPr>
          <a:xfrm>
            <a:off x="0" y="0"/>
            <a:ext cx="12191999" cy="6893659"/>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0"/>
        <p:cNvGrpSpPr/>
        <p:nvPr/>
      </p:nvGrpSpPr>
      <p:grpSpPr>
        <a:xfrm>
          <a:off x="0" y="0"/>
          <a:ext cx="0" cy="0"/>
          <a:chOff x="0" y="0"/>
          <a:chExt cx="0" cy="0"/>
        </a:xfrm>
      </p:grpSpPr>
      <p:sp>
        <p:nvSpPr>
          <p:cNvPr id="71" name="Google Shape;71;p18"/>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Arial Black"/>
              <a:buNone/>
              <a:defRPr sz="4400" b="0" i="0" u="none" strike="noStrike" cap="none">
                <a:solidFill>
                  <a:schemeClr val="dk1"/>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72" name="Google Shape;72;p18"/>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Arial"/>
                <a:ea typeface="Arial"/>
                <a:cs typeface="Arial"/>
                <a:sym typeface="Arial"/>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73" name="Google Shape;73;p18"/>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74" name="Google Shape;74;p18"/>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lstStyle>
            <a:lvl1pPr marL="457200" marR="0" lvl="0" indent="-228600" algn="l" rtl="0">
              <a:lnSpc>
                <a:spcPct val="90000"/>
              </a:lnSpc>
              <a:spcBef>
                <a:spcPts val="1000"/>
              </a:spcBef>
              <a:spcAft>
                <a:spcPts val="0"/>
              </a:spcAft>
              <a:buClr>
                <a:schemeClr val="dk1"/>
              </a:buClr>
              <a:buSzPts val="2400"/>
              <a:buFont typeface="Arial"/>
              <a:buNone/>
              <a:defRPr sz="2400" b="1" i="0" u="none" strike="noStrike" cap="none">
                <a:solidFill>
                  <a:schemeClr val="dk1"/>
                </a:solidFill>
                <a:latin typeface="Arial"/>
                <a:ea typeface="Arial"/>
                <a:cs typeface="Arial"/>
                <a:sym typeface="Arial"/>
              </a:defRPr>
            </a:lvl1pPr>
            <a:lvl2pPr marL="914400" marR="0" lvl="1" indent="-228600" algn="l" rtl="0">
              <a:lnSpc>
                <a:spcPct val="90000"/>
              </a:lnSpc>
              <a:spcBef>
                <a:spcPts val="500"/>
              </a:spcBef>
              <a:spcAft>
                <a:spcPts val="0"/>
              </a:spcAft>
              <a:buClr>
                <a:schemeClr val="dk1"/>
              </a:buClr>
              <a:buSzPts val="2000"/>
              <a:buFont typeface="Arial"/>
              <a:buNone/>
              <a:defRPr sz="2000" b="1" i="0" u="none" strike="noStrike" cap="none">
                <a:solidFill>
                  <a:schemeClr val="dk1"/>
                </a:solidFill>
                <a:latin typeface="Calibri"/>
                <a:ea typeface="Calibri"/>
                <a:cs typeface="Calibri"/>
                <a:sym typeface="Calibri"/>
              </a:defRPr>
            </a:lvl2pPr>
            <a:lvl3pPr marL="1371600" marR="0" lvl="2" indent="-228600" algn="l" rtl="0">
              <a:lnSpc>
                <a:spcPct val="90000"/>
              </a:lnSpc>
              <a:spcBef>
                <a:spcPts val="500"/>
              </a:spcBef>
              <a:spcAft>
                <a:spcPts val="0"/>
              </a:spcAft>
              <a:buClr>
                <a:schemeClr val="dk1"/>
              </a:buClr>
              <a:buSzPts val="1800"/>
              <a:buFont typeface="Arial"/>
              <a:buNone/>
              <a:defRPr sz="1800" b="1" i="0" u="none" strike="noStrike" cap="none">
                <a:solidFill>
                  <a:schemeClr val="dk1"/>
                </a:solidFill>
                <a:latin typeface="Calibri"/>
                <a:ea typeface="Calibri"/>
                <a:cs typeface="Calibri"/>
                <a:sym typeface="Calibri"/>
              </a:defRPr>
            </a:lvl3pPr>
            <a:lvl4pPr marL="1828800" marR="0" lvl="3"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4pPr>
            <a:lvl5pPr marL="2286000" marR="0" lvl="4"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5pPr>
            <a:lvl6pPr marL="2743200" marR="0" lvl="5"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6pPr>
            <a:lvl7pPr marL="3200400" marR="0" lvl="6"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7pPr>
            <a:lvl8pPr marL="3657600" marR="0" lvl="7"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8pPr>
            <a:lvl9pPr marL="4114800" marR="0" lvl="8" indent="-228600" algn="l" rtl="0">
              <a:lnSpc>
                <a:spcPct val="90000"/>
              </a:lnSpc>
              <a:spcBef>
                <a:spcPts val="500"/>
              </a:spcBef>
              <a:spcAft>
                <a:spcPts val="0"/>
              </a:spcAft>
              <a:buClr>
                <a:schemeClr val="dk1"/>
              </a:buClr>
              <a:buSzPts val="1600"/>
              <a:buFont typeface="Arial"/>
              <a:buNone/>
              <a:defRPr sz="1600" b="1" i="0" u="none" strike="noStrike" cap="none">
                <a:solidFill>
                  <a:schemeClr val="dk1"/>
                </a:solidFill>
                <a:latin typeface="Calibri"/>
                <a:ea typeface="Calibri"/>
                <a:cs typeface="Calibri"/>
                <a:sym typeface="Calibri"/>
              </a:defRPr>
            </a:lvl9pPr>
          </a:lstStyle>
          <a:p>
            <a:endParaRPr/>
          </a:p>
        </p:txBody>
      </p:sp>
      <p:sp>
        <p:nvSpPr>
          <p:cNvPr id="75" name="Google Shape;75;p18"/>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act slide">
  <p:cSld name="Contact slide">
    <p:spTree>
      <p:nvGrpSpPr>
        <p:cNvPr id="1" name="Shape 76"/>
        <p:cNvGrpSpPr/>
        <p:nvPr/>
      </p:nvGrpSpPr>
      <p:grpSpPr>
        <a:xfrm>
          <a:off x="0" y="0"/>
          <a:ext cx="0" cy="0"/>
          <a:chOff x="0" y="0"/>
          <a:chExt cx="0" cy="0"/>
        </a:xfrm>
      </p:grpSpPr>
      <p:sp>
        <p:nvSpPr>
          <p:cNvPr id="77" name="Google Shape;77;p1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pic>
        <p:nvPicPr>
          <p:cNvPr id="78" name="Google Shape;78;p19"/>
          <p:cNvPicPr preferRelativeResize="0"/>
          <p:nvPr/>
        </p:nvPicPr>
        <p:blipFill rotWithShape="1">
          <a:blip r:embed="rId2">
            <a:alphaModFix/>
          </a:blip>
          <a:srcRect/>
          <a:stretch/>
        </p:blipFill>
        <p:spPr>
          <a:xfrm>
            <a:off x="-304800" y="-489527"/>
            <a:ext cx="12998565" cy="7383186"/>
          </a:xfrm>
          <a:prstGeom prst="rect">
            <a:avLst/>
          </a:prstGeom>
          <a:noFill/>
          <a:ln>
            <a:noFill/>
          </a:ln>
        </p:spPr>
      </p:pic>
      <p:pic>
        <p:nvPicPr>
          <p:cNvPr id="79" name="Google Shape;79;p19"/>
          <p:cNvPicPr preferRelativeResize="0"/>
          <p:nvPr/>
        </p:nvPicPr>
        <p:blipFill rotWithShape="1">
          <a:blip r:embed="rId3">
            <a:alphaModFix/>
          </a:blip>
          <a:srcRect/>
          <a:stretch/>
        </p:blipFill>
        <p:spPr>
          <a:xfrm>
            <a:off x="4483100" y="5960450"/>
            <a:ext cx="7200901" cy="535166"/>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act slide with white">
  <p:cSld name="Contact slide with white">
    <p:spTree>
      <p:nvGrpSpPr>
        <p:cNvPr id="1" name="Shape 80"/>
        <p:cNvGrpSpPr/>
        <p:nvPr/>
      </p:nvGrpSpPr>
      <p:grpSpPr>
        <a:xfrm>
          <a:off x="0" y="0"/>
          <a:ext cx="0" cy="0"/>
          <a:chOff x="0" y="0"/>
          <a:chExt cx="0" cy="0"/>
        </a:xfrm>
      </p:grpSpPr>
      <p:sp>
        <p:nvSpPr>
          <p:cNvPr id="81" name="Google Shape;81;p2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pic>
        <p:nvPicPr>
          <p:cNvPr id="82" name="Google Shape;82;p20"/>
          <p:cNvPicPr preferRelativeResize="0"/>
          <p:nvPr/>
        </p:nvPicPr>
        <p:blipFill rotWithShape="1">
          <a:blip r:embed="rId2">
            <a:alphaModFix/>
          </a:blip>
          <a:srcRect/>
          <a:stretch/>
        </p:blipFill>
        <p:spPr>
          <a:xfrm>
            <a:off x="-147782" y="-114810"/>
            <a:ext cx="12339784" cy="7007958"/>
          </a:xfrm>
          <a:prstGeom prst="rect">
            <a:avLst/>
          </a:prstGeom>
          <a:noFill/>
          <a:ln>
            <a:noFill/>
          </a:ln>
        </p:spPr>
      </p:pic>
      <p:pic>
        <p:nvPicPr>
          <p:cNvPr id="83" name="Google Shape;83;p20"/>
          <p:cNvPicPr preferRelativeResize="0"/>
          <p:nvPr/>
        </p:nvPicPr>
        <p:blipFill rotWithShape="1">
          <a:blip r:embed="rId3">
            <a:alphaModFix/>
          </a:blip>
          <a:srcRect/>
          <a:stretch/>
        </p:blipFill>
        <p:spPr>
          <a:xfrm>
            <a:off x="4483100" y="5960450"/>
            <a:ext cx="7200901" cy="535166"/>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88"/>
        <p:cNvGrpSpPr/>
        <p:nvPr/>
      </p:nvGrpSpPr>
      <p:grpSpPr>
        <a:xfrm>
          <a:off x="0" y="0"/>
          <a:ext cx="0" cy="0"/>
          <a:chOff x="0" y="0"/>
          <a:chExt cx="0" cy="0"/>
        </a:xfrm>
      </p:grpSpPr>
      <p:sp>
        <p:nvSpPr>
          <p:cNvPr id="89" name="Google Shape;89;p2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rgbClr val="11284B"/>
              </a:buClr>
              <a:buSzPts val="4400"/>
              <a:buFont typeface="Arial Black"/>
              <a:buNone/>
              <a:defRPr sz="4400" b="0" i="0" u="none" strike="noStrike" cap="none">
                <a:solidFill>
                  <a:srgbClr val="11284B"/>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90" name="Google Shape;90;p22"/>
          <p:cNvSpPr txBox="1">
            <a:spLocks noGrp="1"/>
          </p:cNvSpPr>
          <p:nvPr>
            <p:ph type="body" idx="1"/>
          </p:nvPr>
        </p:nvSpPr>
        <p:spPr>
          <a:xfrm>
            <a:off x="838200" y="1825625"/>
            <a:ext cx="6540600" cy="3521100"/>
          </a:xfrm>
          <a:prstGeom prst="rect">
            <a:avLst/>
          </a:prstGeom>
          <a:noFill/>
          <a:ln>
            <a:noFill/>
          </a:ln>
        </p:spPr>
        <p:txBody>
          <a:bodyPr spcFirstLastPara="1" wrap="square" lIns="91425" tIns="45700" rIns="91425" bIns="45700" anchor="t" anchorCtr="0"/>
          <a:lstStyle>
            <a:lvl1pPr marL="457200" marR="0" lvl="0" indent="-424180" algn="l" rtl="0">
              <a:lnSpc>
                <a:spcPct val="90000"/>
              </a:lnSpc>
              <a:spcBef>
                <a:spcPts val="1000"/>
              </a:spcBef>
              <a:spcAft>
                <a:spcPts val="0"/>
              </a:spcAft>
              <a:buClr>
                <a:srgbClr val="FFA400"/>
              </a:buClr>
              <a:buSzPts val="3080"/>
              <a:buFont typeface="Noto Sans Symbols"/>
              <a:buChar char="▪"/>
              <a:defRPr sz="2800" b="0" i="0" u="none" strike="noStrike" cap="none">
                <a:solidFill>
                  <a:srgbClr val="11284B"/>
                </a:solidFill>
                <a:latin typeface="Arial"/>
                <a:ea typeface="Arial"/>
                <a:cs typeface="Arial"/>
                <a:sym typeface="Arial"/>
              </a:defRPr>
            </a:lvl1pPr>
            <a:lvl2pPr marL="914400" marR="0" lvl="1" indent="-381000" algn="l" rtl="0">
              <a:lnSpc>
                <a:spcPct val="90000"/>
              </a:lnSpc>
              <a:spcBef>
                <a:spcPts val="500"/>
              </a:spcBef>
              <a:spcAft>
                <a:spcPts val="0"/>
              </a:spcAft>
              <a:buClr>
                <a:srgbClr val="FFA400"/>
              </a:buClr>
              <a:buSzPts val="2400"/>
              <a:buFont typeface="Noto Sans Symbols"/>
              <a:buChar char="▪"/>
              <a:defRPr sz="2400" b="0" i="0" u="none" strike="noStrike" cap="none">
                <a:solidFill>
                  <a:srgbClr val="11284B"/>
                </a:solidFill>
                <a:latin typeface="Arial"/>
                <a:ea typeface="Arial"/>
                <a:cs typeface="Arial"/>
                <a:sym typeface="Arial"/>
              </a:defRPr>
            </a:lvl2pPr>
            <a:lvl3pPr marL="1371600" marR="0" lvl="2" indent="-355600" algn="l" rtl="0">
              <a:lnSpc>
                <a:spcPct val="90000"/>
              </a:lnSpc>
              <a:spcBef>
                <a:spcPts val="500"/>
              </a:spcBef>
              <a:spcAft>
                <a:spcPts val="0"/>
              </a:spcAft>
              <a:buClr>
                <a:srgbClr val="FFA400"/>
              </a:buClr>
              <a:buSzPts val="2000"/>
              <a:buFont typeface="Noto Sans Symbols"/>
              <a:buChar char="▪"/>
              <a:defRPr sz="2000" b="0" i="0" u="none" strike="noStrike" cap="none">
                <a:solidFill>
                  <a:srgbClr val="11284B"/>
                </a:solidFill>
                <a:latin typeface="Arial"/>
                <a:ea typeface="Arial"/>
                <a:cs typeface="Arial"/>
                <a:sym typeface="Arial"/>
              </a:defRPr>
            </a:lvl3pPr>
            <a:lvl4pPr marL="1828800" marR="0" lvl="3"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4pPr>
            <a:lvl5pPr marL="2286000" marR="0" lvl="4"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95"/>
        <p:cNvGrpSpPr/>
        <p:nvPr/>
      </p:nvGrpSpPr>
      <p:grpSpPr>
        <a:xfrm>
          <a:off x="0" y="0"/>
          <a:ext cx="0" cy="0"/>
          <a:chOff x="0" y="0"/>
          <a:chExt cx="0" cy="0"/>
        </a:xfrm>
      </p:grpSpPr>
      <p:sp>
        <p:nvSpPr>
          <p:cNvPr id="96" name="Google Shape;96;p2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lvl="0" algn="l" rtl="0">
              <a:lnSpc>
                <a:spcPct val="90000"/>
              </a:lnSpc>
              <a:spcBef>
                <a:spcPts val="0"/>
              </a:spcBef>
              <a:spcAft>
                <a:spcPts val="0"/>
              </a:spcAft>
              <a:buSzPts val="1400"/>
              <a:buNone/>
              <a:defRPr>
                <a:latin typeface="Arial Black"/>
                <a:ea typeface="Arial Black"/>
                <a:cs typeface="Arial Black"/>
                <a:sym typeface="Arial Black"/>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97" name="Google Shape;97;p24"/>
          <p:cNvSpPr txBox="1">
            <a:spLocks noGrp="1"/>
          </p:cNvSpPr>
          <p:nvPr>
            <p:ph type="body" idx="1"/>
          </p:nvPr>
        </p:nvSpPr>
        <p:spPr>
          <a:xfrm>
            <a:off x="838200" y="1825625"/>
            <a:ext cx="6540600" cy="3521100"/>
          </a:xfrm>
          <a:prstGeom prst="rect">
            <a:avLst/>
          </a:prstGeom>
          <a:noFill/>
          <a:ln>
            <a:noFill/>
          </a:ln>
        </p:spPr>
        <p:txBody>
          <a:bodyPr spcFirstLastPara="1" wrap="square" lIns="91425" tIns="45700" rIns="91425" bIns="45700" anchor="t" anchorCtr="0"/>
          <a:lstStyle>
            <a:lvl1pPr marL="457200" lvl="0" indent="-424180" algn="l" rtl="0">
              <a:lnSpc>
                <a:spcPct val="90000"/>
              </a:lnSpc>
              <a:spcBef>
                <a:spcPts val="1000"/>
              </a:spcBef>
              <a:spcAft>
                <a:spcPts val="0"/>
              </a:spcAft>
              <a:buClr>
                <a:srgbClr val="FFA400"/>
              </a:buClr>
              <a:buSzPts val="3080"/>
              <a:buFont typeface="Noto Sans Symbols"/>
              <a:buChar char="▪"/>
              <a:defRPr>
                <a:latin typeface="Arial"/>
                <a:ea typeface="Arial"/>
                <a:cs typeface="Arial"/>
                <a:sym typeface="Arial"/>
              </a:defRPr>
            </a:lvl1pPr>
            <a:lvl2pPr marL="914400" lvl="1" indent="-381000" algn="l" rtl="0">
              <a:lnSpc>
                <a:spcPct val="90000"/>
              </a:lnSpc>
              <a:spcBef>
                <a:spcPts val="500"/>
              </a:spcBef>
              <a:spcAft>
                <a:spcPts val="0"/>
              </a:spcAft>
              <a:buClr>
                <a:srgbClr val="FFA400"/>
              </a:buClr>
              <a:buSzPts val="2400"/>
              <a:buFont typeface="Noto Sans Symbols"/>
              <a:buChar char="▪"/>
              <a:defRPr>
                <a:latin typeface="Arial"/>
                <a:ea typeface="Arial"/>
                <a:cs typeface="Arial"/>
                <a:sym typeface="Arial"/>
              </a:defRPr>
            </a:lvl2pPr>
            <a:lvl3pPr marL="1371600" lvl="2" indent="-355600" algn="l" rtl="0">
              <a:lnSpc>
                <a:spcPct val="90000"/>
              </a:lnSpc>
              <a:spcBef>
                <a:spcPts val="500"/>
              </a:spcBef>
              <a:spcAft>
                <a:spcPts val="0"/>
              </a:spcAft>
              <a:buClr>
                <a:srgbClr val="FFA400"/>
              </a:buClr>
              <a:buSzPts val="2000"/>
              <a:buFont typeface="Noto Sans Symbols"/>
              <a:buChar char="▪"/>
              <a:defRPr>
                <a:latin typeface="Arial"/>
                <a:ea typeface="Arial"/>
                <a:cs typeface="Arial"/>
                <a:sym typeface="Arial"/>
              </a:defRPr>
            </a:lvl3pPr>
            <a:lvl4pPr marL="1828800" lvl="3" indent="-342900" algn="l" rtl="0">
              <a:lnSpc>
                <a:spcPct val="90000"/>
              </a:lnSpc>
              <a:spcBef>
                <a:spcPts val="500"/>
              </a:spcBef>
              <a:spcAft>
                <a:spcPts val="0"/>
              </a:spcAft>
              <a:buClr>
                <a:srgbClr val="FFA400"/>
              </a:buClr>
              <a:buSzPts val="1800"/>
              <a:buFont typeface="Noto Sans Symbols"/>
              <a:buChar char="▪"/>
              <a:defRPr>
                <a:latin typeface="Arial"/>
                <a:ea typeface="Arial"/>
                <a:cs typeface="Arial"/>
                <a:sym typeface="Arial"/>
              </a:defRPr>
            </a:lvl4pPr>
            <a:lvl5pPr marL="2286000" lvl="4" indent="-342900" algn="l" rtl="0">
              <a:lnSpc>
                <a:spcPct val="90000"/>
              </a:lnSpc>
              <a:spcBef>
                <a:spcPts val="500"/>
              </a:spcBef>
              <a:spcAft>
                <a:spcPts val="0"/>
              </a:spcAft>
              <a:buClr>
                <a:srgbClr val="FFA400"/>
              </a:buClr>
              <a:buSzPts val="1800"/>
              <a:buFont typeface="Noto Sans Symbols"/>
              <a:buChar char="▪"/>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98"/>
        <p:cNvGrpSpPr/>
        <p:nvPr/>
      </p:nvGrpSpPr>
      <p:grpSpPr>
        <a:xfrm>
          <a:off x="0" y="0"/>
          <a:ext cx="0" cy="0"/>
          <a:chOff x="0" y="0"/>
          <a:chExt cx="0" cy="0"/>
        </a:xfrm>
      </p:grpSpPr>
      <p:sp>
        <p:nvSpPr>
          <p:cNvPr id="99" name="Google Shape;99;p25"/>
          <p:cNvSpPr txBox="1">
            <a:spLocks noGrp="1"/>
          </p:cNvSpPr>
          <p:nvPr>
            <p:ph type="title"/>
          </p:nvPr>
        </p:nvSpPr>
        <p:spPr>
          <a:xfrm>
            <a:off x="839788" y="365125"/>
            <a:ext cx="10515600" cy="1325700"/>
          </a:xfrm>
          <a:prstGeom prst="rect">
            <a:avLst/>
          </a:prstGeom>
          <a:noFill/>
          <a:ln>
            <a:noFill/>
          </a:ln>
        </p:spPr>
        <p:txBody>
          <a:bodyPr spcFirstLastPara="1" wrap="square" lIns="91425" tIns="45700" rIns="91425" bIns="45700" anchor="ctr" anchorCtr="0"/>
          <a:lstStyle>
            <a:lvl1pPr lvl="0" algn="l" rtl="0">
              <a:lnSpc>
                <a:spcPct val="90000"/>
              </a:lnSpc>
              <a:spcBef>
                <a:spcPts val="0"/>
              </a:spcBef>
              <a:spcAft>
                <a:spcPts val="0"/>
              </a:spcAft>
              <a:buSzPts val="1400"/>
              <a:buNone/>
              <a:defRPr>
                <a:latin typeface="Arial Black"/>
                <a:ea typeface="Arial Black"/>
                <a:cs typeface="Arial Black"/>
                <a:sym typeface="Arial Black"/>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100" name="Google Shape;100;p25"/>
          <p:cNvSpPr txBox="1">
            <a:spLocks noGrp="1"/>
          </p:cNvSpPr>
          <p:nvPr>
            <p:ph type="body" idx="1"/>
          </p:nvPr>
        </p:nvSpPr>
        <p:spPr>
          <a:xfrm>
            <a:off x="839788" y="1681163"/>
            <a:ext cx="5157900" cy="823800"/>
          </a:xfrm>
          <a:prstGeom prst="rect">
            <a:avLst/>
          </a:prstGeom>
          <a:noFill/>
          <a:ln>
            <a:noFill/>
          </a:ln>
        </p:spPr>
        <p:txBody>
          <a:bodyPr spcFirstLastPara="1" wrap="square" lIns="91425" tIns="45700" rIns="91425" bIns="45700" anchor="b" anchorCtr="0"/>
          <a:lstStyle>
            <a:lvl1pPr marL="457200" lvl="0" indent="-228600" algn="l" rtl="0">
              <a:lnSpc>
                <a:spcPct val="90000"/>
              </a:lnSpc>
              <a:spcBef>
                <a:spcPts val="1000"/>
              </a:spcBef>
              <a:spcAft>
                <a:spcPts val="0"/>
              </a:spcAft>
              <a:buSzPts val="2400"/>
              <a:buNone/>
              <a:defRPr sz="2400" b="1">
                <a:latin typeface="Arial"/>
                <a:ea typeface="Arial"/>
                <a:cs typeface="Arial"/>
                <a:sym typeface="Arial"/>
              </a:defRPr>
            </a:lvl1pPr>
            <a:lvl2pPr marL="914400" lvl="1" indent="-228600" algn="l" rtl="0">
              <a:lnSpc>
                <a:spcPct val="90000"/>
              </a:lnSpc>
              <a:spcBef>
                <a:spcPts val="500"/>
              </a:spcBef>
              <a:spcAft>
                <a:spcPts val="0"/>
              </a:spcAft>
              <a:buSzPts val="2000"/>
              <a:buNone/>
              <a:defRPr sz="2000" b="1"/>
            </a:lvl2pPr>
            <a:lvl3pPr marL="1371600" lvl="2" indent="-228600" algn="l" rtl="0">
              <a:lnSpc>
                <a:spcPct val="90000"/>
              </a:lnSpc>
              <a:spcBef>
                <a:spcPts val="500"/>
              </a:spcBef>
              <a:spcAft>
                <a:spcPts val="0"/>
              </a:spcAft>
              <a:buSzPts val="1800"/>
              <a:buNone/>
              <a:defRPr sz="1800" b="1"/>
            </a:lvl3pPr>
            <a:lvl4pPr marL="1828800" lvl="3" indent="-228600" algn="l" rtl="0">
              <a:lnSpc>
                <a:spcPct val="90000"/>
              </a:lnSpc>
              <a:spcBef>
                <a:spcPts val="500"/>
              </a:spcBef>
              <a:spcAft>
                <a:spcPts val="0"/>
              </a:spcAft>
              <a:buSzPts val="1600"/>
              <a:buNone/>
              <a:defRPr sz="1600" b="1"/>
            </a:lvl4pPr>
            <a:lvl5pPr marL="2286000" lvl="4" indent="-228600" algn="l" rtl="0">
              <a:lnSpc>
                <a:spcPct val="90000"/>
              </a:lnSpc>
              <a:spcBef>
                <a:spcPts val="500"/>
              </a:spcBef>
              <a:spcAft>
                <a:spcPts val="0"/>
              </a:spcAft>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01" name="Google Shape;101;p25"/>
          <p:cNvSpPr txBox="1">
            <a:spLocks noGrp="1"/>
          </p:cNvSpPr>
          <p:nvPr>
            <p:ph type="body" idx="2"/>
          </p:nvPr>
        </p:nvSpPr>
        <p:spPr>
          <a:xfrm>
            <a:off x="839788" y="2505075"/>
            <a:ext cx="5157900" cy="3684600"/>
          </a:xfrm>
          <a:prstGeom prst="rect">
            <a:avLst/>
          </a:prstGeom>
          <a:noFill/>
          <a:ln>
            <a:noFill/>
          </a:ln>
        </p:spPr>
        <p:txBody>
          <a:bodyPr spcFirstLastPara="1" wrap="square" lIns="91425" tIns="45700" rIns="91425" bIns="45700" anchor="t" anchorCtr="0"/>
          <a:lstStyle>
            <a:lvl1pPr marL="457200" lvl="0" indent="-406400" algn="l" rtl="0">
              <a:lnSpc>
                <a:spcPct val="90000"/>
              </a:lnSpc>
              <a:spcBef>
                <a:spcPts val="1000"/>
              </a:spcBef>
              <a:spcAft>
                <a:spcPts val="0"/>
              </a:spcAft>
              <a:buSzPts val="2800"/>
              <a:buChar char="▪"/>
              <a:defRPr>
                <a:latin typeface="Arial"/>
                <a:ea typeface="Arial"/>
                <a:cs typeface="Arial"/>
                <a:sym typeface="Arial"/>
              </a:defRPr>
            </a:lvl1pPr>
            <a:lvl2pPr marL="914400" lvl="1" indent="-381000" algn="l" rtl="0">
              <a:lnSpc>
                <a:spcPct val="90000"/>
              </a:lnSpc>
              <a:spcBef>
                <a:spcPts val="500"/>
              </a:spcBef>
              <a:spcAft>
                <a:spcPts val="0"/>
              </a:spcAft>
              <a:buSzPts val="2400"/>
              <a:buChar char="▪"/>
              <a:defRPr>
                <a:latin typeface="Arial"/>
                <a:ea typeface="Arial"/>
                <a:cs typeface="Arial"/>
                <a:sym typeface="Arial"/>
              </a:defRPr>
            </a:lvl2pPr>
            <a:lvl3pPr marL="1371600" lvl="2" indent="-355600" algn="l" rtl="0">
              <a:lnSpc>
                <a:spcPct val="90000"/>
              </a:lnSpc>
              <a:spcBef>
                <a:spcPts val="500"/>
              </a:spcBef>
              <a:spcAft>
                <a:spcPts val="0"/>
              </a:spcAft>
              <a:buSzPts val="2000"/>
              <a:buChar char="▪"/>
              <a:defRPr>
                <a:latin typeface="Arial"/>
                <a:ea typeface="Arial"/>
                <a:cs typeface="Arial"/>
                <a:sym typeface="Arial"/>
              </a:defRPr>
            </a:lvl3pPr>
            <a:lvl4pPr marL="1828800" lvl="3" indent="-342900" algn="l" rtl="0">
              <a:lnSpc>
                <a:spcPct val="90000"/>
              </a:lnSpc>
              <a:spcBef>
                <a:spcPts val="500"/>
              </a:spcBef>
              <a:spcAft>
                <a:spcPts val="0"/>
              </a:spcAft>
              <a:buSzPts val="1800"/>
              <a:buChar char="▪"/>
              <a:defRPr>
                <a:latin typeface="Arial"/>
                <a:ea typeface="Arial"/>
                <a:cs typeface="Arial"/>
                <a:sym typeface="Arial"/>
              </a:defRPr>
            </a:lvl4pPr>
            <a:lvl5pPr marL="2286000" lvl="4" indent="-342900" algn="l" rtl="0">
              <a:lnSpc>
                <a:spcPct val="90000"/>
              </a:lnSpc>
              <a:spcBef>
                <a:spcPts val="500"/>
              </a:spcBef>
              <a:spcAft>
                <a:spcPts val="0"/>
              </a:spcAft>
              <a:buSzPts val="1800"/>
              <a:buChar char="▪"/>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02" name="Google Shape;102;p25"/>
          <p:cNvSpPr txBox="1">
            <a:spLocks noGrp="1"/>
          </p:cNvSpPr>
          <p:nvPr>
            <p:ph type="body" idx="3"/>
          </p:nvPr>
        </p:nvSpPr>
        <p:spPr>
          <a:xfrm>
            <a:off x="6172200" y="1681163"/>
            <a:ext cx="5183100" cy="823800"/>
          </a:xfrm>
          <a:prstGeom prst="rect">
            <a:avLst/>
          </a:prstGeom>
          <a:noFill/>
          <a:ln>
            <a:noFill/>
          </a:ln>
        </p:spPr>
        <p:txBody>
          <a:bodyPr spcFirstLastPara="1" wrap="square" lIns="91425" tIns="45700" rIns="91425" bIns="45700" anchor="b" anchorCtr="0"/>
          <a:lstStyle>
            <a:lvl1pPr marL="457200" lvl="0" indent="-228600" algn="l" rtl="0">
              <a:lnSpc>
                <a:spcPct val="90000"/>
              </a:lnSpc>
              <a:spcBef>
                <a:spcPts val="1000"/>
              </a:spcBef>
              <a:spcAft>
                <a:spcPts val="0"/>
              </a:spcAft>
              <a:buSzPts val="2400"/>
              <a:buNone/>
              <a:defRPr sz="2400" b="1">
                <a:latin typeface="Arial"/>
                <a:ea typeface="Arial"/>
                <a:cs typeface="Arial"/>
                <a:sym typeface="Arial"/>
              </a:defRPr>
            </a:lvl1pPr>
            <a:lvl2pPr marL="914400" lvl="1" indent="-228600" algn="l" rtl="0">
              <a:lnSpc>
                <a:spcPct val="90000"/>
              </a:lnSpc>
              <a:spcBef>
                <a:spcPts val="500"/>
              </a:spcBef>
              <a:spcAft>
                <a:spcPts val="0"/>
              </a:spcAft>
              <a:buSzPts val="2000"/>
              <a:buNone/>
              <a:defRPr sz="2000" b="1"/>
            </a:lvl2pPr>
            <a:lvl3pPr marL="1371600" lvl="2" indent="-228600" algn="l" rtl="0">
              <a:lnSpc>
                <a:spcPct val="90000"/>
              </a:lnSpc>
              <a:spcBef>
                <a:spcPts val="500"/>
              </a:spcBef>
              <a:spcAft>
                <a:spcPts val="0"/>
              </a:spcAft>
              <a:buSzPts val="1800"/>
              <a:buNone/>
              <a:defRPr sz="1800" b="1"/>
            </a:lvl3pPr>
            <a:lvl4pPr marL="1828800" lvl="3" indent="-228600" algn="l" rtl="0">
              <a:lnSpc>
                <a:spcPct val="90000"/>
              </a:lnSpc>
              <a:spcBef>
                <a:spcPts val="500"/>
              </a:spcBef>
              <a:spcAft>
                <a:spcPts val="0"/>
              </a:spcAft>
              <a:buSzPts val="1600"/>
              <a:buNone/>
              <a:defRPr sz="1600" b="1"/>
            </a:lvl4pPr>
            <a:lvl5pPr marL="2286000" lvl="4" indent="-228600" algn="l" rtl="0">
              <a:lnSpc>
                <a:spcPct val="90000"/>
              </a:lnSpc>
              <a:spcBef>
                <a:spcPts val="500"/>
              </a:spcBef>
              <a:spcAft>
                <a:spcPts val="0"/>
              </a:spcAft>
              <a:buSzPts val="1600"/>
              <a:buNone/>
              <a:defRPr sz="1600" b="1"/>
            </a:lvl5pPr>
            <a:lvl6pPr marL="2743200" lvl="5" indent="-228600" algn="l" rtl="0">
              <a:lnSpc>
                <a:spcPct val="90000"/>
              </a:lnSpc>
              <a:spcBef>
                <a:spcPts val="500"/>
              </a:spcBef>
              <a:spcAft>
                <a:spcPts val="0"/>
              </a:spcAft>
              <a:buClr>
                <a:schemeClr val="dk1"/>
              </a:buClr>
              <a:buSzPts val="1600"/>
              <a:buNone/>
              <a:defRPr sz="1600" b="1"/>
            </a:lvl6pPr>
            <a:lvl7pPr marL="3200400" lvl="6" indent="-228600" algn="l" rtl="0">
              <a:lnSpc>
                <a:spcPct val="90000"/>
              </a:lnSpc>
              <a:spcBef>
                <a:spcPts val="500"/>
              </a:spcBef>
              <a:spcAft>
                <a:spcPts val="0"/>
              </a:spcAft>
              <a:buClr>
                <a:schemeClr val="dk1"/>
              </a:buClr>
              <a:buSzPts val="1600"/>
              <a:buNone/>
              <a:defRPr sz="1600" b="1"/>
            </a:lvl7pPr>
            <a:lvl8pPr marL="3657600" lvl="7" indent="-228600" algn="l" rtl="0">
              <a:lnSpc>
                <a:spcPct val="90000"/>
              </a:lnSpc>
              <a:spcBef>
                <a:spcPts val="500"/>
              </a:spcBef>
              <a:spcAft>
                <a:spcPts val="0"/>
              </a:spcAft>
              <a:buClr>
                <a:schemeClr val="dk1"/>
              </a:buClr>
              <a:buSzPts val="1600"/>
              <a:buNone/>
              <a:defRPr sz="1600" b="1"/>
            </a:lvl8pPr>
            <a:lvl9pPr marL="4114800" lvl="8" indent="-228600" algn="l" rtl="0">
              <a:lnSpc>
                <a:spcPct val="90000"/>
              </a:lnSpc>
              <a:spcBef>
                <a:spcPts val="500"/>
              </a:spcBef>
              <a:spcAft>
                <a:spcPts val="0"/>
              </a:spcAft>
              <a:buClr>
                <a:schemeClr val="dk1"/>
              </a:buClr>
              <a:buSzPts val="1600"/>
              <a:buNone/>
              <a:defRPr sz="1600" b="1"/>
            </a:lvl9pPr>
          </a:lstStyle>
          <a:p>
            <a:endParaRPr/>
          </a:p>
        </p:txBody>
      </p:sp>
      <p:sp>
        <p:nvSpPr>
          <p:cNvPr id="103" name="Google Shape;103;p25"/>
          <p:cNvSpPr txBox="1">
            <a:spLocks noGrp="1"/>
          </p:cNvSpPr>
          <p:nvPr>
            <p:ph type="body" idx="4"/>
          </p:nvPr>
        </p:nvSpPr>
        <p:spPr>
          <a:xfrm>
            <a:off x="6172200" y="2505075"/>
            <a:ext cx="5183100" cy="3684600"/>
          </a:xfrm>
          <a:prstGeom prst="rect">
            <a:avLst/>
          </a:prstGeom>
          <a:noFill/>
          <a:ln>
            <a:noFill/>
          </a:ln>
        </p:spPr>
        <p:txBody>
          <a:bodyPr spcFirstLastPara="1" wrap="square" lIns="91425" tIns="45700" rIns="91425" bIns="45700" anchor="t" anchorCtr="0"/>
          <a:lstStyle>
            <a:lvl1pPr marL="457200" lvl="0" indent="-406400" algn="l" rtl="0">
              <a:lnSpc>
                <a:spcPct val="90000"/>
              </a:lnSpc>
              <a:spcBef>
                <a:spcPts val="1000"/>
              </a:spcBef>
              <a:spcAft>
                <a:spcPts val="0"/>
              </a:spcAft>
              <a:buSzPts val="2800"/>
              <a:buChar char="▪"/>
              <a:defRPr>
                <a:latin typeface="Arial"/>
                <a:ea typeface="Arial"/>
                <a:cs typeface="Arial"/>
                <a:sym typeface="Arial"/>
              </a:defRPr>
            </a:lvl1pPr>
            <a:lvl2pPr marL="914400" lvl="1" indent="-381000" algn="l" rtl="0">
              <a:lnSpc>
                <a:spcPct val="90000"/>
              </a:lnSpc>
              <a:spcBef>
                <a:spcPts val="500"/>
              </a:spcBef>
              <a:spcAft>
                <a:spcPts val="0"/>
              </a:spcAft>
              <a:buSzPts val="2400"/>
              <a:buChar char="▪"/>
              <a:defRPr>
                <a:latin typeface="Arial"/>
                <a:ea typeface="Arial"/>
                <a:cs typeface="Arial"/>
                <a:sym typeface="Arial"/>
              </a:defRPr>
            </a:lvl2pPr>
            <a:lvl3pPr marL="1371600" lvl="2" indent="-355600" algn="l" rtl="0">
              <a:lnSpc>
                <a:spcPct val="90000"/>
              </a:lnSpc>
              <a:spcBef>
                <a:spcPts val="500"/>
              </a:spcBef>
              <a:spcAft>
                <a:spcPts val="0"/>
              </a:spcAft>
              <a:buSzPts val="2000"/>
              <a:buChar char="▪"/>
              <a:defRPr>
                <a:latin typeface="Arial"/>
                <a:ea typeface="Arial"/>
                <a:cs typeface="Arial"/>
                <a:sym typeface="Arial"/>
              </a:defRPr>
            </a:lvl3pPr>
            <a:lvl4pPr marL="1828800" lvl="3" indent="-342900" algn="l" rtl="0">
              <a:lnSpc>
                <a:spcPct val="90000"/>
              </a:lnSpc>
              <a:spcBef>
                <a:spcPts val="500"/>
              </a:spcBef>
              <a:spcAft>
                <a:spcPts val="0"/>
              </a:spcAft>
              <a:buSzPts val="1800"/>
              <a:buChar char="▪"/>
              <a:defRPr>
                <a:latin typeface="Arial"/>
                <a:ea typeface="Arial"/>
                <a:cs typeface="Arial"/>
                <a:sym typeface="Arial"/>
              </a:defRPr>
            </a:lvl4pPr>
            <a:lvl5pPr marL="2286000" lvl="4" indent="-342900" algn="l" rtl="0">
              <a:lnSpc>
                <a:spcPct val="90000"/>
              </a:lnSpc>
              <a:spcBef>
                <a:spcPts val="500"/>
              </a:spcBef>
              <a:spcAft>
                <a:spcPts val="0"/>
              </a:spcAft>
              <a:buSzPts val="1800"/>
              <a:buChar char="▪"/>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4"/>
        <p:cNvGrpSpPr/>
        <p:nvPr/>
      </p:nvGrpSpPr>
      <p:grpSpPr>
        <a:xfrm>
          <a:off x="0" y="0"/>
          <a:ext cx="0" cy="0"/>
          <a:chOff x="0" y="0"/>
          <a:chExt cx="0" cy="0"/>
        </a:xfrm>
      </p:grpSpPr>
      <p:sp>
        <p:nvSpPr>
          <p:cNvPr id="105" name="Google Shape;105;p2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lvl="0" algn="l" rtl="0">
              <a:lnSpc>
                <a:spcPct val="90000"/>
              </a:lnSpc>
              <a:spcBef>
                <a:spcPts val="0"/>
              </a:spcBef>
              <a:spcAft>
                <a:spcPts val="0"/>
              </a:spcAft>
              <a:buSzPts val="1400"/>
              <a:buNone/>
              <a:defRPr>
                <a:latin typeface="Arial Black"/>
                <a:ea typeface="Arial Black"/>
                <a:cs typeface="Arial Black"/>
                <a:sym typeface="Arial Black"/>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06"/>
        <p:cNvGrpSpPr/>
        <p:nvPr/>
      </p:nvGrpSpPr>
      <p:grpSpPr>
        <a:xfrm>
          <a:off x="0" y="0"/>
          <a:ext cx="0" cy="0"/>
          <a:chOff x="0" y="0"/>
          <a:chExt cx="0" cy="0"/>
        </a:xfrm>
      </p:grpSpPr>
      <p:sp>
        <p:nvSpPr>
          <p:cNvPr id="107" name="Google Shape;107;p2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lvl="0" algn="l" rtl="0">
              <a:lnSpc>
                <a:spcPct val="90000"/>
              </a:lnSpc>
              <a:spcBef>
                <a:spcPts val="0"/>
              </a:spcBef>
              <a:spcAft>
                <a:spcPts val="0"/>
              </a:spcAft>
              <a:buSzPts val="1400"/>
              <a:buNone/>
              <a:defRPr>
                <a:latin typeface="Arial Black"/>
                <a:ea typeface="Arial Black"/>
                <a:cs typeface="Arial Black"/>
                <a:sym typeface="Arial Black"/>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108" name="Google Shape;108;p27"/>
          <p:cNvSpPr txBox="1">
            <a:spLocks noGrp="1"/>
          </p:cNvSpPr>
          <p:nvPr>
            <p:ph type="body" idx="1"/>
          </p:nvPr>
        </p:nvSpPr>
        <p:spPr>
          <a:xfrm>
            <a:off x="838200" y="1825625"/>
            <a:ext cx="5181600" cy="3597300"/>
          </a:xfrm>
          <a:prstGeom prst="rect">
            <a:avLst/>
          </a:prstGeom>
          <a:noFill/>
          <a:ln>
            <a:noFill/>
          </a:ln>
        </p:spPr>
        <p:txBody>
          <a:bodyPr spcFirstLastPara="1" wrap="square" lIns="91425" tIns="45700" rIns="91425" bIns="45700" anchor="t" anchorCtr="0"/>
          <a:lstStyle>
            <a:lvl1pPr marL="457200" lvl="0" indent="-342900" algn="l" rtl="0">
              <a:lnSpc>
                <a:spcPct val="90000"/>
              </a:lnSpc>
              <a:spcBef>
                <a:spcPts val="1000"/>
              </a:spcBef>
              <a:spcAft>
                <a:spcPts val="0"/>
              </a:spcAft>
              <a:buSzPts val="1800"/>
              <a:buChar char="▪"/>
              <a:defRPr/>
            </a:lvl1pPr>
            <a:lvl2pPr marL="914400" lvl="1" indent="-342900" algn="l" rtl="0">
              <a:lnSpc>
                <a:spcPct val="90000"/>
              </a:lnSpc>
              <a:spcBef>
                <a:spcPts val="500"/>
              </a:spcBef>
              <a:spcAft>
                <a:spcPts val="0"/>
              </a:spcAft>
              <a:buSzPts val="1800"/>
              <a:buChar char="▪"/>
              <a:defRPr/>
            </a:lvl2pPr>
            <a:lvl3pPr marL="1371600" lvl="2" indent="-342900" algn="l" rtl="0">
              <a:lnSpc>
                <a:spcPct val="90000"/>
              </a:lnSpc>
              <a:spcBef>
                <a:spcPts val="500"/>
              </a:spcBef>
              <a:spcAft>
                <a:spcPts val="0"/>
              </a:spcAft>
              <a:buSzPts val="1800"/>
              <a:buChar char="▪"/>
              <a:defRPr/>
            </a:lvl3pPr>
            <a:lvl4pPr marL="1828800" lvl="3" indent="-342900" algn="l" rtl="0">
              <a:lnSpc>
                <a:spcPct val="90000"/>
              </a:lnSpc>
              <a:spcBef>
                <a:spcPts val="500"/>
              </a:spcBef>
              <a:spcAft>
                <a:spcPts val="0"/>
              </a:spcAft>
              <a:buSzPts val="1800"/>
              <a:buChar char="▪"/>
              <a:defRPr/>
            </a:lvl4pPr>
            <a:lvl5pPr marL="2286000" lvl="4" indent="-342900" algn="l" rtl="0">
              <a:lnSpc>
                <a:spcPct val="90000"/>
              </a:lnSpc>
              <a:spcBef>
                <a:spcPts val="5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
        <p:nvSpPr>
          <p:cNvPr id="109" name="Google Shape;109;p27"/>
          <p:cNvSpPr txBox="1">
            <a:spLocks noGrp="1"/>
          </p:cNvSpPr>
          <p:nvPr>
            <p:ph type="body" idx="2"/>
          </p:nvPr>
        </p:nvSpPr>
        <p:spPr>
          <a:xfrm>
            <a:off x="6172200" y="1825625"/>
            <a:ext cx="5181600" cy="3597300"/>
          </a:xfrm>
          <a:prstGeom prst="rect">
            <a:avLst/>
          </a:prstGeom>
          <a:noFill/>
          <a:ln>
            <a:noFill/>
          </a:ln>
        </p:spPr>
        <p:txBody>
          <a:bodyPr spcFirstLastPara="1" wrap="square" lIns="91425" tIns="45700" rIns="91425" bIns="45700" anchor="t" anchorCtr="0"/>
          <a:lstStyle>
            <a:lvl1pPr marL="457200" lvl="0" indent="-342900" algn="l" rtl="0">
              <a:lnSpc>
                <a:spcPct val="90000"/>
              </a:lnSpc>
              <a:spcBef>
                <a:spcPts val="1000"/>
              </a:spcBef>
              <a:spcAft>
                <a:spcPts val="0"/>
              </a:spcAft>
              <a:buSzPts val="1800"/>
              <a:buChar char="▪"/>
              <a:defRPr/>
            </a:lvl1pPr>
            <a:lvl2pPr marL="914400" lvl="1" indent="-342900" algn="l" rtl="0">
              <a:lnSpc>
                <a:spcPct val="90000"/>
              </a:lnSpc>
              <a:spcBef>
                <a:spcPts val="500"/>
              </a:spcBef>
              <a:spcAft>
                <a:spcPts val="0"/>
              </a:spcAft>
              <a:buSzPts val="1800"/>
              <a:buChar char="▪"/>
              <a:defRPr/>
            </a:lvl2pPr>
            <a:lvl3pPr marL="1371600" lvl="2" indent="-342900" algn="l" rtl="0">
              <a:lnSpc>
                <a:spcPct val="90000"/>
              </a:lnSpc>
              <a:spcBef>
                <a:spcPts val="500"/>
              </a:spcBef>
              <a:spcAft>
                <a:spcPts val="0"/>
              </a:spcAft>
              <a:buSzPts val="1800"/>
              <a:buChar char="▪"/>
              <a:defRPr/>
            </a:lvl3pPr>
            <a:lvl4pPr marL="1828800" lvl="3" indent="-342900" algn="l" rtl="0">
              <a:lnSpc>
                <a:spcPct val="90000"/>
              </a:lnSpc>
              <a:spcBef>
                <a:spcPts val="500"/>
              </a:spcBef>
              <a:spcAft>
                <a:spcPts val="0"/>
              </a:spcAft>
              <a:buSzPts val="1800"/>
              <a:buChar char="▪"/>
              <a:defRPr/>
            </a:lvl4pPr>
            <a:lvl5pPr marL="2286000" lvl="4" indent="-342900" algn="l" rtl="0">
              <a:lnSpc>
                <a:spcPct val="90000"/>
              </a:lnSpc>
              <a:spcBef>
                <a:spcPts val="500"/>
              </a:spcBef>
              <a:spcAft>
                <a:spcPts val="0"/>
              </a:spcAft>
              <a:buSzPts val="1800"/>
              <a:buChar char="▪"/>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1_Title and Content">
  <p:cSld name="1_Title and Content">
    <p:spTree>
      <p:nvGrpSpPr>
        <p:cNvPr id="1" name="Shape 110"/>
        <p:cNvGrpSpPr/>
        <p:nvPr/>
      </p:nvGrpSpPr>
      <p:grpSpPr>
        <a:xfrm>
          <a:off x="0" y="0"/>
          <a:ext cx="0" cy="0"/>
          <a:chOff x="0" y="0"/>
          <a:chExt cx="0" cy="0"/>
        </a:xfrm>
      </p:grpSpPr>
      <p:sp>
        <p:nvSpPr>
          <p:cNvPr id="111" name="Google Shape;111;p2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lvl="0" algn="l" rtl="0">
              <a:lnSpc>
                <a:spcPct val="90000"/>
              </a:lnSpc>
              <a:spcBef>
                <a:spcPts val="0"/>
              </a:spcBef>
              <a:spcAft>
                <a:spcPts val="0"/>
              </a:spcAft>
              <a:buSzPts val="1400"/>
              <a:buNone/>
              <a:defRPr>
                <a:latin typeface="Arial Black"/>
                <a:ea typeface="Arial Black"/>
                <a:cs typeface="Arial Black"/>
                <a:sym typeface="Arial Black"/>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112" name="Google Shape;112;p28"/>
          <p:cNvSpPr txBox="1">
            <a:spLocks noGrp="1"/>
          </p:cNvSpPr>
          <p:nvPr>
            <p:ph type="body" idx="1"/>
          </p:nvPr>
        </p:nvSpPr>
        <p:spPr>
          <a:xfrm>
            <a:off x="838200" y="1825625"/>
            <a:ext cx="6540600" cy="3521100"/>
          </a:xfrm>
          <a:prstGeom prst="rect">
            <a:avLst/>
          </a:prstGeom>
          <a:noFill/>
          <a:ln>
            <a:noFill/>
          </a:ln>
        </p:spPr>
        <p:txBody>
          <a:bodyPr spcFirstLastPara="1" wrap="square" lIns="91425" tIns="45700" rIns="91425" bIns="45700" anchor="t" anchorCtr="0"/>
          <a:lstStyle>
            <a:lvl1pPr marL="457200" lvl="0" indent="-406400" algn="l" rtl="0">
              <a:lnSpc>
                <a:spcPct val="90000"/>
              </a:lnSpc>
              <a:spcBef>
                <a:spcPts val="1000"/>
              </a:spcBef>
              <a:spcAft>
                <a:spcPts val="0"/>
              </a:spcAft>
              <a:buClr>
                <a:srgbClr val="FFA400"/>
              </a:buClr>
              <a:buSzPts val="2800"/>
              <a:buFont typeface="Noto Sans Symbols"/>
              <a:buChar char="▪"/>
              <a:defRPr>
                <a:latin typeface="Arial"/>
                <a:ea typeface="Arial"/>
                <a:cs typeface="Arial"/>
                <a:sym typeface="Arial"/>
              </a:defRPr>
            </a:lvl1pPr>
            <a:lvl2pPr marL="914400" lvl="1" indent="-381000" algn="l" rtl="0">
              <a:lnSpc>
                <a:spcPct val="90000"/>
              </a:lnSpc>
              <a:spcBef>
                <a:spcPts val="500"/>
              </a:spcBef>
              <a:spcAft>
                <a:spcPts val="0"/>
              </a:spcAft>
              <a:buClr>
                <a:srgbClr val="FFA400"/>
              </a:buClr>
              <a:buSzPts val="2400"/>
              <a:buFont typeface="Noto Sans Symbols"/>
              <a:buChar char="▪"/>
              <a:defRPr>
                <a:latin typeface="Arial"/>
                <a:ea typeface="Arial"/>
                <a:cs typeface="Arial"/>
                <a:sym typeface="Arial"/>
              </a:defRPr>
            </a:lvl2pPr>
            <a:lvl3pPr marL="1371600" lvl="2" indent="-355600" algn="l" rtl="0">
              <a:lnSpc>
                <a:spcPct val="90000"/>
              </a:lnSpc>
              <a:spcBef>
                <a:spcPts val="500"/>
              </a:spcBef>
              <a:spcAft>
                <a:spcPts val="0"/>
              </a:spcAft>
              <a:buClr>
                <a:srgbClr val="FFA400"/>
              </a:buClr>
              <a:buSzPts val="2000"/>
              <a:buFont typeface="Noto Sans Symbols"/>
              <a:buChar char="▪"/>
              <a:defRPr>
                <a:latin typeface="Arial"/>
                <a:ea typeface="Arial"/>
                <a:cs typeface="Arial"/>
                <a:sym typeface="Arial"/>
              </a:defRPr>
            </a:lvl3pPr>
            <a:lvl4pPr marL="1828800" lvl="3" indent="-342900" algn="l" rtl="0">
              <a:lnSpc>
                <a:spcPct val="90000"/>
              </a:lnSpc>
              <a:spcBef>
                <a:spcPts val="500"/>
              </a:spcBef>
              <a:spcAft>
                <a:spcPts val="0"/>
              </a:spcAft>
              <a:buClr>
                <a:srgbClr val="FFA400"/>
              </a:buClr>
              <a:buSzPts val="1800"/>
              <a:buFont typeface="Noto Sans Symbols"/>
              <a:buChar char="▪"/>
              <a:defRPr>
                <a:latin typeface="Arial"/>
                <a:ea typeface="Arial"/>
                <a:cs typeface="Arial"/>
                <a:sym typeface="Arial"/>
              </a:defRPr>
            </a:lvl4pPr>
            <a:lvl5pPr marL="2286000" lvl="4" indent="-342900" algn="l" rtl="0">
              <a:lnSpc>
                <a:spcPct val="90000"/>
              </a:lnSpc>
              <a:spcBef>
                <a:spcPts val="500"/>
              </a:spcBef>
              <a:spcAft>
                <a:spcPts val="0"/>
              </a:spcAft>
              <a:buClr>
                <a:srgbClr val="FFA400"/>
              </a:buClr>
              <a:buSzPts val="1800"/>
              <a:buFont typeface="Noto Sans Symbols"/>
              <a:buChar char="▪"/>
              <a:defRPr>
                <a:latin typeface="Arial"/>
                <a:ea typeface="Arial"/>
                <a:cs typeface="Arial"/>
                <a:sym typeface="Arial"/>
              </a:defRPr>
            </a:lvl5pPr>
            <a:lvl6pPr marL="2743200" lvl="5" indent="-342900" algn="l" rtl="0">
              <a:lnSpc>
                <a:spcPct val="90000"/>
              </a:lnSpc>
              <a:spcBef>
                <a:spcPts val="500"/>
              </a:spcBef>
              <a:spcAft>
                <a:spcPts val="0"/>
              </a:spcAft>
              <a:buClr>
                <a:schemeClr val="dk1"/>
              </a:buClr>
              <a:buSzPts val="1800"/>
              <a:buChar char="•"/>
              <a:defRPr/>
            </a:lvl6pPr>
            <a:lvl7pPr marL="3200400" lvl="6" indent="-342900" algn="l" rtl="0">
              <a:lnSpc>
                <a:spcPct val="90000"/>
              </a:lnSpc>
              <a:spcBef>
                <a:spcPts val="500"/>
              </a:spcBef>
              <a:spcAft>
                <a:spcPts val="0"/>
              </a:spcAft>
              <a:buClr>
                <a:schemeClr val="dk1"/>
              </a:buClr>
              <a:buSzPts val="1800"/>
              <a:buChar char="•"/>
              <a:defRPr/>
            </a:lvl7pPr>
            <a:lvl8pPr marL="3657600" lvl="7" indent="-342900" algn="l" rtl="0">
              <a:lnSpc>
                <a:spcPct val="90000"/>
              </a:lnSpc>
              <a:spcBef>
                <a:spcPts val="500"/>
              </a:spcBef>
              <a:spcAft>
                <a:spcPts val="0"/>
              </a:spcAft>
              <a:buClr>
                <a:schemeClr val="dk1"/>
              </a:buClr>
              <a:buSzPts val="1800"/>
              <a:buChar char="•"/>
              <a:defRPr/>
            </a:lvl8pPr>
            <a:lvl9pPr marL="4114800" lvl="8" indent="-342900" algn="l" rtl="0">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2.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3.xml"/><Relationship Id="rId1" Type="http://schemas.openxmlformats.org/officeDocument/2006/relationships/slideLayout" Target="../slideLayouts/slideLayout3.xml"/><Relationship Id="rId4" Type="http://schemas.openxmlformats.org/officeDocument/2006/relationships/image" Target="../media/image4.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4.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5.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12.xml"/><Relationship Id="rId13" Type="http://schemas.openxmlformats.org/officeDocument/2006/relationships/image" Target="../media/image1.jpg"/><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5.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6.xml"/><Relationship Id="rId1" Type="http://schemas.openxmlformats.org/officeDocument/2006/relationships/slideLayout" Target="../slideLayouts/slideLayout16.xml"/></Relationships>
</file>

<file path=ppt/slideMasters/_rels/slideMaster7.xml.rels><?xml version="1.0" encoding="UTF-8" standalone="yes"?>
<Relationships xmlns="http://schemas.openxmlformats.org/package/2006/relationships"><Relationship Id="rId3" Type="http://schemas.openxmlformats.org/officeDocument/2006/relationships/slideLayout" Target="../slideLayouts/slideLayout19.xml"/><Relationship Id="rId7" Type="http://schemas.openxmlformats.org/officeDocument/2006/relationships/image" Target="../media/image1.jpg"/><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theme" Target="../theme/theme7.xml"/><Relationship Id="rId5" Type="http://schemas.openxmlformats.org/officeDocument/2006/relationships/slideLayout" Target="../slideLayouts/slideLayout21.xml"/><Relationship Id="rId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1"/>
          <p:cNvPicPr preferRelativeResize="0"/>
          <p:nvPr/>
        </p:nvPicPr>
        <p:blipFill rotWithShape="1">
          <a:blip r:embed="rId3">
            <a:alphaModFix/>
          </a:blip>
          <a:srcRect/>
          <a:stretch/>
        </p:blipFill>
        <p:spPr>
          <a:xfrm>
            <a:off x="30162" y="0"/>
            <a:ext cx="12161837" cy="6875462"/>
          </a:xfrm>
          <a:prstGeom prst="rect">
            <a:avLst/>
          </a:prstGeom>
          <a:noFill/>
          <a:ln>
            <a:noFill/>
          </a:ln>
        </p:spPr>
      </p:pic>
      <p:sp>
        <p:nvSpPr>
          <p:cNvPr id="7" name="Google Shape;7;p1"/>
          <p:cNvSpPr txBox="1">
            <a:spLocks noGrp="1"/>
          </p:cNvSpPr>
          <p:nvPr>
            <p:ph type="title"/>
          </p:nvPr>
        </p:nvSpPr>
        <p:spPr>
          <a:xfrm>
            <a:off x="838200" y="365125"/>
            <a:ext cx="10515600" cy="1325562"/>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rgbClr val="11284B"/>
              </a:buClr>
              <a:buSzPts val="4400"/>
              <a:buFont typeface="Arial Black"/>
              <a:buNone/>
              <a:defRPr sz="4400" b="0" i="0" u="none" strike="noStrike" cap="none">
                <a:solidFill>
                  <a:srgbClr val="11284B"/>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1"/>
          <p:cNvSpPr txBox="1">
            <a:spLocks noGrp="1"/>
          </p:cNvSpPr>
          <p:nvPr>
            <p:ph type="body" idx="1"/>
          </p:nvPr>
        </p:nvSpPr>
        <p:spPr>
          <a:xfrm>
            <a:off x="838200" y="1825625"/>
            <a:ext cx="10515600" cy="4206875"/>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rgbClr val="FFA400"/>
              </a:buClr>
              <a:buSzPts val="2800"/>
              <a:buFont typeface="Noto Sans Symbols"/>
              <a:buChar char="▪"/>
              <a:defRPr sz="2800" b="0" i="0" u="none" strike="noStrike" cap="none">
                <a:solidFill>
                  <a:srgbClr val="11284B"/>
                </a:solidFill>
                <a:latin typeface="Arial"/>
                <a:ea typeface="Arial"/>
                <a:cs typeface="Arial"/>
                <a:sym typeface="Arial"/>
              </a:defRPr>
            </a:lvl1pPr>
            <a:lvl2pPr marL="914400" marR="0" lvl="1" indent="-381000" algn="l" rtl="0">
              <a:lnSpc>
                <a:spcPct val="90000"/>
              </a:lnSpc>
              <a:spcBef>
                <a:spcPts val="500"/>
              </a:spcBef>
              <a:spcAft>
                <a:spcPts val="0"/>
              </a:spcAft>
              <a:buClr>
                <a:srgbClr val="FFA400"/>
              </a:buClr>
              <a:buSzPts val="2400"/>
              <a:buFont typeface="Noto Sans Symbols"/>
              <a:buChar char="▪"/>
              <a:defRPr sz="2400" b="0" i="0" u="none" strike="noStrike" cap="none">
                <a:solidFill>
                  <a:srgbClr val="11284B"/>
                </a:solidFill>
                <a:latin typeface="Arial"/>
                <a:ea typeface="Arial"/>
                <a:cs typeface="Arial"/>
                <a:sym typeface="Arial"/>
              </a:defRPr>
            </a:lvl2pPr>
            <a:lvl3pPr marL="1371600" marR="0" lvl="2" indent="-355600" algn="l" rtl="0">
              <a:lnSpc>
                <a:spcPct val="90000"/>
              </a:lnSpc>
              <a:spcBef>
                <a:spcPts val="500"/>
              </a:spcBef>
              <a:spcAft>
                <a:spcPts val="0"/>
              </a:spcAft>
              <a:buClr>
                <a:srgbClr val="FFA400"/>
              </a:buClr>
              <a:buSzPts val="2000"/>
              <a:buFont typeface="Noto Sans Symbols"/>
              <a:buChar char="▪"/>
              <a:defRPr sz="2000" b="0" i="0" u="none" strike="noStrike" cap="none">
                <a:solidFill>
                  <a:srgbClr val="11284B"/>
                </a:solidFill>
                <a:latin typeface="Arial"/>
                <a:ea typeface="Arial"/>
                <a:cs typeface="Arial"/>
                <a:sym typeface="Arial"/>
              </a:defRPr>
            </a:lvl3pPr>
            <a:lvl4pPr marL="1828800" marR="0" lvl="3"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4pPr>
            <a:lvl5pPr marL="2286000" marR="0" lvl="4"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
        <p:cNvGrpSpPr/>
        <p:nvPr/>
      </p:nvGrpSpPr>
      <p:grpSpPr>
        <a:xfrm>
          <a:off x="0" y="0"/>
          <a:ext cx="0" cy="0"/>
          <a:chOff x="0" y="0"/>
          <a:chExt cx="0" cy="0"/>
        </a:xfrm>
      </p:grpSpPr>
      <p:pic>
        <p:nvPicPr>
          <p:cNvPr id="13" name="Google Shape;13;p3"/>
          <p:cNvPicPr preferRelativeResize="0"/>
          <p:nvPr/>
        </p:nvPicPr>
        <p:blipFill rotWithShape="1">
          <a:blip r:embed="rId3">
            <a:alphaModFix/>
          </a:blip>
          <a:srcRect/>
          <a:stretch/>
        </p:blipFill>
        <p:spPr>
          <a:xfrm>
            <a:off x="30162" y="0"/>
            <a:ext cx="12161837" cy="6875462"/>
          </a:xfrm>
          <a:prstGeom prst="rect">
            <a:avLst/>
          </a:prstGeom>
          <a:noFill/>
          <a:ln>
            <a:noFill/>
          </a:ln>
        </p:spPr>
      </p:pic>
      <p:pic>
        <p:nvPicPr>
          <p:cNvPr id="14" name="Google Shape;14;p3"/>
          <p:cNvPicPr preferRelativeResize="0"/>
          <p:nvPr/>
        </p:nvPicPr>
        <p:blipFill rotWithShape="1">
          <a:blip r:embed="rId4">
            <a:alphaModFix/>
          </a:blip>
          <a:srcRect/>
          <a:stretch/>
        </p:blipFill>
        <p:spPr>
          <a:xfrm>
            <a:off x="0" y="0"/>
            <a:ext cx="12223750" cy="6875462"/>
          </a:xfrm>
          <a:prstGeom prst="rect">
            <a:avLst/>
          </a:prstGeom>
          <a:noFill/>
          <a:ln>
            <a:noFill/>
          </a:ln>
        </p:spPr>
      </p:pic>
      <p:pic>
        <p:nvPicPr>
          <p:cNvPr id="15" name="Google Shape;15;p3"/>
          <p:cNvPicPr preferRelativeResize="0"/>
          <p:nvPr/>
        </p:nvPicPr>
        <p:blipFill rotWithShape="1">
          <a:blip r:embed="rId5">
            <a:alphaModFix/>
          </a:blip>
          <a:srcRect/>
          <a:stretch/>
        </p:blipFill>
        <p:spPr>
          <a:xfrm>
            <a:off x="3314700" y="6430962"/>
            <a:ext cx="3733800" cy="277812"/>
          </a:xfrm>
          <a:prstGeom prst="rect">
            <a:avLst/>
          </a:prstGeom>
          <a:noFill/>
          <a:ln>
            <a:noFill/>
          </a:ln>
        </p:spPr>
      </p:pic>
      <p:sp>
        <p:nvSpPr>
          <p:cNvPr id="16" name="Google Shape;16;p3"/>
          <p:cNvSpPr txBox="1">
            <a:spLocks noGrp="1"/>
          </p:cNvSpPr>
          <p:nvPr>
            <p:ph type="title"/>
          </p:nvPr>
        </p:nvSpPr>
        <p:spPr>
          <a:xfrm>
            <a:off x="838200" y="365125"/>
            <a:ext cx="10515600" cy="1325562"/>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rgbClr val="11284B"/>
              </a:buClr>
              <a:buSzPts val="4400"/>
              <a:buFont typeface="Arial Black"/>
              <a:buNone/>
              <a:defRPr sz="4400" b="0" i="0" u="none" strike="noStrike" cap="none">
                <a:solidFill>
                  <a:srgbClr val="11284B"/>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7" name="Google Shape;17;p3"/>
          <p:cNvSpPr txBox="1">
            <a:spLocks noGrp="1"/>
          </p:cNvSpPr>
          <p:nvPr>
            <p:ph type="body" idx="1"/>
          </p:nvPr>
        </p:nvSpPr>
        <p:spPr>
          <a:xfrm>
            <a:off x="838200" y="1825625"/>
            <a:ext cx="10515600" cy="4206875"/>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rgbClr val="FFA400"/>
              </a:buClr>
              <a:buSzPts val="2800"/>
              <a:buFont typeface="Noto Sans Symbols"/>
              <a:buChar char="▪"/>
              <a:defRPr sz="2800" b="0" i="0" u="none" strike="noStrike" cap="none">
                <a:solidFill>
                  <a:srgbClr val="11284B"/>
                </a:solidFill>
                <a:latin typeface="Arial"/>
                <a:ea typeface="Arial"/>
                <a:cs typeface="Arial"/>
                <a:sym typeface="Arial"/>
              </a:defRPr>
            </a:lvl1pPr>
            <a:lvl2pPr marL="914400" marR="0" lvl="1" indent="-381000" algn="l" rtl="0">
              <a:lnSpc>
                <a:spcPct val="90000"/>
              </a:lnSpc>
              <a:spcBef>
                <a:spcPts val="500"/>
              </a:spcBef>
              <a:spcAft>
                <a:spcPts val="0"/>
              </a:spcAft>
              <a:buClr>
                <a:srgbClr val="FFA400"/>
              </a:buClr>
              <a:buSzPts val="2400"/>
              <a:buFont typeface="Noto Sans Symbols"/>
              <a:buChar char="▪"/>
              <a:defRPr sz="2400" b="0" i="0" u="none" strike="noStrike" cap="none">
                <a:solidFill>
                  <a:srgbClr val="11284B"/>
                </a:solidFill>
                <a:latin typeface="Arial"/>
                <a:ea typeface="Arial"/>
                <a:cs typeface="Arial"/>
                <a:sym typeface="Arial"/>
              </a:defRPr>
            </a:lvl2pPr>
            <a:lvl3pPr marL="1371600" marR="0" lvl="2" indent="-355600" algn="l" rtl="0">
              <a:lnSpc>
                <a:spcPct val="90000"/>
              </a:lnSpc>
              <a:spcBef>
                <a:spcPts val="500"/>
              </a:spcBef>
              <a:spcAft>
                <a:spcPts val="0"/>
              </a:spcAft>
              <a:buClr>
                <a:srgbClr val="FFA400"/>
              </a:buClr>
              <a:buSzPts val="2000"/>
              <a:buFont typeface="Noto Sans Symbols"/>
              <a:buChar char="▪"/>
              <a:defRPr sz="2000" b="0" i="0" u="none" strike="noStrike" cap="none">
                <a:solidFill>
                  <a:srgbClr val="11284B"/>
                </a:solidFill>
                <a:latin typeface="Arial"/>
                <a:ea typeface="Arial"/>
                <a:cs typeface="Arial"/>
                <a:sym typeface="Arial"/>
              </a:defRPr>
            </a:lvl3pPr>
            <a:lvl4pPr marL="1828800" marR="0" lvl="3"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4pPr>
            <a:lvl5pPr marL="2286000" marR="0" lvl="4"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
        <p:cNvGrpSpPr/>
        <p:nvPr/>
      </p:nvGrpSpPr>
      <p:grpSpPr>
        <a:xfrm>
          <a:off x="0" y="0"/>
          <a:ext cx="0" cy="0"/>
          <a:chOff x="0" y="0"/>
          <a:chExt cx="0" cy="0"/>
        </a:xfrm>
      </p:grpSpPr>
      <p:pic>
        <p:nvPicPr>
          <p:cNvPr id="22" name="Google Shape;22;p5"/>
          <p:cNvPicPr preferRelativeResize="0"/>
          <p:nvPr/>
        </p:nvPicPr>
        <p:blipFill rotWithShape="1">
          <a:blip r:embed="rId3">
            <a:alphaModFix/>
          </a:blip>
          <a:srcRect/>
          <a:stretch/>
        </p:blipFill>
        <p:spPr>
          <a:xfrm>
            <a:off x="30162" y="0"/>
            <a:ext cx="12161837" cy="6875462"/>
          </a:xfrm>
          <a:prstGeom prst="rect">
            <a:avLst/>
          </a:prstGeom>
          <a:noFill/>
          <a:ln>
            <a:noFill/>
          </a:ln>
        </p:spPr>
      </p:pic>
      <p:pic>
        <p:nvPicPr>
          <p:cNvPr id="23" name="Google Shape;23;p5"/>
          <p:cNvPicPr preferRelativeResize="0"/>
          <p:nvPr/>
        </p:nvPicPr>
        <p:blipFill rotWithShape="1">
          <a:blip r:embed="rId4">
            <a:alphaModFix/>
          </a:blip>
          <a:srcRect/>
          <a:stretch/>
        </p:blipFill>
        <p:spPr>
          <a:xfrm>
            <a:off x="14287" y="0"/>
            <a:ext cx="12163425" cy="6873875"/>
          </a:xfrm>
          <a:prstGeom prst="rect">
            <a:avLst/>
          </a:prstGeom>
          <a:noFill/>
          <a:ln>
            <a:noFill/>
          </a:ln>
        </p:spPr>
      </p:pic>
      <p:sp>
        <p:nvSpPr>
          <p:cNvPr id="24" name="Google Shape;24;p5"/>
          <p:cNvSpPr txBox="1">
            <a:spLocks noGrp="1"/>
          </p:cNvSpPr>
          <p:nvPr>
            <p:ph type="title"/>
          </p:nvPr>
        </p:nvSpPr>
        <p:spPr>
          <a:xfrm>
            <a:off x="838200" y="365125"/>
            <a:ext cx="10515600" cy="1325562"/>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rgbClr val="11284B"/>
              </a:buClr>
              <a:buSzPts val="4400"/>
              <a:buFont typeface="Arial Black"/>
              <a:buNone/>
              <a:defRPr sz="4400" b="0" i="0" u="none" strike="noStrike" cap="none">
                <a:solidFill>
                  <a:srgbClr val="11284B"/>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5" name="Google Shape;25;p5"/>
          <p:cNvSpPr txBox="1">
            <a:spLocks noGrp="1"/>
          </p:cNvSpPr>
          <p:nvPr>
            <p:ph type="body" idx="1"/>
          </p:nvPr>
        </p:nvSpPr>
        <p:spPr>
          <a:xfrm>
            <a:off x="838200" y="1825625"/>
            <a:ext cx="10515600" cy="4206875"/>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rgbClr val="FFA400"/>
              </a:buClr>
              <a:buSzPts val="2800"/>
              <a:buFont typeface="Noto Sans Symbols"/>
              <a:buChar char="▪"/>
              <a:defRPr sz="2800" b="0" i="0" u="none" strike="noStrike" cap="none">
                <a:solidFill>
                  <a:srgbClr val="11284B"/>
                </a:solidFill>
                <a:latin typeface="Arial"/>
                <a:ea typeface="Arial"/>
                <a:cs typeface="Arial"/>
                <a:sym typeface="Arial"/>
              </a:defRPr>
            </a:lvl1pPr>
            <a:lvl2pPr marL="914400" marR="0" lvl="1" indent="-381000" algn="l" rtl="0">
              <a:lnSpc>
                <a:spcPct val="90000"/>
              </a:lnSpc>
              <a:spcBef>
                <a:spcPts val="500"/>
              </a:spcBef>
              <a:spcAft>
                <a:spcPts val="0"/>
              </a:spcAft>
              <a:buClr>
                <a:srgbClr val="FFA400"/>
              </a:buClr>
              <a:buSzPts val="2400"/>
              <a:buFont typeface="Noto Sans Symbols"/>
              <a:buChar char="▪"/>
              <a:defRPr sz="2400" b="0" i="0" u="none" strike="noStrike" cap="none">
                <a:solidFill>
                  <a:srgbClr val="11284B"/>
                </a:solidFill>
                <a:latin typeface="Arial"/>
                <a:ea typeface="Arial"/>
                <a:cs typeface="Arial"/>
                <a:sym typeface="Arial"/>
              </a:defRPr>
            </a:lvl2pPr>
            <a:lvl3pPr marL="1371600" marR="0" lvl="2" indent="-355600" algn="l" rtl="0">
              <a:lnSpc>
                <a:spcPct val="90000"/>
              </a:lnSpc>
              <a:spcBef>
                <a:spcPts val="500"/>
              </a:spcBef>
              <a:spcAft>
                <a:spcPts val="0"/>
              </a:spcAft>
              <a:buClr>
                <a:srgbClr val="FFA400"/>
              </a:buClr>
              <a:buSzPts val="2000"/>
              <a:buFont typeface="Noto Sans Symbols"/>
              <a:buChar char="▪"/>
              <a:defRPr sz="2000" b="0" i="0" u="none" strike="noStrike" cap="none">
                <a:solidFill>
                  <a:srgbClr val="11284B"/>
                </a:solidFill>
                <a:latin typeface="Arial"/>
                <a:ea typeface="Arial"/>
                <a:cs typeface="Arial"/>
                <a:sym typeface="Arial"/>
              </a:defRPr>
            </a:lvl3pPr>
            <a:lvl4pPr marL="1828800" marR="0" lvl="3"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4pPr>
            <a:lvl5pPr marL="2286000" marR="0" lvl="4"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0"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9"/>
        <p:cNvGrpSpPr/>
        <p:nvPr/>
      </p:nvGrpSpPr>
      <p:grpSpPr>
        <a:xfrm>
          <a:off x="0" y="0"/>
          <a:ext cx="0" cy="0"/>
          <a:chOff x="0" y="0"/>
          <a:chExt cx="0" cy="0"/>
        </a:xfrm>
      </p:grpSpPr>
      <p:pic>
        <p:nvPicPr>
          <p:cNvPr id="30" name="Google Shape;30;p7"/>
          <p:cNvPicPr preferRelativeResize="0"/>
          <p:nvPr/>
        </p:nvPicPr>
        <p:blipFill rotWithShape="1">
          <a:blip r:embed="rId3">
            <a:alphaModFix/>
          </a:blip>
          <a:srcRect/>
          <a:stretch/>
        </p:blipFill>
        <p:spPr>
          <a:xfrm>
            <a:off x="30162" y="0"/>
            <a:ext cx="12161837" cy="6875462"/>
          </a:xfrm>
          <a:prstGeom prst="rect">
            <a:avLst/>
          </a:prstGeom>
          <a:noFill/>
          <a:ln>
            <a:noFill/>
          </a:ln>
        </p:spPr>
      </p:pic>
      <p:pic>
        <p:nvPicPr>
          <p:cNvPr id="31" name="Google Shape;31;p7"/>
          <p:cNvPicPr preferRelativeResize="0"/>
          <p:nvPr/>
        </p:nvPicPr>
        <p:blipFill rotWithShape="1">
          <a:blip r:embed="rId4">
            <a:alphaModFix/>
          </a:blip>
          <a:srcRect/>
          <a:stretch/>
        </p:blipFill>
        <p:spPr>
          <a:xfrm>
            <a:off x="-304800" y="-488950"/>
            <a:ext cx="12998450" cy="7381875"/>
          </a:xfrm>
          <a:prstGeom prst="rect">
            <a:avLst/>
          </a:prstGeom>
          <a:noFill/>
          <a:ln>
            <a:noFill/>
          </a:ln>
        </p:spPr>
      </p:pic>
      <p:pic>
        <p:nvPicPr>
          <p:cNvPr id="32" name="Google Shape;32;p7"/>
          <p:cNvPicPr preferRelativeResize="0"/>
          <p:nvPr/>
        </p:nvPicPr>
        <p:blipFill rotWithShape="1">
          <a:blip r:embed="rId5">
            <a:alphaModFix/>
          </a:blip>
          <a:srcRect/>
          <a:stretch/>
        </p:blipFill>
        <p:spPr>
          <a:xfrm>
            <a:off x="4483100" y="5961062"/>
            <a:ext cx="7200900" cy="534987"/>
          </a:xfrm>
          <a:prstGeom prst="rect">
            <a:avLst/>
          </a:prstGeom>
          <a:noFill/>
          <a:ln>
            <a:noFill/>
          </a:ln>
        </p:spPr>
      </p:pic>
      <p:sp>
        <p:nvSpPr>
          <p:cNvPr id="33" name="Google Shape;33;p7"/>
          <p:cNvSpPr txBox="1">
            <a:spLocks noGrp="1"/>
          </p:cNvSpPr>
          <p:nvPr>
            <p:ph type="title"/>
          </p:nvPr>
        </p:nvSpPr>
        <p:spPr>
          <a:xfrm>
            <a:off x="838200" y="365125"/>
            <a:ext cx="10515600" cy="1325562"/>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rgbClr val="11284B"/>
              </a:buClr>
              <a:buSzPts val="4400"/>
              <a:buFont typeface="Arial Black"/>
              <a:buNone/>
              <a:defRPr sz="4400" b="0" i="0" u="none" strike="noStrike" cap="none">
                <a:solidFill>
                  <a:srgbClr val="11284B"/>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4" name="Google Shape;34;p7"/>
          <p:cNvSpPr txBox="1">
            <a:spLocks noGrp="1"/>
          </p:cNvSpPr>
          <p:nvPr>
            <p:ph type="body" idx="1"/>
          </p:nvPr>
        </p:nvSpPr>
        <p:spPr>
          <a:xfrm>
            <a:off x="838200" y="1825625"/>
            <a:ext cx="10515600" cy="4206875"/>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rgbClr val="FFA400"/>
              </a:buClr>
              <a:buSzPts val="2800"/>
              <a:buFont typeface="Noto Sans Symbols"/>
              <a:buChar char="▪"/>
              <a:defRPr sz="2800" b="0" i="0" u="none" strike="noStrike" cap="none">
                <a:solidFill>
                  <a:srgbClr val="11284B"/>
                </a:solidFill>
                <a:latin typeface="Arial"/>
                <a:ea typeface="Arial"/>
                <a:cs typeface="Arial"/>
                <a:sym typeface="Arial"/>
              </a:defRPr>
            </a:lvl1pPr>
            <a:lvl2pPr marL="914400" marR="0" lvl="1" indent="-381000" algn="l" rtl="0">
              <a:lnSpc>
                <a:spcPct val="90000"/>
              </a:lnSpc>
              <a:spcBef>
                <a:spcPts val="500"/>
              </a:spcBef>
              <a:spcAft>
                <a:spcPts val="0"/>
              </a:spcAft>
              <a:buClr>
                <a:srgbClr val="FFA400"/>
              </a:buClr>
              <a:buSzPts val="2400"/>
              <a:buFont typeface="Noto Sans Symbols"/>
              <a:buChar char="▪"/>
              <a:defRPr sz="2400" b="0" i="0" u="none" strike="noStrike" cap="none">
                <a:solidFill>
                  <a:srgbClr val="11284B"/>
                </a:solidFill>
                <a:latin typeface="Arial"/>
                <a:ea typeface="Arial"/>
                <a:cs typeface="Arial"/>
                <a:sym typeface="Arial"/>
              </a:defRPr>
            </a:lvl2pPr>
            <a:lvl3pPr marL="1371600" marR="0" lvl="2" indent="-355600" algn="l" rtl="0">
              <a:lnSpc>
                <a:spcPct val="90000"/>
              </a:lnSpc>
              <a:spcBef>
                <a:spcPts val="500"/>
              </a:spcBef>
              <a:spcAft>
                <a:spcPts val="0"/>
              </a:spcAft>
              <a:buClr>
                <a:srgbClr val="FFA400"/>
              </a:buClr>
              <a:buSzPts val="2000"/>
              <a:buFont typeface="Noto Sans Symbols"/>
              <a:buChar char="▪"/>
              <a:defRPr sz="2000" b="0" i="0" u="none" strike="noStrike" cap="none">
                <a:solidFill>
                  <a:srgbClr val="11284B"/>
                </a:solidFill>
                <a:latin typeface="Arial"/>
                <a:ea typeface="Arial"/>
                <a:cs typeface="Arial"/>
                <a:sym typeface="Arial"/>
              </a:defRPr>
            </a:lvl3pPr>
            <a:lvl4pPr marL="1828800" marR="0" lvl="3"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4pPr>
            <a:lvl5pPr marL="2286000" marR="0" lvl="4"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7"/>
        <p:cNvGrpSpPr/>
        <p:nvPr/>
      </p:nvGrpSpPr>
      <p:grpSpPr>
        <a:xfrm>
          <a:off x="0" y="0"/>
          <a:ext cx="0" cy="0"/>
          <a:chOff x="0" y="0"/>
          <a:chExt cx="0" cy="0"/>
        </a:xfrm>
      </p:grpSpPr>
      <p:pic>
        <p:nvPicPr>
          <p:cNvPr id="38" name="Google Shape;38;p9"/>
          <p:cNvPicPr preferRelativeResize="0"/>
          <p:nvPr/>
        </p:nvPicPr>
        <p:blipFill rotWithShape="1">
          <a:blip r:embed="rId13">
            <a:alphaModFix/>
          </a:blip>
          <a:srcRect/>
          <a:stretch/>
        </p:blipFill>
        <p:spPr>
          <a:xfrm>
            <a:off x="30836" y="0"/>
            <a:ext cx="12161164" cy="6875435"/>
          </a:xfrm>
          <a:prstGeom prst="rect">
            <a:avLst/>
          </a:prstGeom>
          <a:noFill/>
          <a:ln>
            <a:noFill/>
          </a:ln>
        </p:spPr>
      </p:pic>
      <p:sp>
        <p:nvSpPr>
          <p:cNvPr id="39" name="Google Shape;39;p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40" name="Google Shape;40;p9"/>
          <p:cNvSpPr txBox="1">
            <a:spLocks noGrp="1"/>
          </p:cNvSpPr>
          <p:nvPr>
            <p:ph type="body" idx="1"/>
          </p:nvPr>
        </p:nvSpPr>
        <p:spPr>
          <a:xfrm>
            <a:off x="838200" y="1825625"/>
            <a:ext cx="10515600" cy="42069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pic>
        <p:nvPicPr>
          <p:cNvPr id="85" name="Google Shape;85;p21"/>
          <p:cNvPicPr preferRelativeResize="0"/>
          <p:nvPr/>
        </p:nvPicPr>
        <p:blipFill rotWithShape="1">
          <a:blip r:embed="rId3">
            <a:alphaModFix/>
          </a:blip>
          <a:srcRect/>
          <a:stretch/>
        </p:blipFill>
        <p:spPr>
          <a:xfrm>
            <a:off x="30162" y="0"/>
            <a:ext cx="12161838" cy="6875464"/>
          </a:xfrm>
          <a:prstGeom prst="rect">
            <a:avLst/>
          </a:prstGeom>
          <a:noFill/>
          <a:ln>
            <a:noFill/>
          </a:ln>
        </p:spPr>
      </p:pic>
      <p:sp>
        <p:nvSpPr>
          <p:cNvPr id="86" name="Google Shape;86;p2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Clr>
                <a:srgbClr val="11284B"/>
              </a:buClr>
              <a:buSzPts val="4400"/>
              <a:buFont typeface="Arial Black"/>
              <a:buNone/>
              <a:defRPr sz="4400" b="0" i="0" u="none" strike="noStrike" cap="none">
                <a:solidFill>
                  <a:srgbClr val="11284B"/>
                </a:solidFill>
                <a:latin typeface="Arial Black"/>
                <a:ea typeface="Arial Black"/>
                <a:cs typeface="Arial Black"/>
                <a:sym typeface="Arial Black"/>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87" name="Google Shape;87;p21"/>
          <p:cNvSpPr txBox="1">
            <a:spLocks noGrp="1"/>
          </p:cNvSpPr>
          <p:nvPr>
            <p:ph type="body" idx="1"/>
          </p:nvPr>
        </p:nvSpPr>
        <p:spPr>
          <a:xfrm>
            <a:off x="838200" y="1825625"/>
            <a:ext cx="10515600" cy="42069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rgbClr val="FFA400"/>
              </a:buClr>
              <a:buSzPts val="2800"/>
              <a:buFont typeface="Noto Sans Symbols"/>
              <a:buChar char="▪"/>
              <a:defRPr sz="2800" b="0" i="0" u="none" strike="noStrike" cap="none">
                <a:solidFill>
                  <a:srgbClr val="11284B"/>
                </a:solidFill>
                <a:latin typeface="Arial"/>
                <a:ea typeface="Arial"/>
                <a:cs typeface="Arial"/>
                <a:sym typeface="Arial"/>
              </a:defRPr>
            </a:lvl1pPr>
            <a:lvl2pPr marL="914400" marR="0" lvl="1" indent="-381000" algn="l" rtl="0">
              <a:lnSpc>
                <a:spcPct val="90000"/>
              </a:lnSpc>
              <a:spcBef>
                <a:spcPts val="500"/>
              </a:spcBef>
              <a:spcAft>
                <a:spcPts val="0"/>
              </a:spcAft>
              <a:buClr>
                <a:srgbClr val="FFA400"/>
              </a:buClr>
              <a:buSzPts val="2400"/>
              <a:buFont typeface="Noto Sans Symbols"/>
              <a:buChar char="▪"/>
              <a:defRPr sz="2400" b="0" i="0" u="none" strike="noStrike" cap="none">
                <a:solidFill>
                  <a:srgbClr val="11284B"/>
                </a:solidFill>
                <a:latin typeface="Arial"/>
                <a:ea typeface="Arial"/>
                <a:cs typeface="Arial"/>
                <a:sym typeface="Arial"/>
              </a:defRPr>
            </a:lvl2pPr>
            <a:lvl3pPr marL="1371600" marR="0" lvl="2" indent="-355600" algn="l" rtl="0">
              <a:lnSpc>
                <a:spcPct val="90000"/>
              </a:lnSpc>
              <a:spcBef>
                <a:spcPts val="500"/>
              </a:spcBef>
              <a:spcAft>
                <a:spcPts val="0"/>
              </a:spcAft>
              <a:buClr>
                <a:srgbClr val="FFA400"/>
              </a:buClr>
              <a:buSzPts val="2000"/>
              <a:buFont typeface="Noto Sans Symbols"/>
              <a:buChar char="▪"/>
              <a:defRPr sz="2000" b="0" i="0" u="none" strike="noStrike" cap="none">
                <a:solidFill>
                  <a:srgbClr val="11284B"/>
                </a:solidFill>
                <a:latin typeface="Arial"/>
                <a:ea typeface="Arial"/>
                <a:cs typeface="Arial"/>
                <a:sym typeface="Arial"/>
              </a:defRPr>
            </a:lvl3pPr>
            <a:lvl4pPr marL="1828800" marR="0" lvl="3"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4pPr>
            <a:lvl5pPr marL="2286000" marR="0" lvl="4"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3"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1"/>
        <p:cNvGrpSpPr/>
        <p:nvPr/>
      </p:nvGrpSpPr>
      <p:grpSpPr>
        <a:xfrm>
          <a:off x="0" y="0"/>
          <a:ext cx="0" cy="0"/>
          <a:chOff x="0" y="0"/>
          <a:chExt cx="0" cy="0"/>
        </a:xfrm>
      </p:grpSpPr>
      <p:pic>
        <p:nvPicPr>
          <p:cNvPr id="92" name="Google Shape;92;p23"/>
          <p:cNvPicPr preferRelativeResize="0"/>
          <p:nvPr/>
        </p:nvPicPr>
        <p:blipFill rotWithShape="1">
          <a:blip r:embed="rId7">
            <a:alphaModFix/>
          </a:blip>
          <a:srcRect/>
          <a:stretch/>
        </p:blipFill>
        <p:spPr>
          <a:xfrm>
            <a:off x="30162" y="0"/>
            <a:ext cx="12161838" cy="6875464"/>
          </a:xfrm>
          <a:prstGeom prst="rect">
            <a:avLst/>
          </a:prstGeom>
          <a:noFill/>
          <a:ln>
            <a:noFill/>
          </a:ln>
        </p:spPr>
      </p:pic>
      <p:sp>
        <p:nvSpPr>
          <p:cNvPr id="93" name="Google Shape;93;p2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lstStyle>
            <a:lvl1pPr marR="0" lvl="0"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1pPr>
            <a:lvl2pPr marR="0" lvl="1"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2pPr>
            <a:lvl3pPr marR="0" lvl="2"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3pPr>
            <a:lvl4pPr marR="0" lvl="3"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4pPr>
            <a:lvl5pPr marR="0" lvl="4"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5pPr>
            <a:lvl6pPr marR="0" lvl="5"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6pPr>
            <a:lvl7pPr marR="0" lvl="6"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7pPr>
            <a:lvl8pPr marR="0" lvl="7"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8pPr>
            <a:lvl9pPr marR="0" lvl="8" algn="l" rtl="0">
              <a:lnSpc>
                <a:spcPct val="90000"/>
              </a:lnSpc>
              <a:spcBef>
                <a:spcPts val="0"/>
              </a:spcBef>
              <a:spcAft>
                <a:spcPts val="0"/>
              </a:spcAft>
              <a:buSzPts val="1400"/>
              <a:buNone/>
              <a:defRPr sz="4400" b="0" i="0" u="none" strike="noStrike" cap="none">
                <a:solidFill>
                  <a:srgbClr val="11284B"/>
                </a:solidFill>
                <a:latin typeface="Arial Black"/>
                <a:ea typeface="Arial Black"/>
                <a:cs typeface="Arial Black"/>
                <a:sym typeface="Arial Black"/>
              </a:defRPr>
            </a:lvl9pPr>
          </a:lstStyle>
          <a:p>
            <a:endParaRPr/>
          </a:p>
        </p:txBody>
      </p:sp>
      <p:sp>
        <p:nvSpPr>
          <p:cNvPr id="94" name="Google Shape;94;p23"/>
          <p:cNvSpPr txBox="1">
            <a:spLocks noGrp="1"/>
          </p:cNvSpPr>
          <p:nvPr>
            <p:ph type="body" idx="1"/>
          </p:nvPr>
        </p:nvSpPr>
        <p:spPr>
          <a:xfrm>
            <a:off x="838200" y="1825625"/>
            <a:ext cx="10515600" cy="4206900"/>
          </a:xfrm>
          <a:prstGeom prst="rect">
            <a:avLst/>
          </a:prstGeom>
          <a:noFill/>
          <a:ln>
            <a:noFill/>
          </a:ln>
        </p:spPr>
        <p:txBody>
          <a:bodyPr spcFirstLastPara="1" wrap="square" lIns="91425" tIns="45700" rIns="91425" bIns="45700" anchor="t" anchorCtr="0"/>
          <a:lstStyle>
            <a:lvl1pPr marL="457200" marR="0" lvl="0" indent="-406400" algn="l" rtl="0">
              <a:lnSpc>
                <a:spcPct val="90000"/>
              </a:lnSpc>
              <a:spcBef>
                <a:spcPts val="1000"/>
              </a:spcBef>
              <a:spcAft>
                <a:spcPts val="0"/>
              </a:spcAft>
              <a:buClr>
                <a:srgbClr val="FFA400"/>
              </a:buClr>
              <a:buSzPts val="2800"/>
              <a:buFont typeface="Noto Sans Symbols"/>
              <a:buChar char="▪"/>
              <a:defRPr sz="2800" b="0" i="0" u="none" strike="noStrike" cap="none">
                <a:solidFill>
                  <a:srgbClr val="11284B"/>
                </a:solidFill>
                <a:latin typeface="Arial"/>
                <a:ea typeface="Arial"/>
                <a:cs typeface="Arial"/>
                <a:sym typeface="Arial"/>
              </a:defRPr>
            </a:lvl1pPr>
            <a:lvl2pPr marL="914400" marR="0" lvl="1" indent="-381000" algn="l" rtl="0">
              <a:lnSpc>
                <a:spcPct val="90000"/>
              </a:lnSpc>
              <a:spcBef>
                <a:spcPts val="500"/>
              </a:spcBef>
              <a:spcAft>
                <a:spcPts val="0"/>
              </a:spcAft>
              <a:buClr>
                <a:srgbClr val="FFA400"/>
              </a:buClr>
              <a:buSzPts val="2400"/>
              <a:buFont typeface="Noto Sans Symbols"/>
              <a:buChar char="▪"/>
              <a:defRPr sz="2400" b="0" i="0" u="none" strike="noStrike" cap="none">
                <a:solidFill>
                  <a:srgbClr val="11284B"/>
                </a:solidFill>
                <a:latin typeface="Arial"/>
                <a:ea typeface="Arial"/>
                <a:cs typeface="Arial"/>
                <a:sym typeface="Arial"/>
              </a:defRPr>
            </a:lvl2pPr>
            <a:lvl3pPr marL="1371600" marR="0" lvl="2" indent="-355600" algn="l" rtl="0">
              <a:lnSpc>
                <a:spcPct val="90000"/>
              </a:lnSpc>
              <a:spcBef>
                <a:spcPts val="500"/>
              </a:spcBef>
              <a:spcAft>
                <a:spcPts val="0"/>
              </a:spcAft>
              <a:buClr>
                <a:srgbClr val="FFA400"/>
              </a:buClr>
              <a:buSzPts val="2000"/>
              <a:buFont typeface="Noto Sans Symbols"/>
              <a:buChar char="▪"/>
              <a:defRPr sz="2000" b="0" i="0" u="none" strike="noStrike" cap="none">
                <a:solidFill>
                  <a:srgbClr val="11284B"/>
                </a:solidFill>
                <a:latin typeface="Arial"/>
                <a:ea typeface="Arial"/>
                <a:cs typeface="Arial"/>
                <a:sym typeface="Arial"/>
              </a:defRPr>
            </a:lvl3pPr>
            <a:lvl4pPr marL="1828800" marR="0" lvl="3"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4pPr>
            <a:lvl5pPr marL="2286000" marR="0" lvl="4" indent="-342900" algn="l" rtl="0">
              <a:lnSpc>
                <a:spcPct val="90000"/>
              </a:lnSpc>
              <a:spcBef>
                <a:spcPts val="500"/>
              </a:spcBef>
              <a:spcAft>
                <a:spcPts val="0"/>
              </a:spcAft>
              <a:buClr>
                <a:srgbClr val="FFA400"/>
              </a:buClr>
              <a:buSzPts val="1800"/>
              <a:buFont typeface="Noto Sans Symbols"/>
              <a:buChar char="▪"/>
              <a:defRPr sz="1800" b="0" i="0" u="none" strike="noStrike" cap="none">
                <a:solidFill>
                  <a:srgbClr val="11284B"/>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community.ksde.org/LinkClick.aspx?fileticket=A6_fR_i9xgE%3d&amp;tabid=5837&amp;mid=15789"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hyperlink" Target="http://www.youtube.com/watch?v=iHdviZkM7S4" TargetMode="External"/><Relationship Id="rId7" Type="http://schemas.openxmlformats.org/officeDocument/2006/relationships/hyperlink" Target="http://www.youtube.com/watch?v=4xG2aJa6UyY" TargetMode="External"/><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1.jpg"/><Relationship Id="rId5" Type="http://schemas.openxmlformats.org/officeDocument/2006/relationships/hyperlink" Target="http://www.youtube.com/watch?v=CH50zuS8DD0" TargetMode="External"/><Relationship Id="rId4" Type="http://schemas.openxmlformats.org/officeDocument/2006/relationships/image" Target="../media/image10.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community.ksde.org/Default.aspx?tabid=5559"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hyperlink" Target="https://community.ksde.org/Default.aspx?tabid=6287" TargetMode="External"/><Relationship Id="rId3" Type="http://schemas.openxmlformats.org/officeDocument/2006/relationships/hyperlink" Target="https://community.ksde.org/LinkClick.aspx?fileticket=NTXqm2DhevA%3d&amp;tabid=5559&amp;mid=13575" TargetMode="External"/><Relationship Id="rId7" Type="http://schemas.openxmlformats.org/officeDocument/2006/relationships/hyperlink" Target="https://community.ksde.org/LinkClick.aspx?fileticket=fJBSls5Ao2k%3d&amp;tabid=5837&amp;mid=15636" TargetMode="External"/><Relationship Id="rId12"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6.xml"/><Relationship Id="rId6" Type="http://schemas.openxmlformats.org/officeDocument/2006/relationships/hyperlink" Target="https://community.ksde.org/Default.aspx?tabid=5899" TargetMode="External"/><Relationship Id="rId11" Type="http://schemas.openxmlformats.org/officeDocument/2006/relationships/hyperlink" Target="https://community.ksde.org/Default.aspx?tabid=5559" TargetMode="External"/><Relationship Id="rId5" Type="http://schemas.openxmlformats.org/officeDocument/2006/relationships/hyperlink" Target="https://community.ksde.org/LinkClick.aspx?fileticket=gn70qV1LA1Y%3d&amp;tabid=5559&amp;mid=15602" TargetMode="External"/><Relationship Id="rId10" Type="http://schemas.openxmlformats.org/officeDocument/2006/relationships/hyperlink" Target="https://ksassessments.org/languagearts" TargetMode="External"/><Relationship Id="rId4" Type="http://schemas.openxmlformats.org/officeDocument/2006/relationships/hyperlink" Target="https://community.ksde.org/LinkClick.aspx?fileticket=Bph1BsOc6u4%3d&amp;tabid=5559&amp;mid=15602" TargetMode="External"/><Relationship Id="rId9" Type="http://schemas.openxmlformats.org/officeDocument/2006/relationships/hyperlink" Target="https://www.ksde.org/Agency/Division-of-Learning-Services/Career-Standards-and-Assessment-Services/Content-Area-A-E/ElementaryK-6" TargetMode="Externa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community.ksde.org/Default.aspx?tabid=5559" TargetMode="External"/><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4.jpg"/><Relationship Id="rId4" Type="http://schemas.openxmlformats.org/officeDocument/2006/relationships/hyperlink" Target="http://www.youtube.com/watch?v=4ASKMcdCc3g"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drive.google.com/open?id=1l2_BpVUrMYLlY_ynUFMT4H3L0aaf67Op" TargetMode="External"/><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hyperlink" Target="http://www.youtube.com/watch?v=kxGWsHYITAw" TargetMode="External"/><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15.jpg"/></Relationships>
</file>

<file path=ppt/slides/_rels/slide2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hyperlink" Target="http://www.youtube.com/watch?v=u_BcMXgws6Y" TargetMode="External"/><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17.jpg"/></Relationships>
</file>

<file path=ppt/slides/_rels/slide31.xml.rels><?xml version="1.0" encoding="UTF-8" standalone="yes"?>
<Relationships xmlns="http://schemas.openxmlformats.org/package/2006/relationships"><Relationship Id="rId3" Type="http://schemas.openxmlformats.org/officeDocument/2006/relationships/hyperlink" Target="http://www.youtube.com/watch?v=4xG2aJa6UyY" TargetMode="External"/><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3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hyperlink" Target="http://www.youtube.com/watch?v=_W0bSen8Qjg" TargetMode="External"/><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34.xml.rels><?xml version="1.0" encoding="UTF-8" standalone="yes"?>
<Relationships xmlns="http://schemas.openxmlformats.org/package/2006/relationships"><Relationship Id="rId3" Type="http://schemas.openxmlformats.org/officeDocument/2006/relationships/hyperlink" Target="http://www.youtube.com/watch?v=u_BcMXgws6Y" TargetMode="External"/><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7.jp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hyperlink" Target="http://www.youtube.com/watch?v=iHdviZkM7S4" TargetMode="External"/><Relationship Id="rId2" Type="http://schemas.openxmlformats.org/officeDocument/2006/relationships/notesSlide" Target="../notesSlides/notesSlide53.xml"/><Relationship Id="rId1" Type="http://schemas.openxmlformats.org/officeDocument/2006/relationships/slideLayout" Target="../slideLayouts/slideLayout1.xml"/><Relationship Id="rId4" Type="http://schemas.openxmlformats.org/officeDocument/2006/relationships/image" Target="../media/image10.jp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hyperlink" Target="http://www.youtube.com/watch?v=_W0bSen8Qjg" TargetMode="External"/><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3" Type="http://schemas.openxmlformats.org/officeDocument/2006/relationships/hyperlink" Target="http://www.youtube.com/watch?v=_W0bSen8Qjg" TargetMode="External"/><Relationship Id="rId2" Type="http://schemas.openxmlformats.org/officeDocument/2006/relationships/notesSlide" Target="../notesSlides/notesSlide65.xml"/><Relationship Id="rId1" Type="http://schemas.openxmlformats.org/officeDocument/2006/relationships/slideLayout" Target="../slideLayouts/slideLayout1.xml"/><Relationship Id="rId4" Type="http://schemas.openxmlformats.org/officeDocument/2006/relationships/image" Target="../media/image19.jpg"/></Relationships>
</file>

<file path=ppt/slides/_rels/slide66.xml.rels><?xml version="1.0" encoding="UTF-8" standalone="yes"?>
<Relationships xmlns="http://schemas.openxmlformats.org/package/2006/relationships"><Relationship Id="rId3" Type="http://schemas.openxmlformats.org/officeDocument/2006/relationships/hyperlink" Target="http://www.youtube.com/watch?v=4ASKMcdCc3g" TargetMode="External"/><Relationship Id="rId2" Type="http://schemas.openxmlformats.org/officeDocument/2006/relationships/notesSlide" Target="../notesSlides/notesSlide66.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3" Type="http://schemas.openxmlformats.org/officeDocument/2006/relationships/hyperlink" Target="http://www.youtube.com/watch?v=u_BcMXgws6Y" TargetMode="External"/><Relationship Id="rId2" Type="http://schemas.openxmlformats.org/officeDocument/2006/relationships/notesSlide" Target="../notesSlides/notesSlide68.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7.jpg"/></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2.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hyperlink" Target="https://drive.google.com/open?id=16lxIhh4nyw23-N6wPvEvccBR6nr3ausm" TargetMode="External"/><Relationship Id="rId2" Type="http://schemas.openxmlformats.org/officeDocument/2006/relationships/notesSlide" Target="../notesSlides/notesSlide77.xml"/><Relationship Id="rId1" Type="http://schemas.openxmlformats.org/officeDocument/2006/relationships/slideLayout" Target="../slideLayouts/slideLayout1.xml"/><Relationship Id="rId6" Type="http://schemas.openxmlformats.org/officeDocument/2006/relationships/image" Target="../media/image14.jpg"/><Relationship Id="rId5" Type="http://schemas.openxmlformats.org/officeDocument/2006/relationships/hyperlink" Target="http://www.youtube.com/watch?v=4ASKMcdCc3g" TargetMode="External"/><Relationship Id="rId4" Type="http://schemas.openxmlformats.org/officeDocument/2006/relationships/image" Target="../media/image25.png"/></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hyperlink" Target="http://www.youtube.com/watch?v=4ASKMcdCc3g" TargetMode="External"/><Relationship Id="rId2" Type="http://schemas.openxmlformats.org/officeDocument/2006/relationships/notesSlide" Target="../notesSlides/notesSlide80.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6.xml"/></Relationships>
</file>

<file path=ppt/slides/_rels/slide82.xml.rels><?xml version="1.0" encoding="UTF-8" standalone="yes"?>
<Relationships xmlns="http://schemas.openxmlformats.org/package/2006/relationships"><Relationship Id="rId3" Type="http://schemas.openxmlformats.org/officeDocument/2006/relationships/hyperlink" Target="http://www.youtube.com/watch?v=u_BcMXgws6Y" TargetMode="External"/><Relationship Id="rId2" Type="http://schemas.openxmlformats.org/officeDocument/2006/relationships/notesSlide" Target="../notesSlides/notesSlide82.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7.jpg"/></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6.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hyperlink" Target="http://www.youtube.com/watch?v=iHdviZkM7S4" TargetMode="External"/><Relationship Id="rId2" Type="http://schemas.openxmlformats.org/officeDocument/2006/relationships/notesSlide" Target="../notesSlides/notesSlide87.xml"/><Relationship Id="rId1" Type="http://schemas.openxmlformats.org/officeDocument/2006/relationships/slideLayout" Target="../slideLayouts/slideLayout6.xml"/><Relationship Id="rId4" Type="http://schemas.openxmlformats.org/officeDocument/2006/relationships/image" Target="../media/image10.jpg"/></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6.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92.xml"/><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3.xml"/><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8" Type="http://schemas.openxmlformats.org/officeDocument/2006/relationships/hyperlink" Target="https://community.ksde.org/LinkClick.aspx?fileticket=SLoQfa5HOyA%3d&amp;tabid=5575&amp;mid=13625" TargetMode="External"/><Relationship Id="rId3" Type="http://schemas.openxmlformats.org/officeDocument/2006/relationships/hyperlink" Target="https://community.ksde.org/LinkClick.aspx?fileticket=o29ZCAj0_nk%3d&amp;tabid=5837&amp;mid=15601" TargetMode="External"/><Relationship Id="rId7" Type="http://schemas.openxmlformats.org/officeDocument/2006/relationships/hyperlink" Target="http://www.ascd.org/publications/books/116017/chapters/The-Amazing-Adolescent-Brain.aspx" TargetMode="External"/><Relationship Id="rId2" Type="http://schemas.openxmlformats.org/officeDocument/2006/relationships/notesSlide" Target="../notesSlides/notesSlide95.xml"/><Relationship Id="rId1" Type="http://schemas.openxmlformats.org/officeDocument/2006/relationships/slideLayout" Target="../slideLayouts/slideLayout1.xml"/><Relationship Id="rId6" Type="http://schemas.openxmlformats.org/officeDocument/2006/relationships/hyperlink" Target="https://www.larryainsworth.com/books/rigorous-curriculum-design-getting-started-with-rcd/" TargetMode="External"/><Relationship Id="rId5" Type="http://schemas.openxmlformats.org/officeDocument/2006/relationships/hyperlink" Target="https://my.pblworks.org/resource/document/project_design_rubric" TargetMode="External"/><Relationship Id="rId10" Type="http://schemas.openxmlformats.org/officeDocument/2006/relationships/hyperlink" Target="https://education.alberta.ca/media/3069745/personalizationvsdifferentiationvsindividualization.pdf" TargetMode="External"/><Relationship Id="rId4" Type="http://schemas.openxmlformats.org/officeDocument/2006/relationships/hyperlink" Target="https://learn.pblworks.org/courses/course-v1:PBL-Kansas+W101+11/courseware/93d2ad5f90b3458baf30b0400de48696/d33b9f57f42d426e842bc281887418fd/1?activate_block_id=block-v1%3APBL-Kansas%2BW101%2B11%2Btype%40vertical%2Bblock%401c8263db3ebe4eaeb1fc7b2ff10455fa" TargetMode="External"/><Relationship Id="rId9" Type="http://schemas.openxmlformats.org/officeDocument/2006/relationships/hyperlink" Target="http://www.ascd.org/publications/educational-leadership/dec13/vol71/num04/Five-Musts-for-Mastery.aspx" TargetMode="Externa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29"/>
          <p:cNvSpPr txBox="1">
            <a:spLocks noGrp="1"/>
          </p:cNvSpPr>
          <p:nvPr>
            <p:ph type="ctrTitle"/>
          </p:nvPr>
        </p:nvSpPr>
        <p:spPr>
          <a:xfrm>
            <a:off x="1524000" y="284162"/>
            <a:ext cx="9144000" cy="23877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lt1"/>
              </a:buClr>
              <a:buSzPts val="6000"/>
              <a:buFont typeface="Arial Black"/>
              <a:buNone/>
            </a:pPr>
            <a:r>
              <a:rPr lang="en-US"/>
              <a:t>Standards Workshop</a:t>
            </a:r>
            <a:endParaRPr sz="6000">
              <a:solidFill>
                <a:schemeClr val="lt1"/>
              </a:solidFill>
              <a:latin typeface="Arial Black"/>
              <a:ea typeface="Arial Black"/>
              <a:cs typeface="Arial Black"/>
              <a:sym typeface="Arial Black"/>
            </a:endParaRPr>
          </a:p>
        </p:txBody>
      </p:sp>
      <p:sp>
        <p:nvSpPr>
          <p:cNvPr id="118" name="Google Shape;118;p29"/>
          <p:cNvSpPr txBox="1">
            <a:spLocks noGrp="1"/>
          </p:cNvSpPr>
          <p:nvPr>
            <p:ph type="subTitle" idx="1"/>
          </p:nvPr>
        </p:nvSpPr>
        <p:spPr>
          <a:xfrm>
            <a:off x="1607350" y="3144825"/>
            <a:ext cx="9060600" cy="1744200"/>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SzPts val="2400"/>
              <a:buNone/>
            </a:pPr>
            <a:r>
              <a:rPr lang="en-US"/>
              <a:t>Creating a Scope &amp; Sequence of your Standards to Guide Curriculum, Instruction, and Assessment</a:t>
            </a:r>
            <a:endParaRPr/>
          </a:p>
          <a:p>
            <a:pPr marL="0" lvl="0" indent="0" algn="ctr" rtl="0">
              <a:lnSpc>
                <a:spcPct val="90000"/>
              </a:lnSpc>
              <a:spcBef>
                <a:spcPts val="0"/>
              </a:spcBef>
              <a:spcAft>
                <a:spcPts val="0"/>
              </a:spcAft>
              <a:buSzPts val="2400"/>
              <a:buNone/>
            </a:pPr>
            <a:endParaRPr/>
          </a:p>
          <a:p>
            <a:pPr marL="0" lvl="0" indent="0" algn="ctr" rtl="0">
              <a:lnSpc>
                <a:spcPct val="90000"/>
              </a:lnSpc>
              <a:spcBef>
                <a:spcPts val="0"/>
              </a:spcBef>
              <a:spcAft>
                <a:spcPts val="0"/>
              </a:spcAft>
              <a:buSzPts val="2400"/>
              <a:buNone/>
            </a:pPr>
            <a:r>
              <a:rPr lang="en-US"/>
              <a:t>Steps 6-9 in the “</a:t>
            </a:r>
            <a:r>
              <a:rPr lang="en-US" u="sng">
                <a:solidFill>
                  <a:srgbClr val="B7B7B7"/>
                </a:solidFill>
                <a:hlinkClick r:id="rId3"/>
              </a:rPr>
              <a:t>Guidance Document: Curriculum Writing</a:t>
            </a:r>
            <a:r>
              <a:rPr lang="en-US"/>
              <a:t>”</a:t>
            </a:r>
            <a:endParaRPr/>
          </a:p>
          <a:p>
            <a:pPr marL="0" lvl="0" indent="0" algn="ctr" rtl="0">
              <a:lnSpc>
                <a:spcPct val="90000"/>
              </a:lnSpc>
              <a:spcBef>
                <a:spcPts val="0"/>
              </a:spcBef>
              <a:spcAft>
                <a:spcPts val="0"/>
              </a:spcAft>
              <a:buSzPts val="2400"/>
              <a:buNone/>
            </a:pPr>
            <a:endParaRPr/>
          </a:p>
          <a:p>
            <a:pPr marL="0" lvl="0" indent="0" algn="ctr" rtl="0">
              <a:lnSpc>
                <a:spcPct val="90000"/>
              </a:lnSpc>
              <a:spcBef>
                <a:spcPts val="0"/>
              </a:spcBef>
              <a:spcAft>
                <a:spcPts val="0"/>
              </a:spcAft>
              <a:buSzPts val="2400"/>
              <a:buNone/>
            </a:pPr>
            <a:endParaRPr sz="3000">
              <a:solidFill>
                <a:srgbClr val="D9D9D9"/>
              </a:solidFill>
            </a:endParaRPr>
          </a:p>
        </p:txBody>
      </p:sp>
      <p:sp>
        <p:nvSpPr>
          <p:cNvPr id="119" name="Google Shape;119;p29"/>
          <p:cNvSpPr txBox="1"/>
          <p:nvPr/>
        </p:nvSpPr>
        <p:spPr>
          <a:xfrm>
            <a:off x="3225800" y="5843587"/>
            <a:ext cx="9277350" cy="584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1600"/>
              <a:buFont typeface="Arial"/>
              <a:buNone/>
            </a:pPr>
            <a:r>
              <a:rPr lang="en-US" sz="1600">
                <a:solidFill>
                  <a:schemeClr val="lt1"/>
                </a:solidFill>
              </a:rPr>
              <a:t>CSAS</a:t>
            </a:r>
            <a:r>
              <a:rPr lang="en-US" sz="1600" b="0" i="0" u="none" strike="noStrike" cap="none">
                <a:solidFill>
                  <a:schemeClr val="lt1"/>
                </a:solidFill>
                <a:latin typeface="Arial"/>
                <a:ea typeface="Arial"/>
                <a:cs typeface="Arial"/>
                <a:sym typeface="Arial"/>
              </a:rPr>
              <a:t>| Kansas State Department of Education | Landon State Office Building</a:t>
            </a:r>
            <a:endParaRPr/>
          </a:p>
          <a:p>
            <a:pPr marL="0" marR="0" lvl="0" indent="0" algn="l"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900 S.W. Jackson St., Suite </a:t>
            </a:r>
            <a:r>
              <a:rPr lang="en-US" sz="1600">
                <a:solidFill>
                  <a:schemeClr val="lt1"/>
                </a:solidFill>
              </a:rPr>
              <a:t>653</a:t>
            </a:r>
            <a:r>
              <a:rPr lang="en-US" sz="1600" b="0" i="0" u="none" strike="noStrike" cap="none">
                <a:solidFill>
                  <a:schemeClr val="lt1"/>
                </a:solidFill>
                <a:latin typeface="Arial"/>
                <a:ea typeface="Arial"/>
                <a:cs typeface="Arial"/>
                <a:sym typeface="Arial"/>
              </a:rPr>
              <a:t>, Topeka, KS 66612 | 785-296-</a:t>
            </a:r>
            <a:r>
              <a:rPr lang="en-US" sz="1600">
                <a:solidFill>
                  <a:schemeClr val="lt1"/>
                </a:solidFill>
              </a:rPr>
              <a:t>1074</a:t>
            </a:r>
            <a:r>
              <a:rPr lang="en-US" sz="1600" b="0" i="0" u="none" strike="noStrike" cap="none">
                <a:solidFill>
                  <a:schemeClr val="lt1"/>
                </a:solidFill>
                <a:latin typeface="Arial"/>
                <a:ea typeface="Arial"/>
                <a:cs typeface="Arial"/>
                <a:sym typeface="Arial"/>
              </a:rPr>
              <a:t> | </a:t>
            </a:r>
            <a:r>
              <a:rPr lang="en-US" sz="1600">
                <a:solidFill>
                  <a:schemeClr val="lt1"/>
                </a:solidFill>
              </a:rPr>
              <a:t>sperryman</a:t>
            </a:r>
            <a:r>
              <a:rPr lang="en-US" sz="1600" b="0" i="0" u="none" strike="noStrike" cap="none">
                <a:solidFill>
                  <a:schemeClr val="lt1"/>
                </a:solidFill>
                <a:latin typeface="Arial"/>
                <a:ea typeface="Arial"/>
                <a:cs typeface="Arial"/>
                <a:sym typeface="Arial"/>
              </a:rPr>
              <a:t>@ksde.org</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t>8:30-8:45		Greetings	</a:t>
            </a:r>
          </a:p>
          <a:p>
            <a:pPr marL="0" lvl="0" indent="0" algn="l" rtl="0">
              <a:spcBef>
                <a:spcPts val="1000"/>
              </a:spcBef>
              <a:spcAft>
                <a:spcPts val="0"/>
              </a:spcAft>
              <a:buNone/>
            </a:pPr>
            <a:r>
              <a:rPr lang="en-US" dirty="0"/>
              <a:t>8:45-8:55		</a:t>
            </a:r>
            <a:r>
              <a:rPr lang="en-US" dirty="0">
                <a:solidFill>
                  <a:srgbClr val="002060"/>
                </a:solidFill>
              </a:rPr>
              <a:t>Objectives</a:t>
            </a:r>
            <a:r>
              <a:rPr lang="en-US" dirty="0"/>
              <a:t> 	</a:t>
            </a:r>
            <a:endParaRPr dirty="0"/>
          </a:p>
          <a:p>
            <a:pPr marL="0" lvl="0" indent="0" algn="l" rtl="0">
              <a:spcBef>
                <a:spcPts val="1000"/>
              </a:spcBef>
              <a:spcAft>
                <a:spcPts val="0"/>
              </a:spcAft>
              <a:buNone/>
            </a:pPr>
            <a:r>
              <a:rPr lang="en-US" dirty="0"/>
              <a:t>8:55-9:05		Warm Up	</a:t>
            </a:r>
            <a:endParaRPr dirty="0"/>
          </a:p>
          <a:p>
            <a:pPr marL="0" lvl="0" indent="0" algn="l" rtl="0">
              <a:spcBef>
                <a:spcPts val="1000"/>
              </a:spcBef>
              <a:spcAft>
                <a:spcPts val="0"/>
              </a:spcAft>
              <a:buNone/>
            </a:pPr>
            <a:r>
              <a:rPr lang="en-US" dirty="0"/>
              <a:t>9:05-9:35		Introduction </a:t>
            </a:r>
            <a:endParaRPr dirty="0"/>
          </a:p>
          <a:p>
            <a:pPr marL="0" lvl="0" indent="0" algn="l" rtl="0">
              <a:spcBef>
                <a:spcPts val="1000"/>
              </a:spcBef>
              <a:spcAft>
                <a:spcPts val="0"/>
              </a:spcAft>
              <a:buNone/>
            </a:pPr>
            <a:r>
              <a:rPr lang="en-US" dirty="0"/>
              <a:t>9:35-11:00		Activity 1 	</a:t>
            </a:r>
            <a:endParaRPr dirty="0"/>
          </a:p>
          <a:p>
            <a:pPr marL="0" lvl="0" indent="0" algn="l" rtl="0">
              <a:spcBef>
                <a:spcPts val="1000"/>
              </a:spcBef>
              <a:spcAft>
                <a:spcPts val="0"/>
              </a:spcAft>
              <a:buNone/>
            </a:pPr>
            <a:r>
              <a:rPr lang="en-US" dirty="0"/>
              <a:t>11:00-11:15 	Break 	</a:t>
            </a:r>
          </a:p>
          <a:p>
            <a:pPr marL="0" lvl="0" indent="0" algn="l" rtl="0">
              <a:spcBef>
                <a:spcPts val="1000"/>
              </a:spcBef>
              <a:spcAft>
                <a:spcPts val="0"/>
              </a:spcAft>
              <a:buNone/>
            </a:pPr>
            <a:r>
              <a:rPr lang="en-US" dirty="0"/>
              <a:t>11:15-11:45 	Deeper Dive	</a:t>
            </a:r>
            <a:endParaRPr dirty="0"/>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002060"/>
                </a:solidFill>
              </a:rPr>
              <a:t>11:45-12:45	Lunch</a:t>
            </a:r>
          </a:p>
          <a:p>
            <a:pPr lvl="0">
              <a:spcBef>
                <a:spcPts val="1000"/>
              </a:spcBef>
            </a:pPr>
            <a:r>
              <a:rPr lang="en-US" sz="2800" dirty="0">
                <a:solidFill>
                  <a:srgbClr val="002060"/>
                </a:solidFill>
              </a:rPr>
              <a:t>12:45-1:30		Activity 2</a:t>
            </a:r>
          </a:p>
          <a:p>
            <a:pPr lvl="0">
              <a:spcBef>
                <a:spcPts val="1000"/>
              </a:spcBef>
            </a:pPr>
            <a:r>
              <a:rPr lang="en-US" sz="2800" dirty="0">
                <a:solidFill>
                  <a:srgbClr val="00206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31"/>
          <p:cNvSpPr txBox="1">
            <a:spLocks noGrp="1"/>
          </p:cNvSpPr>
          <p:nvPr>
            <p:ph type="title"/>
          </p:nvPr>
        </p:nvSpPr>
        <p:spPr>
          <a:xfrm>
            <a:off x="5334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Introductions</a:t>
            </a:r>
            <a:endParaRPr/>
          </a:p>
        </p:txBody>
      </p:sp>
      <p:sp>
        <p:nvSpPr>
          <p:cNvPr id="131" name="Google Shape;131;p31"/>
          <p:cNvSpPr txBox="1">
            <a:spLocks noGrp="1"/>
          </p:cNvSpPr>
          <p:nvPr>
            <p:ph type="body" idx="1"/>
          </p:nvPr>
        </p:nvSpPr>
        <p:spPr>
          <a:xfrm>
            <a:off x="533400" y="1673225"/>
            <a:ext cx="6919800" cy="4129500"/>
          </a:xfrm>
          <a:prstGeom prst="rect">
            <a:avLst/>
          </a:prstGeom>
        </p:spPr>
        <p:txBody>
          <a:bodyPr spcFirstLastPara="1" wrap="square" lIns="91425" tIns="45700" rIns="91425" bIns="45700" anchor="t" anchorCtr="0">
            <a:noAutofit/>
          </a:bodyPr>
          <a:lstStyle/>
          <a:p>
            <a:pPr marL="457200" lvl="0" indent="-406400" algn="l" rtl="0">
              <a:spcBef>
                <a:spcPts val="0"/>
              </a:spcBef>
              <a:spcAft>
                <a:spcPts val="0"/>
              </a:spcAft>
              <a:buClr>
                <a:srgbClr val="FFA400"/>
              </a:buClr>
              <a:buSzPts val="2800"/>
              <a:buFont typeface="Arial"/>
              <a:buChar char="●"/>
            </a:pPr>
            <a:r>
              <a:rPr lang="en-US"/>
              <a:t>Sarah Perryman</a:t>
            </a:r>
            <a:endParaRPr/>
          </a:p>
          <a:p>
            <a:pPr marL="914400" lvl="1" indent="-406400" algn="l" rtl="0">
              <a:spcBef>
                <a:spcPts val="0"/>
              </a:spcBef>
              <a:spcAft>
                <a:spcPts val="0"/>
              </a:spcAft>
              <a:buClr>
                <a:srgbClr val="FFA400"/>
              </a:buClr>
              <a:buSzPts val="2800"/>
              <a:buChar char="○"/>
            </a:pPr>
            <a:r>
              <a:rPr lang="en-US" sz="2800"/>
              <a:t>UnderGrad- ELA </a:t>
            </a:r>
            <a:br>
              <a:rPr lang="en-US" sz="2800"/>
            </a:br>
            <a:r>
              <a:rPr lang="en-US" sz="2800"/>
              <a:t>Grad- C &amp; I + ESOL &amp; Edu Leadership</a:t>
            </a:r>
            <a:endParaRPr sz="2800"/>
          </a:p>
          <a:p>
            <a:pPr marL="914400" lvl="1" indent="-406400" algn="l" rtl="0">
              <a:spcBef>
                <a:spcPts val="0"/>
              </a:spcBef>
              <a:spcAft>
                <a:spcPts val="0"/>
              </a:spcAft>
              <a:buClr>
                <a:srgbClr val="FFA400"/>
              </a:buClr>
              <a:buSzPts val="2800"/>
              <a:buChar char="○"/>
            </a:pPr>
            <a:r>
              <a:rPr lang="en-US" sz="2800"/>
              <a:t>5 Years at Topeka High School </a:t>
            </a:r>
            <a:endParaRPr sz="2800"/>
          </a:p>
          <a:p>
            <a:pPr marL="1371600" lvl="2" indent="-406400" algn="l" rtl="0">
              <a:spcBef>
                <a:spcPts val="0"/>
              </a:spcBef>
              <a:spcAft>
                <a:spcPts val="0"/>
              </a:spcAft>
              <a:buClr>
                <a:srgbClr val="FFA400"/>
              </a:buClr>
              <a:buSzPts val="2800"/>
              <a:buChar char="■"/>
            </a:pPr>
            <a:r>
              <a:rPr lang="en-US" sz="2800"/>
              <a:t>Sheltered ELA</a:t>
            </a:r>
            <a:endParaRPr sz="2800"/>
          </a:p>
          <a:p>
            <a:pPr marL="914400" lvl="1" indent="-406400" algn="l" rtl="0">
              <a:spcBef>
                <a:spcPts val="0"/>
              </a:spcBef>
              <a:spcAft>
                <a:spcPts val="0"/>
              </a:spcAft>
              <a:buClr>
                <a:srgbClr val="FFA400"/>
              </a:buClr>
              <a:buSzPts val="2800"/>
              <a:buChar char="○"/>
            </a:pPr>
            <a:r>
              <a:rPr lang="en-US" sz="2800"/>
              <a:t>June 2018: KSDE</a:t>
            </a:r>
            <a:endParaRPr sz="2800"/>
          </a:p>
          <a:p>
            <a:pPr marL="1371600" lvl="2" indent="-406400" algn="l" rtl="0">
              <a:spcBef>
                <a:spcPts val="0"/>
              </a:spcBef>
              <a:spcAft>
                <a:spcPts val="0"/>
              </a:spcAft>
              <a:buClr>
                <a:srgbClr val="FFA400"/>
              </a:buClr>
              <a:buSzPts val="2800"/>
              <a:buChar char="■"/>
            </a:pPr>
            <a:r>
              <a:rPr lang="en-US" sz="2800"/>
              <a:t>Education Program Consultant: ELA</a:t>
            </a:r>
            <a:endParaRPr sz="2800"/>
          </a:p>
          <a:p>
            <a:pPr marL="914400" lvl="1" indent="-406400" algn="l" rtl="0">
              <a:spcBef>
                <a:spcPts val="0"/>
              </a:spcBef>
              <a:spcAft>
                <a:spcPts val="0"/>
              </a:spcAft>
              <a:buClr>
                <a:srgbClr val="FFA400"/>
              </a:buClr>
              <a:buSzPts val="2800"/>
              <a:buChar char="○"/>
            </a:pPr>
            <a:r>
              <a:rPr lang="en-US" sz="2800"/>
              <a:t>March 2019: KSDE</a:t>
            </a:r>
            <a:endParaRPr sz="2800"/>
          </a:p>
          <a:p>
            <a:pPr marL="1371600" lvl="2" indent="-406400" algn="l" rtl="0">
              <a:spcBef>
                <a:spcPts val="0"/>
              </a:spcBef>
              <a:spcAft>
                <a:spcPts val="0"/>
              </a:spcAft>
              <a:buClr>
                <a:srgbClr val="FFA400"/>
              </a:buClr>
              <a:buSzPts val="2800"/>
              <a:buChar char="■"/>
            </a:pPr>
            <a:r>
              <a:rPr lang="en-US" sz="2800"/>
              <a:t>Redesign Coordinator </a:t>
            </a:r>
            <a:endParaRPr sz="2800"/>
          </a:p>
          <a:p>
            <a:pPr marL="0" marR="0" lvl="0" indent="0" algn="l" rtl="0">
              <a:lnSpc>
                <a:spcPct val="90000"/>
              </a:lnSpc>
              <a:spcBef>
                <a:spcPts val="0"/>
              </a:spcBef>
              <a:spcAft>
                <a:spcPts val="0"/>
              </a:spcAft>
              <a:buNone/>
            </a:pPr>
            <a:endParaRPr/>
          </a:p>
        </p:txBody>
      </p:sp>
      <p:pic>
        <p:nvPicPr>
          <p:cNvPr id="132" name="Google Shape;132;p31"/>
          <p:cNvPicPr preferRelativeResize="0"/>
          <p:nvPr/>
        </p:nvPicPr>
        <p:blipFill>
          <a:blip r:embed="rId3">
            <a:alphaModFix/>
          </a:blip>
          <a:stretch>
            <a:fillRect/>
          </a:stretch>
        </p:blipFill>
        <p:spPr>
          <a:xfrm>
            <a:off x="8805166" y="1364250"/>
            <a:ext cx="2754355" cy="4129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32"/>
          <p:cNvSpPr txBox="1">
            <a:spLocks noGrp="1"/>
          </p:cNvSpPr>
          <p:nvPr>
            <p:ph type="title"/>
          </p:nvPr>
        </p:nvSpPr>
        <p:spPr>
          <a:xfrm>
            <a:off x="838200" y="365125"/>
            <a:ext cx="10515600" cy="10146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US"/>
              <a:t>Kansas State Board of Education</a:t>
            </a:r>
            <a:endParaRPr/>
          </a:p>
        </p:txBody>
      </p:sp>
      <p:sp>
        <p:nvSpPr>
          <p:cNvPr id="138" name="Google Shape;138;p32"/>
          <p:cNvSpPr txBox="1">
            <a:spLocks noGrp="1"/>
          </p:cNvSpPr>
          <p:nvPr>
            <p:ph type="body" idx="1"/>
          </p:nvPr>
        </p:nvSpPr>
        <p:spPr>
          <a:xfrm>
            <a:off x="838200" y="2435225"/>
            <a:ext cx="4707000" cy="3521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a:t>Vision- A successful high school graduate is/has…</a:t>
            </a:r>
            <a:endParaRPr/>
          </a:p>
          <a:p>
            <a:pPr marL="457200" lvl="0" indent="-424180" algn="l" rtl="0">
              <a:spcBef>
                <a:spcPts val="1000"/>
              </a:spcBef>
              <a:spcAft>
                <a:spcPts val="0"/>
              </a:spcAft>
              <a:buSzPts val="3080"/>
              <a:buChar char="●"/>
            </a:pPr>
            <a:r>
              <a:rPr lang="en-US"/>
              <a:t>Academically Prepared</a:t>
            </a:r>
            <a:endParaRPr/>
          </a:p>
          <a:p>
            <a:pPr marL="457200" lvl="0" indent="-424180" algn="l" rtl="0">
              <a:spcBef>
                <a:spcPts val="0"/>
              </a:spcBef>
              <a:spcAft>
                <a:spcPts val="0"/>
              </a:spcAft>
              <a:buSzPts val="3080"/>
              <a:buChar char="●"/>
            </a:pPr>
            <a:r>
              <a:rPr lang="en-US"/>
              <a:t>Cognitively Prepared</a:t>
            </a:r>
            <a:endParaRPr/>
          </a:p>
          <a:p>
            <a:pPr marL="457200" lvl="0" indent="-424180" algn="l" rtl="0">
              <a:spcBef>
                <a:spcPts val="0"/>
              </a:spcBef>
              <a:spcAft>
                <a:spcPts val="0"/>
              </a:spcAft>
              <a:buSzPts val="3080"/>
              <a:buChar char="●"/>
            </a:pPr>
            <a:r>
              <a:rPr lang="en-US"/>
              <a:t>Technical Skills</a:t>
            </a:r>
            <a:endParaRPr/>
          </a:p>
          <a:p>
            <a:pPr marL="457200" lvl="0" indent="-424180" algn="l" rtl="0">
              <a:spcBef>
                <a:spcPts val="0"/>
              </a:spcBef>
              <a:spcAft>
                <a:spcPts val="0"/>
              </a:spcAft>
              <a:buSzPts val="3080"/>
              <a:buChar char="●"/>
            </a:pPr>
            <a:r>
              <a:rPr lang="en-US"/>
              <a:t>Employability Skills</a:t>
            </a:r>
            <a:endParaRPr/>
          </a:p>
          <a:p>
            <a:pPr marL="457200" lvl="0" indent="-424180" algn="l" rtl="0">
              <a:spcBef>
                <a:spcPts val="0"/>
              </a:spcBef>
              <a:spcAft>
                <a:spcPts val="0"/>
              </a:spcAft>
              <a:buSzPts val="3080"/>
              <a:buChar char="●"/>
            </a:pPr>
            <a:r>
              <a:rPr lang="en-US"/>
              <a:t>Civically Engaged</a:t>
            </a:r>
            <a:endParaRPr/>
          </a:p>
          <a:p>
            <a:pPr marL="0" lvl="0" indent="0" algn="l" rtl="0">
              <a:spcBef>
                <a:spcPts val="1000"/>
              </a:spcBef>
              <a:spcAft>
                <a:spcPts val="0"/>
              </a:spcAft>
              <a:buNone/>
            </a:pPr>
            <a:endParaRPr/>
          </a:p>
        </p:txBody>
      </p:sp>
      <p:sp>
        <p:nvSpPr>
          <p:cNvPr id="139" name="Google Shape;139;p32"/>
          <p:cNvSpPr txBox="1">
            <a:spLocks noGrp="1"/>
          </p:cNvSpPr>
          <p:nvPr>
            <p:ph type="body" idx="1"/>
          </p:nvPr>
        </p:nvSpPr>
        <p:spPr>
          <a:xfrm>
            <a:off x="6629400" y="2435225"/>
            <a:ext cx="4707000" cy="3521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a:t>Outcomes- Areas of focus</a:t>
            </a:r>
            <a:endParaRPr/>
          </a:p>
          <a:p>
            <a:pPr marL="457200" lvl="0" indent="-424180" algn="l" rtl="0">
              <a:spcBef>
                <a:spcPts val="1000"/>
              </a:spcBef>
              <a:spcAft>
                <a:spcPts val="0"/>
              </a:spcAft>
              <a:buSzPts val="3080"/>
              <a:buChar char="●"/>
            </a:pPr>
            <a:r>
              <a:rPr lang="en-US"/>
              <a:t>Kindergarten Readiness</a:t>
            </a:r>
            <a:endParaRPr/>
          </a:p>
          <a:p>
            <a:pPr marL="457200" lvl="0" indent="-424180" algn="l" rtl="0">
              <a:spcBef>
                <a:spcPts val="0"/>
              </a:spcBef>
              <a:spcAft>
                <a:spcPts val="0"/>
              </a:spcAft>
              <a:buSzPts val="3080"/>
              <a:buChar char="●"/>
            </a:pPr>
            <a:r>
              <a:rPr lang="en-US"/>
              <a:t>Social &amp; Emotional Learning</a:t>
            </a:r>
            <a:endParaRPr/>
          </a:p>
          <a:p>
            <a:pPr marL="457200" lvl="0" indent="-424180" algn="l" rtl="0">
              <a:spcBef>
                <a:spcPts val="0"/>
              </a:spcBef>
              <a:spcAft>
                <a:spcPts val="0"/>
              </a:spcAft>
              <a:buSzPts val="3080"/>
              <a:buChar char="●"/>
            </a:pPr>
            <a:r>
              <a:rPr lang="en-US"/>
              <a:t>Individual Plans of Study</a:t>
            </a:r>
            <a:endParaRPr/>
          </a:p>
          <a:p>
            <a:pPr marL="457200" lvl="0" indent="-424180" algn="l" rtl="0">
              <a:spcBef>
                <a:spcPts val="0"/>
              </a:spcBef>
              <a:spcAft>
                <a:spcPts val="0"/>
              </a:spcAft>
              <a:buSzPts val="3080"/>
              <a:buChar char="●"/>
            </a:pPr>
            <a:r>
              <a:rPr lang="en-US"/>
              <a:t>High School Graduation </a:t>
            </a:r>
            <a:endParaRPr/>
          </a:p>
          <a:p>
            <a:pPr marL="457200" lvl="0" indent="-424180" algn="l" rtl="0">
              <a:spcBef>
                <a:spcPts val="0"/>
              </a:spcBef>
              <a:spcAft>
                <a:spcPts val="0"/>
              </a:spcAft>
              <a:buSzPts val="3080"/>
              <a:buChar char="●"/>
            </a:pPr>
            <a:r>
              <a:rPr lang="en-US"/>
              <a:t>Post-Secondary Success</a:t>
            </a:r>
            <a:endParaRPr/>
          </a:p>
        </p:txBody>
      </p:sp>
      <p:sp>
        <p:nvSpPr>
          <p:cNvPr id="140" name="Google Shape;140;p32"/>
          <p:cNvSpPr txBox="1">
            <a:spLocks noGrp="1"/>
          </p:cNvSpPr>
          <p:nvPr>
            <p:ph type="body" idx="1"/>
          </p:nvPr>
        </p:nvSpPr>
        <p:spPr>
          <a:xfrm>
            <a:off x="838200" y="1292225"/>
            <a:ext cx="10515600" cy="9351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US" i="1"/>
              <a:t>Kansans can lead the world in the success of each student. </a:t>
            </a:r>
            <a:endParaRPr i="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33"/>
          <p:cNvSpPr txBox="1">
            <a:spLocks noGrp="1"/>
          </p:cNvSpPr>
          <p:nvPr>
            <p:ph type="title"/>
          </p:nvPr>
        </p:nvSpPr>
        <p:spPr>
          <a:xfrm>
            <a:off x="0" y="365125"/>
            <a:ext cx="2859000" cy="5638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sz="3600"/>
              <a:t>Redesign</a:t>
            </a:r>
            <a:endParaRPr sz="3600"/>
          </a:p>
          <a:p>
            <a:pPr marL="0" lvl="0" indent="0" algn="l" rtl="0">
              <a:spcBef>
                <a:spcPts val="0"/>
              </a:spcBef>
              <a:spcAft>
                <a:spcPts val="0"/>
              </a:spcAft>
              <a:buNone/>
            </a:pPr>
            <a:r>
              <a:rPr lang="en-US" sz="3600"/>
              <a:t>Principles</a:t>
            </a:r>
            <a:endParaRPr sz="3600"/>
          </a:p>
        </p:txBody>
      </p:sp>
      <p:graphicFrame>
        <p:nvGraphicFramePr>
          <p:cNvPr id="146" name="Google Shape;146;p33"/>
          <p:cNvGraphicFramePr/>
          <p:nvPr/>
        </p:nvGraphicFramePr>
        <p:xfrm>
          <a:off x="2859000" y="288925"/>
          <a:ext cx="9203400" cy="5570500"/>
        </p:xfrm>
        <a:graphic>
          <a:graphicData uri="http://schemas.openxmlformats.org/drawingml/2006/table">
            <a:tbl>
              <a:tblPr>
                <a:noFill/>
                <a:tableStyleId>{9E851FF6-B880-4CD1-84BE-26CACEA299FB}</a:tableStyleId>
              </a:tblPr>
              <a:tblGrid>
                <a:gridCol w="4601700">
                  <a:extLst>
                    <a:ext uri="{9D8B030D-6E8A-4147-A177-3AD203B41FA5}">
                      <a16:colId xmlns:a16="http://schemas.microsoft.com/office/drawing/2014/main" val="20000"/>
                    </a:ext>
                  </a:extLst>
                </a:gridCol>
                <a:gridCol w="4601700">
                  <a:extLst>
                    <a:ext uri="{9D8B030D-6E8A-4147-A177-3AD203B41FA5}">
                      <a16:colId xmlns:a16="http://schemas.microsoft.com/office/drawing/2014/main" val="20001"/>
                    </a:ext>
                  </a:extLst>
                </a:gridCol>
              </a:tblGrid>
              <a:tr h="1175100">
                <a:tc>
                  <a:txBody>
                    <a:bodyPr/>
                    <a:lstStyle/>
                    <a:p>
                      <a:pPr marL="0" lvl="0" indent="0" algn="ctr" rtl="0">
                        <a:spcBef>
                          <a:spcPts val="0"/>
                        </a:spcBef>
                        <a:spcAft>
                          <a:spcPts val="0"/>
                        </a:spcAft>
                        <a:buNone/>
                      </a:pPr>
                      <a:r>
                        <a:rPr lang="en-US" sz="2600" b="1">
                          <a:solidFill>
                            <a:srgbClr val="FFFFFF"/>
                          </a:solidFill>
                          <a:latin typeface="Roboto"/>
                          <a:ea typeface="Roboto"/>
                          <a:cs typeface="Roboto"/>
                          <a:sym typeface="Roboto"/>
                        </a:rPr>
                        <a:t>Student Success Skills</a:t>
                      </a:r>
                      <a:endParaRPr sz="2600" b="1">
                        <a:solidFill>
                          <a:srgbClr val="FFFFFF"/>
                        </a:solidFill>
                        <a:latin typeface="Roboto"/>
                        <a:ea typeface="Roboto"/>
                        <a:cs typeface="Roboto"/>
                        <a:sym typeface="Roboto"/>
                      </a:endParaRPr>
                    </a:p>
                  </a:txBody>
                  <a:tcPr marL="88900" marR="88900" marT="88900" marB="88900" anchor="ctr">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96C9E6"/>
                    </a:solidFill>
                  </a:tcPr>
                </a:tc>
                <a:tc>
                  <a:txBody>
                    <a:bodyPr/>
                    <a:lstStyle/>
                    <a:p>
                      <a:pPr marL="0" lvl="0" indent="0" algn="ctr" rtl="0">
                        <a:spcBef>
                          <a:spcPts val="0"/>
                        </a:spcBef>
                        <a:spcAft>
                          <a:spcPts val="0"/>
                        </a:spcAft>
                        <a:buNone/>
                      </a:pPr>
                      <a:r>
                        <a:rPr lang="en-US" sz="2600" b="1">
                          <a:solidFill>
                            <a:srgbClr val="FFFFFF"/>
                          </a:solidFill>
                          <a:latin typeface="Roboto"/>
                          <a:ea typeface="Roboto"/>
                          <a:cs typeface="Roboto"/>
                          <a:sym typeface="Roboto"/>
                        </a:rPr>
                        <a:t>Community Partnerships</a:t>
                      </a:r>
                      <a:endParaRPr sz="2600" b="1">
                        <a:solidFill>
                          <a:srgbClr val="FFFFFF"/>
                        </a:solidFill>
                        <a:latin typeface="Roboto"/>
                        <a:ea typeface="Roboto"/>
                        <a:cs typeface="Roboto"/>
                        <a:sym typeface="Roboto"/>
                      </a:endParaRPr>
                    </a:p>
                  </a:txBody>
                  <a:tcPr marL="88900" marR="88900" marT="88900" marB="88900" anchor="ctr">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C87E7C"/>
                    </a:solidFill>
                  </a:tcPr>
                </a:tc>
                <a:extLst>
                  <a:ext uri="{0D108BD9-81ED-4DB2-BD59-A6C34878D82A}">
                    <a16:rowId xmlns:a16="http://schemas.microsoft.com/office/drawing/2014/main" val="10000"/>
                  </a:ext>
                </a:extLst>
              </a:tr>
              <a:tr h="1836150">
                <a:tc>
                  <a:txBody>
                    <a:bodyPr/>
                    <a:lstStyle/>
                    <a:p>
                      <a:pPr marL="0" lvl="0" indent="0" algn="ctr" rtl="0">
                        <a:spcBef>
                          <a:spcPts val="0"/>
                        </a:spcBef>
                        <a:spcAft>
                          <a:spcPts val="0"/>
                        </a:spcAft>
                        <a:buNone/>
                      </a:pPr>
                      <a:r>
                        <a:rPr lang="en-US" sz="2600">
                          <a:solidFill>
                            <a:srgbClr val="434343"/>
                          </a:solidFill>
                          <a:latin typeface="Roboto"/>
                          <a:ea typeface="Roboto"/>
                          <a:cs typeface="Roboto"/>
                          <a:sym typeface="Roboto"/>
                        </a:rPr>
                        <a:t>There is an integrated approach to develop student social-emotional growth</a:t>
                      </a:r>
                      <a:endParaRPr sz="2600">
                        <a:solidFill>
                          <a:srgbClr val="434343"/>
                        </a:solidFill>
                        <a:latin typeface="Roboto"/>
                        <a:ea typeface="Roboto"/>
                        <a:cs typeface="Roboto"/>
                        <a:sym typeface="Roboto"/>
                      </a:endParaRPr>
                    </a:p>
                  </a:txBody>
                  <a:tcPr marL="88900" marR="88900" marT="88900" marB="88900">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F3F3F3"/>
                    </a:solidFill>
                  </a:tcPr>
                </a:tc>
                <a:tc>
                  <a:txBody>
                    <a:bodyPr/>
                    <a:lstStyle/>
                    <a:p>
                      <a:pPr marL="0" lvl="0" indent="0" algn="ctr" rtl="0">
                        <a:spcBef>
                          <a:spcPts val="0"/>
                        </a:spcBef>
                        <a:spcAft>
                          <a:spcPts val="0"/>
                        </a:spcAft>
                        <a:buNone/>
                      </a:pPr>
                      <a:r>
                        <a:rPr lang="en-US" sz="2600">
                          <a:latin typeface="Roboto"/>
                          <a:ea typeface="Roboto"/>
                          <a:cs typeface="Roboto"/>
                          <a:sym typeface="Roboto"/>
                        </a:rPr>
                        <a:t>Partnerships are based on mutually beneficial relationships and collaboration</a:t>
                      </a:r>
                      <a:endParaRPr sz="2600">
                        <a:latin typeface="Roboto"/>
                        <a:ea typeface="Roboto"/>
                        <a:cs typeface="Roboto"/>
                        <a:sym typeface="Roboto"/>
                      </a:endParaRPr>
                    </a:p>
                  </a:txBody>
                  <a:tcPr marL="88900" marR="88900" marT="88900" marB="88900">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F3F3F3"/>
                    </a:solidFill>
                  </a:tcPr>
                </a:tc>
                <a:extLst>
                  <a:ext uri="{0D108BD9-81ED-4DB2-BD59-A6C34878D82A}">
                    <a16:rowId xmlns:a16="http://schemas.microsoft.com/office/drawing/2014/main" val="10001"/>
                  </a:ext>
                </a:extLst>
              </a:tr>
              <a:tr h="723100">
                <a:tc>
                  <a:txBody>
                    <a:bodyPr/>
                    <a:lstStyle/>
                    <a:p>
                      <a:pPr marL="0" lvl="0" indent="0" algn="ctr" rtl="0">
                        <a:spcBef>
                          <a:spcPts val="0"/>
                        </a:spcBef>
                        <a:spcAft>
                          <a:spcPts val="0"/>
                        </a:spcAft>
                        <a:buNone/>
                      </a:pPr>
                      <a:r>
                        <a:rPr lang="en-US" sz="2600" b="1">
                          <a:solidFill>
                            <a:srgbClr val="FFFFFF"/>
                          </a:solidFill>
                          <a:latin typeface="Roboto"/>
                          <a:ea typeface="Roboto"/>
                          <a:cs typeface="Roboto"/>
                          <a:sym typeface="Roboto"/>
                        </a:rPr>
                        <a:t>Personalized Learning</a:t>
                      </a:r>
                      <a:endParaRPr sz="2600" b="1">
                        <a:solidFill>
                          <a:srgbClr val="FFFFFF"/>
                        </a:solidFill>
                        <a:latin typeface="Roboto"/>
                        <a:ea typeface="Roboto"/>
                        <a:cs typeface="Roboto"/>
                        <a:sym typeface="Roboto"/>
                      </a:endParaRPr>
                    </a:p>
                  </a:txBody>
                  <a:tcPr marL="88900" marR="88900" marT="88900" marB="88900" anchor="ctr">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A5C751"/>
                    </a:solidFill>
                  </a:tcPr>
                </a:tc>
                <a:tc>
                  <a:txBody>
                    <a:bodyPr/>
                    <a:lstStyle/>
                    <a:p>
                      <a:pPr marL="0" lvl="0" indent="0" algn="ctr" rtl="0">
                        <a:spcBef>
                          <a:spcPts val="0"/>
                        </a:spcBef>
                        <a:spcAft>
                          <a:spcPts val="0"/>
                        </a:spcAft>
                        <a:buNone/>
                      </a:pPr>
                      <a:r>
                        <a:rPr lang="en-US" sz="2600" b="1">
                          <a:solidFill>
                            <a:srgbClr val="FFFFFF"/>
                          </a:solidFill>
                          <a:latin typeface="Roboto"/>
                          <a:ea typeface="Roboto"/>
                          <a:cs typeface="Roboto"/>
                          <a:sym typeface="Roboto"/>
                        </a:rPr>
                        <a:t>Real World Applications</a:t>
                      </a:r>
                      <a:endParaRPr sz="2600" b="1">
                        <a:solidFill>
                          <a:srgbClr val="FFFFFF"/>
                        </a:solidFill>
                        <a:latin typeface="Roboto"/>
                        <a:ea typeface="Roboto"/>
                        <a:cs typeface="Roboto"/>
                        <a:sym typeface="Roboto"/>
                      </a:endParaRPr>
                    </a:p>
                  </a:txBody>
                  <a:tcPr marL="88900" marR="88900" marT="88900" marB="88900">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FAC92E"/>
                    </a:solidFill>
                  </a:tcPr>
                </a:tc>
                <a:extLst>
                  <a:ext uri="{0D108BD9-81ED-4DB2-BD59-A6C34878D82A}">
                    <a16:rowId xmlns:a16="http://schemas.microsoft.com/office/drawing/2014/main" val="10002"/>
                  </a:ext>
                </a:extLst>
              </a:tr>
              <a:tr h="1836150">
                <a:tc>
                  <a:txBody>
                    <a:bodyPr/>
                    <a:lstStyle/>
                    <a:p>
                      <a:pPr marL="0" lvl="0" indent="0" algn="ctr" rtl="0">
                        <a:spcBef>
                          <a:spcPts val="0"/>
                        </a:spcBef>
                        <a:spcAft>
                          <a:spcPts val="0"/>
                        </a:spcAft>
                        <a:buNone/>
                      </a:pPr>
                      <a:r>
                        <a:rPr lang="en-US" sz="2600">
                          <a:solidFill>
                            <a:srgbClr val="434343"/>
                          </a:solidFill>
                          <a:latin typeface="Roboto"/>
                          <a:ea typeface="Roboto"/>
                          <a:cs typeface="Roboto"/>
                          <a:sym typeface="Roboto"/>
                        </a:rPr>
                        <a:t>Teachers support students to have choice over their time, place, pace and path</a:t>
                      </a:r>
                      <a:endParaRPr sz="2600" b="1">
                        <a:solidFill>
                          <a:srgbClr val="434343"/>
                        </a:solidFill>
                        <a:latin typeface="Roboto"/>
                        <a:ea typeface="Roboto"/>
                        <a:cs typeface="Roboto"/>
                        <a:sym typeface="Roboto"/>
                      </a:endParaRPr>
                    </a:p>
                  </a:txBody>
                  <a:tcPr marL="88900" marR="88900" marT="88900" marB="88900">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F3F3F3"/>
                    </a:solidFill>
                  </a:tcPr>
                </a:tc>
                <a:tc>
                  <a:txBody>
                    <a:bodyPr/>
                    <a:lstStyle/>
                    <a:p>
                      <a:pPr marL="0" lvl="0" indent="0" algn="ctr" rtl="0">
                        <a:spcBef>
                          <a:spcPts val="0"/>
                        </a:spcBef>
                        <a:spcAft>
                          <a:spcPts val="0"/>
                        </a:spcAft>
                        <a:buNone/>
                      </a:pPr>
                      <a:r>
                        <a:rPr lang="en-US" sz="2600">
                          <a:solidFill>
                            <a:srgbClr val="434343"/>
                          </a:solidFill>
                          <a:latin typeface="Roboto"/>
                          <a:ea typeface="Roboto"/>
                          <a:cs typeface="Roboto"/>
                          <a:sym typeface="Roboto"/>
                        </a:rPr>
                        <a:t>Project-based learning, internships, and civic engagement makes learning relevant</a:t>
                      </a:r>
                      <a:endParaRPr sz="2600">
                        <a:solidFill>
                          <a:srgbClr val="434343"/>
                        </a:solidFill>
                        <a:latin typeface="Roboto"/>
                        <a:ea typeface="Roboto"/>
                        <a:cs typeface="Roboto"/>
                        <a:sym typeface="Roboto"/>
                      </a:endParaRPr>
                    </a:p>
                  </a:txBody>
                  <a:tcPr marL="88900" marR="88900" marT="88900" marB="88900">
                    <a:lnL w="38100" cap="flat" cmpd="sng">
                      <a:solidFill>
                        <a:srgbClr val="FFFFFF"/>
                      </a:solidFill>
                      <a:prstDash val="solid"/>
                      <a:round/>
                      <a:headEnd type="none" w="sm" len="sm"/>
                      <a:tailEnd type="none" w="sm" len="sm"/>
                    </a:lnL>
                    <a:lnR w="38100" cap="flat" cmpd="sng">
                      <a:solidFill>
                        <a:srgbClr val="FFFFFF"/>
                      </a:solidFill>
                      <a:prstDash val="solid"/>
                      <a:round/>
                      <a:headEnd type="none" w="sm" len="sm"/>
                      <a:tailEnd type="none" w="sm" len="sm"/>
                    </a:lnR>
                    <a:lnT w="38100" cap="flat" cmpd="sng">
                      <a:solidFill>
                        <a:srgbClr val="FFFFFF"/>
                      </a:solidFill>
                      <a:prstDash val="solid"/>
                      <a:round/>
                      <a:headEnd type="none" w="sm" len="sm"/>
                      <a:tailEnd type="none" w="sm" len="sm"/>
                    </a:lnT>
                    <a:lnB w="38100" cap="flat" cmpd="sng">
                      <a:solidFill>
                        <a:srgbClr val="FFFFFF"/>
                      </a:solidFill>
                      <a:prstDash val="solid"/>
                      <a:round/>
                      <a:headEnd type="none" w="sm" len="sm"/>
                      <a:tailEnd type="none" w="sm" len="sm"/>
                    </a:lnB>
                    <a:solidFill>
                      <a:srgbClr val="F3F3F3"/>
                    </a:solidFill>
                  </a:tcPr>
                </a:tc>
                <a:extLst>
                  <a:ext uri="{0D108BD9-81ED-4DB2-BD59-A6C34878D82A}">
                    <a16:rowId xmlns:a16="http://schemas.microsoft.com/office/drawing/2014/main" val="10003"/>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3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Greeting Question</a:t>
            </a:r>
            <a:endParaRPr/>
          </a:p>
        </p:txBody>
      </p:sp>
      <p:sp>
        <p:nvSpPr>
          <p:cNvPr id="152" name="Google Shape;152;p34"/>
          <p:cNvSpPr txBox="1">
            <a:spLocks noGrp="1"/>
          </p:cNvSpPr>
          <p:nvPr>
            <p:ph type="body" idx="1"/>
          </p:nvPr>
        </p:nvSpPr>
        <p:spPr>
          <a:xfrm>
            <a:off x="838200" y="1825625"/>
            <a:ext cx="10407600" cy="3797400"/>
          </a:xfrm>
          <a:prstGeom prst="rect">
            <a:avLst/>
          </a:prstGeom>
        </p:spPr>
        <p:txBody>
          <a:bodyPr spcFirstLastPara="1" wrap="square" lIns="91425" tIns="45700" rIns="91425" bIns="45700" anchor="t" anchorCtr="0">
            <a:noAutofit/>
          </a:bodyPr>
          <a:lstStyle/>
          <a:p>
            <a:pPr marL="457200" lvl="0" indent="0" algn="ctr" rtl="0">
              <a:lnSpc>
                <a:spcPct val="115000"/>
              </a:lnSpc>
              <a:spcBef>
                <a:spcPts val="0"/>
              </a:spcBef>
              <a:spcAft>
                <a:spcPts val="0"/>
              </a:spcAft>
              <a:buNone/>
            </a:pPr>
            <a:r>
              <a:rPr lang="en-US" sz="4800">
                <a:solidFill>
                  <a:srgbClr val="002060"/>
                </a:solidFill>
              </a:rPr>
              <a:t>If you could be on a reality TV show, which one would you choose and why?</a:t>
            </a:r>
            <a:endParaRPr sz="4800">
              <a:solidFill>
                <a:srgbClr val="002060"/>
              </a:solidFill>
            </a:endParaRPr>
          </a:p>
          <a:p>
            <a:pPr marL="0" lvl="0" indent="0" algn="ctr" rtl="0">
              <a:spcBef>
                <a:spcPts val="1200"/>
              </a:spcBef>
              <a:spcAft>
                <a:spcPts val="0"/>
              </a:spcAft>
              <a:buNone/>
            </a:pPr>
            <a:endParaRPr sz="4800">
              <a:solidFill>
                <a:srgbClr val="00206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t>8:45-8:55		</a:t>
            </a:r>
            <a:r>
              <a:rPr lang="en-US" dirty="0">
                <a:solidFill>
                  <a:srgbClr val="002060"/>
                </a:solidFill>
              </a:rPr>
              <a:t>Objectives</a:t>
            </a:r>
            <a:r>
              <a:rPr lang="en-US" dirty="0"/>
              <a:t> 	</a:t>
            </a:r>
            <a:endParaRPr dirty="0"/>
          </a:p>
          <a:p>
            <a:pPr marL="0" lvl="0" indent="0" algn="l" rtl="0">
              <a:spcBef>
                <a:spcPts val="1000"/>
              </a:spcBef>
              <a:spcAft>
                <a:spcPts val="0"/>
              </a:spcAft>
              <a:buNone/>
            </a:pPr>
            <a:r>
              <a:rPr lang="en-US" dirty="0"/>
              <a:t>8:55-9:05		Warm Up	</a:t>
            </a:r>
            <a:endParaRPr dirty="0"/>
          </a:p>
          <a:p>
            <a:pPr marL="0" lvl="0" indent="0" algn="l" rtl="0">
              <a:spcBef>
                <a:spcPts val="1000"/>
              </a:spcBef>
              <a:spcAft>
                <a:spcPts val="0"/>
              </a:spcAft>
              <a:buNone/>
            </a:pPr>
            <a:r>
              <a:rPr lang="en-US" dirty="0"/>
              <a:t>9:05-9:35		Introduction </a:t>
            </a:r>
            <a:endParaRPr dirty="0"/>
          </a:p>
          <a:p>
            <a:pPr marL="0" lvl="0" indent="0" algn="l" rtl="0">
              <a:spcBef>
                <a:spcPts val="1000"/>
              </a:spcBef>
              <a:spcAft>
                <a:spcPts val="0"/>
              </a:spcAft>
              <a:buNone/>
            </a:pPr>
            <a:r>
              <a:rPr lang="en-US" dirty="0"/>
              <a:t>9:35-11:00		Activity 1 	</a:t>
            </a:r>
            <a:endParaRPr dirty="0"/>
          </a:p>
          <a:p>
            <a:pPr marL="0" lvl="0" indent="0" algn="l" rtl="0">
              <a:spcBef>
                <a:spcPts val="1000"/>
              </a:spcBef>
              <a:spcAft>
                <a:spcPts val="0"/>
              </a:spcAft>
              <a:buNone/>
            </a:pPr>
            <a:r>
              <a:rPr lang="en-US" dirty="0"/>
              <a:t>11:00-11:15 	Break 	</a:t>
            </a:r>
          </a:p>
          <a:p>
            <a:pPr marL="0" lvl="0" indent="0" algn="l" rtl="0">
              <a:spcBef>
                <a:spcPts val="1000"/>
              </a:spcBef>
              <a:spcAft>
                <a:spcPts val="0"/>
              </a:spcAft>
              <a:buNone/>
            </a:pPr>
            <a:r>
              <a:rPr lang="en-US" dirty="0"/>
              <a:t>11:15-11:45 	Deeper Dive	</a:t>
            </a:r>
            <a:endParaRPr dirty="0"/>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002060"/>
                </a:solidFill>
              </a:rPr>
              <a:t>11:45-12:45	Lunch</a:t>
            </a:r>
          </a:p>
          <a:p>
            <a:pPr lvl="0">
              <a:spcBef>
                <a:spcPts val="1000"/>
              </a:spcBef>
            </a:pPr>
            <a:r>
              <a:rPr lang="en-US" sz="2800" dirty="0">
                <a:solidFill>
                  <a:srgbClr val="002060"/>
                </a:solidFill>
              </a:rPr>
              <a:t>12:45-1:30		Activity 2</a:t>
            </a:r>
          </a:p>
          <a:p>
            <a:pPr lvl="0">
              <a:spcBef>
                <a:spcPts val="1000"/>
              </a:spcBef>
            </a:pPr>
            <a:r>
              <a:rPr lang="en-US" sz="2800" dirty="0">
                <a:solidFill>
                  <a:srgbClr val="00206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5579488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3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Objectives-</a:t>
            </a:r>
            <a:endParaRPr/>
          </a:p>
        </p:txBody>
      </p:sp>
      <p:sp>
        <p:nvSpPr>
          <p:cNvPr id="164" name="Google Shape;164;p36"/>
          <p:cNvSpPr txBox="1">
            <a:spLocks noGrp="1"/>
          </p:cNvSpPr>
          <p:nvPr>
            <p:ph type="body" idx="1"/>
          </p:nvPr>
        </p:nvSpPr>
        <p:spPr>
          <a:xfrm>
            <a:off x="838200" y="1825625"/>
            <a:ext cx="10515600" cy="39660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sz="3200"/>
              <a:t>By the end of this workshop, </a:t>
            </a:r>
            <a:endParaRPr sz="3200"/>
          </a:p>
          <a:p>
            <a:pPr marL="457200" lvl="0" indent="-431800" algn="l" rtl="0">
              <a:spcBef>
                <a:spcPts val="1000"/>
              </a:spcBef>
              <a:spcAft>
                <a:spcPts val="0"/>
              </a:spcAft>
              <a:buSzPts val="3200"/>
              <a:buChar char="●"/>
            </a:pPr>
            <a:r>
              <a:rPr lang="en-US" sz="3200"/>
              <a:t>I can identify key leaps in our ELA standards and explain how those key shifts impact instruction. </a:t>
            </a:r>
            <a:endParaRPr sz="3200"/>
          </a:p>
          <a:p>
            <a:pPr marL="457200" lvl="0" indent="-431800" algn="l" rtl="0">
              <a:spcBef>
                <a:spcPts val="0"/>
              </a:spcBef>
              <a:spcAft>
                <a:spcPts val="0"/>
              </a:spcAft>
              <a:buSzPts val="3200"/>
              <a:buChar char="●"/>
            </a:pPr>
            <a:r>
              <a:rPr lang="en-US" sz="3200"/>
              <a:t>I can create a scope and sequence of the ELA standards.</a:t>
            </a:r>
            <a:endParaRPr sz="3200"/>
          </a:p>
          <a:p>
            <a:pPr marL="457200" lvl="0" indent="-431800" algn="l" rtl="0">
              <a:spcBef>
                <a:spcPts val="0"/>
              </a:spcBef>
              <a:spcAft>
                <a:spcPts val="0"/>
              </a:spcAft>
              <a:buSzPts val="3200"/>
              <a:buChar char="●"/>
            </a:pPr>
            <a:r>
              <a:rPr lang="en-US" sz="3200"/>
              <a:t>I can start creating instruction derived from the standards utilizing vocabulary, DOK analyses, and strategic questioning. </a:t>
            </a:r>
            <a:endParaRPr sz="3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r>
              <a:rPr lang="en-US" dirty="0"/>
              <a:t>	</a:t>
            </a:r>
            <a:endParaRPr dirty="0"/>
          </a:p>
          <a:p>
            <a:pPr marL="0" lvl="0" indent="0" algn="l" rtl="0">
              <a:spcBef>
                <a:spcPts val="1000"/>
              </a:spcBef>
              <a:spcAft>
                <a:spcPts val="0"/>
              </a:spcAft>
              <a:buNone/>
            </a:pPr>
            <a:r>
              <a:rPr lang="en-US" dirty="0"/>
              <a:t>8:55-9:05		Warm Up	</a:t>
            </a:r>
            <a:endParaRPr dirty="0"/>
          </a:p>
          <a:p>
            <a:pPr marL="0" lvl="0" indent="0" algn="l" rtl="0">
              <a:spcBef>
                <a:spcPts val="1000"/>
              </a:spcBef>
              <a:spcAft>
                <a:spcPts val="0"/>
              </a:spcAft>
              <a:buNone/>
            </a:pPr>
            <a:r>
              <a:rPr lang="en-US" dirty="0"/>
              <a:t>9:05-9:35		Introduction </a:t>
            </a:r>
            <a:endParaRPr dirty="0"/>
          </a:p>
          <a:p>
            <a:pPr marL="0" lvl="0" indent="0" algn="l" rtl="0">
              <a:spcBef>
                <a:spcPts val="1000"/>
              </a:spcBef>
              <a:spcAft>
                <a:spcPts val="0"/>
              </a:spcAft>
              <a:buNone/>
            </a:pPr>
            <a:r>
              <a:rPr lang="en-US" dirty="0"/>
              <a:t>9:35-11:00		Activity 1 	</a:t>
            </a:r>
            <a:endParaRPr dirty="0"/>
          </a:p>
          <a:p>
            <a:pPr marL="0" lvl="0" indent="0" algn="l" rtl="0">
              <a:spcBef>
                <a:spcPts val="1000"/>
              </a:spcBef>
              <a:spcAft>
                <a:spcPts val="0"/>
              </a:spcAft>
              <a:buNone/>
            </a:pPr>
            <a:r>
              <a:rPr lang="en-US" dirty="0"/>
              <a:t>11:00-11:15 	Break 	</a:t>
            </a:r>
          </a:p>
          <a:p>
            <a:pPr marL="0" lvl="0" indent="0" algn="l" rtl="0">
              <a:spcBef>
                <a:spcPts val="1000"/>
              </a:spcBef>
              <a:spcAft>
                <a:spcPts val="0"/>
              </a:spcAft>
              <a:buNone/>
            </a:pPr>
            <a:r>
              <a:rPr lang="en-US" dirty="0"/>
              <a:t>11:15-11:45 	Deeper Dive	</a:t>
            </a:r>
            <a:endParaRPr dirty="0"/>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002060"/>
                </a:solidFill>
              </a:rPr>
              <a:t>11:45-12:45	Lunch</a:t>
            </a:r>
          </a:p>
          <a:p>
            <a:pPr lvl="0">
              <a:spcBef>
                <a:spcPts val="1000"/>
              </a:spcBef>
            </a:pPr>
            <a:r>
              <a:rPr lang="en-US" sz="2800" dirty="0">
                <a:solidFill>
                  <a:srgbClr val="002060"/>
                </a:solidFill>
              </a:rPr>
              <a:t>12:45-1:30		Activity 2</a:t>
            </a:r>
          </a:p>
          <a:p>
            <a:pPr lvl="0">
              <a:spcBef>
                <a:spcPts val="1000"/>
              </a:spcBef>
            </a:pPr>
            <a:r>
              <a:rPr lang="en-US" sz="2800" dirty="0">
                <a:solidFill>
                  <a:srgbClr val="00206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719061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38"/>
          <p:cNvSpPr txBox="1">
            <a:spLocks noGrp="1"/>
          </p:cNvSpPr>
          <p:nvPr>
            <p:ph type="title"/>
          </p:nvPr>
        </p:nvSpPr>
        <p:spPr>
          <a:xfrm>
            <a:off x="838200" y="2773362"/>
            <a:ext cx="10515600" cy="2852737"/>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rgbClr val="11284B"/>
              </a:buClr>
              <a:buSzPts val="4800"/>
              <a:buFont typeface="Arial Black"/>
              <a:buNone/>
            </a:pPr>
            <a:r>
              <a:rPr lang="en-US"/>
              <a:t>Warm Up</a:t>
            </a:r>
            <a:endParaRPr sz="4800">
              <a:latin typeface="Arial Black"/>
              <a:ea typeface="Arial Black"/>
              <a:cs typeface="Arial Black"/>
              <a:sym typeface="Arial Black"/>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Google Shape;180;p3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11284B"/>
              </a:buClr>
              <a:buSzPts val="4400"/>
              <a:buFont typeface="Arial Black"/>
              <a:buNone/>
            </a:pPr>
            <a:r>
              <a:rPr lang="en-US"/>
              <a:t>Jot Thoughts</a:t>
            </a:r>
            <a:endParaRPr>
              <a:latin typeface="Arial Black"/>
              <a:ea typeface="Arial Black"/>
              <a:cs typeface="Arial Black"/>
              <a:sym typeface="Arial Black"/>
            </a:endParaRPr>
          </a:p>
        </p:txBody>
      </p:sp>
      <p:sp>
        <p:nvSpPr>
          <p:cNvPr id="181" name="Google Shape;181;p39"/>
          <p:cNvSpPr txBox="1">
            <a:spLocks noGrp="1"/>
          </p:cNvSpPr>
          <p:nvPr>
            <p:ph type="body" idx="1"/>
          </p:nvPr>
        </p:nvSpPr>
        <p:spPr>
          <a:xfrm>
            <a:off x="838200" y="1825625"/>
            <a:ext cx="10380000" cy="3521100"/>
          </a:xfrm>
          <a:prstGeom prst="rect">
            <a:avLst/>
          </a:prstGeom>
          <a:noFill/>
          <a:ln>
            <a:noFill/>
          </a:ln>
        </p:spPr>
        <p:txBody>
          <a:bodyPr spcFirstLastPara="1" wrap="square" lIns="91425" tIns="45700" rIns="91425" bIns="45700" anchor="t" anchorCtr="0">
            <a:noAutofit/>
          </a:bodyPr>
          <a:lstStyle/>
          <a:p>
            <a:pPr marL="228600" marR="0" lvl="0" indent="-50800" algn="ctr" rtl="0">
              <a:lnSpc>
                <a:spcPct val="90000"/>
              </a:lnSpc>
              <a:spcBef>
                <a:spcPts val="0"/>
              </a:spcBef>
              <a:spcAft>
                <a:spcPts val="0"/>
              </a:spcAft>
              <a:buClr>
                <a:srgbClr val="FFA400"/>
              </a:buClr>
              <a:buSzPts val="2800"/>
              <a:buFont typeface="Noto Sans Symbols"/>
              <a:buNone/>
            </a:pPr>
            <a:r>
              <a:rPr lang="en-US" sz="3600"/>
              <a:t>What words come to mind when you hear the word ‘standards’?</a:t>
            </a:r>
            <a:endParaRPr sz="3600"/>
          </a:p>
          <a:p>
            <a:pPr marL="228600" marR="0" lvl="0" indent="-50800" algn="ctr" rtl="0">
              <a:lnSpc>
                <a:spcPct val="90000"/>
              </a:lnSpc>
              <a:spcBef>
                <a:spcPts val="0"/>
              </a:spcBef>
              <a:spcAft>
                <a:spcPts val="0"/>
              </a:spcAft>
              <a:buClr>
                <a:srgbClr val="FFA400"/>
              </a:buClr>
              <a:buSzPts val="2800"/>
              <a:buFont typeface="Noto Sans Symbols"/>
              <a:buNone/>
            </a:pPr>
            <a:r>
              <a:rPr lang="en-US" sz="3000"/>
              <a:t> </a:t>
            </a:r>
            <a:endParaRPr sz="3000"/>
          </a:p>
          <a:p>
            <a:pPr marL="228600" marR="0" lvl="0" indent="-50800" algn="l" rtl="0">
              <a:lnSpc>
                <a:spcPct val="90000"/>
              </a:lnSpc>
              <a:spcBef>
                <a:spcPts val="0"/>
              </a:spcBef>
              <a:spcAft>
                <a:spcPts val="0"/>
              </a:spcAft>
              <a:buClr>
                <a:srgbClr val="FFA400"/>
              </a:buClr>
              <a:buSzPts val="2800"/>
              <a:buFont typeface="Noto Sans Symbols"/>
              <a:buNone/>
            </a:pPr>
            <a:r>
              <a:rPr lang="en-US" sz="2400"/>
              <a:t>1- Write down individual words/phrases on post-it notes. (1 minute) </a:t>
            </a:r>
            <a:endParaRPr sz="2400"/>
          </a:p>
          <a:p>
            <a:pPr marL="228600" marR="0" lvl="0" indent="-50800" algn="l" rtl="0">
              <a:lnSpc>
                <a:spcPct val="90000"/>
              </a:lnSpc>
              <a:spcBef>
                <a:spcPts val="0"/>
              </a:spcBef>
              <a:spcAft>
                <a:spcPts val="0"/>
              </a:spcAft>
              <a:buClr>
                <a:srgbClr val="FFA400"/>
              </a:buClr>
              <a:buSzPts val="2800"/>
              <a:buFont typeface="Noto Sans Symbols"/>
              <a:buNone/>
            </a:pPr>
            <a:r>
              <a:rPr lang="en-US" sz="2400"/>
              <a:t>2- At your table, share your words/phrases and group them based on similarities. (2 minutes) </a:t>
            </a:r>
            <a:endParaRPr sz="2400"/>
          </a:p>
          <a:p>
            <a:pPr marL="228600" marR="0" lvl="0" indent="-50800" algn="l" rtl="0">
              <a:lnSpc>
                <a:spcPct val="90000"/>
              </a:lnSpc>
              <a:spcBef>
                <a:spcPts val="0"/>
              </a:spcBef>
              <a:spcAft>
                <a:spcPts val="0"/>
              </a:spcAft>
              <a:buClr>
                <a:srgbClr val="FFA400"/>
              </a:buClr>
              <a:buSzPts val="2800"/>
              <a:buFont typeface="Noto Sans Symbols"/>
              <a:buNone/>
            </a:pPr>
            <a:r>
              <a:rPr lang="en-US" sz="2400"/>
              <a:t>3- At your table, come up with a </a:t>
            </a:r>
            <a:r>
              <a:rPr lang="en-US" sz="2400" b="1"/>
              <a:t>statement </a:t>
            </a:r>
            <a:r>
              <a:rPr lang="en-US" sz="2400"/>
              <a:t>about the term ‘standards’. (3 minutes) </a:t>
            </a:r>
            <a:endParaRPr sz="2400"/>
          </a:p>
          <a:p>
            <a:pPr marL="228600" marR="0" lvl="0" indent="-50800" algn="l" rtl="0">
              <a:lnSpc>
                <a:spcPct val="90000"/>
              </a:lnSpc>
              <a:spcBef>
                <a:spcPts val="0"/>
              </a:spcBef>
              <a:spcAft>
                <a:spcPts val="0"/>
              </a:spcAft>
              <a:buClr>
                <a:srgbClr val="FFA400"/>
              </a:buClr>
              <a:buSzPts val="2800"/>
              <a:buFont typeface="Noto Sans Symbols"/>
              <a:buNone/>
            </a:pPr>
            <a:r>
              <a:rPr lang="en-US" sz="2400"/>
              <a:t>4- Share as a whole group. </a:t>
            </a:r>
            <a:endParaRPr sz="2400"/>
          </a:p>
        </p:txBody>
      </p:sp>
      <p:pic>
        <p:nvPicPr>
          <p:cNvPr id="182" name="Google Shape;182;p39" descr="This timer counts down silently until it reaches 0:00, then a police siren sounds to alert you that time is up." title="3 Minute Timer">
            <a:hlinkClick r:id="rId3"/>
          </p:cNvPr>
          <p:cNvPicPr preferRelativeResize="0"/>
          <p:nvPr/>
        </p:nvPicPr>
        <p:blipFill>
          <a:blip r:embed="rId4">
            <a:alphaModFix/>
          </a:blip>
          <a:stretch>
            <a:fillRect/>
          </a:stretch>
        </p:blipFill>
        <p:spPr>
          <a:xfrm>
            <a:off x="10165675" y="237250"/>
            <a:ext cx="1767600" cy="1325700"/>
          </a:xfrm>
          <a:prstGeom prst="rect">
            <a:avLst/>
          </a:prstGeom>
          <a:noFill/>
          <a:ln>
            <a:noFill/>
          </a:ln>
        </p:spPr>
      </p:pic>
      <p:pic>
        <p:nvPicPr>
          <p:cNvPr id="183" name="Google Shape;183;p39" descr="This timer counts down silently until it reaches 0:00, then a police siren sounds to alert you that time is up." title="1 Minute Timer">
            <a:hlinkClick r:id="rId5"/>
          </p:cNvPr>
          <p:cNvPicPr preferRelativeResize="0"/>
          <p:nvPr/>
        </p:nvPicPr>
        <p:blipFill>
          <a:blip r:embed="rId6">
            <a:alphaModFix/>
          </a:blip>
          <a:stretch>
            <a:fillRect/>
          </a:stretch>
        </p:blipFill>
        <p:spPr>
          <a:xfrm>
            <a:off x="6312525" y="237250"/>
            <a:ext cx="1767600" cy="1325700"/>
          </a:xfrm>
          <a:prstGeom prst="rect">
            <a:avLst/>
          </a:prstGeom>
          <a:noFill/>
          <a:ln>
            <a:noFill/>
          </a:ln>
        </p:spPr>
      </p:pic>
      <p:pic>
        <p:nvPicPr>
          <p:cNvPr id="184" name="Google Shape;184;p39" descr="This timer counts down silently until it reaches 0:00, then a police siren sounds to alert you that time is up." title="2 Minute Timer">
            <a:hlinkClick r:id="rId7"/>
          </p:cNvPr>
          <p:cNvPicPr preferRelativeResize="0"/>
          <p:nvPr/>
        </p:nvPicPr>
        <p:blipFill>
          <a:blip r:embed="rId8">
            <a:alphaModFix/>
          </a:blip>
          <a:stretch>
            <a:fillRect/>
          </a:stretch>
        </p:blipFill>
        <p:spPr>
          <a:xfrm>
            <a:off x="8239100" y="237250"/>
            <a:ext cx="1767600" cy="13257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endParaRPr dirty="0">
              <a:solidFill>
                <a:srgbClr val="C00000"/>
              </a:solidFill>
            </a:endParaRPr>
          </a:p>
          <a:p>
            <a:pPr marL="0" lvl="0" indent="0" algn="l" rtl="0">
              <a:spcBef>
                <a:spcPts val="1000"/>
              </a:spcBef>
              <a:spcAft>
                <a:spcPts val="0"/>
              </a:spcAft>
              <a:buNone/>
            </a:pPr>
            <a:r>
              <a:rPr lang="en-US" dirty="0">
                <a:solidFill>
                  <a:srgbClr val="C00000"/>
                </a:solidFill>
              </a:rPr>
              <a:t>8:55-9:05		Warm Up</a:t>
            </a:r>
            <a:r>
              <a:rPr lang="en-US" dirty="0"/>
              <a:t>	</a:t>
            </a:r>
            <a:endParaRPr dirty="0"/>
          </a:p>
          <a:p>
            <a:pPr marL="0" lvl="0" indent="0" algn="l" rtl="0">
              <a:spcBef>
                <a:spcPts val="1000"/>
              </a:spcBef>
              <a:spcAft>
                <a:spcPts val="0"/>
              </a:spcAft>
              <a:buNone/>
            </a:pPr>
            <a:r>
              <a:rPr lang="en-US" dirty="0"/>
              <a:t>9:05-9:35		Introduction </a:t>
            </a:r>
            <a:endParaRPr dirty="0"/>
          </a:p>
          <a:p>
            <a:pPr marL="0" lvl="0" indent="0" algn="l" rtl="0">
              <a:spcBef>
                <a:spcPts val="1000"/>
              </a:spcBef>
              <a:spcAft>
                <a:spcPts val="0"/>
              </a:spcAft>
              <a:buNone/>
            </a:pPr>
            <a:r>
              <a:rPr lang="en-US" dirty="0"/>
              <a:t>9:35-11:00		Activity 1 	</a:t>
            </a:r>
            <a:endParaRPr dirty="0"/>
          </a:p>
          <a:p>
            <a:pPr marL="0" lvl="0" indent="0" algn="l" rtl="0">
              <a:spcBef>
                <a:spcPts val="1000"/>
              </a:spcBef>
              <a:spcAft>
                <a:spcPts val="0"/>
              </a:spcAft>
              <a:buNone/>
            </a:pPr>
            <a:r>
              <a:rPr lang="en-US" dirty="0"/>
              <a:t>11:00-11:15 	Break 	</a:t>
            </a:r>
          </a:p>
          <a:p>
            <a:pPr marL="0" lvl="0" indent="0" algn="l" rtl="0">
              <a:spcBef>
                <a:spcPts val="1000"/>
              </a:spcBef>
              <a:spcAft>
                <a:spcPts val="0"/>
              </a:spcAft>
              <a:buNone/>
            </a:pPr>
            <a:r>
              <a:rPr lang="en-US" dirty="0"/>
              <a:t>11:15-11:45 	Deeper Dive	</a:t>
            </a:r>
            <a:endParaRPr dirty="0"/>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002060"/>
                </a:solidFill>
              </a:rPr>
              <a:t>11:45-12:45	Lunch</a:t>
            </a:r>
          </a:p>
          <a:p>
            <a:pPr lvl="0">
              <a:spcBef>
                <a:spcPts val="1000"/>
              </a:spcBef>
            </a:pPr>
            <a:r>
              <a:rPr lang="en-US" sz="2800" dirty="0">
                <a:solidFill>
                  <a:srgbClr val="002060"/>
                </a:solidFill>
              </a:rPr>
              <a:t>12:45-1:30		Activity 2</a:t>
            </a:r>
          </a:p>
          <a:p>
            <a:pPr lvl="0">
              <a:spcBef>
                <a:spcPts val="1000"/>
              </a:spcBef>
            </a:pPr>
            <a:r>
              <a:rPr lang="en-US" sz="2800" dirty="0">
                <a:solidFill>
                  <a:srgbClr val="00206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8528424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41"/>
          <p:cNvSpPr txBox="1">
            <a:spLocks noGrp="1"/>
          </p:cNvSpPr>
          <p:nvPr>
            <p:ph type="title"/>
          </p:nvPr>
        </p:nvSpPr>
        <p:spPr>
          <a:xfrm>
            <a:off x="838200" y="2773569"/>
            <a:ext cx="10515600" cy="2852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a:t>Introduction</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42"/>
          <p:cNvSpPr txBox="1">
            <a:spLocks noGrp="1"/>
          </p:cNvSpPr>
          <p:nvPr>
            <p:ph type="title"/>
          </p:nvPr>
        </p:nvSpPr>
        <p:spPr>
          <a:xfrm>
            <a:off x="838200" y="365125"/>
            <a:ext cx="10515600" cy="1325562"/>
          </a:xfrm>
          <a:prstGeom prst="rect">
            <a:avLst/>
          </a:prstGeom>
          <a:noFill/>
          <a:ln>
            <a:noFill/>
          </a:ln>
        </p:spPr>
        <p:txBody>
          <a:bodyPr spcFirstLastPara="1" wrap="square" lIns="91425" tIns="45700" rIns="91425" bIns="45700" anchor="ctr" anchorCtr="0">
            <a:noAutofit/>
          </a:bodyPr>
          <a:lstStyle/>
          <a:p>
            <a:pPr marL="0" lvl="0" indent="0" algn="ctr" rtl="0">
              <a:lnSpc>
                <a:spcPct val="90000"/>
              </a:lnSpc>
              <a:spcBef>
                <a:spcPts val="0"/>
              </a:spcBef>
              <a:spcAft>
                <a:spcPts val="0"/>
              </a:spcAft>
              <a:buClr>
                <a:srgbClr val="11284B"/>
              </a:buClr>
              <a:buSzPts val="4400"/>
              <a:buFont typeface="Arial Black"/>
              <a:buNone/>
            </a:pPr>
            <a:r>
              <a:rPr lang="en-US"/>
              <a:t>What are ‘standards’? </a:t>
            </a:r>
            <a:endParaRPr>
              <a:latin typeface="Arial Black"/>
              <a:ea typeface="Arial Black"/>
              <a:cs typeface="Arial Black"/>
              <a:sym typeface="Arial Black"/>
            </a:endParaRPr>
          </a:p>
        </p:txBody>
      </p:sp>
      <p:sp>
        <p:nvSpPr>
          <p:cNvPr id="201" name="Google Shape;201;p42"/>
          <p:cNvSpPr txBox="1">
            <a:spLocks noGrp="1"/>
          </p:cNvSpPr>
          <p:nvPr>
            <p:ph type="body" idx="1"/>
          </p:nvPr>
        </p:nvSpPr>
        <p:spPr>
          <a:xfrm>
            <a:off x="838200" y="1825625"/>
            <a:ext cx="10451700" cy="3521100"/>
          </a:xfrm>
          <a:prstGeom prst="rect">
            <a:avLst/>
          </a:prstGeom>
          <a:noFill/>
          <a:ln>
            <a:noFill/>
          </a:ln>
        </p:spPr>
        <p:txBody>
          <a:bodyPr spcFirstLastPara="1" wrap="square" lIns="91425" tIns="45700" rIns="91425" bIns="45700" anchor="t" anchorCtr="0">
            <a:noAutofit/>
          </a:bodyPr>
          <a:lstStyle/>
          <a:p>
            <a:pPr marL="457200" marR="0" lvl="0" indent="-406400" algn="l" rtl="0">
              <a:lnSpc>
                <a:spcPct val="90000"/>
              </a:lnSpc>
              <a:spcBef>
                <a:spcPts val="0"/>
              </a:spcBef>
              <a:spcAft>
                <a:spcPts val="0"/>
              </a:spcAft>
              <a:buClr>
                <a:srgbClr val="FF9900"/>
              </a:buClr>
              <a:buSzPts val="2800"/>
              <a:buFont typeface="Arial"/>
              <a:buChar char="●"/>
            </a:pPr>
            <a:r>
              <a:rPr lang="en-US"/>
              <a:t>Standards are </a:t>
            </a:r>
            <a:r>
              <a:rPr lang="en-US" b="1"/>
              <a:t>expectations </a:t>
            </a:r>
            <a:r>
              <a:rPr lang="en-US"/>
              <a:t>for teaching and learning. Standards are </a:t>
            </a:r>
            <a:r>
              <a:rPr lang="en-US" b="1"/>
              <a:t>not </a:t>
            </a:r>
            <a:r>
              <a:rPr lang="en-US"/>
              <a:t>a </a:t>
            </a:r>
            <a:r>
              <a:rPr lang="en-US" i="1"/>
              <a:t>curriculum</a:t>
            </a:r>
            <a:r>
              <a:rPr lang="en-US"/>
              <a:t>. </a:t>
            </a:r>
            <a:endParaRPr/>
          </a:p>
          <a:p>
            <a:pPr marL="457200" marR="0" lvl="0" indent="-424180" algn="l" rtl="0">
              <a:lnSpc>
                <a:spcPct val="90000"/>
              </a:lnSpc>
              <a:spcBef>
                <a:spcPts val="0"/>
              </a:spcBef>
              <a:spcAft>
                <a:spcPts val="0"/>
              </a:spcAft>
              <a:buClr>
                <a:srgbClr val="FF9900"/>
              </a:buClr>
              <a:buSzPts val="3080"/>
              <a:buChar char="●"/>
            </a:pPr>
            <a:r>
              <a:rPr lang="en-US"/>
              <a:t>Standards tell us what students should </a:t>
            </a:r>
            <a:r>
              <a:rPr lang="en-US" b="1"/>
              <a:t>KNOW </a:t>
            </a:r>
            <a:r>
              <a:rPr lang="en-US"/>
              <a:t>and be able to </a:t>
            </a:r>
            <a:r>
              <a:rPr lang="en-US" b="1"/>
              <a:t>DO </a:t>
            </a:r>
            <a:r>
              <a:rPr lang="en-US"/>
              <a:t>at each grade level. </a:t>
            </a:r>
            <a:endParaRPr/>
          </a:p>
          <a:p>
            <a:pPr marL="914400" marR="0" lvl="1" indent="-381000" algn="l" rtl="0">
              <a:lnSpc>
                <a:spcPct val="90000"/>
              </a:lnSpc>
              <a:spcBef>
                <a:spcPts val="0"/>
              </a:spcBef>
              <a:spcAft>
                <a:spcPts val="0"/>
              </a:spcAft>
              <a:buSzPts val="2400"/>
              <a:buChar char="○"/>
            </a:pPr>
            <a:r>
              <a:rPr lang="en-US"/>
              <a:t>These should be mastered by the </a:t>
            </a:r>
            <a:r>
              <a:rPr lang="en-US" b="1"/>
              <a:t>end </a:t>
            </a:r>
            <a:r>
              <a:rPr lang="en-US"/>
              <a:t>of the course.</a:t>
            </a:r>
            <a:endParaRPr/>
          </a:p>
          <a:p>
            <a:pPr marL="0" marR="0" lvl="0" indent="0" algn="l" rtl="0">
              <a:lnSpc>
                <a:spcPct val="90000"/>
              </a:lnSpc>
              <a:spcBef>
                <a:spcPts val="0"/>
              </a:spcBef>
              <a:spcAft>
                <a:spcPts val="0"/>
              </a:spcAft>
              <a:buNone/>
            </a:pPr>
            <a:endParaRPr/>
          </a:p>
          <a:p>
            <a:pPr marL="0" marR="0" lvl="0" indent="0" algn="l" rtl="0">
              <a:lnSpc>
                <a:spcPct val="90000"/>
              </a:lnSpc>
              <a:spcBef>
                <a:spcPts val="0"/>
              </a:spcBef>
              <a:spcAft>
                <a:spcPts val="0"/>
              </a:spcAft>
              <a:buNone/>
            </a:pPr>
            <a:r>
              <a:rPr lang="en-US"/>
              <a:t>→ Where can our state standards for ELA be found? </a:t>
            </a:r>
            <a:endParaRPr/>
          </a:p>
          <a:p>
            <a:pPr marL="0" marR="0" lvl="0" indent="0" algn="ctr" rtl="0">
              <a:lnSpc>
                <a:spcPct val="90000"/>
              </a:lnSpc>
              <a:spcBef>
                <a:spcPts val="0"/>
              </a:spcBef>
              <a:spcAft>
                <a:spcPts val="0"/>
              </a:spcAft>
              <a:buNone/>
            </a:pPr>
            <a:r>
              <a:rPr lang="en-US" sz="2400" u="sng">
                <a:solidFill>
                  <a:schemeClr val="hlink"/>
                </a:solidFill>
                <a:hlinkClick r:id="rId3"/>
              </a:rPr>
              <a:t>https://community.ksde.org/Default.aspx?tabid=5559</a:t>
            </a:r>
            <a:r>
              <a:rPr lang="en-US" sz="2400"/>
              <a:t> </a:t>
            </a:r>
            <a:endParaRPr sz="240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4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US"/>
              <a:t>Why do we have instructional standards? </a:t>
            </a:r>
            <a:endParaRPr/>
          </a:p>
        </p:txBody>
      </p:sp>
      <p:sp>
        <p:nvSpPr>
          <p:cNvPr id="207" name="Google Shape;207;p43"/>
          <p:cNvSpPr txBox="1">
            <a:spLocks noGrp="1"/>
          </p:cNvSpPr>
          <p:nvPr>
            <p:ph type="body" idx="1"/>
          </p:nvPr>
        </p:nvSpPr>
        <p:spPr>
          <a:xfrm>
            <a:off x="838200" y="1825625"/>
            <a:ext cx="10759200" cy="35211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sz="3600"/>
          </a:p>
          <a:p>
            <a:pPr marL="0" lvl="0" indent="0" algn="l" rtl="0">
              <a:spcBef>
                <a:spcPts val="0"/>
              </a:spcBef>
              <a:spcAft>
                <a:spcPts val="0"/>
              </a:spcAft>
              <a:buClr>
                <a:schemeClr val="dk1"/>
              </a:buClr>
              <a:buSzPts val="1100"/>
              <a:buFont typeface="Arial"/>
              <a:buNone/>
            </a:pPr>
            <a:r>
              <a:rPr lang="en-US" sz="3600"/>
              <a:t>“Having curricular standards is analogous to having building codes. In every jurisdiction, there are well-established codes that builders must adhere to. Despite the existence of these codes, </a:t>
            </a:r>
            <a:r>
              <a:rPr lang="en-US" sz="3600" u="sng"/>
              <a:t>not every building looks the same</a:t>
            </a:r>
            <a:r>
              <a:rPr lang="en-US" sz="3600"/>
              <a:t>.” (Schimmer, 2016)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4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US"/>
              <a:t>How do our standards connect to the KAP?</a:t>
            </a:r>
            <a:endParaRPr/>
          </a:p>
        </p:txBody>
      </p:sp>
      <p:sp>
        <p:nvSpPr>
          <p:cNvPr id="213" name="Google Shape;213;p44"/>
          <p:cNvSpPr txBox="1">
            <a:spLocks noGrp="1"/>
          </p:cNvSpPr>
          <p:nvPr>
            <p:ph type="body" idx="1"/>
          </p:nvPr>
        </p:nvSpPr>
        <p:spPr>
          <a:xfrm>
            <a:off x="838200" y="1978025"/>
            <a:ext cx="10441200" cy="3521100"/>
          </a:xfrm>
          <a:prstGeom prst="rect">
            <a:avLst/>
          </a:prstGeom>
        </p:spPr>
        <p:txBody>
          <a:bodyPr spcFirstLastPara="1" wrap="square" lIns="91425" tIns="45700" rIns="91425" bIns="45700" anchor="t" anchorCtr="0">
            <a:noAutofit/>
          </a:bodyPr>
          <a:lstStyle/>
          <a:p>
            <a:pPr marL="457200" lvl="0" indent="-406400" algn="l" rtl="0">
              <a:lnSpc>
                <a:spcPct val="100000"/>
              </a:lnSpc>
              <a:spcBef>
                <a:spcPts val="0"/>
              </a:spcBef>
              <a:spcAft>
                <a:spcPts val="0"/>
              </a:spcAft>
              <a:buSzPts val="2800"/>
              <a:buChar char="●"/>
            </a:pPr>
            <a:r>
              <a:rPr lang="en-US"/>
              <a:t>Our state assessment is </a:t>
            </a:r>
            <a:r>
              <a:rPr lang="en-US" i="1"/>
              <a:t>built from</a:t>
            </a:r>
            <a:r>
              <a:rPr lang="en-US"/>
              <a:t> our state standards. </a:t>
            </a:r>
            <a:endParaRPr/>
          </a:p>
          <a:p>
            <a:pPr marL="457200" lvl="0" indent="-406400" algn="l" rtl="0">
              <a:lnSpc>
                <a:spcPct val="100000"/>
              </a:lnSpc>
              <a:spcBef>
                <a:spcPts val="0"/>
              </a:spcBef>
              <a:spcAft>
                <a:spcPts val="0"/>
              </a:spcAft>
              <a:buSzPts val="2800"/>
              <a:buChar char="●"/>
            </a:pPr>
            <a:r>
              <a:rPr lang="en-US"/>
              <a:t>Our standards should function as</a:t>
            </a:r>
            <a:r>
              <a:rPr lang="en-US" b="1"/>
              <a:t> instructional guidelines</a:t>
            </a:r>
            <a:r>
              <a:rPr lang="en-US"/>
              <a:t> for educators. </a:t>
            </a:r>
            <a:endParaRPr/>
          </a:p>
          <a:p>
            <a:pPr marL="914400" lvl="1" indent="-406400" algn="l" rtl="0">
              <a:lnSpc>
                <a:spcPct val="100000"/>
              </a:lnSpc>
              <a:spcBef>
                <a:spcPts val="0"/>
              </a:spcBef>
              <a:spcAft>
                <a:spcPts val="0"/>
              </a:spcAft>
              <a:buSzPts val="2800"/>
              <a:buChar char="○"/>
            </a:pPr>
            <a:r>
              <a:rPr lang="en-US" sz="2800"/>
              <a:t>Thus, if teachers </a:t>
            </a:r>
            <a:r>
              <a:rPr lang="en-US" sz="2800" i="1"/>
              <a:t>follow our standards</a:t>
            </a:r>
            <a:r>
              <a:rPr lang="en-US" sz="2800"/>
              <a:t>, then students will be </a:t>
            </a:r>
            <a:r>
              <a:rPr lang="en-US" sz="2800" b="1"/>
              <a:t>prepared </a:t>
            </a:r>
            <a:r>
              <a:rPr lang="en-US" sz="2800"/>
              <a:t>for the state assessment. </a:t>
            </a:r>
            <a:endParaRPr sz="2800"/>
          </a:p>
          <a:p>
            <a:pPr marL="914400" lvl="1" indent="-406400" algn="l" rtl="0">
              <a:lnSpc>
                <a:spcPct val="100000"/>
              </a:lnSpc>
              <a:spcBef>
                <a:spcPts val="0"/>
              </a:spcBef>
              <a:spcAft>
                <a:spcPts val="0"/>
              </a:spcAft>
              <a:buSzPts val="2800"/>
              <a:buChar char="○"/>
            </a:pPr>
            <a:r>
              <a:rPr lang="en-US" sz="2800"/>
              <a:t>However, you must not just teach the standard, but you must teach it to the </a:t>
            </a:r>
            <a:r>
              <a:rPr lang="en-US" sz="2800" b="1"/>
              <a:t>depth of knowledge</a:t>
            </a:r>
            <a:r>
              <a:rPr lang="en-US" sz="2800"/>
              <a:t> at which it will be assessed. </a:t>
            </a:r>
            <a:endParaRPr sz="2800"/>
          </a:p>
          <a:p>
            <a:pPr marL="457200" lvl="0" indent="-406400" algn="l" rtl="0">
              <a:lnSpc>
                <a:spcPct val="100000"/>
              </a:lnSpc>
              <a:spcBef>
                <a:spcPts val="0"/>
              </a:spcBef>
              <a:spcAft>
                <a:spcPts val="0"/>
              </a:spcAft>
              <a:buSzPts val="2800"/>
              <a:buChar char="●"/>
            </a:pPr>
            <a:r>
              <a:rPr lang="en-US"/>
              <a:t>“Test prep” should not come </a:t>
            </a:r>
            <a:r>
              <a:rPr lang="en-US" i="1"/>
              <a:t>in place of</a:t>
            </a:r>
            <a:r>
              <a:rPr lang="en-US"/>
              <a:t> quality instruction. </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3">
                                            <p:txEl>
                                              <p:pRg st="0" end="0"/>
                                            </p:txEl>
                                          </p:spTgt>
                                        </p:tgtEl>
                                        <p:attrNameLst>
                                          <p:attrName>style.visibility</p:attrName>
                                        </p:attrNameLst>
                                      </p:cBhvr>
                                      <p:to>
                                        <p:strVal val="visible"/>
                                      </p:to>
                                    </p:set>
                                    <p:animEffect transition="in" filter="fade">
                                      <p:cBhvr>
                                        <p:cTn id="7" dur="1000"/>
                                        <p:tgtEl>
                                          <p:spTgt spid="2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3">
                                            <p:txEl>
                                              <p:pRg st="1" end="1"/>
                                            </p:txEl>
                                          </p:spTgt>
                                        </p:tgtEl>
                                        <p:attrNameLst>
                                          <p:attrName>style.visibility</p:attrName>
                                        </p:attrNameLst>
                                      </p:cBhvr>
                                      <p:to>
                                        <p:strVal val="visible"/>
                                      </p:to>
                                    </p:set>
                                    <p:animEffect transition="in" filter="fade">
                                      <p:cBhvr>
                                        <p:cTn id="12" dur="1000"/>
                                        <p:tgtEl>
                                          <p:spTgt spid="2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3">
                                            <p:txEl>
                                              <p:pRg st="2" end="2"/>
                                            </p:txEl>
                                          </p:spTgt>
                                        </p:tgtEl>
                                        <p:attrNameLst>
                                          <p:attrName>style.visibility</p:attrName>
                                        </p:attrNameLst>
                                      </p:cBhvr>
                                      <p:to>
                                        <p:strVal val="visible"/>
                                      </p:to>
                                    </p:set>
                                    <p:animEffect transition="in" filter="fade">
                                      <p:cBhvr>
                                        <p:cTn id="17" dur="1000"/>
                                        <p:tgtEl>
                                          <p:spTgt spid="2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13">
                                            <p:txEl>
                                              <p:pRg st="3" end="3"/>
                                            </p:txEl>
                                          </p:spTgt>
                                        </p:tgtEl>
                                        <p:attrNameLst>
                                          <p:attrName>style.visibility</p:attrName>
                                        </p:attrNameLst>
                                      </p:cBhvr>
                                      <p:to>
                                        <p:strVal val="visible"/>
                                      </p:to>
                                    </p:set>
                                    <p:animEffect transition="in" filter="fade">
                                      <p:cBhvr>
                                        <p:cTn id="22" dur="1000"/>
                                        <p:tgtEl>
                                          <p:spTgt spid="2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13">
                                            <p:txEl>
                                              <p:pRg st="4" end="4"/>
                                            </p:txEl>
                                          </p:spTgt>
                                        </p:tgtEl>
                                        <p:attrNameLst>
                                          <p:attrName>style.visibility</p:attrName>
                                        </p:attrNameLst>
                                      </p:cBhvr>
                                      <p:to>
                                        <p:strVal val="visible"/>
                                      </p:to>
                                    </p:set>
                                    <p:animEffect transition="in" filter="fade">
                                      <p:cBhvr>
                                        <p:cTn id="27" dur="1000"/>
                                        <p:tgtEl>
                                          <p:spTgt spid="2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45"/>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‘Priority Standards’</a:t>
            </a:r>
            <a:endParaRPr/>
          </a:p>
        </p:txBody>
      </p:sp>
      <p:sp>
        <p:nvSpPr>
          <p:cNvPr id="219" name="Google Shape;219;p45"/>
          <p:cNvSpPr txBox="1">
            <a:spLocks noGrp="1"/>
          </p:cNvSpPr>
          <p:nvPr>
            <p:ph type="body" idx="1"/>
          </p:nvPr>
        </p:nvSpPr>
        <p:spPr>
          <a:xfrm>
            <a:off x="838200" y="1673225"/>
            <a:ext cx="10515600" cy="4046400"/>
          </a:xfrm>
          <a:prstGeom prst="rect">
            <a:avLst/>
          </a:prstGeom>
        </p:spPr>
        <p:txBody>
          <a:bodyPr spcFirstLastPara="1" wrap="square" lIns="91425" tIns="45700" rIns="91425" bIns="45700" anchor="t" anchorCtr="0">
            <a:noAutofit/>
          </a:bodyPr>
          <a:lstStyle/>
          <a:p>
            <a:pPr marL="457200" lvl="0" indent="-424180" algn="l" rtl="0">
              <a:spcBef>
                <a:spcPts val="1000"/>
              </a:spcBef>
              <a:spcAft>
                <a:spcPts val="0"/>
              </a:spcAft>
              <a:buSzPts val="3080"/>
              <a:buChar char="●"/>
            </a:pPr>
            <a:r>
              <a:rPr lang="en-US"/>
              <a:t>The ELA Standards do not have designated ‘</a:t>
            </a:r>
            <a:r>
              <a:rPr lang="en-US" b="1"/>
              <a:t>priority standards</a:t>
            </a:r>
            <a:r>
              <a:rPr lang="en-US"/>
              <a:t>’ or ‘</a:t>
            </a:r>
            <a:r>
              <a:rPr lang="en-US" b="1"/>
              <a:t>focus standards</a:t>
            </a:r>
            <a:r>
              <a:rPr lang="en-US"/>
              <a:t>’. In ELA, the only skill that must be mastered in order for other standards to be mastered is reading. </a:t>
            </a:r>
            <a:endParaRPr/>
          </a:p>
          <a:p>
            <a:pPr marL="914400" lvl="1" indent="-381000" algn="l" rtl="0">
              <a:spcBef>
                <a:spcPts val="0"/>
              </a:spcBef>
              <a:spcAft>
                <a:spcPts val="0"/>
              </a:spcAft>
              <a:buSzPts val="2400"/>
              <a:buChar char="○"/>
            </a:pPr>
            <a:r>
              <a:rPr lang="en-US"/>
              <a:t>Reading Foundation Standards end in 5th grade. If you have students in the secondary classroom who are reading at an elementary level, then you should become familiar with the </a:t>
            </a:r>
            <a:r>
              <a:rPr lang="en-US" b="1"/>
              <a:t>Reading Foundation standards</a:t>
            </a:r>
            <a:r>
              <a:rPr lang="en-US"/>
              <a:t> in order to scaffold reading supports for your students. </a:t>
            </a:r>
            <a:endParaRPr/>
          </a:p>
          <a:p>
            <a:pPr marL="457200" lvl="0" indent="-424180" algn="l" rtl="0">
              <a:spcBef>
                <a:spcPts val="0"/>
              </a:spcBef>
              <a:spcAft>
                <a:spcPts val="0"/>
              </a:spcAft>
              <a:buSzPts val="3080"/>
              <a:buChar char="●"/>
            </a:pPr>
            <a:r>
              <a:rPr lang="en-US"/>
              <a:t>While some standards could logically precede others, mastery of one standard is not a prerequisite for any other. </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9">
                                            <p:txEl>
                                              <p:pRg st="0" end="0"/>
                                            </p:txEl>
                                          </p:spTgt>
                                        </p:tgtEl>
                                        <p:attrNameLst>
                                          <p:attrName>style.visibility</p:attrName>
                                        </p:attrNameLst>
                                      </p:cBhvr>
                                      <p:to>
                                        <p:strVal val="visible"/>
                                      </p:to>
                                    </p:set>
                                    <p:animEffect transition="in" filter="fade">
                                      <p:cBhvr>
                                        <p:cTn id="7" dur="1000"/>
                                        <p:tgtEl>
                                          <p:spTgt spid="2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9">
                                            <p:txEl>
                                              <p:pRg st="1" end="1"/>
                                            </p:txEl>
                                          </p:spTgt>
                                        </p:tgtEl>
                                        <p:attrNameLst>
                                          <p:attrName>style.visibility</p:attrName>
                                        </p:attrNameLst>
                                      </p:cBhvr>
                                      <p:to>
                                        <p:strVal val="visible"/>
                                      </p:to>
                                    </p:set>
                                    <p:animEffect transition="in" filter="fade">
                                      <p:cBhvr>
                                        <p:cTn id="12" dur="1000"/>
                                        <p:tgtEl>
                                          <p:spTgt spid="2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19">
                                            <p:txEl>
                                              <p:pRg st="2" end="2"/>
                                            </p:txEl>
                                          </p:spTgt>
                                        </p:tgtEl>
                                        <p:attrNameLst>
                                          <p:attrName>style.visibility</p:attrName>
                                        </p:attrNameLst>
                                      </p:cBhvr>
                                      <p:to>
                                        <p:strVal val="visible"/>
                                      </p:to>
                                    </p:set>
                                    <p:animEffect transition="in" filter="fade">
                                      <p:cBhvr>
                                        <p:cTn id="17" dur="1000"/>
                                        <p:tgtEl>
                                          <p:spTgt spid="2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4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KAP Assessment Overview</a:t>
            </a:r>
            <a:endParaRPr/>
          </a:p>
        </p:txBody>
      </p:sp>
      <p:sp>
        <p:nvSpPr>
          <p:cNvPr id="225" name="Google Shape;225;p46"/>
          <p:cNvSpPr txBox="1">
            <a:spLocks noGrp="1"/>
          </p:cNvSpPr>
          <p:nvPr>
            <p:ph type="body" idx="1"/>
          </p:nvPr>
        </p:nvSpPr>
        <p:spPr>
          <a:xfrm>
            <a:off x="691850" y="1532350"/>
            <a:ext cx="10775700" cy="4341300"/>
          </a:xfrm>
          <a:prstGeom prst="rect">
            <a:avLst/>
          </a:prstGeom>
        </p:spPr>
        <p:txBody>
          <a:bodyPr spcFirstLastPara="1" wrap="square" lIns="91425" tIns="45700" rIns="91425" bIns="45700" anchor="t" anchorCtr="0">
            <a:noAutofit/>
          </a:bodyPr>
          <a:lstStyle/>
          <a:p>
            <a:pPr marL="457200" lvl="0" indent="-381000" algn="l" rtl="0">
              <a:spcBef>
                <a:spcPts val="1000"/>
              </a:spcBef>
              <a:spcAft>
                <a:spcPts val="0"/>
              </a:spcAft>
              <a:buSzPts val="2400"/>
              <a:buChar char="●"/>
            </a:pPr>
            <a:r>
              <a:rPr lang="en-US" sz="2400" b="1"/>
              <a:t>What depth of knowledge does our exam require?</a:t>
            </a:r>
            <a:r>
              <a:rPr lang="en-US" sz="2400"/>
              <a:t> </a:t>
            </a:r>
            <a:endParaRPr sz="2400"/>
          </a:p>
          <a:p>
            <a:pPr marL="914400" lvl="1" indent="-381000" algn="l" rtl="0">
              <a:spcBef>
                <a:spcPts val="0"/>
              </a:spcBef>
              <a:spcAft>
                <a:spcPts val="0"/>
              </a:spcAft>
              <a:buSzPts val="2400"/>
              <a:buChar char="○"/>
            </a:pPr>
            <a:r>
              <a:rPr lang="en-US"/>
              <a:t>Questions are written at </a:t>
            </a:r>
            <a:r>
              <a:rPr lang="en-US" b="1"/>
              <a:t>Depth of Knowledge Levels 2 and 3</a:t>
            </a:r>
            <a:r>
              <a:rPr lang="en-US"/>
              <a:t>. </a:t>
            </a:r>
            <a:endParaRPr/>
          </a:p>
          <a:p>
            <a:pPr marL="1371600" lvl="2" indent="-381000" algn="l" rtl="0">
              <a:spcBef>
                <a:spcPts val="0"/>
              </a:spcBef>
              <a:spcAft>
                <a:spcPts val="0"/>
              </a:spcAft>
              <a:buSzPts val="2400"/>
              <a:buChar char="■"/>
            </a:pPr>
            <a:r>
              <a:rPr lang="en-US" sz="2400"/>
              <a:t>Students are assessed on their ability to a</a:t>
            </a:r>
            <a:r>
              <a:rPr lang="en-US" sz="2400" b="1"/>
              <a:t>pply knowledge, think strategically, and make connections</a:t>
            </a:r>
            <a:r>
              <a:rPr lang="en-US" sz="2400"/>
              <a:t>. Students will not typically be asked Level 1-recall-questions. </a:t>
            </a:r>
            <a:endParaRPr sz="2400"/>
          </a:p>
          <a:p>
            <a:pPr marL="914400" lvl="1" indent="-381000" algn="l" rtl="0">
              <a:spcBef>
                <a:spcPts val="0"/>
              </a:spcBef>
              <a:spcAft>
                <a:spcPts val="0"/>
              </a:spcAft>
              <a:buSzPts val="2400"/>
              <a:buChar char="○"/>
            </a:pPr>
            <a:r>
              <a:rPr lang="en-US"/>
              <a:t>All passages on the exam are on </a:t>
            </a:r>
            <a:r>
              <a:rPr lang="en-US" b="1"/>
              <a:t>grade level</a:t>
            </a:r>
            <a:r>
              <a:rPr lang="en-US"/>
              <a:t>. Meaning, students will see passages within the appropriate Lexile/Flesch-Kincaid level for their grade. </a:t>
            </a:r>
            <a:endParaRPr/>
          </a:p>
          <a:p>
            <a:pPr marL="1371600" lvl="2" indent="-381000" algn="l" rtl="0">
              <a:spcBef>
                <a:spcPts val="0"/>
              </a:spcBef>
              <a:spcAft>
                <a:spcPts val="0"/>
              </a:spcAft>
              <a:buSzPts val="2400"/>
              <a:buChar char="■"/>
            </a:pPr>
            <a:r>
              <a:rPr lang="en-US" sz="2400"/>
              <a:t>In the classroom, we want to support students by giving them on-level texts for practicing new skills or learning foundational information, but </a:t>
            </a:r>
            <a:r>
              <a:rPr lang="en-US" sz="2400" b="1"/>
              <a:t>we also need to teach students how to work through complex, grade-level texts</a:t>
            </a:r>
            <a:r>
              <a:rPr lang="en-US" sz="2400"/>
              <a:t>. </a:t>
            </a:r>
            <a:endParaRPr sz="2400"/>
          </a:p>
          <a:p>
            <a:pPr marL="0" lvl="0" indent="0" algn="l" rtl="0">
              <a:spcBef>
                <a:spcPts val="1000"/>
              </a:spcBef>
              <a:spcAft>
                <a:spcPts val="0"/>
              </a:spcAft>
              <a:buNone/>
            </a:pPr>
            <a:endParaRPr sz="2400"/>
          </a:p>
          <a:p>
            <a:pPr marL="0" lvl="0" indent="0" algn="l" rtl="0">
              <a:spcBef>
                <a:spcPts val="1000"/>
              </a:spcBef>
              <a:spcAft>
                <a:spcPts val="0"/>
              </a:spcAft>
              <a:buNone/>
            </a:pPr>
            <a:endParaRPr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25">
                                            <p:txEl>
                                              <p:pRg st="0" end="0"/>
                                            </p:txEl>
                                          </p:spTgt>
                                        </p:tgtEl>
                                        <p:attrNameLst>
                                          <p:attrName>style.visibility</p:attrName>
                                        </p:attrNameLst>
                                      </p:cBhvr>
                                      <p:to>
                                        <p:strVal val="visible"/>
                                      </p:to>
                                    </p:set>
                                    <p:animEffect transition="in" filter="fade">
                                      <p:cBhvr>
                                        <p:cTn id="7" dur="1000"/>
                                        <p:tgtEl>
                                          <p:spTgt spid="22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25">
                                            <p:txEl>
                                              <p:pRg st="1" end="1"/>
                                            </p:txEl>
                                          </p:spTgt>
                                        </p:tgtEl>
                                        <p:attrNameLst>
                                          <p:attrName>style.visibility</p:attrName>
                                        </p:attrNameLst>
                                      </p:cBhvr>
                                      <p:to>
                                        <p:strVal val="visible"/>
                                      </p:to>
                                    </p:set>
                                    <p:animEffect transition="in" filter="fade">
                                      <p:cBhvr>
                                        <p:cTn id="12" dur="1000"/>
                                        <p:tgtEl>
                                          <p:spTgt spid="22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5">
                                            <p:txEl>
                                              <p:pRg st="2" end="2"/>
                                            </p:txEl>
                                          </p:spTgt>
                                        </p:tgtEl>
                                        <p:attrNameLst>
                                          <p:attrName>style.visibility</p:attrName>
                                        </p:attrNameLst>
                                      </p:cBhvr>
                                      <p:to>
                                        <p:strVal val="visible"/>
                                      </p:to>
                                    </p:set>
                                    <p:animEffect transition="in" filter="fade">
                                      <p:cBhvr>
                                        <p:cTn id="17" dur="1000"/>
                                        <p:tgtEl>
                                          <p:spTgt spid="22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25">
                                            <p:txEl>
                                              <p:pRg st="3" end="3"/>
                                            </p:txEl>
                                          </p:spTgt>
                                        </p:tgtEl>
                                        <p:attrNameLst>
                                          <p:attrName>style.visibility</p:attrName>
                                        </p:attrNameLst>
                                      </p:cBhvr>
                                      <p:to>
                                        <p:strVal val="visible"/>
                                      </p:to>
                                    </p:set>
                                    <p:animEffect transition="in" filter="fade">
                                      <p:cBhvr>
                                        <p:cTn id="22" dur="1000"/>
                                        <p:tgtEl>
                                          <p:spTgt spid="22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25">
                                            <p:txEl>
                                              <p:pRg st="4" end="4"/>
                                            </p:txEl>
                                          </p:spTgt>
                                        </p:tgtEl>
                                        <p:attrNameLst>
                                          <p:attrName>style.visibility</p:attrName>
                                        </p:attrNameLst>
                                      </p:cBhvr>
                                      <p:to>
                                        <p:strVal val="visible"/>
                                      </p:to>
                                    </p:set>
                                    <p:animEffect transition="in" filter="fade">
                                      <p:cBhvr>
                                        <p:cTn id="27" dur="1000"/>
                                        <p:tgtEl>
                                          <p:spTgt spid="22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25">
                                            <p:txEl>
                                              <p:pRg st="5" end="5"/>
                                            </p:txEl>
                                          </p:spTgt>
                                        </p:tgtEl>
                                        <p:attrNameLst>
                                          <p:attrName>style.visibility</p:attrName>
                                        </p:attrNameLst>
                                      </p:cBhvr>
                                      <p:to>
                                        <p:strVal val="visible"/>
                                      </p:to>
                                    </p:set>
                                    <p:animEffect transition="in" filter="fade">
                                      <p:cBhvr>
                                        <p:cTn id="32" dur="1000"/>
                                        <p:tgtEl>
                                          <p:spTgt spid="22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25">
                                            <p:txEl>
                                              <p:pRg st="6" end="6"/>
                                            </p:txEl>
                                          </p:spTgt>
                                        </p:tgtEl>
                                        <p:attrNameLst>
                                          <p:attrName>style.visibility</p:attrName>
                                        </p:attrNameLst>
                                      </p:cBhvr>
                                      <p:to>
                                        <p:strVal val="visible"/>
                                      </p:to>
                                    </p:set>
                                    <p:animEffect transition="in" filter="fade">
                                      <p:cBhvr>
                                        <p:cTn id="37" dur="1000"/>
                                        <p:tgtEl>
                                          <p:spTgt spid="22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47"/>
          <p:cNvSpPr txBox="1">
            <a:spLocks noGrp="1"/>
          </p:cNvSpPr>
          <p:nvPr>
            <p:ph type="title"/>
          </p:nvPr>
        </p:nvSpPr>
        <p:spPr>
          <a:xfrm>
            <a:off x="533400" y="2127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KAP Assessment Overview</a:t>
            </a:r>
            <a:endParaRPr/>
          </a:p>
        </p:txBody>
      </p:sp>
      <p:sp>
        <p:nvSpPr>
          <p:cNvPr id="231" name="Google Shape;231;p47"/>
          <p:cNvSpPr txBox="1">
            <a:spLocks noGrp="1"/>
          </p:cNvSpPr>
          <p:nvPr>
            <p:ph type="body" idx="1"/>
          </p:nvPr>
        </p:nvSpPr>
        <p:spPr>
          <a:xfrm>
            <a:off x="432400" y="1371300"/>
            <a:ext cx="11251200" cy="4453800"/>
          </a:xfrm>
          <a:prstGeom prst="rect">
            <a:avLst/>
          </a:prstGeom>
        </p:spPr>
        <p:txBody>
          <a:bodyPr spcFirstLastPara="1" wrap="square" lIns="91425" tIns="45700" rIns="91425" bIns="45700" anchor="t" anchorCtr="0">
            <a:noAutofit/>
          </a:bodyPr>
          <a:lstStyle/>
          <a:p>
            <a:pPr marL="457200" lvl="0" indent="-368300" algn="l" rtl="0">
              <a:lnSpc>
                <a:spcPct val="115000"/>
              </a:lnSpc>
              <a:spcBef>
                <a:spcPts val="1000"/>
              </a:spcBef>
              <a:spcAft>
                <a:spcPts val="0"/>
              </a:spcAft>
              <a:buClr>
                <a:srgbClr val="FFA400"/>
              </a:buClr>
              <a:buSzPts val="2200"/>
              <a:buChar char="●"/>
            </a:pPr>
            <a:r>
              <a:rPr lang="en-US" sz="2200" b="1">
                <a:solidFill>
                  <a:srgbClr val="11284B"/>
                </a:solidFill>
              </a:rPr>
              <a:t>What do the levels mean? </a:t>
            </a:r>
            <a:endParaRPr sz="2200" b="1">
              <a:solidFill>
                <a:srgbClr val="11284B"/>
              </a:solidFill>
            </a:endParaRPr>
          </a:p>
          <a:p>
            <a:pPr marL="914400" lvl="1" indent="-368300" algn="l" rtl="0">
              <a:lnSpc>
                <a:spcPct val="115000"/>
              </a:lnSpc>
              <a:spcBef>
                <a:spcPts val="0"/>
              </a:spcBef>
              <a:spcAft>
                <a:spcPts val="0"/>
              </a:spcAft>
              <a:buClr>
                <a:srgbClr val="FFA400"/>
              </a:buClr>
              <a:buSzPts val="2200"/>
              <a:buChar char="○"/>
            </a:pPr>
            <a:r>
              <a:rPr lang="en-US" sz="2200" b="1" u="sng">
                <a:solidFill>
                  <a:srgbClr val="11284B"/>
                </a:solidFill>
              </a:rPr>
              <a:t>Level 1</a:t>
            </a:r>
            <a:r>
              <a:rPr lang="en-US" sz="2200">
                <a:solidFill>
                  <a:srgbClr val="11284B"/>
                </a:solidFill>
              </a:rPr>
              <a:t>-  A Level 1 student was </a:t>
            </a:r>
            <a:r>
              <a:rPr lang="en-US" sz="2200" b="1">
                <a:solidFill>
                  <a:srgbClr val="11284B"/>
                </a:solidFill>
              </a:rPr>
              <a:t>not able to work with grade level content</a:t>
            </a:r>
            <a:r>
              <a:rPr lang="en-US" sz="2200">
                <a:solidFill>
                  <a:srgbClr val="11284B"/>
                </a:solidFill>
              </a:rPr>
              <a:t>.</a:t>
            </a:r>
            <a:endParaRPr sz="2200">
              <a:solidFill>
                <a:srgbClr val="11284B"/>
              </a:solidFill>
            </a:endParaRPr>
          </a:p>
          <a:p>
            <a:pPr marL="914400" lvl="1" indent="-368300" algn="l" rtl="0">
              <a:lnSpc>
                <a:spcPct val="115000"/>
              </a:lnSpc>
              <a:spcBef>
                <a:spcPts val="0"/>
              </a:spcBef>
              <a:spcAft>
                <a:spcPts val="0"/>
              </a:spcAft>
              <a:buClr>
                <a:srgbClr val="FFA400"/>
              </a:buClr>
              <a:buSzPts val="2200"/>
              <a:buChar char="○"/>
            </a:pPr>
            <a:r>
              <a:rPr lang="en-US" sz="2200" b="1" u="sng">
                <a:solidFill>
                  <a:srgbClr val="11284B"/>
                </a:solidFill>
              </a:rPr>
              <a:t>Level 2</a:t>
            </a:r>
            <a:r>
              <a:rPr lang="en-US" sz="2200">
                <a:solidFill>
                  <a:srgbClr val="11284B"/>
                </a:solidFill>
              </a:rPr>
              <a:t>-  A student who scores a 2 </a:t>
            </a:r>
            <a:r>
              <a:rPr lang="en-US" sz="2200" b="1">
                <a:solidFill>
                  <a:srgbClr val="11284B"/>
                </a:solidFill>
              </a:rPr>
              <a:t>demonstrated an understanding of grade level content.</a:t>
            </a:r>
            <a:endParaRPr sz="2200"/>
          </a:p>
          <a:p>
            <a:pPr marL="1371600" lvl="2" indent="-368300" algn="l" rtl="0">
              <a:lnSpc>
                <a:spcPct val="115000"/>
              </a:lnSpc>
              <a:spcBef>
                <a:spcPts val="0"/>
              </a:spcBef>
              <a:spcAft>
                <a:spcPts val="0"/>
              </a:spcAft>
              <a:buClr>
                <a:srgbClr val="FF9900"/>
              </a:buClr>
              <a:buSzPts val="2200"/>
              <a:buChar char="■"/>
            </a:pPr>
            <a:r>
              <a:rPr lang="en-US" sz="2200">
                <a:solidFill>
                  <a:srgbClr val="11284B"/>
                </a:solidFill>
              </a:rPr>
              <a:t> At this level, students worked with grade level content, but not well enough to demonstrate mastery. </a:t>
            </a:r>
            <a:endParaRPr sz="2200">
              <a:solidFill>
                <a:srgbClr val="11284B"/>
              </a:solidFill>
            </a:endParaRPr>
          </a:p>
          <a:p>
            <a:pPr marL="914400" lvl="1" indent="-368300" algn="l" rtl="0">
              <a:lnSpc>
                <a:spcPct val="115000"/>
              </a:lnSpc>
              <a:spcBef>
                <a:spcPts val="0"/>
              </a:spcBef>
              <a:spcAft>
                <a:spcPts val="0"/>
              </a:spcAft>
              <a:buClr>
                <a:srgbClr val="FFA400"/>
              </a:buClr>
              <a:buSzPts val="2200"/>
              <a:buChar char="○"/>
            </a:pPr>
            <a:r>
              <a:rPr lang="en-US" sz="2200" b="1" u="sng">
                <a:solidFill>
                  <a:srgbClr val="11284B"/>
                </a:solidFill>
              </a:rPr>
              <a:t>Level 3</a:t>
            </a:r>
            <a:r>
              <a:rPr lang="en-US" sz="2200">
                <a:solidFill>
                  <a:srgbClr val="11284B"/>
                </a:solidFill>
              </a:rPr>
              <a:t>- These students have shown that they are </a:t>
            </a:r>
            <a:r>
              <a:rPr lang="en-US" sz="2200" b="1">
                <a:solidFill>
                  <a:srgbClr val="11284B"/>
                </a:solidFill>
              </a:rPr>
              <a:t>able to work with grade level content</a:t>
            </a:r>
            <a:r>
              <a:rPr lang="en-US" sz="2200"/>
              <a:t>.</a:t>
            </a:r>
            <a:endParaRPr sz="2200">
              <a:solidFill>
                <a:srgbClr val="11284B"/>
              </a:solidFill>
            </a:endParaRPr>
          </a:p>
          <a:p>
            <a:pPr marL="1371600" lvl="2" indent="-368300" algn="l" rtl="0">
              <a:lnSpc>
                <a:spcPct val="115000"/>
              </a:lnSpc>
              <a:spcBef>
                <a:spcPts val="0"/>
              </a:spcBef>
              <a:spcAft>
                <a:spcPts val="0"/>
              </a:spcAft>
              <a:buClr>
                <a:srgbClr val="FF9900"/>
              </a:buClr>
              <a:buSzPts val="2200"/>
              <a:buFont typeface="Arial"/>
              <a:buChar char="■"/>
            </a:pPr>
            <a:r>
              <a:rPr lang="en-US" sz="2200">
                <a:solidFill>
                  <a:srgbClr val="11284B"/>
                </a:solidFill>
              </a:rPr>
              <a:t>These students are then classified as “College and Career Ready”.</a:t>
            </a:r>
            <a:endParaRPr sz="2200">
              <a:solidFill>
                <a:srgbClr val="11284B"/>
              </a:solidFill>
            </a:endParaRPr>
          </a:p>
          <a:p>
            <a:pPr marL="914400" lvl="1" indent="-368300" algn="l" rtl="0">
              <a:lnSpc>
                <a:spcPct val="115000"/>
              </a:lnSpc>
              <a:spcBef>
                <a:spcPts val="0"/>
              </a:spcBef>
              <a:spcAft>
                <a:spcPts val="0"/>
              </a:spcAft>
              <a:buClr>
                <a:srgbClr val="FFA400"/>
              </a:buClr>
              <a:buSzPts val="2200"/>
              <a:buChar char="○"/>
            </a:pPr>
            <a:r>
              <a:rPr lang="en-US" sz="2200" b="1" u="sng">
                <a:solidFill>
                  <a:srgbClr val="11284B"/>
                </a:solidFill>
              </a:rPr>
              <a:t>Level 4</a:t>
            </a:r>
            <a:r>
              <a:rPr lang="en-US" sz="2200">
                <a:solidFill>
                  <a:srgbClr val="11284B"/>
                </a:solidFill>
              </a:rPr>
              <a:t>- Level 4 students have shown that they are </a:t>
            </a:r>
            <a:r>
              <a:rPr lang="en-US" sz="2200" b="1">
                <a:solidFill>
                  <a:srgbClr val="11284B"/>
                </a:solidFill>
              </a:rPr>
              <a:t>above a general level of mastery with the standards</a:t>
            </a:r>
            <a:r>
              <a:rPr lang="en-US" sz="2200">
                <a:solidFill>
                  <a:srgbClr val="11284B"/>
                </a:solidFill>
              </a:rPr>
              <a:t>. </a:t>
            </a:r>
            <a:endParaRPr sz="2200">
              <a:solidFill>
                <a:srgbClr val="11284B"/>
              </a:solidFill>
            </a:endParaRPr>
          </a:p>
          <a:p>
            <a:pPr marL="1371600" lvl="2" indent="-368300" algn="l" rtl="0">
              <a:lnSpc>
                <a:spcPct val="115000"/>
              </a:lnSpc>
              <a:spcBef>
                <a:spcPts val="0"/>
              </a:spcBef>
              <a:spcAft>
                <a:spcPts val="0"/>
              </a:spcAft>
              <a:buClr>
                <a:srgbClr val="FF9900"/>
              </a:buClr>
              <a:buSzPts val="2200"/>
              <a:buChar char="■"/>
            </a:pPr>
            <a:r>
              <a:rPr lang="en-US" sz="2200">
                <a:solidFill>
                  <a:srgbClr val="11284B"/>
                </a:solidFill>
              </a:rPr>
              <a:t>They are also considered “College and Career Ready”. </a:t>
            </a:r>
            <a:endParaRPr sz="2200">
              <a:solidFill>
                <a:srgbClr val="11284B"/>
              </a:solidFill>
            </a:endParaRPr>
          </a:p>
          <a:p>
            <a:pPr marL="0" marR="0" lvl="0" indent="0" algn="l" rtl="0">
              <a:lnSpc>
                <a:spcPct val="115000"/>
              </a:lnSpc>
              <a:spcBef>
                <a:spcPts val="1000"/>
              </a:spcBef>
              <a:spcAft>
                <a:spcPts val="0"/>
              </a:spcAft>
              <a:buNone/>
            </a:pPr>
            <a:endParaRPr sz="2200">
              <a:solidFill>
                <a:srgbClr val="11284B"/>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1">
                                            <p:txEl>
                                              <p:pRg st="0" end="0"/>
                                            </p:txEl>
                                          </p:spTgt>
                                        </p:tgtEl>
                                        <p:attrNameLst>
                                          <p:attrName>style.visibility</p:attrName>
                                        </p:attrNameLst>
                                      </p:cBhvr>
                                      <p:to>
                                        <p:strVal val="visible"/>
                                      </p:to>
                                    </p:set>
                                    <p:animEffect transition="in" filter="fade">
                                      <p:cBhvr>
                                        <p:cTn id="7" dur="1000"/>
                                        <p:tgtEl>
                                          <p:spTgt spid="23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1">
                                            <p:txEl>
                                              <p:pRg st="1" end="1"/>
                                            </p:txEl>
                                          </p:spTgt>
                                        </p:tgtEl>
                                        <p:attrNameLst>
                                          <p:attrName>style.visibility</p:attrName>
                                        </p:attrNameLst>
                                      </p:cBhvr>
                                      <p:to>
                                        <p:strVal val="visible"/>
                                      </p:to>
                                    </p:set>
                                    <p:animEffect transition="in" filter="fade">
                                      <p:cBhvr>
                                        <p:cTn id="12" dur="1000"/>
                                        <p:tgtEl>
                                          <p:spTgt spid="23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1">
                                            <p:txEl>
                                              <p:pRg st="2" end="2"/>
                                            </p:txEl>
                                          </p:spTgt>
                                        </p:tgtEl>
                                        <p:attrNameLst>
                                          <p:attrName>style.visibility</p:attrName>
                                        </p:attrNameLst>
                                      </p:cBhvr>
                                      <p:to>
                                        <p:strVal val="visible"/>
                                      </p:to>
                                    </p:set>
                                    <p:animEffect transition="in" filter="fade">
                                      <p:cBhvr>
                                        <p:cTn id="17" dur="1000"/>
                                        <p:tgtEl>
                                          <p:spTgt spid="23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1">
                                            <p:txEl>
                                              <p:pRg st="3" end="3"/>
                                            </p:txEl>
                                          </p:spTgt>
                                        </p:tgtEl>
                                        <p:attrNameLst>
                                          <p:attrName>style.visibility</p:attrName>
                                        </p:attrNameLst>
                                      </p:cBhvr>
                                      <p:to>
                                        <p:strVal val="visible"/>
                                      </p:to>
                                    </p:set>
                                    <p:animEffect transition="in" filter="fade">
                                      <p:cBhvr>
                                        <p:cTn id="22" dur="1000"/>
                                        <p:tgtEl>
                                          <p:spTgt spid="23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31">
                                            <p:txEl>
                                              <p:pRg st="4" end="4"/>
                                            </p:txEl>
                                          </p:spTgt>
                                        </p:tgtEl>
                                        <p:attrNameLst>
                                          <p:attrName>style.visibility</p:attrName>
                                        </p:attrNameLst>
                                      </p:cBhvr>
                                      <p:to>
                                        <p:strVal val="visible"/>
                                      </p:to>
                                    </p:set>
                                    <p:animEffect transition="in" filter="fade">
                                      <p:cBhvr>
                                        <p:cTn id="27" dur="1000"/>
                                        <p:tgtEl>
                                          <p:spTgt spid="23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31">
                                            <p:txEl>
                                              <p:pRg st="5" end="5"/>
                                            </p:txEl>
                                          </p:spTgt>
                                        </p:tgtEl>
                                        <p:attrNameLst>
                                          <p:attrName>style.visibility</p:attrName>
                                        </p:attrNameLst>
                                      </p:cBhvr>
                                      <p:to>
                                        <p:strVal val="visible"/>
                                      </p:to>
                                    </p:set>
                                    <p:animEffect transition="in" filter="fade">
                                      <p:cBhvr>
                                        <p:cTn id="32" dur="1000"/>
                                        <p:tgtEl>
                                          <p:spTgt spid="23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31">
                                            <p:txEl>
                                              <p:pRg st="6" end="6"/>
                                            </p:txEl>
                                          </p:spTgt>
                                        </p:tgtEl>
                                        <p:attrNameLst>
                                          <p:attrName>style.visibility</p:attrName>
                                        </p:attrNameLst>
                                      </p:cBhvr>
                                      <p:to>
                                        <p:strVal val="visible"/>
                                      </p:to>
                                    </p:set>
                                    <p:animEffect transition="in" filter="fade">
                                      <p:cBhvr>
                                        <p:cTn id="37" dur="1000"/>
                                        <p:tgtEl>
                                          <p:spTgt spid="23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231">
                                            <p:txEl>
                                              <p:pRg st="7" end="7"/>
                                            </p:txEl>
                                          </p:spTgt>
                                        </p:tgtEl>
                                        <p:attrNameLst>
                                          <p:attrName>style.visibility</p:attrName>
                                        </p:attrNameLst>
                                      </p:cBhvr>
                                      <p:to>
                                        <p:strVal val="visible"/>
                                      </p:to>
                                    </p:set>
                                    <p:animEffect transition="in" filter="fade">
                                      <p:cBhvr>
                                        <p:cTn id="42" dur="1000"/>
                                        <p:tgtEl>
                                          <p:spTgt spid="23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231">
                                            <p:txEl>
                                              <p:pRg st="8" end="8"/>
                                            </p:txEl>
                                          </p:spTgt>
                                        </p:tgtEl>
                                        <p:attrNameLst>
                                          <p:attrName>style.visibility</p:attrName>
                                        </p:attrNameLst>
                                      </p:cBhvr>
                                      <p:to>
                                        <p:strVal val="visible"/>
                                      </p:to>
                                    </p:set>
                                    <p:animEffect transition="in" filter="fade">
                                      <p:cBhvr>
                                        <p:cTn id="47" dur="1000"/>
                                        <p:tgtEl>
                                          <p:spTgt spid="231">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48"/>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US"/>
              <a:t>What changes have been made to our standards? </a:t>
            </a:r>
            <a:endParaRPr/>
          </a:p>
        </p:txBody>
      </p:sp>
      <p:sp>
        <p:nvSpPr>
          <p:cNvPr id="237" name="Google Shape;237;p48"/>
          <p:cNvSpPr txBox="1">
            <a:spLocks noGrp="1"/>
          </p:cNvSpPr>
          <p:nvPr>
            <p:ph type="body" idx="1"/>
          </p:nvPr>
        </p:nvSpPr>
        <p:spPr>
          <a:xfrm>
            <a:off x="838200" y="1825625"/>
            <a:ext cx="10515600" cy="3521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b="1"/>
              <a:t>From 2010 → 2017</a:t>
            </a:r>
            <a:endParaRPr b="1"/>
          </a:p>
          <a:p>
            <a:pPr marL="0" lvl="0" indent="0" algn="l" rtl="0">
              <a:spcBef>
                <a:spcPts val="1000"/>
              </a:spcBef>
              <a:spcAft>
                <a:spcPts val="0"/>
              </a:spcAft>
              <a:buClr>
                <a:schemeClr val="dk1"/>
              </a:buClr>
              <a:buSzPts val="1100"/>
              <a:buFont typeface="Arial"/>
              <a:buNone/>
            </a:pPr>
            <a:r>
              <a:rPr lang="en-US"/>
              <a:t>Changes: </a:t>
            </a:r>
            <a:endParaRPr/>
          </a:p>
          <a:p>
            <a:pPr marL="457200" lvl="0" indent="-424180" algn="l" rtl="0">
              <a:spcBef>
                <a:spcPts val="1000"/>
              </a:spcBef>
              <a:spcAft>
                <a:spcPts val="0"/>
              </a:spcAft>
              <a:buSzPts val="3080"/>
              <a:buChar char="●"/>
            </a:pPr>
            <a:r>
              <a:rPr lang="en-US"/>
              <a:t>“Language” Category was removed. All Language Standards have now been added to the other domains: Reading, Writing, and Speaking and Listening.</a:t>
            </a:r>
            <a:endParaRPr/>
          </a:p>
          <a:p>
            <a:pPr marL="457200" lvl="0" indent="-424180" algn="l" rtl="0">
              <a:spcBef>
                <a:spcPts val="0"/>
              </a:spcBef>
              <a:spcAft>
                <a:spcPts val="0"/>
              </a:spcAft>
              <a:buSzPts val="3080"/>
              <a:buChar char="●"/>
            </a:pPr>
            <a:r>
              <a:rPr lang="en-US"/>
              <a:t>Definitions/Examples have (for the most part) been removed. </a:t>
            </a:r>
            <a:endParaRPr/>
          </a:p>
          <a:p>
            <a:pPr marL="914400" lvl="1" indent="-381000" algn="l" rtl="0">
              <a:spcBef>
                <a:spcPts val="0"/>
              </a:spcBef>
              <a:spcAft>
                <a:spcPts val="0"/>
              </a:spcAft>
              <a:buSzPts val="2400"/>
              <a:buChar char="○"/>
            </a:pPr>
            <a:r>
              <a:rPr lang="en-US"/>
              <a:t>Examples were being taken as comprehensive lists which they were not. </a:t>
            </a:r>
            <a:endParaRPr/>
          </a:p>
          <a:p>
            <a:pPr marL="0" lvl="0" indent="0" algn="l" rtl="0">
              <a:spcBef>
                <a:spcPts val="1000"/>
              </a:spcBef>
              <a:spcAft>
                <a:spcPts val="0"/>
              </a:spcAft>
              <a:buNone/>
            </a:pPr>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49"/>
          <p:cNvSpPr txBox="1">
            <a:spLocks noGrp="1"/>
          </p:cNvSpPr>
          <p:nvPr>
            <p:ph type="title"/>
          </p:nvPr>
        </p:nvSpPr>
        <p:spPr>
          <a:xfrm>
            <a:off x="6858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Standards Resources</a:t>
            </a:r>
            <a:endParaRPr/>
          </a:p>
        </p:txBody>
      </p:sp>
      <p:sp>
        <p:nvSpPr>
          <p:cNvPr id="243" name="Google Shape;243;p49"/>
          <p:cNvSpPr txBox="1">
            <a:spLocks noGrp="1"/>
          </p:cNvSpPr>
          <p:nvPr>
            <p:ph type="body" idx="1"/>
          </p:nvPr>
        </p:nvSpPr>
        <p:spPr>
          <a:xfrm>
            <a:off x="685800" y="1339100"/>
            <a:ext cx="6540600" cy="3521100"/>
          </a:xfrm>
          <a:prstGeom prst="rect">
            <a:avLst/>
          </a:prstGeom>
        </p:spPr>
        <p:txBody>
          <a:bodyPr spcFirstLastPara="1" wrap="square" lIns="91425" tIns="45700" rIns="91425" bIns="45700" anchor="t" anchorCtr="0">
            <a:noAutofit/>
          </a:bodyPr>
          <a:lstStyle/>
          <a:p>
            <a:pPr marL="457200" lvl="0" indent="-424180" algn="l" rtl="0">
              <a:spcBef>
                <a:spcPts val="1000"/>
              </a:spcBef>
              <a:spcAft>
                <a:spcPts val="0"/>
              </a:spcAft>
              <a:buSzPts val="3080"/>
              <a:buChar char="●"/>
            </a:pPr>
            <a:r>
              <a:rPr lang="en-US" u="sng">
                <a:solidFill>
                  <a:schemeClr val="hlink"/>
                </a:solidFill>
                <a:hlinkClick r:id="rId3"/>
              </a:rPr>
              <a:t>2010/2017 Crosswalk</a:t>
            </a:r>
            <a:r>
              <a:rPr lang="en-US"/>
              <a:t> (some errors)</a:t>
            </a:r>
            <a:endParaRPr/>
          </a:p>
          <a:p>
            <a:pPr marL="457200" lvl="0" indent="-424180" algn="l" rtl="0">
              <a:spcBef>
                <a:spcPts val="0"/>
              </a:spcBef>
              <a:spcAft>
                <a:spcPts val="0"/>
              </a:spcAft>
              <a:buSzPts val="3080"/>
              <a:buChar char="●"/>
            </a:pPr>
            <a:r>
              <a:rPr lang="en-US"/>
              <a:t>Vertical Progression Documents</a:t>
            </a:r>
            <a:endParaRPr/>
          </a:p>
          <a:p>
            <a:pPr marL="914400" lvl="1" indent="-381000" algn="l" rtl="0">
              <a:spcBef>
                <a:spcPts val="0"/>
              </a:spcBef>
              <a:spcAft>
                <a:spcPts val="0"/>
              </a:spcAft>
              <a:buSzPts val="2400"/>
              <a:buChar char="○"/>
            </a:pPr>
            <a:r>
              <a:rPr lang="en-US" u="sng">
                <a:solidFill>
                  <a:schemeClr val="hlink"/>
                </a:solidFill>
                <a:hlinkClick r:id="rId4"/>
              </a:rPr>
              <a:t>Grammar Specific Document</a:t>
            </a:r>
            <a:endParaRPr/>
          </a:p>
          <a:p>
            <a:pPr marL="457200" lvl="0" indent="-424180" algn="l" rtl="0">
              <a:spcBef>
                <a:spcPts val="0"/>
              </a:spcBef>
              <a:spcAft>
                <a:spcPts val="0"/>
              </a:spcAft>
              <a:buSzPts val="3080"/>
              <a:buChar char="●"/>
            </a:pPr>
            <a:r>
              <a:rPr lang="en-US" u="sng">
                <a:solidFill>
                  <a:schemeClr val="hlink"/>
                </a:solidFill>
                <a:hlinkClick r:id="rId5"/>
              </a:rPr>
              <a:t>Information Guide for Speech &amp; Debate</a:t>
            </a:r>
            <a:endParaRPr/>
          </a:p>
          <a:p>
            <a:pPr marL="457200" lvl="0" indent="-424180" algn="l" rtl="0">
              <a:spcBef>
                <a:spcPts val="0"/>
              </a:spcBef>
              <a:spcAft>
                <a:spcPts val="0"/>
              </a:spcAft>
              <a:buSzPts val="3080"/>
              <a:buChar char="●"/>
            </a:pPr>
            <a:r>
              <a:rPr lang="en-US" u="sng">
                <a:solidFill>
                  <a:schemeClr val="hlink"/>
                </a:solidFill>
                <a:hlinkClick r:id="rId6"/>
              </a:rPr>
              <a:t>Kansas Guide to Literacy</a:t>
            </a:r>
            <a:r>
              <a:rPr lang="en-US"/>
              <a:t> </a:t>
            </a:r>
            <a:endParaRPr/>
          </a:p>
          <a:p>
            <a:pPr marL="457200" lvl="0" indent="-424180" algn="l" rtl="0">
              <a:spcBef>
                <a:spcPts val="0"/>
              </a:spcBef>
              <a:spcAft>
                <a:spcPts val="0"/>
              </a:spcAft>
              <a:buSzPts val="3080"/>
              <a:buChar char="●"/>
            </a:pPr>
            <a:r>
              <a:rPr lang="en-US" u="sng">
                <a:solidFill>
                  <a:schemeClr val="hlink"/>
                </a:solidFill>
                <a:hlinkClick r:id="rId7"/>
              </a:rPr>
              <a:t>Best Practice Guide</a:t>
            </a:r>
            <a:endParaRPr/>
          </a:p>
          <a:p>
            <a:pPr marL="457200" lvl="0" indent="-424180" algn="l" rtl="0">
              <a:spcBef>
                <a:spcPts val="0"/>
              </a:spcBef>
              <a:spcAft>
                <a:spcPts val="0"/>
              </a:spcAft>
              <a:buSzPts val="3080"/>
              <a:buChar char="●"/>
            </a:pPr>
            <a:r>
              <a:rPr lang="en-US" u="sng">
                <a:solidFill>
                  <a:schemeClr val="hlink"/>
                </a:solidFill>
                <a:hlinkClick r:id="rId8"/>
              </a:rPr>
              <a:t>Professional Learning PowerPoints</a:t>
            </a:r>
            <a:endParaRPr/>
          </a:p>
          <a:p>
            <a:pPr marL="457200" lvl="0" indent="-424180" algn="l" rtl="0">
              <a:spcBef>
                <a:spcPts val="0"/>
              </a:spcBef>
              <a:spcAft>
                <a:spcPts val="0"/>
              </a:spcAft>
              <a:buSzPts val="3080"/>
              <a:buChar char="●"/>
            </a:pPr>
            <a:r>
              <a:rPr lang="en-US" u="sng">
                <a:solidFill>
                  <a:schemeClr val="hlink"/>
                </a:solidFill>
                <a:hlinkClick r:id="rId9"/>
              </a:rPr>
              <a:t>Elementary K-6 Pages</a:t>
            </a:r>
            <a:endParaRPr/>
          </a:p>
          <a:p>
            <a:pPr marL="457200" lvl="0" indent="-424180" algn="l" rtl="0">
              <a:spcBef>
                <a:spcPts val="0"/>
              </a:spcBef>
              <a:spcAft>
                <a:spcPts val="0"/>
              </a:spcAft>
              <a:buSzPts val="3080"/>
              <a:buChar char="●"/>
            </a:pPr>
            <a:r>
              <a:rPr lang="en-US" u="sng">
                <a:solidFill>
                  <a:schemeClr val="hlink"/>
                </a:solidFill>
                <a:hlinkClick r:id="rId10"/>
              </a:rPr>
              <a:t>Assessment Resources for ELA</a:t>
            </a:r>
            <a:endParaRPr/>
          </a:p>
        </p:txBody>
      </p:sp>
      <p:pic>
        <p:nvPicPr>
          <p:cNvPr id="244" name="Google Shape;244;p49">
            <a:hlinkClick r:id="rId11"/>
          </p:cNvPr>
          <p:cNvPicPr preferRelativeResize="0"/>
          <p:nvPr/>
        </p:nvPicPr>
        <p:blipFill rotWithShape="1">
          <a:blip r:embed="rId12">
            <a:alphaModFix/>
          </a:blip>
          <a:srcRect l="24569" r="25532"/>
          <a:stretch/>
        </p:blipFill>
        <p:spPr>
          <a:xfrm>
            <a:off x="7516050" y="582025"/>
            <a:ext cx="4599749" cy="519022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endParaRPr dirty="0">
              <a:solidFill>
                <a:srgbClr val="C00000"/>
              </a:solidFill>
            </a:endParaRPr>
          </a:p>
          <a:p>
            <a:pPr marL="0" lvl="0" indent="0" algn="l" rtl="0">
              <a:spcBef>
                <a:spcPts val="1000"/>
              </a:spcBef>
              <a:spcAft>
                <a:spcPts val="0"/>
              </a:spcAft>
              <a:buNone/>
            </a:pPr>
            <a:r>
              <a:rPr lang="en-US" dirty="0">
                <a:solidFill>
                  <a:srgbClr val="C00000"/>
                </a:solidFill>
              </a:rPr>
              <a:t>8:55-9:05		Warm Up	</a:t>
            </a:r>
            <a:endParaRPr dirty="0">
              <a:solidFill>
                <a:srgbClr val="C00000"/>
              </a:solidFill>
            </a:endParaRPr>
          </a:p>
          <a:p>
            <a:pPr marL="0" lvl="0" indent="0" algn="l" rtl="0">
              <a:spcBef>
                <a:spcPts val="1000"/>
              </a:spcBef>
              <a:spcAft>
                <a:spcPts val="0"/>
              </a:spcAft>
              <a:buNone/>
            </a:pPr>
            <a:r>
              <a:rPr lang="en-US" dirty="0">
                <a:solidFill>
                  <a:srgbClr val="C00000"/>
                </a:solidFill>
              </a:rPr>
              <a:t>9:05-9:35		Introduction </a:t>
            </a:r>
            <a:endParaRPr dirty="0">
              <a:solidFill>
                <a:srgbClr val="C00000"/>
              </a:solidFill>
            </a:endParaRPr>
          </a:p>
          <a:p>
            <a:pPr marL="0" lvl="0" indent="0" algn="l" rtl="0">
              <a:spcBef>
                <a:spcPts val="1000"/>
              </a:spcBef>
              <a:spcAft>
                <a:spcPts val="0"/>
              </a:spcAft>
              <a:buNone/>
            </a:pPr>
            <a:r>
              <a:rPr lang="en-US" dirty="0"/>
              <a:t>9:35-11:00		Activity 1 	</a:t>
            </a:r>
            <a:endParaRPr dirty="0"/>
          </a:p>
          <a:p>
            <a:pPr marL="0" lvl="0" indent="0" algn="l" rtl="0">
              <a:spcBef>
                <a:spcPts val="1000"/>
              </a:spcBef>
              <a:spcAft>
                <a:spcPts val="0"/>
              </a:spcAft>
              <a:buNone/>
            </a:pPr>
            <a:r>
              <a:rPr lang="en-US" dirty="0"/>
              <a:t>11:00-11:15 	Break 	</a:t>
            </a:r>
          </a:p>
          <a:p>
            <a:pPr marL="0" lvl="0" indent="0" algn="l" rtl="0">
              <a:spcBef>
                <a:spcPts val="1000"/>
              </a:spcBef>
              <a:spcAft>
                <a:spcPts val="0"/>
              </a:spcAft>
              <a:buNone/>
            </a:pPr>
            <a:r>
              <a:rPr lang="en-US" dirty="0"/>
              <a:t>11:15-11:45 	Deeper Dive	</a:t>
            </a:r>
            <a:endParaRPr dirty="0"/>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002060"/>
                </a:solidFill>
              </a:rPr>
              <a:t>11:45-12:45	Lunch</a:t>
            </a:r>
          </a:p>
          <a:p>
            <a:pPr lvl="0">
              <a:spcBef>
                <a:spcPts val="1000"/>
              </a:spcBef>
            </a:pPr>
            <a:r>
              <a:rPr lang="en-US" sz="2800" dirty="0">
                <a:solidFill>
                  <a:srgbClr val="002060"/>
                </a:solidFill>
              </a:rPr>
              <a:t>12:45-1:30		Activity 2</a:t>
            </a:r>
          </a:p>
          <a:p>
            <a:pPr lvl="0">
              <a:spcBef>
                <a:spcPts val="1000"/>
              </a:spcBef>
            </a:pPr>
            <a:r>
              <a:rPr lang="en-US" sz="2800" dirty="0">
                <a:solidFill>
                  <a:srgbClr val="00206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0804576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51"/>
          <p:cNvSpPr txBox="1">
            <a:spLocks noGrp="1"/>
          </p:cNvSpPr>
          <p:nvPr>
            <p:ph type="title"/>
          </p:nvPr>
        </p:nvSpPr>
        <p:spPr>
          <a:xfrm>
            <a:off x="838200" y="2773569"/>
            <a:ext cx="10515600" cy="2852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a:t>Activity 1</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52"/>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Part 1</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5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Standards Examination- Leaps</a:t>
            </a:r>
            <a:endParaRPr/>
          </a:p>
        </p:txBody>
      </p:sp>
      <p:sp>
        <p:nvSpPr>
          <p:cNvPr id="266" name="Google Shape;266;p53"/>
          <p:cNvSpPr txBox="1">
            <a:spLocks noGrp="1"/>
          </p:cNvSpPr>
          <p:nvPr>
            <p:ph type="body" idx="1"/>
          </p:nvPr>
        </p:nvSpPr>
        <p:spPr>
          <a:xfrm>
            <a:off x="455025" y="1825625"/>
            <a:ext cx="11235000" cy="41547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US" sz="3600"/>
              <a:t>What major leaps occur? When? </a:t>
            </a:r>
            <a:endParaRPr sz="3600"/>
          </a:p>
          <a:p>
            <a:pPr marL="0" lvl="0" indent="0" algn="ctr" rtl="0">
              <a:spcBef>
                <a:spcPts val="1000"/>
              </a:spcBef>
              <a:spcAft>
                <a:spcPts val="0"/>
              </a:spcAft>
              <a:buNone/>
            </a:pPr>
            <a:endParaRPr sz="3600"/>
          </a:p>
          <a:p>
            <a:pPr marL="0" lvl="0" indent="0" algn="l" rtl="0">
              <a:spcBef>
                <a:spcPts val="1000"/>
              </a:spcBef>
              <a:spcAft>
                <a:spcPts val="0"/>
              </a:spcAft>
              <a:buNone/>
            </a:pPr>
            <a:r>
              <a:rPr lang="en-US"/>
              <a:t>1- Divide into four work groups: RL, RI, W, &amp; S/L</a:t>
            </a:r>
            <a:endParaRPr/>
          </a:p>
          <a:p>
            <a:pPr marL="0" lvl="0" indent="0" algn="l" rtl="0">
              <a:spcBef>
                <a:spcPts val="1000"/>
              </a:spcBef>
              <a:spcAft>
                <a:spcPts val="0"/>
              </a:spcAft>
              <a:buNone/>
            </a:pPr>
            <a:r>
              <a:rPr lang="en-US"/>
              <a:t>2- Examine the </a:t>
            </a:r>
            <a:r>
              <a:rPr lang="en-US" u="sng">
                <a:solidFill>
                  <a:schemeClr val="hlink"/>
                </a:solidFill>
                <a:hlinkClick r:id="rId3"/>
              </a:rPr>
              <a:t>Vertical Progression</a:t>
            </a:r>
            <a:r>
              <a:rPr lang="en-US"/>
              <a:t> for your Domain</a:t>
            </a:r>
            <a:endParaRPr/>
          </a:p>
          <a:p>
            <a:pPr marL="0" lvl="0" indent="0" algn="l" rtl="0">
              <a:spcBef>
                <a:spcPts val="1000"/>
              </a:spcBef>
              <a:spcAft>
                <a:spcPts val="0"/>
              </a:spcAft>
              <a:buNone/>
            </a:pPr>
            <a:r>
              <a:rPr lang="en-US"/>
              <a:t>3- Identify major leaps (Ex. RL1 gr 5 → gr 6 ‘quote’ to ‘cite’)  </a:t>
            </a:r>
            <a:endParaRPr/>
          </a:p>
          <a:p>
            <a:pPr marL="0" lvl="0" indent="0" algn="l" rtl="0">
              <a:spcBef>
                <a:spcPts val="1000"/>
              </a:spcBef>
              <a:spcAft>
                <a:spcPts val="0"/>
              </a:spcAft>
              <a:buNone/>
            </a:pPr>
            <a:r>
              <a:rPr lang="en-US"/>
              <a:t>4- Create a list of ‘highlights’ that you will share with the whole group. </a:t>
            </a:r>
            <a:endParaRPr/>
          </a:p>
          <a:p>
            <a:pPr marL="0" lvl="0" indent="0" algn="l" rtl="0">
              <a:spcBef>
                <a:spcPts val="1000"/>
              </a:spcBef>
              <a:spcAft>
                <a:spcPts val="0"/>
              </a:spcAft>
              <a:buNone/>
            </a:pPr>
            <a:r>
              <a:rPr lang="en-US"/>
              <a:t>	*Option- Complete this on Poster Paper</a:t>
            </a:r>
            <a:endParaRPr/>
          </a:p>
        </p:txBody>
      </p:sp>
      <p:pic>
        <p:nvPicPr>
          <p:cNvPr id="267" name="Google Shape;267;p53" descr="This timer counts down silently until it reaches 0:00, then a police siren sounds to alert you that time is up." title="10 Minute Timer">
            <a:hlinkClick r:id="rId4"/>
          </p:cNvPr>
          <p:cNvPicPr preferRelativeResize="0"/>
          <p:nvPr/>
        </p:nvPicPr>
        <p:blipFill>
          <a:blip r:embed="rId5">
            <a:alphaModFix/>
          </a:blip>
          <a:stretch>
            <a:fillRect/>
          </a:stretch>
        </p:blipFill>
        <p:spPr>
          <a:xfrm>
            <a:off x="9926900" y="2295975"/>
            <a:ext cx="1978175" cy="148362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66"/>
                                        </p:tgtEl>
                                        <p:attrNameLst>
                                          <p:attrName>style.visibility</p:attrName>
                                        </p:attrNameLst>
                                      </p:cBhvr>
                                      <p:to>
                                        <p:strVal val="visible"/>
                                      </p:to>
                                    </p:set>
                                    <p:animEffect transition="in" filter="fade">
                                      <p:cBhvr>
                                        <p:cTn id="7" dur="1000"/>
                                        <p:tgtEl>
                                          <p:spTgt spid="2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p5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Part 2</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55"/>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Creating a Scope and Sequence</a:t>
            </a:r>
            <a:endParaRPr/>
          </a:p>
        </p:txBody>
      </p:sp>
      <p:sp>
        <p:nvSpPr>
          <p:cNvPr id="278" name="Google Shape;278;p55"/>
          <p:cNvSpPr txBox="1">
            <a:spLocks noGrp="1"/>
          </p:cNvSpPr>
          <p:nvPr>
            <p:ph type="body" idx="1"/>
          </p:nvPr>
        </p:nvSpPr>
        <p:spPr>
          <a:xfrm>
            <a:off x="472850" y="1502000"/>
            <a:ext cx="11183100" cy="4423800"/>
          </a:xfrm>
          <a:prstGeom prst="rect">
            <a:avLst/>
          </a:prstGeom>
        </p:spPr>
        <p:txBody>
          <a:bodyPr spcFirstLastPara="1" wrap="square" lIns="91425" tIns="45700" rIns="91425" bIns="45700" anchor="t" anchorCtr="0">
            <a:noAutofit/>
          </a:bodyPr>
          <a:lstStyle/>
          <a:p>
            <a:pPr marL="457200" lvl="0" indent="-387350" algn="l" rtl="0">
              <a:lnSpc>
                <a:spcPct val="100000"/>
              </a:lnSpc>
              <a:spcBef>
                <a:spcPts val="0"/>
              </a:spcBef>
              <a:spcAft>
                <a:spcPts val="0"/>
              </a:spcAft>
              <a:buClr>
                <a:srgbClr val="FFA400"/>
              </a:buClr>
              <a:buSzPts val="2500"/>
              <a:buAutoNum type="arabicPeriod"/>
            </a:pPr>
            <a:r>
              <a:rPr lang="en-US" sz="2500" b="1">
                <a:solidFill>
                  <a:srgbClr val="11284B"/>
                </a:solidFill>
              </a:rPr>
              <a:t>Divide into </a:t>
            </a:r>
            <a:r>
              <a:rPr lang="en-US" sz="2500" b="1"/>
              <a:t>grade-level</a:t>
            </a:r>
            <a:r>
              <a:rPr lang="en-US" sz="2500" b="1">
                <a:solidFill>
                  <a:srgbClr val="11284B"/>
                </a:solidFill>
              </a:rPr>
              <a:t> teams (or </a:t>
            </a:r>
            <a:r>
              <a:rPr lang="en-US" sz="2500" b="1"/>
              <a:t>grade bands</a:t>
            </a:r>
            <a:r>
              <a:rPr lang="en-US" sz="2500" b="1">
                <a:solidFill>
                  <a:srgbClr val="11284B"/>
                </a:solidFill>
              </a:rPr>
              <a:t> depending on the number of people). </a:t>
            </a:r>
            <a:endParaRPr sz="2500" b="1">
              <a:solidFill>
                <a:srgbClr val="11284B"/>
              </a:solidFill>
            </a:endParaRPr>
          </a:p>
          <a:p>
            <a:pPr marL="457200" lvl="0" indent="-387350" algn="l" rtl="0">
              <a:lnSpc>
                <a:spcPct val="100000"/>
              </a:lnSpc>
              <a:spcBef>
                <a:spcPts val="0"/>
              </a:spcBef>
              <a:spcAft>
                <a:spcPts val="0"/>
              </a:spcAft>
              <a:buClr>
                <a:srgbClr val="FFA400"/>
              </a:buClr>
              <a:buSzPts val="2500"/>
              <a:buAutoNum type="arabicPeriod"/>
            </a:pPr>
            <a:r>
              <a:rPr lang="en-US" sz="2500" b="1">
                <a:solidFill>
                  <a:srgbClr val="11284B"/>
                </a:solidFill>
              </a:rPr>
              <a:t>Give each team </a:t>
            </a:r>
            <a:r>
              <a:rPr lang="en-US" sz="2500" b="1"/>
              <a:t>copies of the </a:t>
            </a:r>
            <a:r>
              <a:rPr lang="en-US" sz="2500" b="1" u="sng">
                <a:solidFill>
                  <a:schemeClr val="hlink"/>
                </a:solidFill>
                <a:hlinkClick r:id="rId3"/>
              </a:rPr>
              <a:t>Reading Literature Standards</a:t>
            </a:r>
            <a:r>
              <a:rPr lang="en-US" sz="2500" b="1"/>
              <a:t>.</a:t>
            </a:r>
            <a:r>
              <a:rPr lang="en-US" sz="2500" b="1">
                <a:solidFill>
                  <a:srgbClr val="11284B"/>
                </a:solidFill>
              </a:rPr>
              <a:t> </a:t>
            </a:r>
            <a:endParaRPr sz="2500" b="1">
              <a:solidFill>
                <a:srgbClr val="11284B"/>
              </a:solidFill>
            </a:endParaRPr>
          </a:p>
          <a:p>
            <a:pPr marL="457200" lvl="0" indent="-387350" algn="l" rtl="0">
              <a:lnSpc>
                <a:spcPct val="100000"/>
              </a:lnSpc>
              <a:spcBef>
                <a:spcPts val="0"/>
              </a:spcBef>
              <a:spcAft>
                <a:spcPts val="0"/>
              </a:spcAft>
              <a:buClr>
                <a:srgbClr val="FFA400"/>
              </a:buClr>
              <a:buSzPts val="2500"/>
              <a:buAutoNum type="arabicPeriod"/>
            </a:pPr>
            <a:r>
              <a:rPr lang="en-US" sz="2500">
                <a:solidFill>
                  <a:srgbClr val="11284B"/>
                </a:solidFill>
              </a:rPr>
              <a:t>Using a whiteboard and post-it notes, have teachers sequence the standards. </a:t>
            </a:r>
            <a:endParaRPr sz="2500">
              <a:solidFill>
                <a:srgbClr val="11284B"/>
              </a:solidFill>
            </a:endParaRPr>
          </a:p>
          <a:p>
            <a:pPr marL="914400" lvl="1" indent="-387350" algn="l" rtl="0">
              <a:lnSpc>
                <a:spcPct val="100000"/>
              </a:lnSpc>
              <a:spcBef>
                <a:spcPts val="0"/>
              </a:spcBef>
              <a:spcAft>
                <a:spcPts val="0"/>
              </a:spcAft>
              <a:buClr>
                <a:srgbClr val="11284B"/>
              </a:buClr>
              <a:buSzPts val="2500"/>
              <a:buChar char="○"/>
            </a:pPr>
            <a:r>
              <a:rPr lang="en-US" sz="2500">
                <a:solidFill>
                  <a:srgbClr val="11284B"/>
                </a:solidFill>
              </a:rPr>
              <a:t>Which are ongoing? </a:t>
            </a:r>
            <a:endParaRPr sz="2500">
              <a:solidFill>
                <a:srgbClr val="11284B"/>
              </a:solidFill>
            </a:endParaRPr>
          </a:p>
          <a:p>
            <a:pPr marL="914400" lvl="1" indent="-387350" algn="l" rtl="0">
              <a:lnSpc>
                <a:spcPct val="100000"/>
              </a:lnSpc>
              <a:spcBef>
                <a:spcPts val="0"/>
              </a:spcBef>
              <a:spcAft>
                <a:spcPts val="0"/>
              </a:spcAft>
              <a:buClr>
                <a:srgbClr val="11284B"/>
              </a:buClr>
              <a:buSzPts val="2500"/>
              <a:buChar char="○"/>
            </a:pPr>
            <a:r>
              <a:rPr lang="en-US" sz="2500">
                <a:solidFill>
                  <a:srgbClr val="11284B"/>
                </a:solidFill>
              </a:rPr>
              <a:t>In what order will standards be mastered? </a:t>
            </a:r>
            <a:endParaRPr sz="2500">
              <a:solidFill>
                <a:srgbClr val="11284B"/>
              </a:solidFill>
            </a:endParaRPr>
          </a:p>
          <a:p>
            <a:pPr marL="914400" lvl="1" indent="-387350" algn="l" rtl="0">
              <a:lnSpc>
                <a:spcPct val="100000"/>
              </a:lnSpc>
              <a:spcBef>
                <a:spcPts val="0"/>
              </a:spcBef>
              <a:spcAft>
                <a:spcPts val="0"/>
              </a:spcAft>
              <a:buClr>
                <a:srgbClr val="11284B"/>
              </a:buClr>
              <a:buSzPts val="2500"/>
              <a:buChar char="○"/>
            </a:pPr>
            <a:r>
              <a:rPr lang="en-US" sz="2500">
                <a:solidFill>
                  <a:srgbClr val="11284B"/>
                </a:solidFill>
              </a:rPr>
              <a:t>What standards will act as supports for the ones being taught and assessed to mastery? </a:t>
            </a:r>
            <a:endParaRPr sz="2500">
              <a:solidFill>
                <a:srgbClr val="11284B"/>
              </a:solidFill>
            </a:endParaRPr>
          </a:p>
          <a:p>
            <a:pPr marL="457200" lvl="0" indent="-387350" algn="l" rtl="0">
              <a:lnSpc>
                <a:spcPct val="100000"/>
              </a:lnSpc>
              <a:spcBef>
                <a:spcPts val="0"/>
              </a:spcBef>
              <a:spcAft>
                <a:spcPts val="0"/>
              </a:spcAft>
              <a:buClr>
                <a:srgbClr val="FFA400"/>
              </a:buClr>
              <a:buSzPts val="2500"/>
              <a:buAutoNum type="arabicPeriod"/>
            </a:pPr>
            <a:r>
              <a:rPr lang="en-US" sz="2500">
                <a:solidFill>
                  <a:srgbClr val="11284B"/>
                </a:solidFill>
              </a:rPr>
              <a:t>Then, go through and add Writing standards alongside followed by Speaking and Listening. </a:t>
            </a:r>
            <a:endParaRPr sz="2500">
              <a:solidFill>
                <a:srgbClr val="11284B"/>
              </a:solidFill>
            </a:endParaRPr>
          </a:p>
          <a:p>
            <a:pPr marL="457200" lvl="0" indent="-387350" algn="l" rtl="0">
              <a:lnSpc>
                <a:spcPct val="100000"/>
              </a:lnSpc>
              <a:spcBef>
                <a:spcPts val="0"/>
              </a:spcBef>
              <a:spcAft>
                <a:spcPts val="0"/>
              </a:spcAft>
              <a:buClr>
                <a:srgbClr val="FFA400"/>
              </a:buClr>
              <a:buSzPts val="2500"/>
              <a:buAutoNum type="arabicPeriod"/>
            </a:pPr>
            <a:r>
              <a:rPr lang="en-US" sz="2500">
                <a:solidFill>
                  <a:srgbClr val="11284B"/>
                </a:solidFill>
              </a:rPr>
              <a:t>Compare </a:t>
            </a:r>
            <a:r>
              <a:rPr lang="en-US" sz="2500"/>
              <a:t>the Scope and Sequences created across the teams. </a:t>
            </a:r>
            <a:endParaRPr sz="2500">
              <a:solidFill>
                <a:srgbClr val="11284B"/>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5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3. Sequence the RL Standards</a:t>
            </a:r>
            <a:endParaRPr/>
          </a:p>
        </p:txBody>
      </p:sp>
      <p:sp>
        <p:nvSpPr>
          <p:cNvPr id="284" name="Google Shape;284;p56"/>
          <p:cNvSpPr txBox="1">
            <a:spLocks noGrp="1"/>
          </p:cNvSpPr>
          <p:nvPr>
            <p:ph type="body" idx="1"/>
          </p:nvPr>
        </p:nvSpPr>
        <p:spPr>
          <a:xfrm>
            <a:off x="838200" y="1825625"/>
            <a:ext cx="10515600" cy="3868200"/>
          </a:xfrm>
          <a:prstGeom prst="rect">
            <a:avLst/>
          </a:prstGeom>
        </p:spPr>
        <p:txBody>
          <a:bodyPr spcFirstLastPara="1" wrap="square" lIns="91425" tIns="45700" rIns="91425" bIns="45700" anchor="t" anchorCtr="0">
            <a:noAutofit/>
          </a:bodyPr>
          <a:lstStyle/>
          <a:p>
            <a:pPr marL="457200" lvl="0" indent="-387350" algn="l" rtl="0">
              <a:lnSpc>
                <a:spcPct val="100000"/>
              </a:lnSpc>
              <a:spcBef>
                <a:spcPts val="0"/>
              </a:spcBef>
              <a:spcAft>
                <a:spcPts val="0"/>
              </a:spcAft>
              <a:buSzPts val="2500"/>
              <a:buChar char="●"/>
            </a:pPr>
            <a:r>
              <a:rPr lang="en-US" sz="2500"/>
              <a:t>Sequence the standards. </a:t>
            </a:r>
            <a:endParaRPr sz="2500"/>
          </a:p>
          <a:p>
            <a:pPr marL="914400" lvl="1" indent="-387350" algn="l" rtl="0">
              <a:lnSpc>
                <a:spcPct val="100000"/>
              </a:lnSpc>
              <a:spcBef>
                <a:spcPts val="0"/>
              </a:spcBef>
              <a:spcAft>
                <a:spcPts val="0"/>
              </a:spcAft>
              <a:buClr>
                <a:srgbClr val="11284B"/>
              </a:buClr>
              <a:buSzPts val="2500"/>
              <a:buChar char="○"/>
            </a:pPr>
            <a:r>
              <a:rPr lang="en-US" sz="2500"/>
              <a:t>Which are ongoing? </a:t>
            </a:r>
            <a:endParaRPr sz="2500"/>
          </a:p>
          <a:p>
            <a:pPr marL="914400" lvl="1" indent="-387350" algn="l" rtl="0">
              <a:lnSpc>
                <a:spcPct val="100000"/>
              </a:lnSpc>
              <a:spcBef>
                <a:spcPts val="0"/>
              </a:spcBef>
              <a:spcAft>
                <a:spcPts val="0"/>
              </a:spcAft>
              <a:buClr>
                <a:srgbClr val="11284B"/>
              </a:buClr>
              <a:buSzPts val="2500"/>
              <a:buChar char="○"/>
            </a:pPr>
            <a:r>
              <a:rPr lang="en-US" sz="2500"/>
              <a:t>In what order will standards be mastered? </a:t>
            </a:r>
            <a:endParaRPr sz="2500"/>
          </a:p>
          <a:p>
            <a:pPr marL="914400" lvl="1" indent="-387350" algn="l" rtl="0">
              <a:lnSpc>
                <a:spcPct val="100000"/>
              </a:lnSpc>
              <a:spcBef>
                <a:spcPts val="0"/>
              </a:spcBef>
              <a:spcAft>
                <a:spcPts val="0"/>
              </a:spcAft>
              <a:buClr>
                <a:srgbClr val="11284B"/>
              </a:buClr>
              <a:buSzPts val="2500"/>
              <a:buChar char="○"/>
            </a:pPr>
            <a:r>
              <a:rPr lang="en-US" sz="2500"/>
              <a:t>What standards will act as supports for the ones being taught and assessed to mastery? </a:t>
            </a:r>
            <a:endParaRPr sz="2500"/>
          </a:p>
          <a:p>
            <a:pPr marL="914400" lvl="0" indent="0" algn="l" rtl="0">
              <a:lnSpc>
                <a:spcPct val="100000"/>
              </a:lnSpc>
              <a:spcBef>
                <a:spcPts val="0"/>
              </a:spcBef>
              <a:spcAft>
                <a:spcPts val="0"/>
              </a:spcAft>
              <a:buNone/>
            </a:pPr>
            <a:endParaRPr sz="2500"/>
          </a:p>
          <a:p>
            <a:pPr marL="457200" lvl="0" indent="-387350" algn="l" rtl="0">
              <a:lnSpc>
                <a:spcPct val="100000"/>
              </a:lnSpc>
              <a:spcBef>
                <a:spcPts val="0"/>
              </a:spcBef>
              <a:spcAft>
                <a:spcPts val="0"/>
              </a:spcAft>
              <a:buSzPts val="2500"/>
              <a:buChar char="●"/>
            </a:pPr>
            <a:r>
              <a:rPr lang="en-US" sz="2500"/>
              <a:t>You can use the standards as many times as is appropriate. </a:t>
            </a:r>
            <a:endParaRPr sz="2500"/>
          </a:p>
          <a:p>
            <a:pPr marL="914400" lvl="1" indent="-387350" algn="l" rtl="0">
              <a:lnSpc>
                <a:spcPct val="100000"/>
              </a:lnSpc>
              <a:spcBef>
                <a:spcPts val="0"/>
              </a:spcBef>
              <a:spcAft>
                <a:spcPts val="0"/>
              </a:spcAft>
              <a:buSzPts val="2500"/>
              <a:buChar char="○"/>
            </a:pPr>
            <a:r>
              <a:rPr lang="en-US" sz="2500"/>
              <a:t>However, you have to determine when they will be taught and assessed for mastery and when they are playing a supporting role. </a:t>
            </a:r>
            <a:endParaRPr sz="2500"/>
          </a:p>
          <a:p>
            <a:pPr marL="0" lvl="0" indent="0" algn="l" rtl="0">
              <a:spcBef>
                <a:spcPts val="1000"/>
              </a:spcBef>
              <a:spcAft>
                <a:spcPts val="0"/>
              </a:spcAft>
              <a:buNone/>
            </a:pPr>
            <a:endParaRPr/>
          </a:p>
        </p:txBody>
      </p:sp>
      <p:pic>
        <p:nvPicPr>
          <p:cNvPr id="285" name="Google Shape;285;p56" descr="This timer silently counts down to 0:00, then alerts you that time is up with a gentle beep sound." title="20 Minute Timer">
            <a:hlinkClick r:id="rId3"/>
          </p:cNvPr>
          <p:cNvPicPr preferRelativeResize="0"/>
          <p:nvPr/>
        </p:nvPicPr>
        <p:blipFill>
          <a:blip r:embed="rId4">
            <a:alphaModFix/>
          </a:blip>
          <a:stretch>
            <a:fillRect/>
          </a:stretch>
        </p:blipFill>
        <p:spPr>
          <a:xfrm>
            <a:off x="9847100" y="1423775"/>
            <a:ext cx="1886924" cy="14152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57"/>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Sample</a:t>
            </a:r>
            <a:endParaRPr/>
          </a:p>
        </p:txBody>
      </p:sp>
      <p:sp>
        <p:nvSpPr>
          <p:cNvPr id="291" name="Google Shape;291;p57"/>
          <p:cNvSpPr txBox="1">
            <a:spLocks noGrp="1"/>
          </p:cNvSpPr>
          <p:nvPr>
            <p:ph type="body" idx="1"/>
          </p:nvPr>
        </p:nvSpPr>
        <p:spPr>
          <a:xfrm>
            <a:off x="838200" y="1597025"/>
            <a:ext cx="6540600" cy="3521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a:t>This was taken at a workshop in Council Grove, Kansas. </a:t>
            </a:r>
            <a:endParaRPr/>
          </a:p>
          <a:p>
            <a:pPr marL="0" lvl="0" indent="0" algn="l" rtl="0">
              <a:spcBef>
                <a:spcPts val="1000"/>
              </a:spcBef>
              <a:spcAft>
                <a:spcPts val="0"/>
              </a:spcAft>
              <a:buNone/>
            </a:pPr>
            <a:r>
              <a:rPr lang="en-US"/>
              <a:t>Here, the teachers used grade 3 standards. The yellow are their reading literature standards, and the blue and teal are their speaking/listening and writing standards respectively. </a:t>
            </a:r>
            <a:endParaRPr/>
          </a:p>
          <a:p>
            <a:pPr marL="0" lvl="0" indent="0" algn="l" rtl="0">
              <a:spcBef>
                <a:spcPts val="1000"/>
              </a:spcBef>
              <a:spcAft>
                <a:spcPts val="0"/>
              </a:spcAft>
              <a:buNone/>
            </a:pPr>
            <a:r>
              <a:rPr lang="en-US"/>
              <a:t>Each row reflects an instructional unit. </a:t>
            </a:r>
            <a:endParaRPr/>
          </a:p>
          <a:p>
            <a:pPr marL="0" lvl="0" indent="0" algn="l" rtl="0">
              <a:spcBef>
                <a:spcPts val="1000"/>
              </a:spcBef>
              <a:spcAft>
                <a:spcPts val="0"/>
              </a:spcAft>
              <a:buNone/>
            </a:pPr>
            <a:r>
              <a:rPr lang="en-US"/>
              <a:t>The standards grouped on the right would be taught throughout the year. </a:t>
            </a:r>
            <a:endParaRPr/>
          </a:p>
        </p:txBody>
      </p:sp>
      <p:pic>
        <p:nvPicPr>
          <p:cNvPr id="292" name="Google Shape;292;p57"/>
          <p:cNvPicPr preferRelativeResize="0"/>
          <p:nvPr/>
        </p:nvPicPr>
        <p:blipFill>
          <a:blip r:embed="rId3">
            <a:alphaModFix/>
          </a:blip>
          <a:stretch>
            <a:fillRect/>
          </a:stretch>
        </p:blipFill>
        <p:spPr>
          <a:xfrm>
            <a:off x="7759800" y="54500"/>
            <a:ext cx="4359678" cy="581290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58"/>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4. Add Writing and Speaking &amp; Listening Standards</a:t>
            </a:r>
            <a:endParaRPr/>
          </a:p>
        </p:txBody>
      </p:sp>
      <p:sp>
        <p:nvSpPr>
          <p:cNvPr id="298" name="Google Shape;298;p58"/>
          <p:cNvSpPr txBox="1">
            <a:spLocks noGrp="1"/>
          </p:cNvSpPr>
          <p:nvPr>
            <p:ph type="body" idx="1"/>
          </p:nvPr>
        </p:nvSpPr>
        <p:spPr>
          <a:xfrm>
            <a:off x="838200" y="1825625"/>
            <a:ext cx="10383000" cy="3956100"/>
          </a:xfrm>
          <a:prstGeom prst="rect">
            <a:avLst/>
          </a:prstGeom>
        </p:spPr>
        <p:txBody>
          <a:bodyPr spcFirstLastPara="1" wrap="square" lIns="91425" tIns="45700" rIns="91425" bIns="45700" anchor="t" anchorCtr="0">
            <a:noAutofit/>
          </a:bodyPr>
          <a:lstStyle/>
          <a:p>
            <a:pPr marL="457200" lvl="0" indent="-355600" algn="l" rtl="0">
              <a:spcBef>
                <a:spcPts val="1000"/>
              </a:spcBef>
              <a:spcAft>
                <a:spcPts val="0"/>
              </a:spcAft>
              <a:buSzPts val="2000"/>
              <a:buChar char="●"/>
            </a:pPr>
            <a:r>
              <a:rPr lang="en-US" sz="2200"/>
              <a:t>Now, take the writing standards and determine what type of writing would best assist you in assessing a student’s mastery of the reading literature standards and the content. </a:t>
            </a:r>
            <a:endParaRPr sz="2200"/>
          </a:p>
          <a:p>
            <a:pPr marL="457200" lvl="0" indent="-368300" algn="l" rtl="0">
              <a:spcBef>
                <a:spcPts val="0"/>
              </a:spcBef>
              <a:spcAft>
                <a:spcPts val="0"/>
              </a:spcAft>
              <a:buSzPts val="2200"/>
              <a:buChar char="●"/>
            </a:pPr>
            <a:r>
              <a:rPr lang="en-US" sz="2200"/>
              <a:t>Try to assess W1-3 in a summative manner. Other writing standards </a:t>
            </a:r>
            <a:r>
              <a:rPr lang="en-US" sz="2200" i="1"/>
              <a:t>can </a:t>
            </a:r>
            <a:r>
              <a:rPr lang="en-US" sz="2200"/>
              <a:t>be formally assessed in summatives, but they can also be assessed throughout the process. </a:t>
            </a:r>
            <a:endParaRPr sz="2200"/>
          </a:p>
          <a:p>
            <a:pPr marL="914400" lvl="1" indent="-355600" algn="l" rtl="0">
              <a:spcBef>
                <a:spcPts val="0"/>
              </a:spcBef>
              <a:spcAft>
                <a:spcPts val="0"/>
              </a:spcAft>
              <a:buSzPts val="2000"/>
              <a:buChar char="○"/>
            </a:pPr>
            <a:r>
              <a:rPr lang="en-US" sz="2000"/>
              <a:t>W1-3 are product standards. (DOK 2 &amp; 3- Critical Thinking) </a:t>
            </a:r>
            <a:endParaRPr sz="2000"/>
          </a:p>
          <a:p>
            <a:pPr marL="914400" lvl="1" indent="-355600" algn="l" rtl="0">
              <a:spcBef>
                <a:spcPts val="0"/>
              </a:spcBef>
              <a:spcAft>
                <a:spcPts val="0"/>
              </a:spcAft>
              <a:buSzPts val="2000"/>
              <a:buChar char="○"/>
            </a:pPr>
            <a:r>
              <a:rPr lang="en-US" sz="2000"/>
              <a:t>W4-1- are process standards. (DOK 1- Understanding) </a:t>
            </a:r>
            <a:endParaRPr sz="2000"/>
          </a:p>
          <a:p>
            <a:pPr marL="457200" lvl="0" indent="-355600" algn="l" rtl="0">
              <a:spcBef>
                <a:spcPts val="0"/>
              </a:spcBef>
              <a:spcAft>
                <a:spcPts val="0"/>
              </a:spcAft>
              <a:buSzPts val="2000"/>
              <a:buChar char="●"/>
            </a:pPr>
            <a:r>
              <a:rPr lang="en-US" sz="2200"/>
              <a:t>Add Speaking/Listening standards. Where in the progression might students engage in presenting learning formally? How can you engage students in SL throughout?</a:t>
            </a:r>
            <a:r>
              <a:rPr lang="en-US" sz="2000"/>
              <a:t> </a:t>
            </a:r>
            <a:endParaRPr sz="2000"/>
          </a:p>
          <a:p>
            <a:pPr marL="914400" lvl="1" indent="-355600" algn="l" rtl="0">
              <a:spcBef>
                <a:spcPts val="0"/>
              </a:spcBef>
              <a:spcAft>
                <a:spcPts val="0"/>
              </a:spcAft>
              <a:buSzPts val="2000"/>
              <a:buChar char="○"/>
            </a:pPr>
            <a:r>
              <a:rPr lang="en-US" sz="2000"/>
              <a:t>Where can you assess for mastery? </a:t>
            </a:r>
            <a:endParaRPr sz="2000"/>
          </a:p>
          <a:p>
            <a:pPr marL="914400" lvl="1" indent="-355600" algn="l" rtl="0">
              <a:spcBef>
                <a:spcPts val="0"/>
              </a:spcBef>
              <a:spcAft>
                <a:spcPts val="0"/>
              </a:spcAft>
              <a:buSzPts val="2000"/>
              <a:buChar char="○"/>
            </a:pPr>
            <a:r>
              <a:rPr lang="en-US" sz="2000"/>
              <a:t>How will they support instruction throughout? (Practice) </a:t>
            </a:r>
            <a:endParaRPr sz="2000"/>
          </a:p>
        </p:txBody>
      </p:sp>
      <p:pic>
        <p:nvPicPr>
          <p:cNvPr id="299" name="Google Shape;299;p58" descr="This timer silently counts down to 0:00, then alerts you that time is up with a gentle beep sound." title="15 Minute Timer">
            <a:hlinkClick r:id="rId3"/>
          </p:cNvPr>
          <p:cNvPicPr preferRelativeResize="0"/>
          <p:nvPr/>
        </p:nvPicPr>
        <p:blipFill>
          <a:blip r:embed="rId4">
            <a:alphaModFix/>
          </a:blip>
          <a:stretch>
            <a:fillRect/>
          </a:stretch>
        </p:blipFill>
        <p:spPr>
          <a:xfrm>
            <a:off x="10553975" y="457188"/>
            <a:ext cx="1522100" cy="1141575"/>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sp>
        <p:nvSpPr>
          <p:cNvPr id="304" name="Google Shape;304;p59"/>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5. Compare Scope &amp; Sequence </a:t>
            </a:r>
            <a:endParaRPr/>
          </a:p>
        </p:txBody>
      </p:sp>
      <p:sp>
        <p:nvSpPr>
          <p:cNvPr id="305" name="Google Shape;305;p59"/>
          <p:cNvSpPr txBox="1">
            <a:spLocks noGrp="1"/>
          </p:cNvSpPr>
          <p:nvPr>
            <p:ph type="body" idx="1"/>
          </p:nvPr>
        </p:nvSpPr>
        <p:spPr>
          <a:xfrm>
            <a:off x="762000" y="1520825"/>
            <a:ext cx="10656900" cy="42594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a:t>Jigsaw Gallery Walk- </a:t>
            </a:r>
            <a:endParaRPr/>
          </a:p>
          <a:p>
            <a:pPr marL="457200" lvl="0" indent="-424180" algn="l" rtl="0">
              <a:spcBef>
                <a:spcPts val="1000"/>
              </a:spcBef>
              <a:spcAft>
                <a:spcPts val="0"/>
              </a:spcAft>
              <a:buSzPts val="3080"/>
              <a:buChar char="●"/>
            </a:pPr>
            <a:r>
              <a:rPr lang="en-US"/>
              <a:t>Divide into mixed teams. (Jigsaw) </a:t>
            </a:r>
            <a:endParaRPr/>
          </a:p>
          <a:p>
            <a:pPr marL="457200" lvl="0" indent="-424180" algn="l" rtl="0">
              <a:spcBef>
                <a:spcPts val="0"/>
              </a:spcBef>
              <a:spcAft>
                <a:spcPts val="0"/>
              </a:spcAft>
              <a:buSzPts val="3080"/>
              <a:buChar char="●"/>
            </a:pPr>
            <a:r>
              <a:rPr lang="en-US"/>
              <a:t>Conduct a Gallery Walk where your group will stop at each poster. </a:t>
            </a:r>
            <a:endParaRPr/>
          </a:p>
          <a:p>
            <a:pPr marL="457200" lvl="0" indent="-424180" algn="l" rtl="0">
              <a:spcBef>
                <a:spcPts val="0"/>
              </a:spcBef>
              <a:spcAft>
                <a:spcPts val="0"/>
              </a:spcAft>
              <a:buSzPts val="3080"/>
              <a:buChar char="●"/>
            </a:pPr>
            <a:r>
              <a:rPr lang="en-US"/>
              <a:t>The person in your group who helped create the poster will explain it while the other group members take notes. </a:t>
            </a:r>
            <a:endParaRPr/>
          </a:p>
          <a:p>
            <a:pPr marL="457200" lvl="0" indent="-424180" algn="l" rtl="0">
              <a:spcBef>
                <a:spcPts val="0"/>
              </a:spcBef>
              <a:spcAft>
                <a:spcPts val="0"/>
              </a:spcAft>
              <a:buSzPts val="3080"/>
              <a:buChar char="●"/>
            </a:pPr>
            <a:r>
              <a:rPr lang="en-US"/>
              <a:t>Note- Explore and Discover </a:t>
            </a:r>
            <a:endParaRPr/>
          </a:p>
          <a:p>
            <a:pPr marL="914400" lvl="1" indent="-381000" algn="l" rtl="0">
              <a:spcBef>
                <a:spcPts val="0"/>
              </a:spcBef>
              <a:spcAft>
                <a:spcPts val="0"/>
              </a:spcAft>
              <a:buSzPts val="2400"/>
              <a:buChar char="○"/>
            </a:pPr>
            <a:r>
              <a:rPr lang="en-US"/>
              <a:t>What points seem to “pop out”? </a:t>
            </a:r>
            <a:endParaRPr/>
          </a:p>
          <a:p>
            <a:pPr marL="914400" lvl="1" indent="-381000" algn="l" rtl="0">
              <a:spcBef>
                <a:spcPts val="0"/>
              </a:spcBef>
              <a:spcAft>
                <a:spcPts val="0"/>
              </a:spcAft>
              <a:buSzPts val="2400"/>
              <a:buChar char="○"/>
            </a:pPr>
            <a:r>
              <a:rPr lang="en-US"/>
              <a:t>What are the patterns, categories, and trends?</a:t>
            </a:r>
            <a:endParaRPr/>
          </a:p>
          <a:p>
            <a:pPr marL="914400" lvl="1" indent="-381000" algn="l" rtl="0">
              <a:spcBef>
                <a:spcPts val="0"/>
              </a:spcBef>
              <a:spcAft>
                <a:spcPts val="0"/>
              </a:spcAft>
              <a:buSzPts val="2400"/>
              <a:buChar char="○"/>
            </a:pPr>
            <a:r>
              <a:rPr lang="en-US"/>
              <a:t>What is surprising/unexpected? </a:t>
            </a:r>
            <a:endParaRPr/>
          </a:p>
          <a:p>
            <a:pPr marL="914400" lvl="1" indent="-381000" algn="l" rtl="0">
              <a:spcBef>
                <a:spcPts val="0"/>
              </a:spcBef>
              <a:spcAft>
                <a:spcPts val="0"/>
              </a:spcAft>
              <a:buSzPts val="2400"/>
              <a:buChar char="○"/>
            </a:pPr>
            <a:r>
              <a:rPr lang="en-US"/>
              <a:t>Are there other avenues to explore?</a:t>
            </a:r>
            <a:endParaRPr/>
          </a:p>
          <a:p>
            <a:pPr marL="0" marR="0" lvl="0" indent="0" algn="l" rtl="0">
              <a:lnSpc>
                <a:spcPct val="90000"/>
              </a:lnSpc>
              <a:spcBef>
                <a:spcPts val="1000"/>
              </a:spcBef>
              <a:spcAft>
                <a:spcPts val="0"/>
              </a:spcAft>
              <a:buNone/>
            </a:pPr>
            <a:endParaRPr/>
          </a:p>
          <a:p>
            <a:pPr marL="0" lvl="0" indent="0" algn="l" rtl="0">
              <a:spcBef>
                <a:spcPts val="1000"/>
              </a:spcBef>
              <a:spcAft>
                <a:spcPts val="0"/>
              </a:spcAft>
              <a:buNone/>
            </a:pPr>
            <a:endParaRPr/>
          </a:p>
        </p:txBody>
      </p:sp>
      <p:pic>
        <p:nvPicPr>
          <p:cNvPr id="306" name="Google Shape;306;p59" descr="This timer counts down silently until it reaches 0:00, then a police siren sounds to alert you that time is up." title="2 Minute Timer">
            <a:hlinkClick r:id="rId3"/>
          </p:cNvPr>
          <p:cNvPicPr preferRelativeResize="0"/>
          <p:nvPr/>
        </p:nvPicPr>
        <p:blipFill>
          <a:blip r:embed="rId4">
            <a:alphaModFix/>
          </a:blip>
          <a:stretch>
            <a:fillRect/>
          </a:stretch>
        </p:blipFill>
        <p:spPr>
          <a:xfrm>
            <a:off x="10370625" y="1309825"/>
            <a:ext cx="1590500" cy="119287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6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Sample</a:t>
            </a:r>
            <a:endParaRPr/>
          </a:p>
        </p:txBody>
      </p:sp>
      <p:sp>
        <p:nvSpPr>
          <p:cNvPr id="312" name="Google Shape;312;p60"/>
          <p:cNvSpPr txBox="1">
            <a:spLocks noGrp="1"/>
          </p:cNvSpPr>
          <p:nvPr>
            <p:ph type="body" idx="1"/>
          </p:nvPr>
        </p:nvSpPr>
        <p:spPr>
          <a:xfrm>
            <a:off x="838200" y="1825625"/>
            <a:ext cx="6540600" cy="3521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Clr>
                <a:schemeClr val="dk1"/>
              </a:buClr>
              <a:buSzPts val="1100"/>
              <a:buFont typeface="Arial"/>
              <a:buNone/>
            </a:pPr>
            <a:r>
              <a:rPr lang="en-US"/>
              <a:t>This was taken at a workshop in Council Grove, Kansas. </a:t>
            </a:r>
            <a:endParaRPr/>
          </a:p>
          <a:p>
            <a:pPr marL="0" lvl="0" indent="0" algn="l" rtl="0">
              <a:spcBef>
                <a:spcPts val="1000"/>
              </a:spcBef>
              <a:spcAft>
                <a:spcPts val="0"/>
              </a:spcAft>
              <a:buNone/>
            </a:pPr>
            <a:r>
              <a:rPr lang="en-US"/>
              <a:t>Here, the teachers finished their unit using the first row of their 3rd grade standards. </a:t>
            </a:r>
            <a:endParaRPr/>
          </a:p>
          <a:p>
            <a:pPr marL="0" lvl="0" indent="0" algn="l" rtl="0">
              <a:spcBef>
                <a:spcPts val="1000"/>
              </a:spcBef>
              <a:spcAft>
                <a:spcPts val="0"/>
              </a:spcAft>
              <a:buNone/>
            </a:pPr>
            <a:r>
              <a:rPr lang="en-US"/>
              <a:t>They also brought over some of their ‘ongoing’ standards. </a:t>
            </a:r>
            <a:endParaRPr/>
          </a:p>
          <a:p>
            <a:pPr marL="0" lvl="0" indent="0" algn="l" rtl="0">
              <a:spcBef>
                <a:spcPts val="1000"/>
              </a:spcBef>
              <a:spcAft>
                <a:spcPts val="0"/>
              </a:spcAft>
              <a:buClr>
                <a:schemeClr val="dk1"/>
              </a:buClr>
              <a:buSzPts val="1100"/>
              <a:buFont typeface="Arial"/>
              <a:buNone/>
            </a:pPr>
            <a:r>
              <a:rPr lang="en-US"/>
              <a:t>This was their poster by the end of the day. </a:t>
            </a:r>
            <a:endParaRPr/>
          </a:p>
        </p:txBody>
      </p:sp>
      <p:pic>
        <p:nvPicPr>
          <p:cNvPr id="313" name="Google Shape;313;p60"/>
          <p:cNvPicPr preferRelativeResize="0"/>
          <p:nvPr/>
        </p:nvPicPr>
        <p:blipFill rotWithShape="1">
          <a:blip r:embed="rId3">
            <a:alphaModFix/>
          </a:blip>
          <a:srcRect l="22708"/>
          <a:stretch/>
        </p:blipFill>
        <p:spPr>
          <a:xfrm>
            <a:off x="8729015" y="-2"/>
            <a:ext cx="3444109" cy="5941152"/>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61"/>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Debrief</a:t>
            </a:r>
            <a:endParaRPr/>
          </a:p>
        </p:txBody>
      </p:sp>
      <p:sp>
        <p:nvSpPr>
          <p:cNvPr id="319" name="Google Shape;319;p61"/>
          <p:cNvSpPr txBox="1">
            <a:spLocks noGrp="1"/>
          </p:cNvSpPr>
          <p:nvPr>
            <p:ph type="body" idx="1"/>
          </p:nvPr>
        </p:nvSpPr>
        <p:spPr>
          <a:xfrm>
            <a:off x="838200" y="1825625"/>
            <a:ext cx="10515600" cy="3521100"/>
          </a:xfrm>
          <a:prstGeom prst="rect">
            <a:avLst/>
          </a:prstGeom>
        </p:spPr>
        <p:txBody>
          <a:bodyPr spcFirstLastPara="1" wrap="square" lIns="91425" tIns="45700" rIns="91425" bIns="45700" anchor="t" anchorCtr="0">
            <a:noAutofit/>
          </a:bodyPr>
          <a:lstStyle/>
          <a:p>
            <a:pPr marL="457200" lvl="0" indent="-457200" algn="l" rtl="0">
              <a:spcBef>
                <a:spcPts val="1000"/>
              </a:spcBef>
              <a:spcAft>
                <a:spcPts val="0"/>
              </a:spcAft>
              <a:buSzPts val="3600"/>
              <a:buChar char="●"/>
            </a:pPr>
            <a:r>
              <a:rPr lang="en-US" sz="3600"/>
              <a:t>What did you learn? </a:t>
            </a:r>
            <a:endParaRPr sz="3600"/>
          </a:p>
          <a:p>
            <a:pPr marL="457200" lvl="0" indent="-457200" algn="l" rtl="0">
              <a:spcBef>
                <a:spcPts val="0"/>
              </a:spcBef>
              <a:spcAft>
                <a:spcPts val="0"/>
              </a:spcAft>
              <a:buSzPts val="3600"/>
              <a:buChar char="●"/>
            </a:pPr>
            <a:r>
              <a:rPr lang="en-US" sz="3600"/>
              <a:t>What did you notice? </a:t>
            </a:r>
            <a:endParaRPr sz="3600"/>
          </a:p>
          <a:p>
            <a:pPr marL="457200" lvl="0" indent="-457200" algn="l" rtl="0">
              <a:spcBef>
                <a:spcPts val="0"/>
              </a:spcBef>
              <a:spcAft>
                <a:spcPts val="0"/>
              </a:spcAft>
              <a:buSzPts val="3600"/>
              <a:buChar char="●"/>
            </a:pPr>
            <a:r>
              <a:rPr lang="en-US" sz="3600"/>
              <a:t>What was in coherence?</a:t>
            </a:r>
            <a:endParaRPr sz="3600"/>
          </a:p>
          <a:p>
            <a:pPr marL="457200" lvl="0" indent="-457200" algn="l" rtl="0">
              <a:spcBef>
                <a:spcPts val="0"/>
              </a:spcBef>
              <a:spcAft>
                <a:spcPts val="0"/>
              </a:spcAft>
              <a:buSzPts val="3600"/>
              <a:buChar char="●"/>
            </a:pPr>
            <a:r>
              <a:rPr lang="en-US" sz="3600"/>
              <a:t>What discrepancies existed? </a:t>
            </a:r>
            <a:endParaRPr sz="3600"/>
          </a:p>
          <a:p>
            <a:pPr marL="457200" lvl="0" indent="-457200" algn="l" rtl="0">
              <a:spcBef>
                <a:spcPts val="0"/>
              </a:spcBef>
              <a:spcAft>
                <a:spcPts val="0"/>
              </a:spcAft>
              <a:buSzPts val="3600"/>
              <a:buChar char="●"/>
            </a:pPr>
            <a:r>
              <a:rPr lang="en-US" sz="3600"/>
              <a:t>What about this was helpful for you? </a:t>
            </a:r>
            <a:endParaRPr sz="3600"/>
          </a:p>
          <a:p>
            <a:pPr marL="457200" lvl="0" indent="-457200" algn="l" rtl="0">
              <a:spcBef>
                <a:spcPts val="0"/>
              </a:spcBef>
              <a:spcAft>
                <a:spcPts val="0"/>
              </a:spcAft>
              <a:buSzPts val="3600"/>
              <a:buChar char="●"/>
            </a:pPr>
            <a:r>
              <a:rPr lang="en-US" sz="3600"/>
              <a:t>What do you think should happen next? </a:t>
            </a:r>
            <a:endParaRPr sz="3600"/>
          </a:p>
        </p:txBody>
      </p:sp>
      <p:pic>
        <p:nvPicPr>
          <p:cNvPr id="320" name="Google Shape;320;p61" descr="This timer counts down silently until it reaches 0:00, then a police siren sounds to alert you that time is up." title="5 Minute Timer">
            <a:hlinkClick r:id="rId3"/>
          </p:cNvPr>
          <p:cNvPicPr preferRelativeResize="0"/>
          <p:nvPr/>
        </p:nvPicPr>
        <p:blipFill>
          <a:blip r:embed="rId4">
            <a:alphaModFix/>
          </a:blip>
          <a:stretch>
            <a:fillRect/>
          </a:stretch>
        </p:blipFill>
        <p:spPr>
          <a:xfrm>
            <a:off x="10024800" y="1848175"/>
            <a:ext cx="1470300" cy="11027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62"/>
          <p:cNvSpPr txBox="1">
            <a:spLocks noGrp="1"/>
          </p:cNvSpPr>
          <p:nvPr>
            <p:ph type="title"/>
          </p:nvPr>
        </p:nvSpPr>
        <p:spPr>
          <a:xfrm>
            <a:off x="838200" y="365125"/>
            <a:ext cx="10515600" cy="20025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sz="6000"/>
              <a:t>Break </a:t>
            </a:r>
            <a:endParaRPr sz="6000"/>
          </a:p>
          <a:p>
            <a:pPr marL="0" lvl="0" indent="0" algn="l" rtl="0">
              <a:spcBef>
                <a:spcPts val="0"/>
              </a:spcBef>
              <a:spcAft>
                <a:spcPts val="0"/>
              </a:spcAft>
              <a:buNone/>
            </a:pPr>
            <a:r>
              <a:rPr lang="en-US" sz="6000"/>
              <a:t>15 Minutes</a:t>
            </a:r>
            <a:endParaRPr sz="6000"/>
          </a:p>
        </p:txBody>
      </p:sp>
      <p:pic>
        <p:nvPicPr>
          <p:cNvPr id="326" name="Google Shape;326;p62" descr="This timer silently counts down to 0:00, then alerts you that time is up with a gentle beep sound." title="15 Minute Timer">
            <a:hlinkClick r:id="rId3"/>
          </p:cNvPr>
          <p:cNvPicPr preferRelativeResize="0"/>
          <p:nvPr/>
        </p:nvPicPr>
        <p:blipFill>
          <a:blip r:embed="rId4">
            <a:alphaModFix/>
          </a:blip>
          <a:stretch>
            <a:fillRect/>
          </a:stretch>
        </p:blipFill>
        <p:spPr>
          <a:xfrm>
            <a:off x="9969300" y="240550"/>
            <a:ext cx="1975075" cy="1481300"/>
          </a:xfrm>
          <a:prstGeom prst="rect">
            <a:avLst/>
          </a:prstGeom>
          <a:noFill/>
          <a:ln>
            <a:noFill/>
          </a:ln>
        </p:spPr>
      </p:pic>
      <p:pic>
        <p:nvPicPr>
          <p:cNvPr id="327" name="Google Shape;327;p62"/>
          <p:cNvPicPr preferRelativeResize="0"/>
          <p:nvPr/>
        </p:nvPicPr>
        <p:blipFill>
          <a:blip r:embed="rId5">
            <a:alphaModFix/>
          </a:blip>
          <a:stretch>
            <a:fillRect/>
          </a:stretch>
        </p:blipFill>
        <p:spPr>
          <a:xfrm>
            <a:off x="2238638" y="2686350"/>
            <a:ext cx="7714724" cy="27531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endParaRPr dirty="0">
              <a:solidFill>
                <a:srgbClr val="C00000"/>
              </a:solidFill>
            </a:endParaRPr>
          </a:p>
          <a:p>
            <a:pPr marL="0" lvl="0" indent="0" algn="l" rtl="0">
              <a:spcBef>
                <a:spcPts val="1000"/>
              </a:spcBef>
              <a:spcAft>
                <a:spcPts val="0"/>
              </a:spcAft>
              <a:buNone/>
            </a:pPr>
            <a:r>
              <a:rPr lang="en-US" dirty="0">
                <a:solidFill>
                  <a:srgbClr val="C00000"/>
                </a:solidFill>
              </a:rPr>
              <a:t>8:55-9:05		Warm Up	</a:t>
            </a:r>
            <a:endParaRPr dirty="0">
              <a:solidFill>
                <a:srgbClr val="C00000"/>
              </a:solidFill>
            </a:endParaRPr>
          </a:p>
          <a:p>
            <a:pPr marL="0" lvl="0" indent="0" algn="l" rtl="0">
              <a:spcBef>
                <a:spcPts val="1000"/>
              </a:spcBef>
              <a:spcAft>
                <a:spcPts val="0"/>
              </a:spcAft>
              <a:buNone/>
            </a:pPr>
            <a:r>
              <a:rPr lang="en-US" dirty="0">
                <a:solidFill>
                  <a:srgbClr val="C00000"/>
                </a:solidFill>
              </a:rPr>
              <a:t>9:05-9:35		Introduction </a:t>
            </a:r>
            <a:endParaRPr dirty="0">
              <a:solidFill>
                <a:srgbClr val="C00000"/>
              </a:solidFill>
            </a:endParaRPr>
          </a:p>
          <a:p>
            <a:pPr marL="0" lvl="0" indent="0" algn="l" rtl="0">
              <a:spcBef>
                <a:spcPts val="1000"/>
              </a:spcBef>
              <a:spcAft>
                <a:spcPts val="0"/>
              </a:spcAft>
              <a:buNone/>
            </a:pPr>
            <a:r>
              <a:rPr lang="en-US" dirty="0">
                <a:solidFill>
                  <a:srgbClr val="C00000"/>
                </a:solidFill>
              </a:rPr>
              <a:t>9:35-11:00		Activity 1 	</a:t>
            </a:r>
            <a:endParaRPr dirty="0">
              <a:solidFill>
                <a:srgbClr val="C00000"/>
              </a:solidFill>
            </a:endParaRPr>
          </a:p>
          <a:p>
            <a:pPr marL="0" lvl="0" indent="0" algn="l" rtl="0">
              <a:spcBef>
                <a:spcPts val="1000"/>
              </a:spcBef>
              <a:spcAft>
                <a:spcPts val="0"/>
              </a:spcAft>
              <a:buNone/>
            </a:pPr>
            <a:r>
              <a:rPr lang="en-US" dirty="0">
                <a:solidFill>
                  <a:srgbClr val="C00000"/>
                </a:solidFill>
              </a:rPr>
              <a:t>11:00-11:15 	Break </a:t>
            </a:r>
            <a:r>
              <a:rPr lang="en-US" dirty="0"/>
              <a:t>	</a:t>
            </a:r>
          </a:p>
          <a:p>
            <a:pPr marL="0" lvl="0" indent="0" algn="l" rtl="0">
              <a:spcBef>
                <a:spcPts val="1000"/>
              </a:spcBef>
              <a:spcAft>
                <a:spcPts val="0"/>
              </a:spcAft>
              <a:buNone/>
            </a:pPr>
            <a:r>
              <a:rPr lang="en-US" dirty="0"/>
              <a:t>11:15-11:45 	Deeper Dive	</a:t>
            </a:r>
            <a:endParaRPr dirty="0"/>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002060"/>
                </a:solidFill>
              </a:rPr>
              <a:t>11:45-12:45	Lunch</a:t>
            </a:r>
          </a:p>
          <a:p>
            <a:pPr lvl="0">
              <a:spcBef>
                <a:spcPts val="1000"/>
              </a:spcBef>
            </a:pPr>
            <a:r>
              <a:rPr lang="en-US" sz="2800" dirty="0">
                <a:solidFill>
                  <a:srgbClr val="002060"/>
                </a:solidFill>
              </a:rPr>
              <a:t>12:45-1:30		Activity 2</a:t>
            </a:r>
          </a:p>
          <a:p>
            <a:pPr lvl="0">
              <a:spcBef>
                <a:spcPts val="1000"/>
              </a:spcBef>
            </a:pPr>
            <a:r>
              <a:rPr lang="en-US" sz="2800" dirty="0">
                <a:solidFill>
                  <a:srgbClr val="00206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3186353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37"/>
        <p:cNvGrpSpPr/>
        <p:nvPr/>
      </p:nvGrpSpPr>
      <p:grpSpPr>
        <a:xfrm>
          <a:off x="0" y="0"/>
          <a:ext cx="0" cy="0"/>
          <a:chOff x="0" y="0"/>
          <a:chExt cx="0" cy="0"/>
        </a:xfrm>
      </p:grpSpPr>
      <p:sp>
        <p:nvSpPr>
          <p:cNvPr id="338" name="Google Shape;338;p64"/>
          <p:cNvSpPr txBox="1">
            <a:spLocks noGrp="1"/>
          </p:cNvSpPr>
          <p:nvPr>
            <p:ph type="title"/>
          </p:nvPr>
        </p:nvSpPr>
        <p:spPr>
          <a:xfrm>
            <a:off x="838200" y="2773569"/>
            <a:ext cx="10515600" cy="2852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a:t>Deeper Dive</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65"/>
          <p:cNvSpPr txBox="1">
            <a:spLocks noGrp="1"/>
          </p:cNvSpPr>
          <p:nvPr>
            <p:ph type="title"/>
          </p:nvPr>
        </p:nvSpPr>
        <p:spPr>
          <a:xfrm>
            <a:off x="838200" y="1584325"/>
            <a:ext cx="10515600" cy="26748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solidFill>
                  <a:srgbClr val="002060"/>
                </a:solidFill>
              </a:rPr>
              <a:t>For this part, choose one ‘chunk’ of your standards that can function like a unit of study. </a:t>
            </a:r>
            <a:endParaRPr>
              <a:solidFill>
                <a:srgbClr val="002060"/>
              </a:solidFill>
            </a:endParaRPr>
          </a:p>
          <a:p>
            <a:pPr marL="0" lvl="0" indent="0" algn="l" rtl="0">
              <a:spcBef>
                <a:spcPts val="0"/>
              </a:spcBef>
              <a:spcAft>
                <a:spcPts val="0"/>
              </a:spcAft>
              <a:buNone/>
            </a:pPr>
            <a:endParaRPr>
              <a:solidFill>
                <a:srgbClr val="002060"/>
              </a:solidFill>
            </a:endParaRPr>
          </a:p>
          <a:p>
            <a:pPr marL="0" lvl="0" indent="0" algn="l" rtl="0">
              <a:spcBef>
                <a:spcPts val="0"/>
              </a:spcBef>
              <a:spcAft>
                <a:spcPts val="0"/>
              </a:spcAft>
              <a:buNone/>
            </a:pPr>
            <a:r>
              <a:rPr lang="en-US">
                <a:solidFill>
                  <a:srgbClr val="002060"/>
                </a:solidFill>
              </a:rPr>
              <a:t>It should include RL, W, and SL standards.  </a:t>
            </a:r>
            <a:endParaRPr>
              <a:solidFill>
                <a:srgbClr val="002060"/>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6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r>
              <a:rPr lang="en-US" sz="4400" b="0" i="0" u="none" strike="noStrike" cap="none">
                <a:solidFill>
                  <a:srgbClr val="002060"/>
                </a:solidFill>
                <a:latin typeface="Arial Black"/>
                <a:ea typeface="Arial Black"/>
                <a:cs typeface="Arial Black"/>
                <a:sym typeface="Arial Black"/>
              </a:rPr>
              <a:t>(Kallick &amp; Zmuda, 2017)</a:t>
            </a:r>
            <a:endParaRPr sz="4400" b="0" i="0" u="none" strike="noStrike" cap="none">
              <a:solidFill>
                <a:srgbClr val="002060"/>
              </a:solidFill>
              <a:latin typeface="Arial Black"/>
              <a:ea typeface="Arial Black"/>
              <a:cs typeface="Arial Black"/>
              <a:sym typeface="Arial Black"/>
            </a:endParaRPr>
          </a:p>
        </p:txBody>
      </p:sp>
      <p:sp>
        <p:nvSpPr>
          <p:cNvPr id="350" name="Google Shape;350;p66"/>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AutoNum type="arabicPeriod"/>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0">
                                            <p:txEl>
                                              <p:pRg st="0" end="0"/>
                                            </p:txEl>
                                          </p:spTgt>
                                        </p:tgtEl>
                                        <p:attrNameLst>
                                          <p:attrName>style.visibility</p:attrName>
                                        </p:attrNameLst>
                                      </p:cBhvr>
                                      <p:to>
                                        <p:strVal val="visible"/>
                                      </p:to>
                                    </p:set>
                                    <p:animEffect transition="in" filter="fade">
                                      <p:cBhvr>
                                        <p:cTn id="7" dur="1000"/>
                                        <p:tgtEl>
                                          <p:spTgt spid="3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0">
                                            <p:txEl>
                                              <p:pRg st="1" end="1"/>
                                            </p:txEl>
                                          </p:spTgt>
                                        </p:tgtEl>
                                        <p:attrNameLst>
                                          <p:attrName>style.visibility</p:attrName>
                                        </p:attrNameLst>
                                      </p:cBhvr>
                                      <p:to>
                                        <p:strVal val="visible"/>
                                      </p:to>
                                    </p:set>
                                    <p:animEffect transition="in" filter="fade">
                                      <p:cBhvr>
                                        <p:cTn id="12" dur="1000"/>
                                        <p:tgtEl>
                                          <p:spTgt spid="35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0">
                                            <p:txEl>
                                              <p:pRg st="2" end="2"/>
                                            </p:txEl>
                                          </p:spTgt>
                                        </p:tgtEl>
                                        <p:attrNameLst>
                                          <p:attrName>style.visibility</p:attrName>
                                        </p:attrNameLst>
                                      </p:cBhvr>
                                      <p:to>
                                        <p:strVal val="visible"/>
                                      </p:to>
                                    </p:set>
                                    <p:animEffect transition="in" filter="fade">
                                      <p:cBhvr>
                                        <p:cTn id="17" dur="1000"/>
                                        <p:tgtEl>
                                          <p:spTgt spid="3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0">
                                            <p:txEl>
                                              <p:pRg st="3" end="3"/>
                                            </p:txEl>
                                          </p:spTgt>
                                        </p:tgtEl>
                                        <p:attrNameLst>
                                          <p:attrName>style.visibility</p:attrName>
                                        </p:attrNameLst>
                                      </p:cBhvr>
                                      <p:to>
                                        <p:strVal val="visible"/>
                                      </p:to>
                                    </p:set>
                                    <p:animEffect transition="in" filter="fade">
                                      <p:cBhvr>
                                        <p:cTn id="22" dur="1000"/>
                                        <p:tgtEl>
                                          <p:spTgt spid="35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0">
                                            <p:txEl>
                                              <p:pRg st="4" end="4"/>
                                            </p:txEl>
                                          </p:spTgt>
                                        </p:tgtEl>
                                        <p:attrNameLst>
                                          <p:attrName>style.visibility</p:attrName>
                                        </p:attrNameLst>
                                      </p:cBhvr>
                                      <p:to>
                                        <p:strVal val="visible"/>
                                      </p:to>
                                    </p:set>
                                    <p:animEffect transition="in" filter="fade">
                                      <p:cBhvr>
                                        <p:cTn id="27" dur="1000"/>
                                        <p:tgtEl>
                                          <p:spTgt spid="35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0">
                                            <p:txEl>
                                              <p:pRg st="5" end="5"/>
                                            </p:txEl>
                                          </p:spTgt>
                                        </p:tgtEl>
                                        <p:attrNameLst>
                                          <p:attrName>style.visibility</p:attrName>
                                        </p:attrNameLst>
                                      </p:cBhvr>
                                      <p:to>
                                        <p:strVal val="visible"/>
                                      </p:to>
                                    </p:set>
                                    <p:animEffect transition="in" filter="fade">
                                      <p:cBhvr>
                                        <p:cTn id="32" dur="1000"/>
                                        <p:tgtEl>
                                          <p:spTgt spid="35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50">
                                            <p:txEl>
                                              <p:pRg st="6" end="6"/>
                                            </p:txEl>
                                          </p:spTgt>
                                        </p:tgtEl>
                                        <p:attrNameLst>
                                          <p:attrName>style.visibility</p:attrName>
                                        </p:attrNameLst>
                                      </p:cBhvr>
                                      <p:to>
                                        <p:strVal val="visible"/>
                                      </p:to>
                                    </p:set>
                                    <p:animEffect transition="in" filter="fade">
                                      <p:cBhvr>
                                        <p:cTn id="37" dur="1000"/>
                                        <p:tgtEl>
                                          <p:spTgt spid="35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50">
                                            <p:txEl>
                                              <p:pRg st="7" end="7"/>
                                            </p:txEl>
                                          </p:spTgt>
                                        </p:tgtEl>
                                        <p:attrNameLst>
                                          <p:attrName>style.visibility</p:attrName>
                                        </p:attrNameLst>
                                      </p:cBhvr>
                                      <p:to>
                                        <p:strVal val="visible"/>
                                      </p:to>
                                    </p:set>
                                    <p:animEffect transition="in" filter="fade">
                                      <p:cBhvr>
                                        <p:cTn id="42" dur="1000"/>
                                        <p:tgtEl>
                                          <p:spTgt spid="35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50">
                                            <p:txEl>
                                              <p:pRg st="8" end="8"/>
                                            </p:txEl>
                                          </p:spTgt>
                                        </p:tgtEl>
                                        <p:attrNameLst>
                                          <p:attrName>style.visibility</p:attrName>
                                        </p:attrNameLst>
                                      </p:cBhvr>
                                      <p:to>
                                        <p:strVal val="visible"/>
                                      </p:to>
                                    </p:set>
                                    <p:animEffect transition="in" filter="fade">
                                      <p:cBhvr>
                                        <p:cTn id="47" dur="1000"/>
                                        <p:tgtEl>
                                          <p:spTgt spid="35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6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357" name="Google Shape;357;p67"/>
          <p:cNvSpPr txBox="1">
            <a:spLocks noGrp="1"/>
          </p:cNvSpPr>
          <p:nvPr>
            <p:ph type="body" idx="1"/>
          </p:nvPr>
        </p:nvSpPr>
        <p:spPr>
          <a:xfrm>
            <a:off x="484500" y="1939300"/>
            <a:ext cx="11218500" cy="3948600"/>
          </a:xfrm>
          <a:prstGeom prst="rect">
            <a:avLst/>
          </a:prstGeom>
          <a:noFill/>
          <a:ln>
            <a:noFill/>
          </a:ln>
        </p:spPr>
        <p:txBody>
          <a:bodyPr spcFirstLastPara="1" wrap="square" lIns="91425" tIns="45700" rIns="91425" bIns="45700" anchor="t" anchorCtr="0">
            <a:noAutofit/>
          </a:bodyPr>
          <a:lstStyle/>
          <a:p>
            <a:pPr marL="514350" marR="0" lvl="0" indent="-580390" algn="l" rtl="0">
              <a:lnSpc>
                <a:spcPct val="100000"/>
              </a:lnSpc>
              <a:spcBef>
                <a:spcPts val="1000"/>
              </a:spcBef>
              <a:spcAft>
                <a:spcPts val="0"/>
              </a:spcAft>
              <a:buClr>
                <a:srgbClr val="FFA400"/>
              </a:buClr>
              <a:buSzPts val="3000"/>
              <a:buFont typeface="Calibri"/>
              <a:buAutoNum type="arabicPeriod"/>
            </a:pPr>
            <a:r>
              <a:rPr lang="en-US" sz="3000" b="1" i="0" u="none" strike="noStrike" cap="none">
                <a:solidFill>
                  <a:srgbClr val="002060"/>
                </a:solidFill>
                <a:latin typeface="Arial"/>
                <a:ea typeface="Arial"/>
                <a:cs typeface="Arial"/>
                <a:sym typeface="Arial"/>
              </a:rPr>
              <a:t>Goals-</a:t>
            </a:r>
            <a:r>
              <a:rPr lang="en-US" sz="3000" b="0" i="0" u="none" strike="noStrike" cap="none">
                <a:solidFill>
                  <a:srgbClr val="002060"/>
                </a:solidFill>
                <a:latin typeface="Arial"/>
                <a:ea typeface="Arial"/>
                <a:cs typeface="Arial"/>
                <a:sym typeface="Arial"/>
              </a:rPr>
              <a:t> Subject-Specific and Cross-Disciplinary goals that align to your course standards </a:t>
            </a:r>
            <a:endParaRPr sz="3000" b="0" i="0" u="none" strike="noStrike" cap="none">
              <a:solidFill>
                <a:srgbClr val="002060"/>
              </a:solidFill>
              <a:latin typeface="Arial"/>
              <a:ea typeface="Arial"/>
              <a:cs typeface="Arial"/>
              <a:sym typeface="Arial"/>
            </a:endParaRPr>
          </a:p>
          <a:p>
            <a:pPr marL="914400" marR="0" lvl="0" indent="-419100" algn="l" rtl="0">
              <a:lnSpc>
                <a:spcPct val="100000"/>
              </a:lnSpc>
              <a:spcBef>
                <a:spcPts val="0"/>
              </a:spcBef>
              <a:spcAft>
                <a:spcPts val="0"/>
              </a:spcAft>
              <a:buClr>
                <a:srgbClr val="FF9900"/>
              </a:buClr>
              <a:buSzPts val="3000"/>
              <a:buChar char="●"/>
            </a:pPr>
            <a:r>
              <a:rPr lang="en-US" sz="3000">
                <a:solidFill>
                  <a:srgbClr val="002060"/>
                </a:solidFill>
              </a:rPr>
              <a:t>Goals can be about the product or the process. </a:t>
            </a:r>
            <a:endParaRPr sz="3000">
              <a:solidFill>
                <a:srgbClr val="002060"/>
              </a:solidFill>
            </a:endParaRPr>
          </a:p>
          <a:p>
            <a:pPr marL="1143000" marR="0" lvl="2" indent="-292100" algn="l" rtl="0">
              <a:lnSpc>
                <a:spcPct val="100000"/>
              </a:lnSpc>
              <a:spcBef>
                <a:spcPts val="1000"/>
              </a:spcBef>
              <a:spcAft>
                <a:spcPts val="0"/>
              </a:spcAft>
              <a:buClr>
                <a:srgbClr val="FF9900"/>
              </a:buClr>
              <a:buSzPts val="3000"/>
              <a:buChar char="•"/>
            </a:pPr>
            <a:r>
              <a:rPr lang="en-US" sz="3000">
                <a:solidFill>
                  <a:srgbClr val="002060"/>
                </a:solidFill>
              </a:rPr>
              <a:t>I can analyze how theme develops over the course of a text (RL2). </a:t>
            </a:r>
            <a:endParaRPr sz="3000">
              <a:solidFill>
                <a:srgbClr val="002060"/>
              </a:solidFill>
            </a:endParaRPr>
          </a:p>
          <a:p>
            <a:pPr marL="1143000" marR="0" lvl="2" indent="-292100" algn="l" rtl="0">
              <a:lnSpc>
                <a:spcPct val="100000"/>
              </a:lnSpc>
              <a:spcBef>
                <a:spcPts val="1000"/>
              </a:spcBef>
              <a:spcAft>
                <a:spcPts val="0"/>
              </a:spcAft>
              <a:buClr>
                <a:srgbClr val="FF9900"/>
              </a:buClr>
              <a:buSzPts val="3000"/>
              <a:buChar char="•"/>
            </a:pPr>
            <a:r>
              <a:rPr lang="en-US" sz="3000">
                <a:solidFill>
                  <a:srgbClr val="002060"/>
                </a:solidFill>
              </a:rPr>
              <a:t>I can compose a complete narrative (W3).  </a:t>
            </a:r>
            <a:endParaRPr sz="3000">
              <a:solidFill>
                <a:srgbClr val="002060"/>
              </a:solidFill>
            </a:endParaRPr>
          </a:p>
          <a:p>
            <a:pPr marL="1143000" marR="0" lvl="2" indent="-292100" algn="l" rtl="0">
              <a:lnSpc>
                <a:spcPct val="100000"/>
              </a:lnSpc>
              <a:spcBef>
                <a:spcPts val="1000"/>
              </a:spcBef>
              <a:spcAft>
                <a:spcPts val="0"/>
              </a:spcAft>
              <a:buClr>
                <a:srgbClr val="FF9900"/>
              </a:buClr>
              <a:buSzPts val="3000"/>
              <a:buChar char="•"/>
            </a:pPr>
            <a:r>
              <a:rPr lang="en-US" sz="3000">
                <a:solidFill>
                  <a:srgbClr val="002060"/>
                </a:solidFill>
              </a:rPr>
              <a:t>SEL Standard- I can work collaboratively with my peers. </a:t>
            </a:r>
            <a:endParaRPr sz="3000">
              <a:solidFill>
                <a:srgbClr val="002060"/>
              </a:solidFill>
            </a:endParaRPr>
          </a:p>
          <a:p>
            <a:pPr marL="124460" marR="0" lvl="0" indent="0" algn="l" rtl="0">
              <a:lnSpc>
                <a:spcPct val="100000"/>
              </a:lnSpc>
              <a:spcBef>
                <a:spcPts val="1000"/>
              </a:spcBef>
              <a:spcAft>
                <a:spcPts val="0"/>
              </a:spcAft>
              <a:buClr>
                <a:schemeClr val="dk1"/>
              </a:buClr>
              <a:buSzPts val="1960"/>
              <a:buFont typeface="Calibri"/>
              <a:buNone/>
            </a:pPr>
            <a:endParaRPr sz="300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7">
                                            <p:txEl>
                                              <p:pRg st="0" end="0"/>
                                            </p:txEl>
                                          </p:spTgt>
                                        </p:tgtEl>
                                        <p:attrNameLst>
                                          <p:attrName>style.visibility</p:attrName>
                                        </p:attrNameLst>
                                      </p:cBhvr>
                                      <p:to>
                                        <p:strVal val="visible"/>
                                      </p:to>
                                    </p:set>
                                    <p:animEffect transition="in" filter="fade">
                                      <p:cBhvr>
                                        <p:cTn id="7" dur="1000"/>
                                        <p:tgtEl>
                                          <p:spTgt spid="35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7">
                                            <p:txEl>
                                              <p:pRg st="1" end="1"/>
                                            </p:txEl>
                                          </p:spTgt>
                                        </p:tgtEl>
                                        <p:attrNameLst>
                                          <p:attrName>style.visibility</p:attrName>
                                        </p:attrNameLst>
                                      </p:cBhvr>
                                      <p:to>
                                        <p:strVal val="visible"/>
                                      </p:to>
                                    </p:set>
                                    <p:animEffect transition="in" filter="fade">
                                      <p:cBhvr>
                                        <p:cTn id="12" dur="1000"/>
                                        <p:tgtEl>
                                          <p:spTgt spid="35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7">
                                            <p:txEl>
                                              <p:pRg st="2" end="2"/>
                                            </p:txEl>
                                          </p:spTgt>
                                        </p:tgtEl>
                                        <p:attrNameLst>
                                          <p:attrName>style.visibility</p:attrName>
                                        </p:attrNameLst>
                                      </p:cBhvr>
                                      <p:to>
                                        <p:strVal val="visible"/>
                                      </p:to>
                                    </p:set>
                                    <p:animEffect transition="in" filter="fade">
                                      <p:cBhvr>
                                        <p:cTn id="17" dur="1000"/>
                                        <p:tgtEl>
                                          <p:spTgt spid="35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7">
                                            <p:txEl>
                                              <p:pRg st="3" end="3"/>
                                            </p:txEl>
                                          </p:spTgt>
                                        </p:tgtEl>
                                        <p:attrNameLst>
                                          <p:attrName>style.visibility</p:attrName>
                                        </p:attrNameLst>
                                      </p:cBhvr>
                                      <p:to>
                                        <p:strVal val="visible"/>
                                      </p:to>
                                    </p:set>
                                    <p:animEffect transition="in" filter="fade">
                                      <p:cBhvr>
                                        <p:cTn id="22" dur="1000"/>
                                        <p:tgtEl>
                                          <p:spTgt spid="35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57">
                                            <p:txEl>
                                              <p:pRg st="4" end="4"/>
                                            </p:txEl>
                                          </p:spTgt>
                                        </p:tgtEl>
                                        <p:attrNameLst>
                                          <p:attrName>style.visibility</p:attrName>
                                        </p:attrNameLst>
                                      </p:cBhvr>
                                      <p:to>
                                        <p:strVal val="visible"/>
                                      </p:to>
                                    </p:set>
                                    <p:animEffect transition="in" filter="fade">
                                      <p:cBhvr>
                                        <p:cTn id="27" dur="1000"/>
                                        <p:tgtEl>
                                          <p:spTgt spid="35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57">
                                            <p:txEl>
                                              <p:pRg st="5" end="5"/>
                                            </p:txEl>
                                          </p:spTgt>
                                        </p:tgtEl>
                                        <p:attrNameLst>
                                          <p:attrName>style.visibility</p:attrName>
                                        </p:attrNameLst>
                                      </p:cBhvr>
                                      <p:to>
                                        <p:strVal val="visible"/>
                                      </p:to>
                                    </p:set>
                                    <p:animEffect transition="in" filter="fade">
                                      <p:cBhvr>
                                        <p:cTn id="32" dur="1000"/>
                                        <p:tgtEl>
                                          <p:spTgt spid="35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sp>
        <p:nvSpPr>
          <p:cNvPr id="363" name="Google Shape;363;p6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364" name="Google Shape;364;p68"/>
          <p:cNvSpPr txBox="1">
            <a:spLocks noGrp="1"/>
          </p:cNvSpPr>
          <p:nvPr>
            <p:ph type="body" idx="1"/>
          </p:nvPr>
        </p:nvSpPr>
        <p:spPr>
          <a:xfrm>
            <a:off x="397820" y="1676400"/>
            <a:ext cx="11218500" cy="4135200"/>
          </a:xfrm>
          <a:prstGeom prst="rect">
            <a:avLst/>
          </a:prstGeom>
          <a:noFill/>
          <a:ln>
            <a:noFill/>
          </a:ln>
        </p:spPr>
        <p:txBody>
          <a:bodyPr spcFirstLastPara="1" wrap="square" lIns="91425" tIns="45700" rIns="91425" bIns="45700" anchor="t" anchorCtr="0">
            <a:noAutofit/>
          </a:bodyPr>
          <a:lstStyle/>
          <a:p>
            <a:pPr marL="514350" marR="0" lvl="0" indent="-554990" algn="l" rtl="0">
              <a:lnSpc>
                <a:spcPct val="100000"/>
              </a:lnSpc>
              <a:spcBef>
                <a:spcPts val="0"/>
              </a:spcBef>
              <a:spcAft>
                <a:spcPts val="0"/>
              </a:spcAft>
              <a:buClr>
                <a:srgbClr val="FFA400"/>
              </a:buClr>
              <a:buSzPts val="2600"/>
              <a:buFont typeface="Calibri"/>
              <a:buAutoNum type="arabicPeriod" startAt="2"/>
            </a:pPr>
            <a:r>
              <a:rPr lang="en-US" sz="2600" b="1" i="0" u="none" strike="noStrike" cap="none">
                <a:solidFill>
                  <a:srgbClr val="002060"/>
                </a:solidFill>
                <a:latin typeface="Arial"/>
                <a:ea typeface="Arial"/>
                <a:cs typeface="Arial"/>
                <a:sym typeface="Arial"/>
              </a:rPr>
              <a:t>Inquiry/Idea Generation- </a:t>
            </a:r>
            <a:r>
              <a:rPr lang="en-US" sz="2600">
                <a:solidFill>
                  <a:srgbClr val="002060"/>
                </a:solidFill>
              </a:rPr>
              <a:t>A</a:t>
            </a:r>
            <a:r>
              <a:rPr lang="en-US" sz="2600" b="0" i="0" u="none" strike="noStrike" cap="none">
                <a:solidFill>
                  <a:srgbClr val="002060"/>
                </a:solidFill>
                <a:latin typeface="Arial"/>
                <a:ea typeface="Arial"/>
                <a:cs typeface="Arial"/>
                <a:sym typeface="Arial"/>
              </a:rPr>
              <a:t>llowing students to use their voice, co-create, and discover their own learning related to the standards and material being covered</a:t>
            </a:r>
            <a:endParaRPr sz="2600" b="0" i="0" u="none" strike="noStrike" cap="none">
              <a:solidFill>
                <a:srgbClr val="002060"/>
              </a:solidFill>
              <a:latin typeface="Arial"/>
              <a:ea typeface="Arial"/>
              <a:cs typeface="Arial"/>
              <a:sym typeface="Arial"/>
            </a:endParaRPr>
          </a:p>
          <a:p>
            <a:pPr marL="685800" marR="0" lvl="1" indent="-228600" algn="l" rtl="0">
              <a:lnSpc>
                <a:spcPct val="100000"/>
              </a:lnSpc>
              <a:spcBef>
                <a:spcPts val="0"/>
              </a:spcBef>
              <a:spcAft>
                <a:spcPts val="0"/>
              </a:spcAft>
              <a:buClr>
                <a:srgbClr val="FF9900"/>
              </a:buClr>
              <a:buSzPts val="2400"/>
              <a:buChar char="•"/>
            </a:pPr>
            <a:r>
              <a:rPr lang="en-US">
                <a:solidFill>
                  <a:srgbClr val="002060"/>
                </a:solidFill>
              </a:rPr>
              <a:t>In PBL, you create the Driving Question for the unit, and then, students’ inquiries drive the rest of the unit. </a:t>
            </a:r>
            <a:endParaRPr>
              <a:solidFill>
                <a:srgbClr val="002060"/>
              </a:solidFill>
            </a:endParaRPr>
          </a:p>
          <a:p>
            <a:pPr marL="1143000" marR="0" lvl="2" indent="-241300" algn="l" rtl="0">
              <a:lnSpc>
                <a:spcPct val="100000"/>
              </a:lnSpc>
              <a:spcBef>
                <a:spcPts val="0"/>
              </a:spcBef>
              <a:spcAft>
                <a:spcPts val="0"/>
              </a:spcAft>
              <a:buClr>
                <a:srgbClr val="FF9900"/>
              </a:buClr>
              <a:buSzPts val="2200"/>
              <a:buChar char="•"/>
            </a:pPr>
            <a:r>
              <a:rPr lang="en-US" sz="2200">
                <a:solidFill>
                  <a:srgbClr val="002060"/>
                </a:solidFill>
              </a:rPr>
              <a:t>However, teachers can usually anticipate these questions, and in doing so, they can plan out their project with time for content-specific instruction and formative assessments that will be used to facilitate students through completion of their project.</a:t>
            </a:r>
            <a:endParaRPr sz="2200">
              <a:solidFill>
                <a:srgbClr val="002060"/>
              </a:solidFill>
            </a:endParaRPr>
          </a:p>
          <a:p>
            <a:pPr marL="1143000" marR="0" lvl="2" indent="-241300" algn="l" rtl="0">
              <a:lnSpc>
                <a:spcPct val="100000"/>
              </a:lnSpc>
              <a:spcBef>
                <a:spcPts val="0"/>
              </a:spcBef>
              <a:spcAft>
                <a:spcPts val="0"/>
              </a:spcAft>
              <a:buClr>
                <a:srgbClr val="FF9900"/>
              </a:buClr>
              <a:buSzPts val="2200"/>
              <a:buChar char="•"/>
            </a:pPr>
            <a:r>
              <a:rPr lang="en-US" sz="2200">
                <a:solidFill>
                  <a:srgbClr val="002060"/>
                </a:solidFill>
              </a:rPr>
              <a:t>You should also incorporate formal student reflection. </a:t>
            </a:r>
            <a:endParaRPr sz="2200">
              <a:solidFill>
                <a:srgbClr val="002060"/>
              </a:solidFill>
            </a:endParaRPr>
          </a:p>
          <a:p>
            <a:pPr marL="685800" marR="0" lvl="1" indent="-228600" algn="l" rtl="0">
              <a:lnSpc>
                <a:spcPct val="100000"/>
              </a:lnSpc>
              <a:spcBef>
                <a:spcPts val="0"/>
              </a:spcBef>
              <a:spcAft>
                <a:spcPts val="0"/>
              </a:spcAft>
              <a:buClr>
                <a:srgbClr val="FF9900"/>
              </a:buClr>
              <a:buSzPts val="2400"/>
              <a:buChar char="•"/>
            </a:pPr>
            <a:r>
              <a:rPr lang="en-US">
                <a:solidFill>
                  <a:srgbClr val="002060"/>
                </a:solidFill>
              </a:rPr>
              <a:t>You do not have to use PBL in order to use questions deeply in your classroom. </a:t>
            </a:r>
            <a:endParaRPr>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240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4">
                                            <p:txEl>
                                              <p:pRg st="0" end="0"/>
                                            </p:txEl>
                                          </p:spTgt>
                                        </p:tgtEl>
                                        <p:attrNameLst>
                                          <p:attrName>style.visibility</p:attrName>
                                        </p:attrNameLst>
                                      </p:cBhvr>
                                      <p:to>
                                        <p:strVal val="visible"/>
                                      </p:to>
                                    </p:set>
                                    <p:animEffect transition="in" filter="fade">
                                      <p:cBhvr>
                                        <p:cTn id="7" dur="1000"/>
                                        <p:tgtEl>
                                          <p:spTgt spid="36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4">
                                            <p:txEl>
                                              <p:pRg st="1" end="1"/>
                                            </p:txEl>
                                          </p:spTgt>
                                        </p:tgtEl>
                                        <p:attrNameLst>
                                          <p:attrName>style.visibility</p:attrName>
                                        </p:attrNameLst>
                                      </p:cBhvr>
                                      <p:to>
                                        <p:strVal val="visible"/>
                                      </p:to>
                                    </p:set>
                                    <p:animEffect transition="in" filter="fade">
                                      <p:cBhvr>
                                        <p:cTn id="12" dur="1000"/>
                                        <p:tgtEl>
                                          <p:spTgt spid="36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4">
                                            <p:txEl>
                                              <p:pRg st="2" end="2"/>
                                            </p:txEl>
                                          </p:spTgt>
                                        </p:tgtEl>
                                        <p:attrNameLst>
                                          <p:attrName>style.visibility</p:attrName>
                                        </p:attrNameLst>
                                      </p:cBhvr>
                                      <p:to>
                                        <p:strVal val="visible"/>
                                      </p:to>
                                    </p:set>
                                    <p:animEffect transition="in" filter="fade">
                                      <p:cBhvr>
                                        <p:cTn id="17" dur="1000"/>
                                        <p:tgtEl>
                                          <p:spTgt spid="36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4">
                                            <p:txEl>
                                              <p:pRg st="3" end="3"/>
                                            </p:txEl>
                                          </p:spTgt>
                                        </p:tgtEl>
                                        <p:attrNameLst>
                                          <p:attrName>style.visibility</p:attrName>
                                        </p:attrNameLst>
                                      </p:cBhvr>
                                      <p:to>
                                        <p:strVal val="visible"/>
                                      </p:to>
                                    </p:set>
                                    <p:animEffect transition="in" filter="fade">
                                      <p:cBhvr>
                                        <p:cTn id="22" dur="1000"/>
                                        <p:tgtEl>
                                          <p:spTgt spid="36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4">
                                            <p:txEl>
                                              <p:pRg st="4" end="4"/>
                                            </p:txEl>
                                          </p:spTgt>
                                        </p:tgtEl>
                                        <p:attrNameLst>
                                          <p:attrName>style.visibility</p:attrName>
                                        </p:attrNameLst>
                                      </p:cBhvr>
                                      <p:to>
                                        <p:strVal val="visible"/>
                                      </p:to>
                                    </p:set>
                                    <p:animEffect transition="in" filter="fade">
                                      <p:cBhvr>
                                        <p:cTn id="27" dur="1000"/>
                                        <p:tgtEl>
                                          <p:spTgt spid="36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4">
                                            <p:txEl>
                                              <p:pRg st="5" end="5"/>
                                            </p:txEl>
                                          </p:spTgt>
                                        </p:tgtEl>
                                        <p:attrNameLst>
                                          <p:attrName>style.visibility</p:attrName>
                                        </p:attrNameLst>
                                      </p:cBhvr>
                                      <p:to>
                                        <p:strVal val="visible"/>
                                      </p:to>
                                    </p:set>
                                    <p:animEffect transition="in" filter="fade">
                                      <p:cBhvr>
                                        <p:cTn id="32" dur="1000"/>
                                        <p:tgtEl>
                                          <p:spTgt spid="36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69"/>
        <p:cNvGrpSpPr/>
        <p:nvPr/>
      </p:nvGrpSpPr>
      <p:grpSpPr>
        <a:xfrm>
          <a:off x="0" y="0"/>
          <a:ext cx="0" cy="0"/>
          <a:chOff x="0" y="0"/>
          <a:chExt cx="0" cy="0"/>
        </a:xfrm>
      </p:grpSpPr>
      <p:sp>
        <p:nvSpPr>
          <p:cNvPr id="370" name="Google Shape;370;p6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371" name="Google Shape;371;p69"/>
          <p:cNvSpPr txBox="1">
            <a:spLocks noGrp="1"/>
          </p:cNvSpPr>
          <p:nvPr>
            <p:ph type="body" idx="1"/>
          </p:nvPr>
        </p:nvSpPr>
        <p:spPr>
          <a:xfrm>
            <a:off x="484497" y="1752600"/>
            <a:ext cx="5567400" cy="4135200"/>
          </a:xfrm>
          <a:prstGeom prst="rect">
            <a:avLst/>
          </a:prstGeom>
          <a:noFill/>
          <a:ln>
            <a:noFill/>
          </a:ln>
        </p:spPr>
        <p:txBody>
          <a:bodyPr spcFirstLastPara="1" wrap="square" lIns="91425" tIns="45700" rIns="91425" bIns="45700" anchor="t" anchorCtr="0">
            <a:noAutofit/>
          </a:bodyPr>
          <a:lstStyle/>
          <a:p>
            <a:pPr marL="514350" marR="0" lvl="0" indent="-542290" algn="l" rtl="0">
              <a:lnSpc>
                <a:spcPct val="100000"/>
              </a:lnSpc>
              <a:spcBef>
                <a:spcPts val="0"/>
              </a:spcBef>
              <a:spcAft>
                <a:spcPts val="0"/>
              </a:spcAft>
              <a:buClr>
                <a:srgbClr val="FFA400"/>
              </a:buClr>
              <a:buSzPts val="2400"/>
              <a:buFont typeface="Calibri"/>
              <a:buAutoNum type="arabicPeriod" startAt="3"/>
            </a:pPr>
            <a:r>
              <a:rPr lang="en-US" sz="2400" b="1" i="0" u="none" strike="noStrike" cap="none">
                <a:solidFill>
                  <a:srgbClr val="002060"/>
                </a:solidFill>
                <a:latin typeface="Arial"/>
                <a:ea typeface="Arial"/>
                <a:cs typeface="Arial"/>
                <a:sym typeface="Arial"/>
              </a:rPr>
              <a:t>Task and Audien</a:t>
            </a:r>
            <a:r>
              <a:rPr lang="en-US" sz="2400" b="1" i="0" u="none" strike="noStrike" cap="none">
                <a:solidFill>
                  <a:srgbClr val="002060"/>
                </a:solidFill>
              </a:rPr>
              <a:t>ce</a:t>
            </a:r>
            <a:r>
              <a:rPr lang="en-US" sz="2400" b="0" i="0" u="none" strike="noStrike" cap="none">
                <a:solidFill>
                  <a:srgbClr val="002060"/>
                </a:solidFill>
                <a:latin typeface="Arial"/>
                <a:ea typeface="Arial"/>
                <a:cs typeface="Arial"/>
                <a:sym typeface="Arial"/>
              </a:rPr>
              <a:t>- give students an opportunity to determine how they demonstrate their learning </a:t>
            </a:r>
            <a:endParaRPr sz="2400" b="0" i="0" u="none" strike="noStrike" cap="none">
              <a:solidFill>
                <a:srgbClr val="002060"/>
              </a:solidFill>
              <a:latin typeface="Arial"/>
              <a:ea typeface="Arial"/>
              <a:cs typeface="Arial"/>
              <a:sym typeface="Arial"/>
            </a:endParaRPr>
          </a:p>
          <a:p>
            <a:pPr marL="685800" marR="0" lvl="1" indent="-228600" algn="l" rtl="0">
              <a:lnSpc>
                <a:spcPct val="100000"/>
              </a:lnSpc>
              <a:spcBef>
                <a:spcPts val="0"/>
              </a:spcBef>
              <a:spcAft>
                <a:spcPts val="0"/>
              </a:spcAft>
              <a:buClr>
                <a:srgbClr val="FF9900"/>
              </a:buClr>
              <a:buSzPts val="2400"/>
              <a:buChar char="•"/>
            </a:pPr>
            <a:r>
              <a:rPr lang="en-US" b="1">
                <a:solidFill>
                  <a:srgbClr val="002060"/>
                </a:solidFill>
              </a:rPr>
              <a:t>What MUST students learn? What COULD students choose to learn? </a:t>
            </a:r>
            <a:endParaRPr b="1">
              <a:solidFill>
                <a:srgbClr val="002060"/>
              </a:solidFill>
            </a:endParaRPr>
          </a:p>
          <a:p>
            <a:pPr marL="1143000" marR="0" lvl="2" indent="-228600" algn="l" rtl="0">
              <a:lnSpc>
                <a:spcPct val="100000"/>
              </a:lnSpc>
              <a:spcBef>
                <a:spcPts val="0"/>
              </a:spcBef>
              <a:spcAft>
                <a:spcPts val="0"/>
              </a:spcAft>
              <a:buClr>
                <a:srgbClr val="FF9900"/>
              </a:buClr>
              <a:buSzPts val="2000"/>
              <a:buChar char="•"/>
            </a:pPr>
            <a:r>
              <a:rPr lang="en-US" b="1">
                <a:solidFill>
                  <a:srgbClr val="002060"/>
                </a:solidFill>
              </a:rPr>
              <a:t>Standards + Interest</a:t>
            </a:r>
            <a:endParaRPr b="1">
              <a:solidFill>
                <a:srgbClr val="002060"/>
              </a:solidFill>
            </a:endParaRPr>
          </a:p>
          <a:p>
            <a:pPr marL="685800" marR="0" lvl="1" indent="-228600" algn="l" rtl="0">
              <a:lnSpc>
                <a:spcPct val="100000"/>
              </a:lnSpc>
              <a:spcBef>
                <a:spcPts val="0"/>
              </a:spcBef>
              <a:spcAft>
                <a:spcPts val="0"/>
              </a:spcAft>
              <a:buClr>
                <a:srgbClr val="FF9900"/>
              </a:buClr>
              <a:buSzPts val="2400"/>
              <a:buChar char="•"/>
            </a:pPr>
            <a:r>
              <a:rPr lang="en-US" i="1">
                <a:solidFill>
                  <a:srgbClr val="002060"/>
                </a:solidFill>
              </a:rPr>
              <a:t>How can students demonstrating proficiency? </a:t>
            </a:r>
            <a:endParaRPr i="1">
              <a:solidFill>
                <a:srgbClr val="002060"/>
              </a:solidFill>
            </a:endParaRPr>
          </a:p>
          <a:p>
            <a:pPr marL="685800" marR="0" lvl="1" indent="-228600" algn="l" rtl="0">
              <a:lnSpc>
                <a:spcPct val="100000"/>
              </a:lnSpc>
              <a:spcBef>
                <a:spcPts val="0"/>
              </a:spcBef>
              <a:spcAft>
                <a:spcPts val="0"/>
              </a:spcAft>
              <a:buClr>
                <a:srgbClr val="FF9900"/>
              </a:buClr>
              <a:buSzPts val="2400"/>
              <a:buChar char="•"/>
            </a:pPr>
            <a:r>
              <a:rPr lang="en-US" i="1">
                <a:solidFill>
                  <a:srgbClr val="002060"/>
                </a:solidFill>
              </a:rPr>
              <a:t>With whom will they share their learning? </a:t>
            </a:r>
            <a:endParaRPr i="1">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2400" b="0" i="0" u="none" strike="noStrike" cap="none">
              <a:solidFill>
                <a:srgbClr val="002060"/>
              </a:solidFill>
              <a:latin typeface="Arial"/>
              <a:ea typeface="Arial"/>
              <a:cs typeface="Arial"/>
              <a:sym typeface="Arial"/>
            </a:endParaRPr>
          </a:p>
        </p:txBody>
      </p:sp>
      <p:pic>
        <p:nvPicPr>
          <p:cNvPr id="372" name="Google Shape;372;p69"/>
          <p:cNvPicPr preferRelativeResize="0"/>
          <p:nvPr/>
        </p:nvPicPr>
        <p:blipFill>
          <a:blip r:embed="rId3">
            <a:alphaModFix/>
          </a:blip>
          <a:stretch>
            <a:fillRect/>
          </a:stretch>
        </p:blipFill>
        <p:spPr>
          <a:xfrm>
            <a:off x="6011870" y="2048220"/>
            <a:ext cx="5947425" cy="35250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1">
                                            <p:txEl>
                                              <p:pRg st="0" end="0"/>
                                            </p:txEl>
                                          </p:spTgt>
                                        </p:tgtEl>
                                        <p:attrNameLst>
                                          <p:attrName>style.visibility</p:attrName>
                                        </p:attrNameLst>
                                      </p:cBhvr>
                                      <p:to>
                                        <p:strVal val="visible"/>
                                      </p:to>
                                    </p:set>
                                    <p:animEffect transition="in" filter="fade">
                                      <p:cBhvr>
                                        <p:cTn id="7" dur="1000"/>
                                        <p:tgtEl>
                                          <p:spTgt spid="3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1">
                                            <p:txEl>
                                              <p:pRg st="1" end="1"/>
                                            </p:txEl>
                                          </p:spTgt>
                                        </p:tgtEl>
                                        <p:attrNameLst>
                                          <p:attrName>style.visibility</p:attrName>
                                        </p:attrNameLst>
                                      </p:cBhvr>
                                      <p:to>
                                        <p:strVal val="visible"/>
                                      </p:to>
                                    </p:set>
                                    <p:animEffect transition="in" filter="fade">
                                      <p:cBhvr>
                                        <p:cTn id="12" dur="1000"/>
                                        <p:tgtEl>
                                          <p:spTgt spid="37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71">
                                            <p:txEl>
                                              <p:pRg st="2" end="2"/>
                                            </p:txEl>
                                          </p:spTgt>
                                        </p:tgtEl>
                                        <p:attrNameLst>
                                          <p:attrName>style.visibility</p:attrName>
                                        </p:attrNameLst>
                                      </p:cBhvr>
                                      <p:to>
                                        <p:strVal val="visible"/>
                                      </p:to>
                                    </p:set>
                                    <p:animEffect transition="in" filter="fade">
                                      <p:cBhvr>
                                        <p:cTn id="17" dur="1000"/>
                                        <p:tgtEl>
                                          <p:spTgt spid="37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1">
                                            <p:txEl>
                                              <p:pRg st="3" end="3"/>
                                            </p:txEl>
                                          </p:spTgt>
                                        </p:tgtEl>
                                        <p:attrNameLst>
                                          <p:attrName>style.visibility</p:attrName>
                                        </p:attrNameLst>
                                      </p:cBhvr>
                                      <p:to>
                                        <p:strVal val="visible"/>
                                      </p:to>
                                    </p:set>
                                    <p:animEffect transition="in" filter="fade">
                                      <p:cBhvr>
                                        <p:cTn id="22" dur="1000"/>
                                        <p:tgtEl>
                                          <p:spTgt spid="37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1">
                                            <p:txEl>
                                              <p:pRg st="4" end="4"/>
                                            </p:txEl>
                                          </p:spTgt>
                                        </p:tgtEl>
                                        <p:attrNameLst>
                                          <p:attrName>style.visibility</p:attrName>
                                        </p:attrNameLst>
                                      </p:cBhvr>
                                      <p:to>
                                        <p:strVal val="visible"/>
                                      </p:to>
                                    </p:set>
                                    <p:animEffect transition="in" filter="fade">
                                      <p:cBhvr>
                                        <p:cTn id="27" dur="1000"/>
                                        <p:tgtEl>
                                          <p:spTgt spid="37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1">
                                            <p:txEl>
                                              <p:pRg st="5" end="5"/>
                                            </p:txEl>
                                          </p:spTgt>
                                        </p:tgtEl>
                                        <p:attrNameLst>
                                          <p:attrName>style.visibility</p:attrName>
                                        </p:attrNameLst>
                                      </p:cBhvr>
                                      <p:to>
                                        <p:strVal val="visible"/>
                                      </p:to>
                                    </p:set>
                                    <p:animEffect transition="in" filter="fade">
                                      <p:cBhvr>
                                        <p:cTn id="32" dur="1000"/>
                                        <p:tgtEl>
                                          <p:spTgt spid="37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7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a:solidFill>
                <a:srgbClr val="002060"/>
              </a:solidFill>
            </a:endParaRPr>
          </a:p>
        </p:txBody>
      </p:sp>
      <p:sp>
        <p:nvSpPr>
          <p:cNvPr id="379" name="Google Shape;379;p70"/>
          <p:cNvSpPr txBox="1">
            <a:spLocks noGrp="1"/>
          </p:cNvSpPr>
          <p:nvPr>
            <p:ph type="body" idx="1"/>
          </p:nvPr>
        </p:nvSpPr>
        <p:spPr>
          <a:xfrm>
            <a:off x="484495" y="1752600"/>
            <a:ext cx="11218500" cy="4135200"/>
          </a:xfrm>
          <a:prstGeom prst="rect">
            <a:avLst/>
          </a:prstGeom>
          <a:noFill/>
          <a:ln>
            <a:noFill/>
          </a:ln>
        </p:spPr>
        <p:txBody>
          <a:bodyPr spcFirstLastPara="1" wrap="square" lIns="91425" tIns="45700" rIns="91425" bIns="45700" anchor="t" anchorCtr="0">
            <a:noAutofit/>
          </a:bodyPr>
          <a:lstStyle/>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b="1" i="0" u="none" strike="noStrike" cap="none">
                <a:solidFill>
                  <a:srgbClr val="002060"/>
                </a:solidFill>
                <a:latin typeface="Arial"/>
                <a:ea typeface="Arial"/>
                <a:cs typeface="Arial"/>
                <a:sym typeface="Arial"/>
              </a:rPr>
              <a:t>Evaluation-</a:t>
            </a:r>
            <a:r>
              <a:rPr lang="en-US" sz="3000" b="0" i="0" u="none" strike="noStrike" cap="none">
                <a:solidFill>
                  <a:srgbClr val="002060"/>
                </a:solidFill>
                <a:latin typeface="Arial"/>
                <a:ea typeface="Arial"/>
                <a:cs typeface="Arial"/>
                <a:sym typeface="Arial"/>
              </a:rPr>
              <a:t> have students self-assess before you assess them; allow student input on the rubric; incorporate Mastery Learning into your evaluation</a:t>
            </a:r>
            <a:endParaRPr sz="3000" b="0" i="0" u="none" strike="noStrike" cap="none">
              <a:solidFill>
                <a:srgbClr val="002060"/>
              </a:solidFill>
              <a:latin typeface="Arial"/>
              <a:ea typeface="Arial"/>
              <a:cs typeface="Arial"/>
              <a:sym typeface="Arial"/>
            </a:endParaRPr>
          </a:p>
          <a:p>
            <a:pPr marL="685800" marR="0" lvl="1" indent="-254000" algn="l" rtl="0">
              <a:lnSpc>
                <a:spcPct val="100000"/>
              </a:lnSpc>
              <a:spcBef>
                <a:spcPts val="0"/>
              </a:spcBef>
              <a:spcAft>
                <a:spcPts val="0"/>
              </a:spcAft>
              <a:buClr>
                <a:srgbClr val="FF9900"/>
              </a:buClr>
              <a:buSzPts val="2800"/>
              <a:buChar char="•"/>
            </a:pPr>
            <a:r>
              <a:rPr lang="en-US" sz="2800">
                <a:solidFill>
                  <a:srgbClr val="002060"/>
                </a:solidFill>
              </a:rPr>
              <a:t>What is your current system of assessment? </a:t>
            </a:r>
            <a:endParaRPr sz="2800">
              <a:solidFill>
                <a:srgbClr val="002060"/>
              </a:solidFill>
            </a:endParaRPr>
          </a:p>
          <a:p>
            <a:pPr marL="1143000" marR="0" lvl="2" indent="-266700" algn="l" rtl="0">
              <a:lnSpc>
                <a:spcPct val="100000"/>
              </a:lnSpc>
              <a:spcBef>
                <a:spcPts val="0"/>
              </a:spcBef>
              <a:spcAft>
                <a:spcPts val="0"/>
              </a:spcAft>
              <a:buClr>
                <a:srgbClr val="FF9900"/>
              </a:buClr>
              <a:buSzPts val="2600"/>
              <a:buChar char="•"/>
            </a:pPr>
            <a:r>
              <a:rPr lang="en-US" sz="2600">
                <a:solidFill>
                  <a:srgbClr val="002060"/>
                </a:solidFill>
              </a:rPr>
              <a:t>Pre-Test, Formatives, Interims, Summatives, Reflection</a:t>
            </a:r>
            <a:endParaRPr sz="2600">
              <a:solidFill>
                <a:srgbClr val="002060"/>
              </a:solidFill>
            </a:endParaRPr>
          </a:p>
          <a:p>
            <a:pPr marL="685800" marR="0" lvl="1" indent="-254000" algn="l" rtl="0">
              <a:lnSpc>
                <a:spcPct val="100000"/>
              </a:lnSpc>
              <a:spcBef>
                <a:spcPts val="0"/>
              </a:spcBef>
              <a:spcAft>
                <a:spcPts val="0"/>
              </a:spcAft>
              <a:buClr>
                <a:srgbClr val="FF9900"/>
              </a:buClr>
              <a:buSzPts val="2800"/>
              <a:buChar char="•"/>
            </a:pPr>
            <a:r>
              <a:rPr lang="en-US" sz="2800">
                <a:solidFill>
                  <a:srgbClr val="002060"/>
                </a:solidFill>
              </a:rPr>
              <a:t>Create Rubrics (built from your grade-level standards) </a:t>
            </a:r>
            <a:endParaRPr sz="2800">
              <a:solidFill>
                <a:srgbClr val="002060"/>
              </a:solidFill>
            </a:endParaRPr>
          </a:p>
          <a:p>
            <a:pPr marL="1143000" marR="0" lvl="2" indent="-266700" algn="l" rtl="0">
              <a:lnSpc>
                <a:spcPct val="100000"/>
              </a:lnSpc>
              <a:spcBef>
                <a:spcPts val="0"/>
              </a:spcBef>
              <a:spcAft>
                <a:spcPts val="0"/>
              </a:spcAft>
              <a:buClr>
                <a:srgbClr val="FF9900"/>
              </a:buClr>
              <a:buSzPts val="2600"/>
              <a:buChar char="•"/>
            </a:pPr>
            <a:r>
              <a:rPr lang="en-US" sz="2600">
                <a:solidFill>
                  <a:srgbClr val="002060"/>
                </a:solidFill>
              </a:rPr>
              <a:t>Process- Teacher</a:t>
            </a:r>
            <a:endParaRPr sz="2600">
              <a:solidFill>
                <a:srgbClr val="002060"/>
              </a:solidFill>
            </a:endParaRPr>
          </a:p>
          <a:p>
            <a:pPr marL="1143000" marR="0" lvl="2" indent="-266700" algn="l" rtl="0">
              <a:lnSpc>
                <a:spcPct val="100000"/>
              </a:lnSpc>
              <a:spcBef>
                <a:spcPts val="0"/>
              </a:spcBef>
              <a:spcAft>
                <a:spcPts val="0"/>
              </a:spcAft>
              <a:buClr>
                <a:srgbClr val="FF9900"/>
              </a:buClr>
              <a:buSzPts val="2600"/>
              <a:buChar char="•"/>
            </a:pPr>
            <a:r>
              <a:rPr lang="en-US" sz="2600">
                <a:solidFill>
                  <a:srgbClr val="002060"/>
                </a:solidFill>
              </a:rPr>
              <a:t>Product- Co-Create with Students</a:t>
            </a:r>
            <a:endParaRPr sz="2600">
              <a:solidFill>
                <a:srgbClr val="002060"/>
              </a:solidFill>
            </a:endParaRPr>
          </a:p>
          <a:p>
            <a:pPr marL="1143000" marR="0" lvl="0" indent="0" algn="l" rtl="0">
              <a:lnSpc>
                <a:spcPct val="100000"/>
              </a:lnSpc>
              <a:spcBef>
                <a:spcPts val="0"/>
              </a:spcBef>
              <a:spcAft>
                <a:spcPts val="0"/>
              </a:spcAft>
              <a:buNone/>
            </a:pPr>
            <a:endParaRPr sz="3000">
              <a:solidFill>
                <a:srgbClr val="002060"/>
              </a:solidFill>
            </a:endParaRPr>
          </a:p>
          <a:p>
            <a:pPr marL="0" marR="0" lvl="0" indent="0" algn="l" rtl="0">
              <a:lnSpc>
                <a:spcPct val="100000"/>
              </a:lnSpc>
              <a:spcBef>
                <a:spcPts val="0"/>
              </a:spcBef>
              <a:spcAft>
                <a:spcPts val="0"/>
              </a:spcAft>
              <a:buNone/>
            </a:pPr>
            <a:endParaRPr sz="3000"/>
          </a:p>
          <a:p>
            <a:pPr marL="514350" marR="0" lvl="0" indent="-389890" algn="l" rtl="0">
              <a:lnSpc>
                <a:spcPct val="100000"/>
              </a:lnSpc>
              <a:spcBef>
                <a:spcPts val="1000"/>
              </a:spcBef>
              <a:spcAft>
                <a:spcPts val="0"/>
              </a:spcAft>
              <a:buClr>
                <a:schemeClr val="dk1"/>
              </a:buClr>
              <a:buSzPts val="1960"/>
              <a:buFont typeface="Calibri"/>
              <a:buNone/>
            </a:pPr>
            <a:endParaRPr sz="300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79">
                                            <p:txEl>
                                              <p:pRg st="0" end="0"/>
                                            </p:txEl>
                                          </p:spTgt>
                                        </p:tgtEl>
                                        <p:attrNameLst>
                                          <p:attrName>style.visibility</p:attrName>
                                        </p:attrNameLst>
                                      </p:cBhvr>
                                      <p:to>
                                        <p:strVal val="visible"/>
                                      </p:to>
                                    </p:set>
                                    <p:animEffect transition="in" filter="fade">
                                      <p:cBhvr>
                                        <p:cTn id="7" dur="1000"/>
                                        <p:tgtEl>
                                          <p:spTgt spid="3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79">
                                            <p:txEl>
                                              <p:pRg st="1" end="1"/>
                                            </p:txEl>
                                          </p:spTgt>
                                        </p:tgtEl>
                                        <p:attrNameLst>
                                          <p:attrName>style.visibility</p:attrName>
                                        </p:attrNameLst>
                                      </p:cBhvr>
                                      <p:to>
                                        <p:strVal val="visible"/>
                                      </p:to>
                                    </p:set>
                                    <p:animEffect transition="in" filter="fade">
                                      <p:cBhvr>
                                        <p:cTn id="12" dur="1000"/>
                                        <p:tgtEl>
                                          <p:spTgt spid="3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79">
                                            <p:txEl>
                                              <p:pRg st="2" end="2"/>
                                            </p:txEl>
                                          </p:spTgt>
                                        </p:tgtEl>
                                        <p:attrNameLst>
                                          <p:attrName>style.visibility</p:attrName>
                                        </p:attrNameLst>
                                      </p:cBhvr>
                                      <p:to>
                                        <p:strVal val="visible"/>
                                      </p:to>
                                    </p:set>
                                    <p:animEffect transition="in" filter="fade">
                                      <p:cBhvr>
                                        <p:cTn id="17" dur="1000"/>
                                        <p:tgtEl>
                                          <p:spTgt spid="37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79">
                                            <p:txEl>
                                              <p:pRg st="3" end="3"/>
                                            </p:txEl>
                                          </p:spTgt>
                                        </p:tgtEl>
                                        <p:attrNameLst>
                                          <p:attrName>style.visibility</p:attrName>
                                        </p:attrNameLst>
                                      </p:cBhvr>
                                      <p:to>
                                        <p:strVal val="visible"/>
                                      </p:to>
                                    </p:set>
                                    <p:animEffect transition="in" filter="fade">
                                      <p:cBhvr>
                                        <p:cTn id="22" dur="1000"/>
                                        <p:tgtEl>
                                          <p:spTgt spid="37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79">
                                            <p:txEl>
                                              <p:pRg st="4" end="4"/>
                                            </p:txEl>
                                          </p:spTgt>
                                        </p:tgtEl>
                                        <p:attrNameLst>
                                          <p:attrName>style.visibility</p:attrName>
                                        </p:attrNameLst>
                                      </p:cBhvr>
                                      <p:to>
                                        <p:strVal val="visible"/>
                                      </p:to>
                                    </p:set>
                                    <p:animEffect transition="in" filter="fade">
                                      <p:cBhvr>
                                        <p:cTn id="27" dur="1000"/>
                                        <p:tgtEl>
                                          <p:spTgt spid="37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9">
                                            <p:txEl>
                                              <p:pRg st="5" end="5"/>
                                            </p:txEl>
                                          </p:spTgt>
                                        </p:tgtEl>
                                        <p:attrNameLst>
                                          <p:attrName>style.visibility</p:attrName>
                                        </p:attrNameLst>
                                      </p:cBhvr>
                                      <p:to>
                                        <p:strVal val="visible"/>
                                      </p:to>
                                    </p:set>
                                    <p:animEffect transition="in" filter="fade">
                                      <p:cBhvr>
                                        <p:cTn id="32" dur="1000"/>
                                        <p:tgtEl>
                                          <p:spTgt spid="37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79">
                                            <p:txEl>
                                              <p:pRg st="6" end="6"/>
                                            </p:txEl>
                                          </p:spTgt>
                                        </p:tgtEl>
                                        <p:attrNameLst>
                                          <p:attrName>style.visibility</p:attrName>
                                        </p:attrNameLst>
                                      </p:cBhvr>
                                      <p:to>
                                        <p:strVal val="visible"/>
                                      </p:to>
                                    </p:set>
                                    <p:animEffect transition="in" filter="fade">
                                      <p:cBhvr>
                                        <p:cTn id="37" dur="1000"/>
                                        <p:tgtEl>
                                          <p:spTgt spid="37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79">
                                            <p:txEl>
                                              <p:pRg st="7" end="7"/>
                                            </p:txEl>
                                          </p:spTgt>
                                        </p:tgtEl>
                                        <p:attrNameLst>
                                          <p:attrName>style.visibility</p:attrName>
                                        </p:attrNameLst>
                                      </p:cBhvr>
                                      <p:to>
                                        <p:strVal val="visible"/>
                                      </p:to>
                                    </p:set>
                                    <p:animEffect transition="in" filter="fade">
                                      <p:cBhvr>
                                        <p:cTn id="42" dur="1000"/>
                                        <p:tgtEl>
                                          <p:spTgt spid="37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79">
                                            <p:txEl>
                                              <p:pRg st="8" end="8"/>
                                            </p:txEl>
                                          </p:spTgt>
                                        </p:tgtEl>
                                        <p:attrNameLst>
                                          <p:attrName>style.visibility</p:attrName>
                                        </p:attrNameLst>
                                      </p:cBhvr>
                                      <p:to>
                                        <p:strVal val="visible"/>
                                      </p:to>
                                    </p:set>
                                    <p:animEffect transition="in" filter="fade">
                                      <p:cBhvr>
                                        <p:cTn id="47" dur="1000"/>
                                        <p:tgtEl>
                                          <p:spTgt spid="37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7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386" name="Google Shape;386;p71"/>
          <p:cNvSpPr txBox="1">
            <a:spLocks noGrp="1"/>
          </p:cNvSpPr>
          <p:nvPr>
            <p:ph type="body" idx="1"/>
          </p:nvPr>
        </p:nvSpPr>
        <p:spPr>
          <a:xfrm>
            <a:off x="484495" y="1600200"/>
            <a:ext cx="11218500" cy="4135200"/>
          </a:xfrm>
          <a:prstGeom prst="rect">
            <a:avLst/>
          </a:prstGeom>
          <a:noFill/>
          <a:ln>
            <a:noFill/>
          </a:ln>
        </p:spPr>
        <p:txBody>
          <a:bodyPr spcFirstLastPara="1" wrap="square" lIns="91425" tIns="45700" rIns="91425" bIns="45700" anchor="t" anchorCtr="0">
            <a:noAutofit/>
          </a:bodyPr>
          <a:lstStyle/>
          <a:p>
            <a:pPr marL="514350" marR="0" lvl="0" indent="-514350" algn="l" rtl="0">
              <a:lnSpc>
                <a:spcPct val="100000"/>
              </a:lnSpc>
              <a:spcBef>
                <a:spcPts val="0"/>
              </a:spcBef>
              <a:spcAft>
                <a:spcPts val="0"/>
              </a:spcAft>
              <a:buClr>
                <a:srgbClr val="FFA400"/>
              </a:buClr>
              <a:buSzPts val="1960"/>
              <a:buFont typeface="Calibri"/>
              <a:buAutoNum type="arabicPeriod" startAt="5"/>
            </a:pPr>
            <a:r>
              <a:rPr lang="en-US" sz="1960" b="1" i="0" u="none" strike="noStrike" cap="none">
                <a:solidFill>
                  <a:srgbClr val="002060"/>
                </a:solidFill>
                <a:latin typeface="Arial"/>
                <a:ea typeface="Arial"/>
                <a:cs typeface="Arial"/>
                <a:sym typeface="Arial"/>
              </a:rPr>
              <a:t>Cumulative Demonstration of Learning- </a:t>
            </a:r>
            <a:r>
              <a:rPr lang="en-US" sz="1960" b="0" i="0" u="none" strike="noStrike" cap="none">
                <a:solidFill>
                  <a:srgbClr val="002060"/>
                </a:solidFill>
                <a:latin typeface="Arial"/>
                <a:ea typeface="Arial"/>
                <a:cs typeface="Arial"/>
                <a:sym typeface="Arial"/>
              </a:rPr>
              <a:t>student grades reflect the growth of their learning across time and are not an average of total performance</a:t>
            </a:r>
            <a:endParaRPr sz="1960" b="0" i="0" u="none" strike="noStrike" cap="none">
              <a:solidFill>
                <a:srgbClr val="002060"/>
              </a:solidFill>
              <a:latin typeface="Arial"/>
              <a:ea typeface="Arial"/>
              <a:cs typeface="Arial"/>
              <a:sym typeface="Arial"/>
            </a:endParaRPr>
          </a:p>
          <a:p>
            <a:pPr marL="685800" marR="0" lvl="1" indent="-200659" algn="l" rtl="0">
              <a:lnSpc>
                <a:spcPct val="100000"/>
              </a:lnSpc>
              <a:spcBef>
                <a:spcPts val="0"/>
              </a:spcBef>
              <a:spcAft>
                <a:spcPts val="0"/>
              </a:spcAft>
              <a:buClr>
                <a:srgbClr val="FF9900"/>
              </a:buClr>
              <a:buSzPts val="1960"/>
              <a:buChar char="•"/>
            </a:pPr>
            <a:r>
              <a:rPr lang="en-US" sz="1960">
                <a:solidFill>
                  <a:srgbClr val="002060"/>
                </a:solidFill>
              </a:rPr>
              <a:t>If your system of Curriculum, Instruction, and Assessment is derived from the standards, then anything you grade in class should be a reflection of mastery of the standards. </a:t>
            </a:r>
            <a:endParaRPr sz="1960">
              <a:solidFill>
                <a:srgbClr val="002060"/>
              </a:solidFill>
            </a:endParaRPr>
          </a:p>
          <a:p>
            <a:pPr marL="685800" lvl="1" indent="-203200" algn="l" rtl="0">
              <a:spcBef>
                <a:spcPts val="1000"/>
              </a:spcBef>
              <a:spcAft>
                <a:spcPts val="0"/>
              </a:spcAft>
              <a:buClr>
                <a:srgbClr val="FF9900"/>
              </a:buClr>
              <a:buSzPts val="2000"/>
              <a:buChar char="•"/>
            </a:pPr>
            <a:r>
              <a:rPr lang="en-US" sz="2000" b="1">
                <a:solidFill>
                  <a:srgbClr val="002060"/>
                </a:solidFill>
              </a:rPr>
              <a:t>Hybrid Grading</a:t>
            </a:r>
            <a:r>
              <a:rPr lang="en-US" sz="2000">
                <a:solidFill>
                  <a:srgbClr val="002060"/>
                </a:solidFill>
              </a:rPr>
              <a:t> (52): a combination of traditional and standards-based grading; you grade on a traditional scale, but all grades are determined using standards-based rubrics</a:t>
            </a:r>
            <a:endParaRPr sz="2000">
              <a:solidFill>
                <a:srgbClr val="002060"/>
              </a:solidFill>
            </a:endParaRPr>
          </a:p>
          <a:p>
            <a:pPr marL="1143000" lvl="2" indent="-228600" algn="l" rtl="0">
              <a:spcBef>
                <a:spcPts val="1000"/>
              </a:spcBef>
              <a:spcAft>
                <a:spcPts val="0"/>
              </a:spcAft>
              <a:buClr>
                <a:srgbClr val="FF9900"/>
              </a:buClr>
              <a:buSzPts val="2000"/>
              <a:buChar char="•"/>
            </a:pPr>
            <a:r>
              <a:rPr lang="en-US">
                <a:solidFill>
                  <a:srgbClr val="002060"/>
                </a:solidFill>
              </a:rPr>
              <a:t>At the</a:t>
            </a:r>
            <a:r>
              <a:rPr lang="en-US" sz="2000">
                <a:solidFill>
                  <a:srgbClr val="002060"/>
                </a:solidFill>
              </a:rPr>
              <a:t> end of the semester, you can review the collection of evidence and make a final         </a:t>
            </a:r>
            <a:r>
              <a:rPr lang="en-US" sz="2000" u="sng">
                <a:solidFill>
                  <a:srgbClr val="002060"/>
                </a:solidFill>
              </a:rPr>
              <a:t>Grade Determination </a:t>
            </a:r>
            <a:r>
              <a:rPr lang="en-US" sz="2000">
                <a:solidFill>
                  <a:srgbClr val="002060"/>
                </a:solidFill>
              </a:rPr>
              <a:t>(SBG) instead of a Grade Calculation (AVG)</a:t>
            </a:r>
            <a:endParaRPr/>
          </a:p>
          <a:p>
            <a:pPr marL="1143000" lvl="2" indent="-228600" algn="l" rtl="0">
              <a:spcBef>
                <a:spcPts val="1000"/>
              </a:spcBef>
              <a:spcAft>
                <a:spcPts val="0"/>
              </a:spcAft>
              <a:buClr>
                <a:srgbClr val="FF9900"/>
              </a:buClr>
              <a:buSzPts val="2000"/>
              <a:buChar char="•"/>
            </a:pPr>
            <a:r>
              <a:rPr lang="en-US" sz="2000">
                <a:solidFill>
                  <a:srgbClr val="002060"/>
                </a:solidFill>
              </a:rPr>
              <a:t>“By allowing teachers to separate the determination of grades from the reporting of grades, the standards-based mindset encourages them to take a standards-based approach to evidence of learning and not definitively choose sides between traditional and standards-based reporting. Teachers can grade with a </a:t>
            </a:r>
            <a:r>
              <a:rPr lang="en-US" sz="2000" b="1">
                <a:solidFill>
                  <a:srgbClr val="002060"/>
                </a:solidFill>
              </a:rPr>
              <a:t>standards-based mindset </a:t>
            </a:r>
            <a:r>
              <a:rPr lang="en-US" sz="2000">
                <a:solidFill>
                  <a:srgbClr val="002060"/>
                </a:solidFill>
              </a:rPr>
              <a:t>even when the process of reporting hasn’t caught up; it simply changes </a:t>
            </a:r>
            <a:r>
              <a:rPr lang="en-US" sz="2000" i="1">
                <a:solidFill>
                  <a:srgbClr val="002060"/>
                </a:solidFill>
              </a:rPr>
              <a:t>how </a:t>
            </a:r>
            <a:r>
              <a:rPr lang="en-US" sz="2000">
                <a:solidFill>
                  <a:srgbClr val="002060"/>
                </a:solidFill>
              </a:rPr>
              <a:t>they determine single, traditional symbols,” (50).</a:t>
            </a:r>
            <a:endParaRPr sz="2000">
              <a:solidFill>
                <a:srgbClr val="002060"/>
              </a:solidFill>
            </a:endParaRPr>
          </a:p>
          <a:p>
            <a:pPr marL="457200" lvl="0" indent="0" algn="l" rtl="0">
              <a:spcBef>
                <a:spcPts val="1000"/>
              </a:spcBef>
              <a:spcAft>
                <a:spcPts val="0"/>
              </a:spcAft>
              <a:buNone/>
            </a:pPr>
            <a:endParaRPr sz="2000">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196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6">
                                            <p:txEl>
                                              <p:pRg st="0" end="0"/>
                                            </p:txEl>
                                          </p:spTgt>
                                        </p:tgtEl>
                                        <p:attrNameLst>
                                          <p:attrName>style.visibility</p:attrName>
                                        </p:attrNameLst>
                                      </p:cBhvr>
                                      <p:to>
                                        <p:strVal val="visible"/>
                                      </p:to>
                                    </p:set>
                                    <p:animEffect transition="in" filter="fade">
                                      <p:cBhvr>
                                        <p:cTn id="7" dur="1000"/>
                                        <p:tgtEl>
                                          <p:spTgt spid="38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6">
                                            <p:txEl>
                                              <p:pRg st="1" end="1"/>
                                            </p:txEl>
                                          </p:spTgt>
                                        </p:tgtEl>
                                        <p:attrNameLst>
                                          <p:attrName>style.visibility</p:attrName>
                                        </p:attrNameLst>
                                      </p:cBhvr>
                                      <p:to>
                                        <p:strVal val="visible"/>
                                      </p:to>
                                    </p:set>
                                    <p:animEffect transition="in" filter="fade">
                                      <p:cBhvr>
                                        <p:cTn id="12" dur="1000"/>
                                        <p:tgtEl>
                                          <p:spTgt spid="38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86">
                                            <p:txEl>
                                              <p:pRg st="2" end="2"/>
                                            </p:txEl>
                                          </p:spTgt>
                                        </p:tgtEl>
                                        <p:attrNameLst>
                                          <p:attrName>style.visibility</p:attrName>
                                        </p:attrNameLst>
                                      </p:cBhvr>
                                      <p:to>
                                        <p:strVal val="visible"/>
                                      </p:to>
                                    </p:set>
                                    <p:animEffect transition="in" filter="fade">
                                      <p:cBhvr>
                                        <p:cTn id="17" dur="1000"/>
                                        <p:tgtEl>
                                          <p:spTgt spid="38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86">
                                            <p:txEl>
                                              <p:pRg st="3" end="3"/>
                                            </p:txEl>
                                          </p:spTgt>
                                        </p:tgtEl>
                                        <p:attrNameLst>
                                          <p:attrName>style.visibility</p:attrName>
                                        </p:attrNameLst>
                                      </p:cBhvr>
                                      <p:to>
                                        <p:strVal val="visible"/>
                                      </p:to>
                                    </p:set>
                                    <p:animEffect transition="in" filter="fade">
                                      <p:cBhvr>
                                        <p:cTn id="22" dur="1000"/>
                                        <p:tgtEl>
                                          <p:spTgt spid="38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86">
                                            <p:txEl>
                                              <p:pRg st="4" end="4"/>
                                            </p:txEl>
                                          </p:spTgt>
                                        </p:tgtEl>
                                        <p:attrNameLst>
                                          <p:attrName>style.visibility</p:attrName>
                                        </p:attrNameLst>
                                      </p:cBhvr>
                                      <p:to>
                                        <p:strVal val="visible"/>
                                      </p:to>
                                    </p:set>
                                    <p:animEffect transition="in" filter="fade">
                                      <p:cBhvr>
                                        <p:cTn id="27" dur="1000"/>
                                        <p:tgtEl>
                                          <p:spTgt spid="38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86">
                                            <p:txEl>
                                              <p:pRg st="5" end="5"/>
                                            </p:txEl>
                                          </p:spTgt>
                                        </p:tgtEl>
                                        <p:attrNameLst>
                                          <p:attrName>style.visibility</p:attrName>
                                        </p:attrNameLst>
                                      </p:cBhvr>
                                      <p:to>
                                        <p:strVal val="visible"/>
                                      </p:to>
                                    </p:set>
                                    <p:animEffect transition="in" filter="fade">
                                      <p:cBhvr>
                                        <p:cTn id="32" dur="1000"/>
                                        <p:tgtEl>
                                          <p:spTgt spid="38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86">
                                            <p:txEl>
                                              <p:pRg st="6" end="6"/>
                                            </p:txEl>
                                          </p:spTgt>
                                        </p:tgtEl>
                                        <p:attrNameLst>
                                          <p:attrName>style.visibility</p:attrName>
                                        </p:attrNameLst>
                                      </p:cBhvr>
                                      <p:to>
                                        <p:strVal val="visible"/>
                                      </p:to>
                                    </p:set>
                                    <p:animEffect transition="in" filter="fade">
                                      <p:cBhvr>
                                        <p:cTn id="37" dur="1000"/>
                                        <p:tgtEl>
                                          <p:spTgt spid="38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7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393" name="Google Shape;393;p72"/>
          <p:cNvSpPr txBox="1">
            <a:spLocks noGrp="1"/>
          </p:cNvSpPr>
          <p:nvPr>
            <p:ph type="body" idx="1"/>
          </p:nvPr>
        </p:nvSpPr>
        <p:spPr>
          <a:xfrm>
            <a:off x="484500" y="2362200"/>
            <a:ext cx="6853800" cy="2757900"/>
          </a:xfrm>
          <a:prstGeom prst="rect">
            <a:avLst/>
          </a:prstGeom>
          <a:noFill/>
          <a:ln>
            <a:noFill/>
          </a:ln>
        </p:spPr>
        <p:txBody>
          <a:bodyPr spcFirstLastPara="1" wrap="square" lIns="91425" tIns="45700" rIns="91425" bIns="45700" anchor="t" anchorCtr="0">
            <a:noAutofit/>
          </a:bodyPr>
          <a:lstStyle/>
          <a:p>
            <a:pPr marL="514350" marR="0" lvl="0" indent="-580390" algn="l" rtl="0">
              <a:lnSpc>
                <a:spcPct val="100000"/>
              </a:lnSpc>
              <a:spcBef>
                <a:spcPts val="0"/>
              </a:spcBef>
              <a:spcAft>
                <a:spcPts val="0"/>
              </a:spcAft>
              <a:buClr>
                <a:srgbClr val="FFA400"/>
              </a:buClr>
              <a:buSzPts val="3000"/>
              <a:buFont typeface="Calibri"/>
              <a:buAutoNum type="arabicPeriod" startAt="6"/>
            </a:pPr>
            <a:r>
              <a:rPr lang="en-US" sz="3000" b="1" i="0" u="none" strike="noStrike" cap="none">
                <a:solidFill>
                  <a:srgbClr val="002060"/>
                </a:solidFill>
                <a:latin typeface="Arial"/>
                <a:ea typeface="Arial"/>
                <a:cs typeface="Arial"/>
                <a:sym typeface="Arial"/>
              </a:rPr>
              <a:t>Instructional Plan- </a:t>
            </a:r>
            <a:r>
              <a:rPr lang="en-US" sz="3000" b="0" i="0" u="none" strike="noStrike" cap="none">
                <a:solidFill>
                  <a:srgbClr val="002060"/>
                </a:solidFill>
                <a:latin typeface="Arial"/>
                <a:ea typeface="Arial"/>
                <a:cs typeface="Arial"/>
                <a:sym typeface="Arial"/>
              </a:rPr>
              <a:t>work to give students a voice in when, what, and with whom they are learning</a:t>
            </a:r>
            <a:endParaRPr sz="3000" b="0" i="0" u="none" strike="noStrike" cap="none">
              <a:solidFill>
                <a:srgbClr val="002060"/>
              </a:solidFill>
              <a:latin typeface="Arial"/>
              <a:ea typeface="Arial"/>
              <a:cs typeface="Arial"/>
              <a:sym typeface="Arial"/>
            </a:endParaRPr>
          </a:p>
          <a:p>
            <a:pPr marL="685800" marR="0" lvl="1" indent="-266700" algn="l" rtl="0">
              <a:lnSpc>
                <a:spcPct val="100000"/>
              </a:lnSpc>
              <a:spcBef>
                <a:spcPts val="0"/>
              </a:spcBef>
              <a:spcAft>
                <a:spcPts val="0"/>
              </a:spcAft>
              <a:buClr>
                <a:srgbClr val="FF9900"/>
              </a:buClr>
              <a:buSzPts val="3000"/>
              <a:buFont typeface="Calibri"/>
              <a:buChar char="•"/>
            </a:pPr>
            <a:r>
              <a:rPr lang="en-US" sz="3000">
                <a:solidFill>
                  <a:srgbClr val="002060"/>
                </a:solidFill>
              </a:rPr>
              <a:t>Time, place, pace, and path </a:t>
            </a:r>
            <a:r>
              <a:rPr lang="en-US" sz="3000" b="0" i="0" u="none" strike="noStrike" cap="none">
                <a:solidFill>
                  <a:srgbClr val="002060"/>
                </a:solidFill>
                <a:latin typeface="Arial"/>
                <a:ea typeface="Arial"/>
                <a:cs typeface="Arial"/>
                <a:sym typeface="Arial"/>
              </a:rPr>
              <a:t> </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b="0" i="0" u="none" strike="noStrike" cap="none">
              <a:solidFill>
                <a:srgbClr val="002060"/>
              </a:solidFill>
              <a:latin typeface="Arial"/>
              <a:ea typeface="Arial"/>
              <a:cs typeface="Arial"/>
              <a:sym typeface="Arial"/>
            </a:endParaRPr>
          </a:p>
        </p:txBody>
      </p:sp>
      <p:pic>
        <p:nvPicPr>
          <p:cNvPr id="394" name="Google Shape;394;p72"/>
          <p:cNvPicPr preferRelativeResize="0"/>
          <p:nvPr/>
        </p:nvPicPr>
        <p:blipFill>
          <a:blip r:embed="rId3">
            <a:alphaModFix/>
          </a:blip>
          <a:stretch>
            <a:fillRect/>
          </a:stretch>
        </p:blipFill>
        <p:spPr>
          <a:xfrm>
            <a:off x="7824850" y="1690825"/>
            <a:ext cx="4254224" cy="425422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93">
                                            <p:txEl>
                                              <p:pRg st="0" end="0"/>
                                            </p:txEl>
                                          </p:spTgt>
                                        </p:tgtEl>
                                        <p:attrNameLst>
                                          <p:attrName>style.visibility</p:attrName>
                                        </p:attrNameLst>
                                      </p:cBhvr>
                                      <p:to>
                                        <p:strVal val="visible"/>
                                      </p:to>
                                    </p:set>
                                    <p:animEffect transition="in" filter="fade">
                                      <p:cBhvr>
                                        <p:cTn id="7" dur="1000"/>
                                        <p:tgtEl>
                                          <p:spTgt spid="39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93">
                                            <p:txEl>
                                              <p:pRg st="1" end="1"/>
                                            </p:txEl>
                                          </p:spTgt>
                                        </p:tgtEl>
                                        <p:attrNameLst>
                                          <p:attrName>style.visibility</p:attrName>
                                        </p:attrNameLst>
                                      </p:cBhvr>
                                      <p:to>
                                        <p:strVal val="visible"/>
                                      </p:to>
                                    </p:set>
                                    <p:animEffect transition="in" filter="fade">
                                      <p:cBhvr>
                                        <p:cTn id="12" dur="1000"/>
                                        <p:tgtEl>
                                          <p:spTgt spid="39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93">
                                            <p:txEl>
                                              <p:pRg st="2" end="2"/>
                                            </p:txEl>
                                          </p:spTgt>
                                        </p:tgtEl>
                                        <p:attrNameLst>
                                          <p:attrName>style.visibility</p:attrName>
                                        </p:attrNameLst>
                                      </p:cBhvr>
                                      <p:to>
                                        <p:strVal val="visible"/>
                                      </p:to>
                                    </p:set>
                                    <p:animEffect transition="in" filter="fade">
                                      <p:cBhvr>
                                        <p:cTn id="17" dur="1000"/>
                                        <p:tgtEl>
                                          <p:spTgt spid="39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sp>
        <p:nvSpPr>
          <p:cNvPr id="400" name="Google Shape;400;p73"/>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401" name="Google Shape;401;p73"/>
          <p:cNvSpPr txBox="1">
            <a:spLocks noGrp="1"/>
          </p:cNvSpPr>
          <p:nvPr>
            <p:ph type="body" idx="1"/>
          </p:nvPr>
        </p:nvSpPr>
        <p:spPr>
          <a:xfrm>
            <a:off x="484498" y="1752600"/>
            <a:ext cx="6010800" cy="4135200"/>
          </a:xfrm>
          <a:prstGeom prst="rect">
            <a:avLst/>
          </a:prstGeom>
          <a:noFill/>
          <a:ln>
            <a:noFill/>
          </a:ln>
        </p:spPr>
        <p:txBody>
          <a:bodyPr spcFirstLastPara="1" wrap="square" lIns="91425" tIns="45700" rIns="91425" bIns="45700" anchor="t" anchorCtr="0">
            <a:noAutofit/>
          </a:bodyPr>
          <a:lstStyle/>
          <a:p>
            <a:pPr marL="514350" marR="0" lvl="0" indent="-554990" algn="l" rtl="0">
              <a:lnSpc>
                <a:spcPct val="100000"/>
              </a:lnSpc>
              <a:spcBef>
                <a:spcPts val="0"/>
              </a:spcBef>
              <a:spcAft>
                <a:spcPts val="0"/>
              </a:spcAft>
              <a:buClr>
                <a:srgbClr val="FFA400"/>
              </a:buClr>
              <a:buSzPts val="2600"/>
              <a:buFont typeface="Calibri"/>
              <a:buAutoNum type="arabicPeriod" startAt="7"/>
            </a:pPr>
            <a:r>
              <a:rPr lang="en-US" sz="2600" b="1" i="0" u="none" strike="noStrike" cap="none">
                <a:solidFill>
                  <a:srgbClr val="002060"/>
                </a:solidFill>
                <a:latin typeface="Arial"/>
                <a:ea typeface="Arial"/>
                <a:cs typeface="Arial"/>
                <a:sym typeface="Arial"/>
              </a:rPr>
              <a:t>Feedback-</a:t>
            </a:r>
            <a:r>
              <a:rPr lang="en-US" sz="2600" b="0" i="0" u="none" strike="noStrike" cap="none">
                <a:solidFill>
                  <a:srgbClr val="002060"/>
                </a:solidFill>
                <a:latin typeface="Arial"/>
                <a:ea typeface="Arial"/>
                <a:cs typeface="Arial"/>
                <a:sym typeface="Arial"/>
              </a:rPr>
              <a:t> should be based on checkpoints where student and teacher work together to assess learning, gaps, and future steps</a:t>
            </a:r>
            <a:endParaRPr sz="2600" b="0" i="0" u="none" strike="noStrike" cap="none">
              <a:solidFill>
                <a:srgbClr val="002060"/>
              </a:solidFill>
              <a:latin typeface="Arial"/>
              <a:ea typeface="Arial"/>
              <a:cs typeface="Arial"/>
              <a:sym typeface="Aria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What are your milestones? </a:t>
            </a:r>
            <a:endParaRPr sz="2600">
              <a:solidFill>
                <a:srgbClr val="002060"/>
              </a:solidFil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When will you assess process? </a:t>
            </a:r>
            <a:endParaRPr sz="2600">
              <a:solidFill>
                <a:srgbClr val="002060"/>
              </a:solidFil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When will you assess product? </a:t>
            </a:r>
            <a:endParaRPr sz="2600">
              <a:solidFill>
                <a:srgbClr val="002060"/>
              </a:solidFil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How/When will you provide time for critique, revision, and reflection? </a:t>
            </a:r>
            <a:endParaRPr sz="2600">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2600" b="0" i="0" u="none" strike="noStrike" cap="none">
              <a:solidFill>
                <a:srgbClr val="002060"/>
              </a:solidFill>
              <a:latin typeface="Arial"/>
              <a:ea typeface="Arial"/>
              <a:cs typeface="Arial"/>
              <a:sym typeface="Arial"/>
            </a:endParaRPr>
          </a:p>
        </p:txBody>
      </p:sp>
      <p:pic>
        <p:nvPicPr>
          <p:cNvPr id="402" name="Google Shape;402;p73"/>
          <p:cNvPicPr preferRelativeResize="0"/>
          <p:nvPr/>
        </p:nvPicPr>
        <p:blipFill>
          <a:blip r:embed="rId3">
            <a:alphaModFix/>
          </a:blip>
          <a:stretch>
            <a:fillRect/>
          </a:stretch>
        </p:blipFill>
        <p:spPr>
          <a:xfrm>
            <a:off x="6495300" y="1827873"/>
            <a:ext cx="5619174" cy="403807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1">
                                            <p:txEl>
                                              <p:pRg st="0" end="0"/>
                                            </p:txEl>
                                          </p:spTgt>
                                        </p:tgtEl>
                                        <p:attrNameLst>
                                          <p:attrName>style.visibility</p:attrName>
                                        </p:attrNameLst>
                                      </p:cBhvr>
                                      <p:to>
                                        <p:strVal val="visible"/>
                                      </p:to>
                                    </p:set>
                                    <p:animEffect transition="in" filter="fade">
                                      <p:cBhvr>
                                        <p:cTn id="7" dur="1000"/>
                                        <p:tgtEl>
                                          <p:spTgt spid="40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1">
                                            <p:txEl>
                                              <p:pRg st="1" end="1"/>
                                            </p:txEl>
                                          </p:spTgt>
                                        </p:tgtEl>
                                        <p:attrNameLst>
                                          <p:attrName>style.visibility</p:attrName>
                                        </p:attrNameLst>
                                      </p:cBhvr>
                                      <p:to>
                                        <p:strVal val="visible"/>
                                      </p:to>
                                    </p:set>
                                    <p:animEffect transition="in" filter="fade">
                                      <p:cBhvr>
                                        <p:cTn id="12" dur="1000"/>
                                        <p:tgtEl>
                                          <p:spTgt spid="40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01">
                                            <p:txEl>
                                              <p:pRg st="2" end="2"/>
                                            </p:txEl>
                                          </p:spTgt>
                                        </p:tgtEl>
                                        <p:attrNameLst>
                                          <p:attrName>style.visibility</p:attrName>
                                        </p:attrNameLst>
                                      </p:cBhvr>
                                      <p:to>
                                        <p:strVal val="visible"/>
                                      </p:to>
                                    </p:set>
                                    <p:animEffect transition="in" filter="fade">
                                      <p:cBhvr>
                                        <p:cTn id="17" dur="1000"/>
                                        <p:tgtEl>
                                          <p:spTgt spid="40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01">
                                            <p:txEl>
                                              <p:pRg st="3" end="3"/>
                                            </p:txEl>
                                          </p:spTgt>
                                        </p:tgtEl>
                                        <p:attrNameLst>
                                          <p:attrName>style.visibility</p:attrName>
                                        </p:attrNameLst>
                                      </p:cBhvr>
                                      <p:to>
                                        <p:strVal val="visible"/>
                                      </p:to>
                                    </p:set>
                                    <p:animEffect transition="in" filter="fade">
                                      <p:cBhvr>
                                        <p:cTn id="22" dur="1000"/>
                                        <p:tgtEl>
                                          <p:spTgt spid="40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01">
                                            <p:txEl>
                                              <p:pRg st="4" end="4"/>
                                            </p:txEl>
                                          </p:spTgt>
                                        </p:tgtEl>
                                        <p:attrNameLst>
                                          <p:attrName>style.visibility</p:attrName>
                                        </p:attrNameLst>
                                      </p:cBhvr>
                                      <p:to>
                                        <p:strVal val="visible"/>
                                      </p:to>
                                    </p:set>
                                    <p:animEffect transition="in" filter="fade">
                                      <p:cBhvr>
                                        <p:cTn id="27" dur="1000"/>
                                        <p:tgtEl>
                                          <p:spTgt spid="40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01">
                                            <p:txEl>
                                              <p:pRg st="5" end="5"/>
                                            </p:txEl>
                                          </p:spTgt>
                                        </p:tgtEl>
                                        <p:attrNameLst>
                                          <p:attrName>style.visibility</p:attrName>
                                        </p:attrNameLst>
                                      </p:cBhvr>
                                      <p:to>
                                        <p:strVal val="visible"/>
                                      </p:to>
                                    </p:set>
                                    <p:animEffect transition="in" filter="fade">
                                      <p:cBhvr>
                                        <p:cTn id="32" dur="1000"/>
                                        <p:tgtEl>
                                          <p:spTgt spid="40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7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409" name="Google Shape;409;p74"/>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AutoNum type="arabicPeriod"/>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endParaRPr dirty="0">
              <a:solidFill>
                <a:srgbClr val="C00000"/>
              </a:solidFill>
            </a:endParaRPr>
          </a:p>
          <a:p>
            <a:pPr marL="0" lvl="0" indent="0" algn="l" rtl="0">
              <a:spcBef>
                <a:spcPts val="1000"/>
              </a:spcBef>
              <a:spcAft>
                <a:spcPts val="0"/>
              </a:spcAft>
              <a:buNone/>
            </a:pPr>
            <a:r>
              <a:rPr lang="en-US" dirty="0">
                <a:solidFill>
                  <a:srgbClr val="C00000"/>
                </a:solidFill>
              </a:rPr>
              <a:t>8:55-9:05		Warm Up	</a:t>
            </a:r>
            <a:endParaRPr dirty="0">
              <a:solidFill>
                <a:srgbClr val="C00000"/>
              </a:solidFill>
            </a:endParaRPr>
          </a:p>
          <a:p>
            <a:pPr marL="0" lvl="0" indent="0" algn="l" rtl="0">
              <a:spcBef>
                <a:spcPts val="1000"/>
              </a:spcBef>
              <a:spcAft>
                <a:spcPts val="0"/>
              </a:spcAft>
              <a:buNone/>
            </a:pPr>
            <a:r>
              <a:rPr lang="en-US" dirty="0">
                <a:solidFill>
                  <a:srgbClr val="C00000"/>
                </a:solidFill>
              </a:rPr>
              <a:t>9:05-9:35		Introduction </a:t>
            </a:r>
            <a:endParaRPr dirty="0">
              <a:solidFill>
                <a:srgbClr val="C00000"/>
              </a:solidFill>
            </a:endParaRPr>
          </a:p>
          <a:p>
            <a:pPr marL="0" lvl="0" indent="0" algn="l" rtl="0">
              <a:spcBef>
                <a:spcPts val="1000"/>
              </a:spcBef>
              <a:spcAft>
                <a:spcPts val="0"/>
              </a:spcAft>
              <a:buNone/>
            </a:pPr>
            <a:r>
              <a:rPr lang="en-US" dirty="0">
                <a:solidFill>
                  <a:srgbClr val="C00000"/>
                </a:solidFill>
              </a:rPr>
              <a:t>9:35-11:00		Activity 1 	</a:t>
            </a:r>
            <a:endParaRPr dirty="0">
              <a:solidFill>
                <a:srgbClr val="C00000"/>
              </a:solidFill>
            </a:endParaRPr>
          </a:p>
          <a:p>
            <a:pPr marL="0" lvl="0" indent="0" algn="l" rtl="0">
              <a:spcBef>
                <a:spcPts val="1000"/>
              </a:spcBef>
              <a:spcAft>
                <a:spcPts val="0"/>
              </a:spcAft>
              <a:buNone/>
            </a:pPr>
            <a:r>
              <a:rPr lang="en-US" dirty="0">
                <a:solidFill>
                  <a:srgbClr val="C00000"/>
                </a:solidFill>
              </a:rPr>
              <a:t>11:00-11:15 	Break 	</a:t>
            </a:r>
          </a:p>
          <a:p>
            <a:pPr marL="0" lvl="0" indent="0" algn="l" rtl="0">
              <a:spcBef>
                <a:spcPts val="1000"/>
              </a:spcBef>
              <a:spcAft>
                <a:spcPts val="0"/>
              </a:spcAft>
              <a:buNone/>
            </a:pPr>
            <a:r>
              <a:rPr lang="en-US" dirty="0">
                <a:solidFill>
                  <a:srgbClr val="C00000"/>
                </a:solidFill>
              </a:rPr>
              <a:t>11:15-11:45 	Deeper Dive</a:t>
            </a:r>
            <a:r>
              <a:rPr lang="en-US" dirty="0"/>
              <a:t>	</a:t>
            </a:r>
            <a:endParaRPr dirty="0"/>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002060"/>
                </a:solidFill>
              </a:rPr>
              <a:t>11:45-12:45	Lunch</a:t>
            </a:r>
          </a:p>
          <a:p>
            <a:pPr lvl="0">
              <a:spcBef>
                <a:spcPts val="1000"/>
              </a:spcBef>
            </a:pPr>
            <a:r>
              <a:rPr lang="en-US" sz="2800" dirty="0">
                <a:solidFill>
                  <a:srgbClr val="002060"/>
                </a:solidFill>
              </a:rPr>
              <a:t>12:45-1:30		Activity 2</a:t>
            </a:r>
          </a:p>
          <a:p>
            <a:pPr lvl="0">
              <a:spcBef>
                <a:spcPts val="1000"/>
              </a:spcBef>
            </a:pPr>
            <a:r>
              <a:rPr lang="en-US" sz="2800" dirty="0">
                <a:solidFill>
                  <a:srgbClr val="00206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85540883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7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Lunch </a:t>
            </a:r>
            <a:endParaRPr/>
          </a:p>
          <a:p>
            <a:pPr marL="0" lvl="0" indent="0" algn="l" rtl="0">
              <a:spcBef>
                <a:spcPts val="0"/>
              </a:spcBef>
              <a:spcAft>
                <a:spcPts val="0"/>
              </a:spcAft>
              <a:buNone/>
            </a:pPr>
            <a:r>
              <a:rPr lang="en-US"/>
              <a:t>1 Hour</a:t>
            </a:r>
            <a:endParaRPr/>
          </a:p>
        </p:txBody>
      </p:sp>
      <p:pic>
        <p:nvPicPr>
          <p:cNvPr id="421" name="Google Shape;421;p76"/>
          <p:cNvPicPr preferRelativeResize="0"/>
          <p:nvPr/>
        </p:nvPicPr>
        <p:blipFill>
          <a:blip r:embed="rId3">
            <a:alphaModFix/>
          </a:blip>
          <a:stretch>
            <a:fillRect/>
          </a:stretch>
        </p:blipFill>
        <p:spPr>
          <a:xfrm>
            <a:off x="4193525" y="1285875"/>
            <a:ext cx="4286250" cy="428625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25"/>
        <p:cNvGrpSpPr/>
        <p:nvPr/>
      </p:nvGrpSpPr>
      <p:grpSpPr>
        <a:xfrm>
          <a:off x="0" y="0"/>
          <a:ext cx="0" cy="0"/>
          <a:chOff x="0" y="0"/>
          <a:chExt cx="0" cy="0"/>
        </a:xfrm>
      </p:grpSpPr>
      <p:sp>
        <p:nvSpPr>
          <p:cNvPr id="426" name="Google Shape;426;p77"/>
          <p:cNvSpPr txBox="1">
            <a:spLocks noGrp="1"/>
          </p:cNvSpPr>
          <p:nvPr>
            <p:ph type="title"/>
          </p:nvPr>
        </p:nvSpPr>
        <p:spPr>
          <a:xfrm>
            <a:off x="838200" y="2773569"/>
            <a:ext cx="10515600" cy="2852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a:t>Activity 2</a:t>
            </a:r>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31"/>
        <p:cNvGrpSpPr/>
        <p:nvPr/>
      </p:nvGrpSpPr>
      <p:grpSpPr>
        <a:xfrm>
          <a:off x="0" y="0"/>
          <a:ext cx="0" cy="0"/>
          <a:chOff x="0" y="0"/>
          <a:chExt cx="0" cy="0"/>
        </a:xfrm>
      </p:grpSpPr>
      <p:sp>
        <p:nvSpPr>
          <p:cNvPr id="432" name="Google Shape;432;p7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433" name="Google Shape;433;p78"/>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AutoNum type="arabicPeriod"/>
            </a:pPr>
            <a:r>
              <a:rPr lang="en-US" sz="3000" i="0" u="none" strike="noStrike" cap="none">
                <a:solidFill>
                  <a:srgbClr val="002060"/>
                </a:solidFill>
                <a:highlight>
                  <a:srgbClr val="FCE5CD"/>
                </a:highlight>
              </a:rPr>
              <a:t>Goals </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7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440" name="Google Shape;440;p79"/>
          <p:cNvSpPr txBox="1">
            <a:spLocks noGrp="1"/>
          </p:cNvSpPr>
          <p:nvPr>
            <p:ph type="body" idx="1"/>
          </p:nvPr>
        </p:nvSpPr>
        <p:spPr>
          <a:xfrm>
            <a:off x="484500" y="1939300"/>
            <a:ext cx="11218500" cy="3948600"/>
          </a:xfrm>
          <a:prstGeom prst="rect">
            <a:avLst/>
          </a:prstGeom>
          <a:noFill/>
          <a:ln>
            <a:noFill/>
          </a:ln>
        </p:spPr>
        <p:txBody>
          <a:bodyPr spcFirstLastPara="1" wrap="square" lIns="91425" tIns="45700" rIns="91425" bIns="45700" anchor="t" anchorCtr="0">
            <a:noAutofit/>
          </a:bodyPr>
          <a:lstStyle/>
          <a:p>
            <a:pPr marL="514350" marR="0" lvl="0" indent="-580390" algn="l" rtl="0">
              <a:lnSpc>
                <a:spcPct val="100000"/>
              </a:lnSpc>
              <a:spcBef>
                <a:spcPts val="1000"/>
              </a:spcBef>
              <a:spcAft>
                <a:spcPts val="0"/>
              </a:spcAft>
              <a:buClr>
                <a:srgbClr val="FFA400"/>
              </a:buClr>
              <a:buSzPts val="3000"/>
              <a:buFont typeface="Calibri"/>
              <a:buAutoNum type="arabicPeriod"/>
            </a:pPr>
            <a:r>
              <a:rPr lang="en-US" sz="3000" b="1" i="0" u="none" strike="noStrike" cap="none">
                <a:solidFill>
                  <a:srgbClr val="002060"/>
                </a:solidFill>
                <a:latin typeface="Arial"/>
                <a:ea typeface="Arial"/>
                <a:cs typeface="Arial"/>
                <a:sym typeface="Arial"/>
              </a:rPr>
              <a:t>Goals-</a:t>
            </a:r>
            <a:r>
              <a:rPr lang="en-US" sz="3000" b="0" i="0" u="none" strike="noStrike" cap="none">
                <a:solidFill>
                  <a:srgbClr val="002060"/>
                </a:solidFill>
                <a:latin typeface="Arial"/>
                <a:ea typeface="Arial"/>
                <a:cs typeface="Arial"/>
                <a:sym typeface="Arial"/>
              </a:rPr>
              <a:t> Subject-Specific and Cross-Disciplinary goals that align to your course standards </a:t>
            </a:r>
            <a:endParaRPr sz="3000" b="0" i="0" u="none" strike="noStrike" cap="none">
              <a:solidFill>
                <a:srgbClr val="002060"/>
              </a:solidFill>
              <a:latin typeface="Arial"/>
              <a:ea typeface="Arial"/>
              <a:cs typeface="Arial"/>
              <a:sym typeface="Arial"/>
            </a:endParaRPr>
          </a:p>
          <a:p>
            <a:pPr marL="914400" marR="0" lvl="0" indent="-419100" algn="l" rtl="0">
              <a:lnSpc>
                <a:spcPct val="100000"/>
              </a:lnSpc>
              <a:spcBef>
                <a:spcPts val="0"/>
              </a:spcBef>
              <a:spcAft>
                <a:spcPts val="0"/>
              </a:spcAft>
              <a:buClr>
                <a:srgbClr val="FF9900"/>
              </a:buClr>
              <a:buSzPts val="3000"/>
              <a:buChar char="●"/>
            </a:pPr>
            <a:r>
              <a:rPr lang="en-US" sz="3000">
                <a:solidFill>
                  <a:srgbClr val="002060"/>
                </a:solidFill>
              </a:rPr>
              <a:t>Goals can be about the product or the process. </a:t>
            </a:r>
            <a:endParaRPr sz="3000">
              <a:solidFill>
                <a:srgbClr val="002060"/>
              </a:solidFill>
            </a:endParaRPr>
          </a:p>
          <a:p>
            <a:pPr marL="1143000" marR="0" lvl="2" indent="-292100" algn="l" rtl="0">
              <a:lnSpc>
                <a:spcPct val="100000"/>
              </a:lnSpc>
              <a:spcBef>
                <a:spcPts val="1000"/>
              </a:spcBef>
              <a:spcAft>
                <a:spcPts val="0"/>
              </a:spcAft>
              <a:buClr>
                <a:srgbClr val="FF9900"/>
              </a:buClr>
              <a:buSzPts val="3000"/>
              <a:buChar char="•"/>
            </a:pPr>
            <a:r>
              <a:rPr lang="en-US" sz="3000">
                <a:solidFill>
                  <a:srgbClr val="002060"/>
                </a:solidFill>
              </a:rPr>
              <a:t>I can analyze how theme develops over the course of a text (RL2). </a:t>
            </a:r>
            <a:endParaRPr sz="3000">
              <a:solidFill>
                <a:srgbClr val="002060"/>
              </a:solidFill>
            </a:endParaRPr>
          </a:p>
          <a:p>
            <a:pPr marL="1143000" marR="0" lvl="2" indent="-292100" algn="l" rtl="0">
              <a:lnSpc>
                <a:spcPct val="100000"/>
              </a:lnSpc>
              <a:spcBef>
                <a:spcPts val="1000"/>
              </a:spcBef>
              <a:spcAft>
                <a:spcPts val="0"/>
              </a:spcAft>
              <a:buClr>
                <a:srgbClr val="FF9900"/>
              </a:buClr>
              <a:buSzPts val="3000"/>
              <a:buChar char="•"/>
            </a:pPr>
            <a:r>
              <a:rPr lang="en-US" sz="3000">
                <a:solidFill>
                  <a:srgbClr val="002060"/>
                </a:solidFill>
              </a:rPr>
              <a:t>I can compose a complete narrative (W3).  </a:t>
            </a:r>
            <a:endParaRPr sz="3000">
              <a:solidFill>
                <a:srgbClr val="002060"/>
              </a:solidFill>
            </a:endParaRPr>
          </a:p>
          <a:p>
            <a:pPr marL="1143000" marR="0" lvl="2" indent="-292100" algn="l" rtl="0">
              <a:lnSpc>
                <a:spcPct val="100000"/>
              </a:lnSpc>
              <a:spcBef>
                <a:spcPts val="1000"/>
              </a:spcBef>
              <a:spcAft>
                <a:spcPts val="0"/>
              </a:spcAft>
              <a:buClr>
                <a:srgbClr val="FF9900"/>
              </a:buClr>
              <a:buSzPts val="3000"/>
              <a:buChar char="•"/>
            </a:pPr>
            <a:r>
              <a:rPr lang="en-US" sz="3000">
                <a:solidFill>
                  <a:srgbClr val="002060"/>
                </a:solidFill>
              </a:rPr>
              <a:t>SEL Standard- I can work collaboratively with my peers. </a:t>
            </a:r>
            <a:endParaRPr sz="3000">
              <a:solidFill>
                <a:srgbClr val="002060"/>
              </a:solidFill>
            </a:endParaRPr>
          </a:p>
          <a:p>
            <a:pPr marL="124460" marR="0" lvl="0" indent="0" algn="l" rtl="0">
              <a:lnSpc>
                <a:spcPct val="100000"/>
              </a:lnSpc>
              <a:spcBef>
                <a:spcPts val="1000"/>
              </a:spcBef>
              <a:spcAft>
                <a:spcPts val="0"/>
              </a:spcAft>
              <a:buClr>
                <a:schemeClr val="dk1"/>
              </a:buClr>
              <a:buSzPts val="1960"/>
              <a:buFont typeface="Calibri"/>
              <a:buNone/>
            </a:pPr>
            <a:endParaRPr sz="300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0">
                                            <p:txEl>
                                              <p:pRg st="0" end="0"/>
                                            </p:txEl>
                                          </p:spTgt>
                                        </p:tgtEl>
                                        <p:attrNameLst>
                                          <p:attrName>style.visibility</p:attrName>
                                        </p:attrNameLst>
                                      </p:cBhvr>
                                      <p:to>
                                        <p:strVal val="visible"/>
                                      </p:to>
                                    </p:set>
                                    <p:animEffect transition="in" filter="fade">
                                      <p:cBhvr>
                                        <p:cTn id="7" dur="1000"/>
                                        <p:tgtEl>
                                          <p:spTgt spid="44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0">
                                            <p:txEl>
                                              <p:pRg st="1" end="1"/>
                                            </p:txEl>
                                          </p:spTgt>
                                        </p:tgtEl>
                                        <p:attrNameLst>
                                          <p:attrName>style.visibility</p:attrName>
                                        </p:attrNameLst>
                                      </p:cBhvr>
                                      <p:to>
                                        <p:strVal val="visible"/>
                                      </p:to>
                                    </p:set>
                                    <p:animEffect transition="in" filter="fade">
                                      <p:cBhvr>
                                        <p:cTn id="12" dur="1000"/>
                                        <p:tgtEl>
                                          <p:spTgt spid="44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0">
                                            <p:txEl>
                                              <p:pRg st="2" end="2"/>
                                            </p:txEl>
                                          </p:spTgt>
                                        </p:tgtEl>
                                        <p:attrNameLst>
                                          <p:attrName>style.visibility</p:attrName>
                                        </p:attrNameLst>
                                      </p:cBhvr>
                                      <p:to>
                                        <p:strVal val="visible"/>
                                      </p:to>
                                    </p:set>
                                    <p:animEffect transition="in" filter="fade">
                                      <p:cBhvr>
                                        <p:cTn id="17" dur="1000"/>
                                        <p:tgtEl>
                                          <p:spTgt spid="44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40">
                                            <p:txEl>
                                              <p:pRg st="3" end="3"/>
                                            </p:txEl>
                                          </p:spTgt>
                                        </p:tgtEl>
                                        <p:attrNameLst>
                                          <p:attrName>style.visibility</p:attrName>
                                        </p:attrNameLst>
                                      </p:cBhvr>
                                      <p:to>
                                        <p:strVal val="visible"/>
                                      </p:to>
                                    </p:set>
                                    <p:animEffect transition="in" filter="fade">
                                      <p:cBhvr>
                                        <p:cTn id="22" dur="1000"/>
                                        <p:tgtEl>
                                          <p:spTgt spid="44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40">
                                            <p:txEl>
                                              <p:pRg st="4" end="4"/>
                                            </p:txEl>
                                          </p:spTgt>
                                        </p:tgtEl>
                                        <p:attrNameLst>
                                          <p:attrName>style.visibility</p:attrName>
                                        </p:attrNameLst>
                                      </p:cBhvr>
                                      <p:to>
                                        <p:strVal val="visible"/>
                                      </p:to>
                                    </p:set>
                                    <p:animEffect transition="in" filter="fade">
                                      <p:cBhvr>
                                        <p:cTn id="27" dur="1000"/>
                                        <p:tgtEl>
                                          <p:spTgt spid="44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40">
                                            <p:txEl>
                                              <p:pRg st="5" end="5"/>
                                            </p:txEl>
                                          </p:spTgt>
                                        </p:tgtEl>
                                        <p:attrNameLst>
                                          <p:attrName>style.visibility</p:attrName>
                                        </p:attrNameLst>
                                      </p:cBhvr>
                                      <p:to>
                                        <p:strVal val="visible"/>
                                      </p:to>
                                    </p:set>
                                    <p:animEffect transition="in" filter="fade">
                                      <p:cBhvr>
                                        <p:cTn id="32" dur="1000"/>
                                        <p:tgtEl>
                                          <p:spTgt spid="44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44"/>
        <p:cNvGrpSpPr/>
        <p:nvPr/>
      </p:nvGrpSpPr>
      <p:grpSpPr>
        <a:xfrm>
          <a:off x="0" y="0"/>
          <a:ext cx="0" cy="0"/>
          <a:chOff x="0" y="0"/>
          <a:chExt cx="0" cy="0"/>
        </a:xfrm>
      </p:grpSpPr>
      <p:sp>
        <p:nvSpPr>
          <p:cNvPr id="445" name="Google Shape;445;p8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How do I derive my instruction from the standards? </a:t>
            </a:r>
            <a:endParaRPr/>
          </a:p>
        </p:txBody>
      </p:sp>
      <p:sp>
        <p:nvSpPr>
          <p:cNvPr id="446" name="Google Shape;446;p80"/>
          <p:cNvSpPr txBox="1">
            <a:spLocks noGrp="1"/>
          </p:cNvSpPr>
          <p:nvPr>
            <p:ph type="body" idx="1"/>
          </p:nvPr>
        </p:nvSpPr>
        <p:spPr>
          <a:xfrm>
            <a:off x="838200" y="1825625"/>
            <a:ext cx="10764600" cy="3521100"/>
          </a:xfrm>
          <a:prstGeom prst="rect">
            <a:avLst/>
          </a:prstGeom>
        </p:spPr>
        <p:txBody>
          <a:bodyPr spcFirstLastPara="1" wrap="square" lIns="91425" tIns="45700" rIns="91425" bIns="45700" anchor="t" anchorCtr="0">
            <a:noAutofit/>
          </a:bodyPr>
          <a:lstStyle/>
          <a:p>
            <a:pPr marL="0" lvl="0" indent="0" algn="ctr" rtl="0">
              <a:lnSpc>
                <a:spcPct val="100000"/>
              </a:lnSpc>
              <a:spcBef>
                <a:spcPts val="0"/>
              </a:spcBef>
              <a:spcAft>
                <a:spcPts val="0"/>
              </a:spcAft>
              <a:buClr>
                <a:schemeClr val="dk1"/>
              </a:buClr>
              <a:buSzPts val="1100"/>
              <a:buFont typeface="Arial"/>
              <a:buNone/>
            </a:pPr>
            <a:r>
              <a:rPr lang="en-US" sz="2400" i="1">
                <a:solidFill>
                  <a:srgbClr val="FFA400"/>
                </a:solidFill>
                <a:latin typeface="Arial Black"/>
                <a:ea typeface="Arial Black"/>
                <a:cs typeface="Arial Black"/>
                <a:sym typeface="Arial Black"/>
              </a:rPr>
              <a:t>“Standards give us a range of objectives and issues to consider, but they don’t easily translate into what we should do in our classrooms.” -Jim Burke</a:t>
            </a:r>
            <a:endParaRPr sz="2400">
              <a:solidFill>
                <a:srgbClr val="FFA400"/>
              </a:solidFill>
              <a:latin typeface="Arial Black"/>
              <a:ea typeface="Arial Black"/>
              <a:cs typeface="Arial Black"/>
              <a:sym typeface="Arial Black"/>
            </a:endParaRPr>
          </a:p>
          <a:p>
            <a:pPr marL="0" lvl="0" indent="0" algn="l" rtl="0">
              <a:spcBef>
                <a:spcPts val="1000"/>
              </a:spcBef>
              <a:spcAft>
                <a:spcPts val="0"/>
              </a:spcAft>
              <a:buNone/>
            </a:pPr>
            <a:r>
              <a:rPr lang="en-US"/>
              <a:t> </a:t>
            </a:r>
            <a:endParaRPr/>
          </a:p>
          <a:p>
            <a:pPr marL="0" lvl="0" indent="0" algn="l" rtl="0">
              <a:spcBef>
                <a:spcPts val="1000"/>
              </a:spcBef>
              <a:spcAft>
                <a:spcPts val="0"/>
              </a:spcAft>
              <a:buNone/>
            </a:pPr>
            <a:r>
              <a:rPr lang="en-US"/>
              <a:t>Standards tell us what students should KNOW and be able to DO.</a:t>
            </a:r>
            <a:endParaRPr/>
          </a:p>
          <a:p>
            <a:pPr marL="0" lvl="0" indent="0" algn="l" rtl="0">
              <a:spcBef>
                <a:spcPts val="1000"/>
              </a:spcBef>
              <a:spcAft>
                <a:spcPts val="0"/>
              </a:spcAft>
              <a:buNone/>
            </a:pPr>
            <a:endParaRPr/>
          </a:p>
          <a:p>
            <a:pPr marL="0" lvl="0" indent="0" algn="l" rtl="0">
              <a:spcBef>
                <a:spcPts val="1000"/>
              </a:spcBef>
              <a:spcAft>
                <a:spcPts val="0"/>
              </a:spcAft>
              <a:buNone/>
            </a:pPr>
            <a:r>
              <a:rPr lang="en-US"/>
              <a:t>To derive our instruction, we must identify the vocabulary and rigor inherent in the students. </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81"/>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US"/>
              <a:t>Determine Tier 2 &amp; 3 </a:t>
            </a:r>
            <a:endParaRPr/>
          </a:p>
          <a:p>
            <a:pPr marL="0" lvl="0" indent="0" algn="ctr" rtl="0">
              <a:spcBef>
                <a:spcPts val="0"/>
              </a:spcBef>
              <a:spcAft>
                <a:spcPts val="0"/>
              </a:spcAft>
              <a:buNone/>
            </a:pPr>
            <a:r>
              <a:rPr lang="en-US"/>
              <a:t>Vocabulary </a:t>
            </a:r>
            <a:endParaRPr/>
          </a:p>
        </p:txBody>
      </p:sp>
      <p:sp>
        <p:nvSpPr>
          <p:cNvPr id="452" name="Google Shape;452;p81"/>
          <p:cNvSpPr txBox="1">
            <a:spLocks noGrp="1"/>
          </p:cNvSpPr>
          <p:nvPr>
            <p:ph type="body" idx="1"/>
          </p:nvPr>
        </p:nvSpPr>
        <p:spPr>
          <a:xfrm>
            <a:off x="838200" y="1825625"/>
            <a:ext cx="10515600" cy="41229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a:t>Tier 1 = everyday words (basic interpersonal communication) </a:t>
            </a:r>
            <a:endParaRPr/>
          </a:p>
          <a:p>
            <a:pPr marL="0" lvl="0" indent="0" algn="l" rtl="0">
              <a:spcBef>
                <a:spcPts val="1000"/>
              </a:spcBef>
              <a:spcAft>
                <a:spcPts val="0"/>
              </a:spcAft>
              <a:buNone/>
            </a:pPr>
            <a:endParaRPr/>
          </a:p>
          <a:p>
            <a:pPr marL="0" lvl="0" indent="0" algn="l" rtl="0">
              <a:spcBef>
                <a:spcPts val="1000"/>
              </a:spcBef>
              <a:spcAft>
                <a:spcPts val="0"/>
              </a:spcAft>
              <a:buNone/>
            </a:pPr>
            <a:r>
              <a:rPr lang="en-US"/>
              <a:t>Tier 2 = words that are used in an academic context; words that are used in multiple topic and subject areas (cognitive academic language)</a:t>
            </a:r>
            <a:endParaRPr/>
          </a:p>
          <a:p>
            <a:pPr marL="0" lvl="0" indent="0" algn="l" rtl="0">
              <a:spcBef>
                <a:spcPts val="1000"/>
              </a:spcBef>
              <a:spcAft>
                <a:spcPts val="0"/>
              </a:spcAft>
              <a:buNone/>
            </a:pPr>
            <a:endParaRPr/>
          </a:p>
          <a:p>
            <a:pPr marL="0" lvl="0" indent="0" algn="l" rtl="0">
              <a:spcBef>
                <a:spcPts val="1000"/>
              </a:spcBef>
              <a:spcAft>
                <a:spcPts val="0"/>
              </a:spcAft>
              <a:buNone/>
            </a:pPr>
            <a:r>
              <a:rPr lang="en-US"/>
              <a:t>Tier 3 = words that are specific to a content area or area of study (cognitive academic language) </a:t>
            </a:r>
            <a:endParaRPr/>
          </a:p>
        </p:txBody>
      </p:sp>
      <p:pic>
        <p:nvPicPr>
          <p:cNvPr id="453" name="Google Shape;453;p81" descr="This timer counts down silently until it reaches 0:00, then a police siren sounds to alert you that time is up." title="3 Minute Timer">
            <a:hlinkClick r:id="rId3"/>
          </p:cNvPr>
          <p:cNvPicPr preferRelativeResize="0"/>
          <p:nvPr/>
        </p:nvPicPr>
        <p:blipFill>
          <a:blip r:embed="rId4">
            <a:alphaModFix/>
          </a:blip>
          <a:stretch>
            <a:fillRect/>
          </a:stretch>
        </p:blipFill>
        <p:spPr>
          <a:xfrm>
            <a:off x="10267175" y="306075"/>
            <a:ext cx="1570925" cy="11782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2">
                                            <p:txEl>
                                              <p:pRg st="0" end="0"/>
                                            </p:txEl>
                                          </p:spTgt>
                                        </p:tgtEl>
                                        <p:attrNameLst>
                                          <p:attrName>style.visibility</p:attrName>
                                        </p:attrNameLst>
                                      </p:cBhvr>
                                      <p:to>
                                        <p:strVal val="visible"/>
                                      </p:to>
                                    </p:set>
                                    <p:animEffect transition="in" filter="fade">
                                      <p:cBhvr>
                                        <p:cTn id="7" dur="1000"/>
                                        <p:tgtEl>
                                          <p:spTgt spid="45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52">
                                            <p:txEl>
                                              <p:pRg st="1" end="1"/>
                                            </p:txEl>
                                          </p:spTgt>
                                        </p:tgtEl>
                                        <p:attrNameLst>
                                          <p:attrName>style.visibility</p:attrName>
                                        </p:attrNameLst>
                                      </p:cBhvr>
                                      <p:to>
                                        <p:strVal val="visible"/>
                                      </p:to>
                                    </p:set>
                                    <p:animEffect transition="in" filter="fade">
                                      <p:cBhvr>
                                        <p:cTn id="12" dur="1000"/>
                                        <p:tgtEl>
                                          <p:spTgt spid="45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2">
                                            <p:txEl>
                                              <p:pRg st="2" end="2"/>
                                            </p:txEl>
                                          </p:spTgt>
                                        </p:tgtEl>
                                        <p:attrNameLst>
                                          <p:attrName>style.visibility</p:attrName>
                                        </p:attrNameLst>
                                      </p:cBhvr>
                                      <p:to>
                                        <p:strVal val="visible"/>
                                      </p:to>
                                    </p:set>
                                    <p:animEffect transition="in" filter="fade">
                                      <p:cBhvr>
                                        <p:cTn id="17" dur="1000"/>
                                        <p:tgtEl>
                                          <p:spTgt spid="45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2">
                                            <p:txEl>
                                              <p:pRg st="3" end="3"/>
                                            </p:txEl>
                                          </p:spTgt>
                                        </p:tgtEl>
                                        <p:attrNameLst>
                                          <p:attrName>style.visibility</p:attrName>
                                        </p:attrNameLst>
                                      </p:cBhvr>
                                      <p:to>
                                        <p:strVal val="visible"/>
                                      </p:to>
                                    </p:set>
                                    <p:animEffect transition="in" filter="fade">
                                      <p:cBhvr>
                                        <p:cTn id="22" dur="1000"/>
                                        <p:tgtEl>
                                          <p:spTgt spid="45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2">
                                            <p:txEl>
                                              <p:pRg st="4" end="4"/>
                                            </p:txEl>
                                          </p:spTgt>
                                        </p:tgtEl>
                                        <p:attrNameLst>
                                          <p:attrName>style.visibility</p:attrName>
                                        </p:attrNameLst>
                                      </p:cBhvr>
                                      <p:to>
                                        <p:strVal val="visible"/>
                                      </p:to>
                                    </p:set>
                                    <p:animEffect transition="in" filter="fade">
                                      <p:cBhvr>
                                        <p:cTn id="27" dur="1000"/>
                                        <p:tgtEl>
                                          <p:spTgt spid="45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sp>
        <p:nvSpPr>
          <p:cNvPr id="458" name="Google Shape;458;p82"/>
          <p:cNvSpPr txBox="1">
            <a:spLocks noGrp="1"/>
          </p:cNvSpPr>
          <p:nvPr>
            <p:ph type="title"/>
          </p:nvPr>
        </p:nvSpPr>
        <p:spPr>
          <a:xfrm>
            <a:off x="584875" y="365125"/>
            <a:ext cx="110274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Determining Vocabulary (Example) </a:t>
            </a:r>
            <a:endParaRPr/>
          </a:p>
        </p:txBody>
      </p:sp>
      <p:sp>
        <p:nvSpPr>
          <p:cNvPr id="459" name="Google Shape;459;p82"/>
          <p:cNvSpPr txBox="1">
            <a:spLocks noGrp="1"/>
          </p:cNvSpPr>
          <p:nvPr>
            <p:ph type="body" idx="1"/>
          </p:nvPr>
        </p:nvSpPr>
        <p:spPr>
          <a:xfrm>
            <a:off x="838200" y="1825625"/>
            <a:ext cx="10434600" cy="39192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b="1"/>
              <a:t>RL 2</a:t>
            </a:r>
            <a:r>
              <a:rPr lang="en-US"/>
              <a:t> (Grade 8) </a:t>
            </a:r>
            <a:endParaRPr/>
          </a:p>
          <a:p>
            <a:pPr marL="0" lvl="0" indent="0" algn="l" rtl="0">
              <a:spcBef>
                <a:spcPts val="1000"/>
              </a:spcBef>
              <a:spcAft>
                <a:spcPts val="0"/>
              </a:spcAft>
              <a:buClr>
                <a:schemeClr val="dk1"/>
              </a:buClr>
              <a:buSzPts val="1100"/>
              <a:buFont typeface="Arial"/>
              <a:buNone/>
            </a:pPr>
            <a:r>
              <a:rPr lang="en-US"/>
              <a:t>Determine a theme or central idea of a text and analyze its development over the course of the text, including its relationship to the characters, setting, and plot; provide an objective summary of the text.</a:t>
            </a:r>
            <a:endParaRPr/>
          </a:p>
          <a:p>
            <a:pPr marL="0" lvl="0" indent="0" algn="l" rtl="0">
              <a:spcBef>
                <a:spcPts val="1000"/>
              </a:spcBef>
              <a:spcAft>
                <a:spcPts val="0"/>
              </a:spcAft>
              <a:buNone/>
            </a:pPr>
            <a:endParaRPr/>
          </a:p>
          <a:p>
            <a:pPr marL="0" lvl="0" indent="0" algn="l" rtl="0">
              <a:spcBef>
                <a:spcPts val="1000"/>
              </a:spcBef>
              <a:spcAft>
                <a:spcPts val="0"/>
              </a:spcAft>
              <a:buNone/>
            </a:pPr>
            <a:r>
              <a:rPr lang="en-US"/>
              <a:t>Tier 2 = determine, provide, analyze, development, objective, summary </a:t>
            </a:r>
            <a:endParaRPr/>
          </a:p>
          <a:p>
            <a:pPr marL="0" lvl="0" indent="0" algn="l" rtl="0">
              <a:spcBef>
                <a:spcPts val="1000"/>
              </a:spcBef>
              <a:spcAft>
                <a:spcPts val="0"/>
              </a:spcAft>
              <a:buNone/>
            </a:pPr>
            <a:r>
              <a:rPr lang="en-US"/>
              <a:t>Tier 3 = theme, central idea, development, summary</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9">
                                            <p:txEl>
                                              <p:pRg st="0" end="0"/>
                                            </p:txEl>
                                          </p:spTgt>
                                        </p:tgtEl>
                                        <p:attrNameLst>
                                          <p:attrName>style.visibility</p:attrName>
                                        </p:attrNameLst>
                                      </p:cBhvr>
                                      <p:to>
                                        <p:strVal val="visible"/>
                                      </p:to>
                                    </p:set>
                                    <p:animEffect transition="in" filter="fade">
                                      <p:cBhvr>
                                        <p:cTn id="7" dur="1000"/>
                                        <p:tgtEl>
                                          <p:spTgt spid="4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59">
                                            <p:txEl>
                                              <p:pRg st="1" end="1"/>
                                            </p:txEl>
                                          </p:spTgt>
                                        </p:tgtEl>
                                        <p:attrNameLst>
                                          <p:attrName>style.visibility</p:attrName>
                                        </p:attrNameLst>
                                      </p:cBhvr>
                                      <p:to>
                                        <p:strVal val="visible"/>
                                      </p:to>
                                    </p:set>
                                    <p:animEffect transition="in" filter="fade">
                                      <p:cBhvr>
                                        <p:cTn id="12" dur="1000"/>
                                        <p:tgtEl>
                                          <p:spTgt spid="4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9">
                                            <p:txEl>
                                              <p:pRg st="2" end="2"/>
                                            </p:txEl>
                                          </p:spTgt>
                                        </p:tgtEl>
                                        <p:attrNameLst>
                                          <p:attrName>style.visibility</p:attrName>
                                        </p:attrNameLst>
                                      </p:cBhvr>
                                      <p:to>
                                        <p:strVal val="visible"/>
                                      </p:to>
                                    </p:set>
                                    <p:animEffect transition="in" filter="fade">
                                      <p:cBhvr>
                                        <p:cTn id="17" dur="1000"/>
                                        <p:tgtEl>
                                          <p:spTgt spid="45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9">
                                            <p:txEl>
                                              <p:pRg st="3" end="3"/>
                                            </p:txEl>
                                          </p:spTgt>
                                        </p:tgtEl>
                                        <p:attrNameLst>
                                          <p:attrName>style.visibility</p:attrName>
                                        </p:attrNameLst>
                                      </p:cBhvr>
                                      <p:to>
                                        <p:strVal val="visible"/>
                                      </p:to>
                                    </p:set>
                                    <p:animEffect transition="in" filter="fade">
                                      <p:cBhvr>
                                        <p:cTn id="22" dur="1000"/>
                                        <p:tgtEl>
                                          <p:spTgt spid="45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9">
                                            <p:txEl>
                                              <p:pRg st="4" end="4"/>
                                            </p:txEl>
                                          </p:spTgt>
                                        </p:tgtEl>
                                        <p:attrNameLst>
                                          <p:attrName>style.visibility</p:attrName>
                                        </p:attrNameLst>
                                      </p:cBhvr>
                                      <p:to>
                                        <p:strVal val="visible"/>
                                      </p:to>
                                    </p:set>
                                    <p:animEffect transition="in" filter="fade">
                                      <p:cBhvr>
                                        <p:cTn id="27" dur="1000"/>
                                        <p:tgtEl>
                                          <p:spTgt spid="4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8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Brainstorm</a:t>
            </a:r>
            <a:endParaRPr/>
          </a:p>
        </p:txBody>
      </p:sp>
      <p:sp>
        <p:nvSpPr>
          <p:cNvPr id="465" name="Google Shape;465;p83"/>
          <p:cNvSpPr txBox="1">
            <a:spLocks noGrp="1"/>
          </p:cNvSpPr>
          <p:nvPr>
            <p:ph type="body" idx="1"/>
          </p:nvPr>
        </p:nvSpPr>
        <p:spPr>
          <a:xfrm>
            <a:off x="838200" y="1825625"/>
            <a:ext cx="10515600" cy="35211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US" sz="3000"/>
              <a:t>If we have our instructional standards, and from those we have determined our vocabulary, how might I write my goal?</a:t>
            </a:r>
            <a:endParaRPr sz="3000"/>
          </a:p>
          <a:p>
            <a:pPr marL="0" lvl="0" indent="0" algn="l" rtl="0">
              <a:spcBef>
                <a:spcPts val="1000"/>
              </a:spcBef>
              <a:spcAft>
                <a:spcPts val="0"/>
              </a:spcAft>
              <a:buNone/>
            </a:pPr>
            <a:endParaRPr sz="2000" b="1"/>
          </a:p>
          <a:p>
            <a:pPr marL="0" lvl="0" indent="0" algn="l" rtl="0">
              <a:spcBef>
                <a:spcPts val="1000"/>
              </a:spcBef>
              <a:spcAft>
                <a:spcPts val="0"/>
              </a:spcAft>
              <a:buClr>
                <a:schemeClr val="dk1"/>
              </a:buClr>
              <a:buSzPts val="1100"/>
              <a:buFont typeface="Arial"/>
              <a:buNone/>
            </a:pPr>
            <a:r>
              <a:rPr lang="en-US" sz="2000" b="1"/>
              <a:t>EXAMPLE- RL 2</a:t>
            </a:r>
            <a:r>
              <a:rPr lang="en-US" sz="2000"/>
              <a:t> (Grade 8)  Determine a theme or central idea of a text and analyze its development over the course of the text, including its relationship to the characters, setting, and plot; provide an objective summary of the text.</a:t>
            </a:r>
            <a:endParaRPr sz="2000"/>
          </a:p>
          <a:p>
            <a:pPr marL="457200" lvl="0" indent="0" algn="l" rtl="0">
              <a:spcBef>
                <a:spcPts val="1000"/>
              </a:spcBef>
              <a:spcAft>
                <a:spcPts val="0"/>
              </a:spcAft>
              <a:buClr>
                <a:schemeClr val="dk1"/>
              </a:buClr>
              <a:buSzPts val="1100"/>
              <a:buFont typeface="Arial"/>
              <a:buNone/>
            </a:pPr>
            <a:r>
              <a:rPr lang="en-US" sz="2000"/>
              <a:t>Tier 2 = determine, provide, analyze, development, objective, summary </a:t>
            </a:r>
            <a:endParaRPr sz="2000"/>
          </a:p>
          <a:p>
            <a:pPr marL="457200" lvl="0" indent="0" algn="l" rtl="0">
              <a:spcBef>
                <a:spcPts val="1000"/>
              </a:spcBef>
              <a:spcAft>
                <a:spcPts val="0"/>
              </a:spcAft>
              <a:buNone/>
            </a:pPr>
            <a:r>
              <a:rPr lang="en-US" sz="2000"/>
              <a:t>Tier 3 = theme, central idea, development, summary </a:t>
            </a:r>
            <a:endParaRPr sz="2000"/>
          </a:p>
          <a:p>
            <a:pPr marL="0" lvl="0" indent="0" algn="l" rtl="0">
              <a:spcBef>
                <a:spcPts val="1000"/>
              </a:spcBef>
              <a:spcAft>
                <a:spcPts val="0"/>
              </a:spcAft>
              <a:buNone/>
            </a:pPr>
            <a:r>
              <a:rPr lang="en-US" sz="2000" b="1"/>
              <a:t>GOAL EXAMPLE-</a:t>
            </a:r>
            <a:r>
              <a:rPr lang="en-US" sz="2000"/>
              <a:t> I can determine the central idea and analyze its development. </a:t>
            </a:r>
            <a:endParaRPr sz="2000"/>
          </a:p>
        </p:txBody>
      </p:sp>
      <p:pic>
        <p:nvPicPr>
          <p:cNvPr id="466" name="Google Shape;466;p83" descr="This timer counts down silently until it reaches 0:00, then a police siren sounds to alert you that time is up." title="5 Minute Timer">
            <a:hlinkClick r:id="rId3"/>
          </p:cNvPr>
          <p:cNvPicPr preferRelativeResize="0"/>
          <p:nvPr/>
        </p:nvPicPr>
        <p:blipFill>
          <a:blip r:embed="rId4">
            <a:alphaModFix/>
          </a:blip>
          <a:stretch>
            <a:fillRect/>
          </a:stretch>
        </p:blipFill>
        <p:spPr>
          <a:xfrm>
            <a:off x="10426925" y="365125"/>
            <a:ext cx="1433350" cy="1075000"/>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84"/>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473" name="Google Shape;473;p84"/>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Char char="✓"/>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73">
                                            <p:txEl>
                                              <p:pRg st="0" end="0"/>
                                            </p:txEl>
                                          </p:spTgt>
                                        </p:tgtEl>
                                        <p:attrNameLst>
                                          <p:attrName>style.visibility</p:attrName>
                                        </p:attrNameLst>
                                      </p:cBhvr>
                                      <p:to>
                                        <p:strVal val="visible"/>
                                      </p:to>
                                    </p:set>
                                    <p:animEffect transition="in" filter="fade">
                                      <p:cBhvr>
                                        <p:cTn id="7" dur="1000"/>
                                        <p:tgtEl>
                                          <p:spTgt spid="47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73">
                                            <p:txEl>
                                              <p:pRg st="1" end="1"/>
                                            </p:txEl>
                                          </p:spTgt>
                                        </p:tgtEl>
                                        <p:attrNameLst>
                                          <p:attrName>style.visibility</p:attrName>
                                        </p:attrNameLst>
                                      </p:cBhvr>
                                      <p:to>
                                        <p:strVal val="visible"/>
                                      </p:to>
                                    </p:set>
                                    <p:animEffect transition="in" filter="fade">
                                      <p:cBhvr>
                                        <p:cTn id="12" dur="1000"/>
                                        <p:tgtEl>
                                          <p:spTgt spid="47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73">
                                            <p:txEl>
                                              <p:pRg st="2" end="2"/>
                                            </p:txEl>
                                          </p:spTgt>
                                        </p:tgtEl>
                                        <p:attrNameLst>
                                          <p:attrName>style.visibility</p:attrName>
                                        </p:attrNameLst>
                                      </p:cBhvr>
                                      <p:to>
                                        <p:strVal val="visible"/>
                                      </p:to>
                                    </p:set>
                                    <p:animEffect transition="in" filter="fade">
                                      <p:cBhvr>
                                        <p:cTn id="17" dur="1000"/>
                                        <p:tgtEl>
                                          <p:spTgt spid="47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73">
                                            <p:txEl>
                                              <p:pRg st="3" end="3"/>
                                            </p:txEl>
                                          </p:spTgt>
                                        </p:tgtEl>
                                        <p:attrNameLst>
                                          <p:attrName>style.visibility</p:attrName>
                                        </p:attrNameLst>
                                      </p:cBhvr>
                                      <p:to>
                                        <p:strVal val="visible"/>
                                      </p:to>
                                    </p:set>
                                    <p:animEffect transition="in" filter="fade">
                                      <p:cBhvr>
                                        <p:cTn id="22" dur="1000"/>
                                        <p:tgtEl>
                                          <p:spTgt spid="47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73">
                                            <p:txEl>
                                              <p:pRg st="4" end="4"/>
                                            </p:txEl>
                                          </p:spTgt>
                                        </p:tgtEl>
                                        <p:attrNameLst>
                                          <p:attrName>style.visibility</p:attrName>
                                        </p:attrNameLst>
                                      </p:cBhvr>
                                      <p:to>
                                        <p:strVal val="visible"/>
                                      </p:to>
                                    </p:set>
                                    <p:animEffect transition="in" filter="fade">
                                      <p:cBhvr>
                                        <p:cTn id="27" dur="1000"/>
                                        <p:tgtEl>
                                          <p:spTgt spid="47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73">
                                            <p:txEl>
                                              <p:pRg st="5" end="5"/>
                                            </p:txEl>
                                          </p:spTgt>
                                        </p:tgtEl>
                                        <p:attrNameLst>
                                          <p:attrName>style.visibility</p:attrName>
                                        </p:attrNameLst>
                                      </p:cBhvr>
                                      <p:to>
                                        <p:strVal val="visible"/>
                                      </p:to>
                                    </p:set>
                                    <p:animEffect transition="in" filter="fade">
                                      <p:cBhvr>
                                        <p:cTn id="32" dur="1000"/>
                                        <p:tgtEl>
                                          <p:spTgt spid="47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73">
                                            <p:txEl>
                                              <p:pRg st="6" end="6"/>
                                            </p:txEl>
                                          </p:spTgt>
                                        </p:tgtEl>
                                        <p:attrNameLst>
                                          <p:attrName>style.visibility</p:attrName>
                                        </p:attrNameLst>
                                      </p:cBhvr>
                                      <p:to>
                                        <p:strVal val="visible"/>
                                      </p:to>
                                    </p:set>
                                    <p:animEffect transition="in" filter="fade">
                                      <p:cBhvr>
                                        <p:cTn id="37" dur="1000"/>
                                        <p:tgtEl>
                                          <p:spTgt spid="47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73">
                                            <p:txEl>
                                              <p:pRg st="7" end="7"/>
                                            </p:txEl>
                                          </p:spTgt>
                                        </p:tgtEl>
                                        <p:attrNameLst>
                                          <p:attrName>style.visibility</p:attrName>
                                        </p:attrNameLst>
                                      </p:cBhvr>
                                      <p:to>
                                        <p:strVal val="visible"/>
                                      </p:to>
                                    </p:set>
                                    <p:animEffect transition="in" filter="fade">
                                      <p:cBhvr>
                                        <p:cTn id="42" dur="1000"/>
                                        <p:tgtEl>
                                          <p:spTgt spid="47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73">
                                            <p:txEl>
                                              <p:pRg st="8" end="8"/>
                                            </p:txEl>
                                          </p:spTgt>
                                        </p:tgtEl>
                                        <p:attrNameLst>
                                          <p:attrName>style.visibility</p:attrName>
                                        </p:attrNameLst>
                                      </p:cBhvr>
                                      <p:to>
                                        <p:strVal val="visible"/>
                                      </p:to>
                                    </p:set>
                                    <p:animEffect transition="in" filter="fade">
                                      <p:cBhvr>
                                        <p:cTn id="47" dur="1000"/>
                                        <p:tgtEl>
                                          <p:spTgt spid="47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478"/>
        <p:cNvGrpSpPr/>
        <p:nvPr/>
      </p:nvGrpSpPr>
      <p:grpSpPr>
        <a:xfrm>
          <a:off x="0" y="0"/>
          <a:ext cx="0" cy="0"/>
          <a:chOff x="0" y="0"/>
          <a:chExt cx="0" cy="0"/>
        </a:xfrm>
      </p:grpSpPr>
      <p:sp>
        <p:nvSpPr>
          <p:cNvPr id="479" name="Google Shape;479;p8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480" name="Google Shape;480;p85"/>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Char char="✓"/>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highlight>
                  <a:srgbClr val="FCE5CD"/>
                </a:highlight>
              </a:rPr>
              <a:t>Inquiry/Idea Generation</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2"/>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0">
                                            <p:txEl>
                                              <p:pRg st="0" end="0"/>
                                            </p:txEl>
                                          </p:spTgt>
                                        </p:tgtEl>
                                        <p:attrNameLst>
                                          <p:attrName>style.visibility</p:attrName>
                                        </p:attrNameLst>
                                      </p:cBhvr>
                                      <p:to>
                                        <p:strVal val="visible"/>
                                      </p:to>
                                    </p:set>
                                    <p:animEffect transition="in" filter="fade">
                                      <p:cBhvr>
                                        <p:cTn id="7" dur="1000"/>
                                        <p:tgtEl>
                                          <p:spTgt spid="48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80">
                                            <p:txEl>
                                              <p:pRg st="1" end="1"/>
                                            </p:txEl>
                                          </p:spTgt>
                                        </p:tgtEl>
                                        <p:attrNameLst>
                                          <p:attrName>style.visibility</p:attrName>
                                        </p:attrNameLst>
                                      </p:cBhvr>
                                      <p:to>
                                        <p:strVal val="visible"/>
                                      </p:to>
                                    </p:set>
                                    <p:animEffect transition="in" filter="fade">
                                      <p:cBhvr>
                                        <p:cTn id="12" dur="1000"/>
                                        <p:tgtEl>
                                          <p:spTgt spid="48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80">
                                            <p:txEl>
                                              <p:pRg st="2" end="2"/>
                                            </p:txEl>
                                          </p:spTgt>
                                        </p:tgtEl>
                                        <p:attrNameLst>
                                          <p:attrName>style.visibility</p:attrName>
                                        </p:attrNameLst>
                                      </p:cBhvr>
                                      <p:to>
                                        <p:strVal val="visible"/>
                                      </p:to>
                                    </p:set>
                                    <p:animEffect transition="in" filter="fade">
                                      <p:cBhvr>
                                        <p:cTn id="17" dur="1000"/>
                                        <p:tgtEl>
                                          <p:spTgt spid="48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80">
                                            <p:txEl>
                                              <p:pRg st="3" end="3"/>
                                            </p:txEl>
                                          </p:spTgt>
                                        </p:tgtEl>
                                        <p:attrNameLst>
                                          <p:attrName>style.visibility</p:attrName>
                                        </p:attrNameLst>
                                      </p:cBhvr>
                                      <p:to>
                                        <p:strVal val="visible"/>
                                      </p:to>
                                    </p:set>
                                    <p:animEffect transition="in" filter="fade">
                                      <p:cBhvr>
                                        <p:cTn id="22" dur="1000"/>
                                        <p:tgtEl>
                                          <p:spTgt spid="48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80">
                                            <p:txEl>
                                              <p:pRg st="4" end="4"/>
                                            </p:txEl>
                                          </p:spTgt>
                                        </p:tgtEl>
                                        <p:attrNameLst>
                                          <p:attrName>style.visibility</p:attrName>
                                        </p:attrNameLst>
                                      </p:cBhvr>
                                      <p:to>
                                        <p:strVal val="visible"/>
                                      </p:to>
                                    </p:set>
                                    <p:animEffect transition="in" filter="fade">
                                      <p:cBhvr>
                                        <p:cTn id="27" dur="1000"/>
                                        <p:tgtEl>
                                          <p:spTgt spid="48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80">
                                            <p:txEl>
                                              <p:pRg st="5" end="5"/>
                                            </p:txEl>
                                          </p:spTgt>
                                        </p:tgtEl>
                                        <p:attrNameLst>
                                          <p:attrName>style.visibility</p:attrName>
                                        </p:attrNameLst>
                                      </p:cBhvr>
                                      <p:to>
                                        <p:strVal val="visible"/>
                                      </p:to>
                                    </p:set>
                                    <p:animEffect transition="in" filter="fade">
                                      <p:cBhvr>
                                        <p:cTn id="32" dur="1000"/>
                                        <p:tgtEl>
                                          <p:spTgt spid="48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0">
                                            <p:txEl>
                                              <p:pRg st="6" end="6"/>
                                            </p:txEl>
                                          </p:spTgt>
                                        </p:tgtEl>
                                        <p:attrNameLst>
                                          <p:attrName>style.visibility</p:attrName>
                                        </p:attrNameLst>
                                      </p:cBhvr>
                                      <p:to>
                                        <p:strVal val="visible"/>
                                      </p:to>
                                    </p:set>
                                    <p:animEffect transition="in" filter="fade">
                                      <p:cBhvr>
                                        <p:cTn id="37" dur="1000"/>
                                        <p:tgtEl>
                                          <p:spTgt spid="48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80">
                                            <p:txEl>
                                              <p:pRg st="7" end="7"/>
                                            </p:txEl>
                                          </p:spTgt>
                                        </p:tgtEl>
                                        <p:attrNameLst>
                                          <p:attrName>style.visibility</p:attrName>
                                        </p:attrNameLst>
                                      </p:cBhvr>
                                      <p:to>
                                        <p:strVal val="visible"/>
                                      </p:to>
                                    </p:set>
                                    <p:animEffect transition="in" filter="fade">
                                      <p:cBhvr>
                                        <p:cTn id="42" dur="1000"/>
                                        <p:tgtEl>
                                          <p:spTgt spid="48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80">
                                            <p:txEl>
                                              <p:pRg st="8" end="8"/>
                                            </p:txEl>
                                          </p:spTgt>
                                        </p:tgtEl>
                                        <p:attrNameLst>
                                          <p:attrName>style.visibility</p:attrName>
                                        </p:attrNameLst>
                                      </p:cBhvr>
                                      <p:to>
                                        <p:strVal val="visible"/>
                                      </p:to>
                                    </p:set>
                                    <p:animEffect transition="in" filter="fade">
                                      <p:cBhvr>
                                        <p:cTn id="47" dur="1000"/>
                                        <p:tgtEl>
                                          <p:spTgt spid="48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485"/>
        <p:cNvGrpSpPr/>
        <p:nvPr/>
      </p:nvGrpSpPr>
      <p:grpSpPr>
        <a:xfrm>
          <a:off x="0" y="0"/>
          <a:ext cx="0" cy="0"/>
          <a:chOff x="0" y="0"/>
          <a:chExt cx="0" cy="0"/>
        </a:xfrm>
      </p:grpSpPr>
      <p:sp>
        <p:nvSpPr>
          <p:cNvPr id="486" name="Google Shape;486;p86"/>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487" name="Google Shape;487;p86"/>
          <p:cNvSpPr txBox="1">
            <a:spLocks noGrp="1"/>
          </p:cNvSpPr>
          <p:nvPr>
            <p:ph type="body" idx="1"/>
          </p:nvPr>
        </p:nvSpPr>
        <p:spPr>
          <a:xfrm>
            <a:off x="397820" y="1676400"/>
            <a:ext cx="11218500" cy="4135200"/>
          </a:xfrm>
          <a:prstGeom prst="rect">
            <a:avLst/>
          </a:prstGeom>
          <a:noFill/>
          <a:ln>
            <a:noFill/>
          </a:ln>
        </p:spPr>
        <p:txBody>
          <a:bodyPr spcFirstLastPara="1" wrap="square" lIns="91425" tIns="45700" rIns="91425" bIns="45700" anchor="t" anchorCtr="0">
            <a:noAutofit/>
          </a:bodyPr>
          <a:lstStyle/>
          <a:p>
            <a:pPr marL="514350" marR="0" lvl="0" indent="-554990" algn="l" rtl="0">
              <a:lnSpc>
                <a:spcPct val="100000"/>
              </a:lnSpc>
              <a:spcBef>
                <a:spcPts val="0"/>
              </a:spcBef>
              <a:spcAft>
                <a:spcPts val="0"/>
              </a:spcAft>
              <a:buClr>
                <a:srgbClr val="FFA400"/>
              </a:buClr>
              <a:buSzPts val="2600"/>
              <a:buFont typeface="Calibri"/>
              <a:buAutoNum type="arabicPeriod" startAt="2"/>
            </a:pPr>
            <a:r>
              <a:rPr lang="en-US" sz="2600" b="1" i="0" u="none" strike="noStrike" cap="none">
                <a:solidFill>
                  <a:srgbClr val="002060"/>
                </a:solidFill>
                <a:latin typeface="Arial"/>
                <a:ea typeface="Arial"/>
                <a:cs typeface="Arial"/>
                <a:sym typeface="Arial"/>
              </a:rPr>
              <a:t>Inquiry/Idea Generation- </a:t>
            </a:r>
            <a:r>
              <a:rPr lang="en-US" sz="2600">
                <a:solidFill>
                  <a:srgbClr val="002060"/>
                </a:solidFill>
              </a:rPr>
              <a:t>A</a:t>
            </a:r>
            <a:r>
              <a:rPr lang="en-US" sz="2600" b="0" i="0" u="none" strike="noStrike" cap="none">
                <a:solidFill>
                  <a:srgbClr val="002060"/>
                </a:solidFill>
                <a:latin typeface="Arial"/>
                <a:ea typeface="Arial"/>
                <a:cs typeface="Arial"/>
                <a:sym typeface="Arial"/>
              </a:rPr>
              <a:t>llowing students to use their voice, co-create, and discover their own learning related to the standards and material being covered</a:t>
            </a:r>
            <a:endParaRPr sz="2600" b="0" i="0" u="none" strike="noStrike" cap="none">
              <a:solidFill>
                <a:srgbClr val="002060"/>
              </a:solidFill>
              <a:latin typeface="Arial"/>
              <a:ea typeface="Arial"/>
              <a:cs typeface="Arial"/>
              <a:sym typeface="Arial"/>
            </a:endParaRPr>
          </a:p>
          <a:p>
            <a:pPr marL="685800" marR="0" lvl="1" indent="-228600" algn="l" rtl="0">
              <a:lnSpc>
                <a:spcPct val="100000"/>
              </a:lnSpc>
              <a:spcBef>
                <a:spcPts val="0"/>
              </a:spcBef>
              <a:spcAft>
                <a:spcPts val="0"/>
              </a:spcAft>
              <a:buClr>
                <a:srgbClr val="FF9900"/>
              </a:buClr>
              <a:buSzPts val="2400"/>
              <a:buChar char="•"/>
            </a:pPr>
            <a:r>
              <a:rPr lang="en-US">
                <a:solidFill>
                  <a:srgbClr val="002060"/>
                </a:solidFill>
              </a:rPr>
              <a:t>In PBL, you create the Driving Question for the unit, and then, students’ inquiries drive the rest of the unit. </a:t>
            </a:r>
            <a:endParaRPr>
              <a:solidFill>
                <a:srgbClr val="002060"/>
              </a:solidFill>
            </a:endParaRPr>
          </a:p>
          <a:p>
            <a:pPr marL="1143000" marR="0" lvl="2" indent="-241300" algn="l" rtl="0">
              <a:lnSpc>
                <a:spcPct val="100000"/>
              </a:lnSpc>
              <a:spcBef>
                <a:spcPts val="0"/>
              </a:spcBef>
              <a:spcAft>
                <a:spcPts val="0"/>
              </a:spcAft>
              <a:buClr>
                <a:srgbClr val="FF9900"/>
              </a:buClr>
              <a:buSzPts val="2200"/>
              <a:buChar char="•"/>
            </a:pPr>
            <a:r>
              <a:rPr lang="en-US" sz="2200">
                <a:solidFill>
                  <a:srgbClr val="002060"/>
                </a:solidFill>
              </a:rPr>
              <a:t>However, teachers can usually anticipate these questions, and in doing so, they can plan out their project with time for content-specific instruction and formative assessments that will be used to facilitate students through completion of their project.</a:t>
            </a:r>
            <a:endParaRPr sz="2200">
              <a:solidFill>
                <a:srgbClr val="002060"/>
              </a:solidFill>
            </a:endParaRPr>
          </a:p>
          <a:p>
            <a:pPr marL="1143000" marR="0" lvl="2" indent="-241300" algn="l" rtl="0">
              <a:lnSpc>
                <a:spcPct val="100000"/>
              </a:lnSpc>
              <a:spcBef>
                <a:spcPts val="0"/>
              </a:spcBef>
              <a:spcAft>
                <a:spcPts val="0"/>
              </a:spcAft>
              <a:buClr>
                <a:srgbClr val="FF9900"/>
              </a:buClr>
              <a:buSzPts val="2200"/>
              <a:buChar char="•"/>
            </a:pPr>
            <a:r>
              <a:rPr lang="en-US" sz="2200">
                <a:solidFill>
                  <a:srgbClr val="002060"/>
                </a:solidFill>
              </a:rPr>
              <a:t>You should also incorporate formal student reflection. </a:t>
            </a:r>
            <a:endParaRPr sz="2200">
              <a:solidFill>
                <a:srgbClr val="002060"/>
              </a:solidFill>
            </a:endParaRPr>
          </a:p>
          <a:p>
            <a:pPr marL="685800" marR="0" lvl="1" indent="-228600" algn="l" rtl="0">
              <a:lnSpc>
                <a:spcPct val="100000"/>
              </a:lnSpc>
              <a:spcBef>
                <a:spcPts val="0"/>
              </a:spcBef>
              <a:spcAft>
                <a:spcPts val="0"/>
              </a:spcAft>
              <a:buClr>
                <a:srgbClr val="FF9900"/>
              </a:buClr>
              <a:buSzPts val="2400"/>
              <a:buChar char="•"/>
            </a:pPr>
            <a:r>
              <a:rPr lang="en-US">
                <a:solidFill>
                  <a:srgbClr val="002060"/>
                </a:solidFill>
              </a:rPr>
              <a:t>You do not have to use PBL in order to use questions deeply in your classroom. </a:t>
            </a:r>
            <a:endParaRPr>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240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87">
                                            <p:txEl>
                                              <p:pRg st="0" end="0"/>
                                            </p:txEl>
                                          </p:spTgt>
                                        </p:tgtEl>
                                        <p:attrNameLst>
                                          <p:attrName>style.visibility</p:attrName>
                                        </p:attrNameLst>
                                      </p:cBhvr>
                                      <p:to>
                                        <p:strVal val="visible"/>
                                      </p:to>
                                    </p:set>
                                    <p:animEffect transition="in" filter="fade">
                                      <p:cBhvr>
                                        <p:cTn id="7" dur="1000"/>
                                        <p:tgtEl>
                                          <p:spTgt spid="4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87">
                                            <p:txEl>
                                              <p:pRg st="1" end="1"/>
                                            </p:txEl>
                                          </p:spTgt>
                                        </p:tgtEl>
                                        <p:attrNameLst>
                                          <p:attrName>style.visibility</p:attrName>
                                        </p:attrNameLst>
                                      </p:cBhvr>
                                      <p:to>
                                        <p:strVal val="visible"/>
                                      </p:to>
                                    </p:set>
                                    <p:animEffect transition="in" filter="fade">
                                      <p:cBhvr>
                                        <p:cTn id="12" dur="1000"/>
                                        <p:tgtEl>
                                          <p:spTgt spid="4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87">
                                            <p:txEl>
                                              <p:pRg st="2" end="2"/>
                                            </p:txEl>
                                          </p:spTgt>
                                        </p:tgtEl>
                                        <p:attrNameLst>
                                          <p:attrName>style.visibility</p:attrName>
                                        </p:attrNameLst>
                                      </p:cBhvr>
                                      <p:to>
                                        <p:strVal val="visible"/>
                                      </p:to>
                                    </p:set>
                                    <p:animEffect transition="in" filter="fade">
                                      <p:cBhvr>
                                        <p:cTn id="17" dur="1000"/>
                                        <p:tgtEl>
                                          <p:spTgt spid="4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87">
                                            <p:txEl>
                                              <p:pRg st="3" end="3"/>
                                            </p:txEl>
                                          </p:spTgt>
                                        </p:tgtEl>
                                        <p:attrNameLst>
                                          <p:attrName>style.visibility</p:attrName>
                                        </p:attrNameLst>
                                      </p:cBhvr>
                                      <p:to>
                                        <p:strVal val="visible"/>
                                      </p:to>
                                    </p:set>
                                    <p:animEffect transition="in" filter="fade">
                                      <p:cBhvr>
                                        <p:cTn id="22" dur="1000"/>
                                        <p:tgtEl>
                                          <p:spTgt spid="4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87">
                                            <p:txEl>
                                              <p:pRg st="4" end="4"/>
                                            </p:txEl>
                                          </p:spTgt>
                                        </p:tgtEl>
                                        <p:attrNameLst>
                                          <p:attrName>style.visibility</p:attrName>
                                        </p:attrNameLst>
                                      </p:cBhvr>
                                      <p:to>
                                        <p:strVal val="visible"/>
                                      </p:to>
                                    </p:set>
                                    <p:animEffect transition="in" filter="fade">
                                      <p:cBhvr>
                                        <p:cTn id="27" dur="1000"/>
                                        <p:tgtEl>
                                          <p:spTgt spid="48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87">
                                            <p:txEl>
                                              <p:pRg st="5" end="5"/>
                                            </p:txEl>
                                          </p:spTgt>
                                        </p:tgtEl>
                                        <p:attrNameLst>
                                          <p:attrName>style.visibility</p:attrName>
                                        </p:attrNameLst>
                                      </p:cBhvr>
                                      <p:to>
                                        <p:strVal val="visible"/>
                                      </p:to>
                                    </p:set>
                                    <p:animEffect transition="in" filter="fade">
                                      <p:cBhvr>
                                        <p:cTn id="32" dur="1000"/>
                                        <p:tgtEl>
                                          <p:spTgt spid="48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sp>
        <p:nvSpPr>
          <p:cNvPr id="492" name="Google Shape;492;p87"/>
          <p:cNvSpPr txBox="1">
            <a:spLocks noGrp="1"/>
          </p:cNvSpPr>
          <p:nvPr>
            <p:ph type="title"/>
          </p:nvPr>
        </p:nvSpPr>
        <p:spPr>
          <a:xfrm>
            <a:off x="730850" y="60325"/>
            <a:ext cx="108351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“Improving the Instructional Core”</a:t>
            </a:r>
            <a:endParaRPr/>
          </a:p>
        </p:txBody>
      </p:sp>
      <p:sp>
        <p:nvSpPr>
          <p:cNvPr id="493" name="Google Shape;493;p87"/>
          <p:cNvSpPr txBox="1">
            <a:spLocks noGrp="1"/>
          </p:cNvSpPr>
          <p:nvPr>
            <p:ph type="body" idx="1"/>
          </p:nvPr>
        </p:nvSpPr>
        <p:spPr>
          <a:xfrm>
            <a:off x="730850" y="1444625"/>
            <a:ext cx="10835100" cy="3521100"/>
          </a:xfrm>
          <a:prstGeom prst="rect">
            <a:avLst/>
          </a:prstGeom>
        </p:spPr>
        <p:txBody>
          <a:bodyPr spcFirstLastPara="1" wrap="square" lIns="91425" tIns="45700" rIns="91425" bIns="45700" anchor="t" anchorCtr="0">
            <a:noAutofit/>
          </a:bodyPr>
          <a:lstStyle/>
          <a:p>
            <a:pPr marL="0" lvl="0" indent="0" algn="l" rtl="0">
              <a:lnSpc>
                <a:spcPct val="115000"/>
              </a:lnSpc>
              <a:spcBef>
                <a:spcPts val="0"/>
              </a:spcBef>
              <a:spcAft>
                <a:spcPts val="0"/>
              </a:spcAft>
              <a:buClr>
                <a:schemeClr val="dk1"/>
              </a:buClr>
              <a:buSzPts val="1100"/>
              <a:buFont typeface="Arial"/>
              <a:buNone/>
            </a:pPr>
            <a:r>
              <a:rPr lang="en-US" sz="2400">
                <a:solidFill>
                  <a:srgbClr val="11284B"/>
                </a:solidFill>
              </a:rPr>
              <a:t>“There are only three ways to improve student learning at scale: </a:t>
            </a:r>
            <a:r>
              <a:rPr lang="en-US" sz="2400" u="sng">
                <a:solidFill>
                  <a:srgbClr val="11284B"/>
                </a:solidFill>
              </a:rPr>
              <a:t>You can raise the level of the content that students are taught. You can increase the skill and knowledge that teachers bring to the teaching of that content. And you can increase the level of students’ active learning of the content</a:t>
            </a:r>
            <a:r>
              <a:rPr lang="en-US" sz="2400">
                <a:solidFill>
                  <a:srgbClr val="11284B"/>
                </a:solidFill>
              </a:rPr>
              <a:t>…</a:t>
            </a:r>
            <a:endParaRPr sz="2400">
              <a:solidFill>
                <a:srgbClr val="11284B"/>
              </a:solidFill>
            </a:endParaRPr>
          </a:p>
          <a:p>
            <a:pPr marL="0" lvl="0" indent="0" algn="l" rtl="0">
              <a:lnSpc>
                <a:spcPct val="115000"/>
              </a:lnSpc>
              <a:spcBef>
                <a:spcPts val="1600"/>
              </a:spcBef>
              <a:spcAft>
                <a:spcPts val="0"/>
              </a:spcAft>
              <a:buNone/>
            </a:pPr>
            <a:r>
              <a:rPr lang="en-US" sz="2400">
                <a:solidFill>
                  <a:srgbClr val="11284B"/>
                </a:solidFill>
              </a:rPr>
              <a:t>Standards only operate by influencing the level of content that’s being taught; their effect in actual classrooms depends on whether there are materials that reflect the standards, whether teachers know how to teach what the materials and standards require, and whether students find the work that they are being asked to do worthwhile and engaging.” </a:t>
            </a:r>
            <a:endParaRPr sz="2400">
              <a:solidFill>
                <a:srgbClr val="11284B"/>
              </a:solidFill>
            </a:endParaRPr>
          </a:p>
          <a:p>
            <a:pPr marL="0" lvl="0" indent="0" algn="r" rtl="0">
              <a:lnSpc>
                <a:spcPct val="115000"/>
              </a:lnSpc>
              <a:spcBef>
                <a:spcPts val="1600"/>
              </a:spcBef>
              <a:spcAft>
                <a:spcPts val="1600"/>
              </a:spcAft>
              <a:buClr>
                <a:schemeClr val="dk1"/>
              </a:buClr>
              <a:buSzPts val="1100"/>
              <a:buFont typeface="Arial"/>
              <a:buNone/>
            </a:pPr>
            <a:r>
              <a:rPr lang="en-US" sz="2400">
                <a:solidFill>
                  <a:srgbClr val="11284B"/>
                </a:solidFill>
              </a:rPr>
              <a:t>Elmore, 2008</a:t>
            </a:r>
            <a:endParaRPr sz="2400">
              <a:solidFill>
                <a:srgbClr val="11284B"/>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88"/>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Types of Questions</a:t>
            </a:r>
            <a:endParaRPr/>
          </a:p>
        </p:txBody>
      </p:sp>
      <p:sp>
        <p:nvSpPr>
          <p:cNvPr id="499" name="Google Shape;499;p88"/>
          <p:cNvSpPr txBox="1">
            <a:spLocks noGrp="1"/>
          </p:cNvSpPr>
          <p:nvPr>
            <p:ph type="body" idx="1"/>
          </p:nvPr>
        </p:nvSpPr>
        <p:spPr>
          <a:xfrm>
            <a:off x="838200" y="1825625"/>
            <a:ext cx="6540600" cy="3521100"/>
          </a:xfrm>
          <a:prstGeom prst="rect">
            <a:avLst/>
          </a:prstGeom>
        </p:spPr>
        <p:txBody>
          <a:bodyPr spcFirstLastPara="1" wrap="square" lIns="91425" tIns="45700" rIns="91425" bIns="45700" anchor="t" anchorCtr="0">
            <a:noAutofit/>
          </a:bodyPr>
          <a:lstStyle/>
          <a:p>
            <a:pPr marL="457200" lvl="0" indent="-419100" algn="l" rtl="0">
              <a:lnSpc>
                <a:spcPct val="115000"/>
              </a:lnSpc>
              <a:spcBef>
                <a:spcPts val="1000"/>
              </a:spcBef>
              <a:spcAft>
                <a:spcPts val="0"/>
              </a:spcAft>
              <a:buSzPts val="3000"/>
              <a:buChar char="▪"/>
            </a:pPr>
            <a:r>
              <a:rPr lang="en-US" sz="3000"/>
              <a:t>Essential Questions</a:t>
            </a:r>
            <a:endParaRPr sz="3000"/>
          </a:p>
          <a:p>
            <a:pPr marL="914400" lvl="1" indent="-419100" algn="l" rtl="0">
              <a:lnSpc>
                <a:spcPct val="115000"/>
              </a:lnSpc>
              <a:spcBef>
                <a:spcPts val="0"/>
              </a:spcBef>
              <a:spcAft>
                <a:spcPts val="0"/>
              </a:spcAft>
              <a:buSzPts val="3000"/>
              <a:buChar char="▪"/>
            </a:pPr>
            <a:r>
              <a:rPr lang="en-US" sz="3000"/>
              <a:t>Overarching</a:t>
            </a:r>
            <a:endParaRPr sz="3000"/>
          </a:p>
          <a:p>
            <a:pPr marL="914400" lvl="1" indent="-419100" algn="l" rtl="0">
              <a:lnSpc>
                <a:spcPct val="115000"/>
              </a:lnSpc>
              <a:spcBef>
                <a:spcPts val="0"/>
              </a:spcBef>
              <a:spcAft>
                <a:spcPts val="0"/>
              </a:spcAft>
              <a:buSzPts val="3000"/>
              <a:buChar char="▪"/>
            </a:pPr>
            <a:r>
              <a:rPr lang="en-US" sz="3000"/>
              <a:t>Topical</a:t>
            </a:r>
            <a:endParaRPr sz="3000"/>
          </a:p>
          <a:p>
            <a:pPr marL="457200" lvl="0" indent="-419100" algn="l" rtl="0">
              <a:lnSpc>
                <a:spcPct val="115000"/>
              </a:lnSpc>
              <a:spcBef>
                <a:spcPts val="0"/>
              </a:spcBef>
              <a:spcAft>
                <a:spcPts val="0"/>
              </a:spcAft>
              <a:buSzPts val="3000"/>
              <a:buChar char="▪"/>
            </a:pPr>
            <a:r>
              <a:rPr lang="en-US" sz="3000"/>
              <a:t>Guiding Questions</a:t>
            </a:r>
            <a:endParaRPr sz="3000"/>
          </a:p>
          <a:p>
            <a:pPr marL="457200" lvl="0" indent="-419100" algn="l" rtl="0">
              <a:lnSpc>
                <a:spcPct val="115000"/>
              </a:lnSpc>
              <a:spcBef>
                <a:spcPts val="0"/>
              </a:spcBef>
              <a:spcAft>
                <a:spcPts val="0"/>
              </a:spcAft>
              <a:buSzPts val="3000"/>
              <a:buChar char="▪"/>
            </a:pPr>
            <a:r>
              <a:rPr lang="en-US" sz="3000"/>
              <a:t>Leading Questions</a:t>
            </a:r>
            <a:endParaRPr sz="3000"/>
          </a:p>
          <a:p>
            <a:pPr marL="457200" lvl="0" indent="-419100" algn="l" rtl="0">
              <a:lnSpc>
                <a:spcPct val="115000"/>
              </a:lnSpc>
              <a:spcBef>
                <a:spcPts val="0"/>
              </a:spcBef>
              <a:spcAft>
                <a:spcPts val="0"/>
              </a:spcAft>
              <a:buSzPts val="3000"/>
              <a:buChar char="▪"/>
            </a:pPr>
            <a:r>
              <a:rPr lang="en-US" sz="3000"/>
              <a:t>Questions that Hook </a:t>
            </a:r>
            <a:endParaRPr sz="300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89"/>
          <p:cNvSpPr txBox="1">
            <a:spLocks noGrp="1"/>
          </p:cNvSpPr>
          <p:nvPr>
            <p:ph type="title"/>
          </p:nvPr>
        </p:nvSpPr>
        <p:spPr>
          <a:xfrm>
            <a:off x="577625" y="365125"/>
            <a:ext cx="11217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None/>
            </a:pPr>
            <a:r>
              <a:rPr lang="en-US"/>
              <a:t>What makes an Essential Question?</a:t>
            </a:r>
            <a:endParaRPr>
              <a:latin typeface="Arial Black"/>
              <a:ea typeface="Arial Black"/>
              <a:cs typeface="Arial Black"/>
              <a:sym typeface="Arial Black"/>
            </a:endParaRPr>
          </a:p>
        </p:txBody>
      </p:sp>
      <p:sp>
        <p:nvSpPr>
          <p:cNvPr id="505" name="Google Shape;505;p89"/>
          <p:cNvSpPr txBox="1">
            <a:spLocks noGrp="1"/>
          </p:cNvSpPr>
          <p:nvPr>
            <p:ph type="body" idx="1"/>
          </p:nvPr>
        </p:nvSpPr>
        <p:spPr>
          <a:xfrm>
            <a:off x="598525" y="1631400"/>
            <a:ext cx="11025600" cy="4161300"/>
          </a:xfrm>
          <a:prstGeom prst="rect">
            <a:avLst/>
          </a:prstGeom>
          <a:noFill/>
          <a:ln>
            <a:noFill/>
          </a:ln>
        </p:spPr>
        <p:txBody>
          <a:bodyPr spcFirstLastPara="1" wrap="square" lIns="91425" tIns="45700" rIns="91425" bIns="45700" anchor="t" anchorCtr="0">
            <a:noAutofit/>
          </a:bodyPr>
          <a:lstStyle/>
          <a:p>
            <a:pPr marL="177800" marR="0" lvl="0" indent="0" algn="l" rtl="0">
              <a:lnSpc>
                <a:spcPct val="100000"/>
              </a:lnSpc>
              <a:spcBef>
                <a:spcPts val="0"/>
              </a:spcBef>
              <a:spcAft>
                <a:spcPts val="0"/>
              </a:spcAft>
              <a:buClr>
                <a:schemeClr val="dk1"/>
              </a:buClr>
              <a:buSzPts val="1100"/>
              <a:buFont typeface="Arial"/>
              <a:buNone/>
            </a:pPr>
            <a:r>
              <a:rPr lang="en-US" sz="2400"/>
              <a:t>1. Is </a:t>
            </a:r>
            <a:r>
              <a:rPr lang="en-US" sz="2400" b="1"/>
              <a:t>open-ended</a:t>
            </a:r>
            <a:r>
              <a:rPr lang="en-US" sz="2400"/>
              <a:t>; that is, it typically will not have a single,final, and correct answer.</a:t>
            </a:r>
            <a:endParaRPr sz="2400"/>
          </a:p>
          <a:p>
            <a:pPr marL="177800" marR="0" lvl="0" indent="0" algn="l" rtl="0">
              <a:lnSpc>
                <a:spcPct val="100000"/>
              </a:lnSpc>
              <a:spcBef>
                <a:spcPts val="0"/>
              </a:spcBef>
              <a:spcAft>
                <a:spcPts val="0"/>
              </a:spcAft>
              <a:buClr>
                <a:schemeClr val="dk1"/>
              </a:buClr>
              <a:buSzPts val="1100"/>
              <a:buFont typeface="Arial"/>
              <a:buNone/>
            </a:pPr>
            <a:r>
              <a:rPr lang="en-US" sz="2400"/>
              <a:t>2. Is </a:t>
            </a:r>
            <a:r>
              <a:rPr lang="en-US" sz="2400" b="1"/>
              <a:t>thought-provoking</a:t>
            </a:r>
            <a:r>
              <a:rPr lang="en-US" sz="2400"/>
              <a:t> and intellectually engaging, often sparking discussion and debate.</a:t>
            </a:r>
            <a:endParaRPr sz="2400"/>
          </a:p>
          <a:p>
            <a:pPr marL="177800" marR="0" lvl="0" indent="0" algn="l" rtl="0">
              <a:lnSpc>
                <a:spcPct val="100000"/>
              </a:lnSpc>
              <a:spcBef>
                <a:spcPts val="0"/>
              </a:spcBef>
              <a:spcAft>
                <a:spcPts val="0"/>
              </a:spcAft>
              <a:buClr>
                <a:schemeClr val="dk1"/>
              </a:buClr>
              <a:buSzPts val="1100"/>
              <a:buFont typeface="Arial"/>
              <a:buNone/>
            </a:pPr>
            <a:r>
              <a:rPr lang="en-US" sz="2400"/>
              <a:t>3. </a:t>
            </a:r>
            <a:r>
              <a:rPr lang="en-US" sz="2400" b="1"/>
              <a:t>Calls for higher-order thinking</a:t>
            </a:r>
            <a:r>
              <a:rPr lang="en-US" sz="2400"/>
              <a:t>, such as analysis, inference, evaluation, prediction. It cannot be effectively answered by recall alone.</a:t>
            </a:r>
            <a:endParaRPr sz="2400"/>
          </a:p>
          <a:p>
            <a:pPr marL="177800" marR="0" lvl="0" indent="0" algn="l" rtl="0">
              <a:lnSpc>
                <a:spcPct val="100000"/>
              </a:lnSpc>
              <a:spcBef>
                <a:spcPts val="0"/>
              </a:spcBef>
              <a:spcAft>
                <a:spcPts val="0"/>
              </a:spcAft>
              <a:buClr>
                <a:schemeClr val="dk1"/>
              </a:buClr>
              <a:buSzPts val="1100"/>
              <a:buFont typeface="Arial"/>
              <a:buNone/>
            </a:pPr>
            <a:r>
              <a:rPr lang="en-US" sz="2400"/>
              <a:t>4. Points toward important, </a:t>
            </a:r>
            <a:r>
              <a:rPr lang="en-US" sz="2400" b="1"/>
              <a:t>transferable ideas</a:t>
            </a:r>
            <a:r>
              <a:rPr lang="en-US" sz="2400"/>
              <a:t> within (and sometimes across) disciplines.</a:t>
            </a:r>
            <a:endParaRPr sz="2400"/>
          </a:p>
          <a:p>
            <a:pPr marL="177800" marR="0" lvl="0" indent="0" algn="l" rtl="0">
              <a:lnSpc>
                <a:spcPct val="100000"/>
              </a:lnSpc>
              <a:spcBef>
                <a:spcPts val="0"/>
              </a:spcBef>
              <a:spcAft>
                <a:spcPts val="0"/>
              </a:spcAft>
              <a:buClr>
                <a:schemeClr val="dk1"/>
              </a:buClr>
              <a:buSzPts val="1100"/>
              <a:buFont typeface="Arial"/>
              <a:buNone/>
            </a:pPr>
            <a:r>
              <a:rPr lang="en-US" sz="2400"/>
              <a:t>5. </a:t>
            </a:r>
            <a:r>
              <a:rPr lang="en-US" sz="2400" b="1"/>
              <a:t>Raises additional questions</a:t>
            </a:r>
            <a:r>
              <a:rPr lang="en-US" sz="2400"/>
              <a:t> and sparks further inquiry.</a:t>
            </a:r>
            <a:endParaRPr sz="2400"/>
          </a:p>
          <a:p>
            <a:pPr marL="177800" marR="0" lvl="0" indent="0" algn="l" rtl="0">
              <a:lnSpc>
                <a:spcPct val="100000"/>
              </a:lnSpc>
              <a:spcBef>
                <a:spcPts val="0"/>
              </a:spcBef>
              <a:spcAft>
                <a:spcPts val="0"/>
              </a:spcAft>
              <a:buClr>
                <a:schemeClr val="dk1"/>
              </a:buClr>
              <a:buSzPts val="1100"/>
              <a:buFont typeface="Arial"/>
              <a:buNone/>
            </a:pPr>
            <a:r>
              <a:rPr lang="en-US" sz="2400"/>
              <a:t>6. </a:t>
            </a:r>
            <a:r>
              <a:rPr lang="en-US" sz="2400" b="1"/>
              <a:t>Requires support and justification</a:t>
            </a:r>
            <a:r>
              <a:rPr lang="en-US" sz="2400"/>
              <a:t>, not just an answer.</a:t>
            </a:r>
            <a:endParaRPr sz="2400"/>
          </a:p>
          <a:p>
            <a:pPr marL="177800" marR="0" lvl="0" indent="0" algn="l" rtl="0">
              <a:lnSpc>
                <a:spcPct val="100000"/>
              </a:lnSpc>
              <a:spcBef>
                <a:spcPts val="0"/>
              </a:spcBef>
              <a:spcAft>
                <a:spcPts val="0"/>
              </a:spcAft>
              <a:buClr>
                <a:schemeClr val="dk1"/>
              </a:buClr>
              <a:buSzPts val="1100"/>
              <a:buFont typeface="Arial"/>
              <a:buNone/>
            </a:pPr>
            <a:r>
              <a:rPr lang="en-US" sz="2400"/>
              <a:t>7. </a:t>
            </a:r>
            <a:r>
              <a:rPr lang="en-US" sz="2400" b="1"/>
              <a:t>Recurs over time;</a:t>
            </a:r>
            <a:r>
              <a:rPr lang="en-US" sz="2400"/>
              <a:t> that is, the question can and should be revisited again and again.</a:t>
            </a:r>
            <a:endParaRPr sz="2400"/>
          </a:p>
          <a:p>
            <a:pPr marL="177800" marR="0" lvl="0" indent="0" algn="l" rtl="0">
              <a:lnSpc>
                <a:spcPct val="100000"/>
              </a:lnSpc>
              <a:spcBef>
                <a:spcPts val="0"/>
              </a:spcBef>
              <a:spcAft>
                <a:spcPts val="0"/>
              </a:spcAft>
              <a:buClr>
                <a:srgbClr val="FFA400"/>
              </a:buClr>
              <a:buSzPts val="2800"/>
              <a:buFont typeface="Noto Sans Symbols"/>
              <a:buNone/>
            </a:pPr>
            <a:endParaRPr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05">
                                            <p:txEl>
                                              <p:pRg st="0" end="0"/>
                                            </p:txEl>
                                          </p:spTgt>
                                        </p:tgtEl>
                                        <p:attrNameLst>
                                          <p:attrName>style.visibility</p:attrName>
                                        </p:attrNameLst>
                                      </p:cBhvr>
                                      <p:to>
                                        <p:strVal val="visible"/>
                                      </p:to>
                                    </p:set>
                                    <p:animEffect transition="in" filter="fade">
                                      <p:cBhvr>
                                        <p:cTn id="7" dur="1000"/>
                                        <p:tgtEl>
                                          <p:spTgt spid="50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05">
                                            <p:txEl>
                                              <p:pRg st="1" end="1"/>
                                            </p:txEl>
                                          </p:spTgt>
                                        </p:tgtEl>
                                        <p:attrNameLst>
                                          <p:attrName>style.visibility</p:attrName>
                                        </p:attrNameLst>
                                      </p:cBhvr>
                                      <p:to>
                                        <p:strVal val="visible"/>
                                      </p:to>
                                    </p:set>
                                    <p:animEffect transition="in" filter="fade">
                                      <p:cBhvr>
                                        <p:cTn id="12" dur="1000"/>
                                        <p:tgtEl>
                                          <p:spTgt spid="50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05">
                                            <p:txEl>
                                              <p:pRg st="2" end="2"/>
                                            </p:txEl>
                                          </p:spTgt>
                                        </p:tgtEl>
                                        <p:attrNameLst>
                                          <p:attrName>style.visibility</p:attrName>
                                        </p:attrNameLst>
                                      </p:cBhvr>
                                      <p:to>
                                        <p:strVal val="visible"/>
                                      </p:to>
                                    </p:set>
                                    <p:animEffect transition="in" filter="fade">
                                      <p:cBhvr>
                                        <p:cTn id="17" dur="1000"/>
                                        <p:tgtEl>
                                          <p:spTgt spid="50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05">
                                            <p:txEl>
                                              <p:pRg st="3" end="3"/>
                                            </p:txEl>
                                          </p:spTgt>
                                        </p:tgtEl>
                                        <p:attrNameLst>
                                          <p:attrName>style.visibility</p:attrName>
                                        </p:attrNameLst>
                                      </p:cBhvr>
                                      <p:to>
                                        <p:strVal val="visible"/>
                                      </p:to>
                                    </p:set>
                                    <p:animEffect transition="in" filter="fade">
                                      <p:cBhvr>
                                        <p:cTn id="22" dur="1000"/>
                                        <p:tgtEl>
                                          <p:spTgt spid="50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05">
                                            <p:txEl>
                                              <p:pRg st="4" end="4"/>
                                            </p:txEl>
                                          </p:spTgt>
                                        </p:tgtEl>
                                        <p:attrNameLst>
                                          <p:attrName>style.visibility</p:attrName>
                                        </p:attrNameLst>
                                      </p:cBhvr>
                                      <p:to>
                                        <p:strVal val="visible"/>
                                      </p:to>
                                    </p:set>
                                    <p:animEffect transition="in" filter="fade">
                                      <p:cBhvr>
                                        <p:cTn id="27" dur="1000"/>
                                        <p:tgtEl>
                                          <p:spTgt spid="50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05">
                                            <p:txEl>
                                              <p:pRg st="5" end="5"/>
                                            </p:txEl>
                                          </p:spTgt>
                                        </p:tgtEl>
                                        <p:attrNameLst>
                                          <p:attrName>style.visibility</p:attrName>
                                        </p:attrNameLst>
                                      </p:cBhvr>
                                      <p:to>
                                        <p:strVal val="visible"/>
                                      </p:to>
                                    </p:set>
                                    <p:animEffect transition="in" filter="fade">
                                      <p:cBhvr>
                                        <p:cTn id="32" dur="1000"/>
                                        <p:tgtEl>
                                          <p:spTgt spid="50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05">
                                            <p:txEl>
                                              <p:pRg st="6" end="6"/>
                                            </p:txEl>
                                          </p:spTgt>
                                        </p:tgtEl>
                                        <p:attrNameLst>
                                          <p:attrName>style.visibility</p:attrName>
                                        </p:attrNameLst>
                                      </p:cBhvr>
                                      <p:to>
                                        <p:strVal val="visible"/>
                                      </p:to>
                                    </p:set>
                                    <p:animEffect transition="in" filter="fade">
                                      <p:cBhvr>
                                        <p:cTn id="37" dur="1000"/>
                                        <p:tgtEl>
                                          <p:spTgt spid="50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05">
                                            <p:txEl>
                                              <p:pRg st="7" end="7"/>
                                            </p:txEl>
                                          </p:spTgt>
                                        </p:tgtEl>
                                        <p:attrNameLst>
                                          <p:attrName>style.visibility</p:attrName>
                                        </p:attrNameLst>
                                      </p:cBhvr>
                                      <p:to>
                                        <p:strVal val="visible"/>
                                      </p:to>
                                    </p:set>
                                    <p:animEffect transition="in" filter="fade">
                                      <p:cBhvr>
                                        <p:cTn id="42" dur="1000"/>
                                        <p:tgtEl>
                                          <p:spTgt spid="50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p9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What are Guiding Questions? </a:t>
            </a:r>
            <a:endParaRPr/>
          </a:p>
        </p:txBody>
      </p:sp>
      <p:sp>
        <p:nvSpPr>
          <p:cNvPr id="511" name="Google Shape;511;p90"/>
          <p:cNvSpPr txBox="1">
            <a:spLocks noGrp="1"/>
          </p:cNvSpPr>
          <p:nvPr>
            <p:ph type="body" idx="1"/>
          </p:nvPr>
        </p:nvSpPr>
        <p:spPr>
          <a:xfrm>
            <a:off x="838200" y="1825625"/>
            <a:ext cx="10274400" cy="3521100"/>
          </a:xfrm>
          <a:prstGeom prst="rect">
            <a:avLst/>
          </a:prstGeom>
        </p:spPr>
        <p:txBody>
          <a:bodyPr spcFirstLastPara="1" wrap="square" lIns="91425" tIns="45700" rIns="91425" bIns="45700" anchor="t" anchorCtr="0">
            <a:noAutofit/>
          </a:bodyPr>
          <a:lstStyle/>
          <a:p>
            <a:pPr marL="457200" lvl="0" indent="-406400" algn="l" rtl="0">
              <a:spcBef>
                <a:spcPts val="0"/>
              </a:spcBef>
              <a:spcAft>
                <a:spcPts val="0"/>
              </a:spcAft>
              <a:buSzPts val="2800"/>
              <a:buChar char="●"/>
            </a:pPr>
            <a:r>
              <a:rPr lang="en-US"/>
              <a:t>Questions that guide are </a:t>
            </a:r>
            <a:r>
              <a:rPr lang="en-US" b="1"/>
              <a:t>broader</a:t>
            </a:r>
            <a:r>
              <a:rPr lang="en-US"/>
              <a:t>, but are not truly open-ended or designed to cause in-depth inquiry like Essential Question. </a:t>
            </a:r>
            <a:endParaRPr/>
          </a:p>
          <a:p>
            <a:pPr marL="457200" lvl="0" indent="-406400" algn="l" rtl="0">
              <a:spcBef>
                <a:spcPts val="0"/>
              </a:spcBef>
              <a:spcAft>
                <a:spcPts val="0"/>
              </a:spcAft>
              <a:buSzPts val="2800"/>
              <a:buChar char="●"/>
            </a:pPr>
            <a:r>
              <a:rPr lang="en-US"/>
              <a:t>These help teachers</a:t>
            </a:r>
            <a:r>
              <a:rPr lang="en-US" b="1"/>
              <a:t> plan for the achievement of specific content outcomes</a:t>
            </a:r>
            <a:r>
              <a:rPr lang="en-US"/>
              <a:t>. </a:t>
            </a:r>
            <a:endParaRPr/>
          </a:p>
          <a:p>
            <a:pPr marL="457200" lvl="0" indent="-406400" algn="l" rtl="0">
              <a:spcBef>
                <a:spcPts val="0"/>
              </a:spcBef>
              <a:spcAft>
                <a:spcPts val="0"/>
              </a:spcAft>
              <a:buSzPts val="2800"/>
              <a:buChar char="●"/>
            </a:pPr>
            <a:r>
              <a:rPr lang="en-US"/>
              <a:t>Each of these questions is </a:t>
            </a:r>
            <a:r>
              <a:rPr lang="en-US" b="1"/>
              <a:t>steering the student toward previously targeted knowledge and skill</a:t>
            </a:r>
            <a:r>
              <a:rPr lang="en-US"/>
              <a:t>—to arrive at a definite answer. </a:t>
            </a:r>
            <a:endParaRPr/>
          </a:p>
          <a:p>
            <a:pPr marL="914400" lvl="1" indent="-406400" algn="l" rtl="0">
              <a:spcBef>
                <a:spcPts val="0"/>
              </a:spcBef>
              <a:spcAft>
                <a:spcPts val="0"/>
              </a:spcAft>
              <a:buSzPts val="2800"/>
              <a:buChar char="○"/>
            </a:pPr>
            <a:r>
              <a:rPr lang="en-US" sz="2800"/>
              <a:t>Yet the answer requires some inference, not simply recall.</a:t>
            </a:r>
            <a:endParaRPr sz="2800"/>
          </a:p>
          <a:p>
            <a:pPr marL="914400" lvl="1" indent="-406400" algn="l" rtl="0">
              <a:spcBef>
                <a:spcPts val="0"/>
              </a:spcBef>
              <a:spcAft>
                <a:spcPts val="0"/>
              </a:spcAft>
              <a:buSzPts val="2800"/>
              <a:buChar char="○"/>
            </a:pPr>
            <a:r>
              <a:rPr lang="en-US" sz="2800"/>
              <a:t>Ex. How might we write an argumentative essay?  </a:t>
            </a:r>
            <a:endParaRPr sz="2800"/>
          </a:p>
          <a:p>
            <a:pPr marL="0" lvl="0" indent="0" algn="l" rtl="0">
              <a:spcBef>
                <a:spcPts val="100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1">
                                            <p:txEl>
                                              <p:pRg st="0" end="0"/>
                                            </p:txEl>
                                          </p:spTgt>
                                        </p:tgtEl>
                                        <p:attrNameLst>
                                          <p:attrName>style.visibility</p:attrName>
                                        </p:attrNameLst>
                                      </p:cBhvr>
                                      <p:to>
                                        <p:strVal val="visible"/>
                                      </p:to>
                                    </p:set>
                                    <p:animEffect transition="in" filter="fade">
                                      <p:cBhvr>
                                        <p:cTn id="7" dur="1000"/>
                                        <p:tgtEl>
                                          <p:spTgt spid="5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1">
                                            <p:txEl>
                                              <p:pRg st="1" end="1"/>
                                            </p:txEl>
                                          </p:spTgt>
                                        </p:tgtEl>
                                        <p:attrNameLst>
                                          <p:attrName>style.visibility</p:attrName>
                                        </p:attrNameLst>
                                      </p:cBhvr>
                                      <p:to>
                                        <p:strVal val="visible"/>
                                      </p:to>
                                    </p:set>
                                    <p:animEffect transition="in" filter="fade">
                                      <p:cBhvr>
                                        <p:cTn id="12" dur="1000"/>
                                        <p:tgtEl>
                                          <p:spTgt spid="5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1">
                                            <p:txEl>
                                              <p:pRg st="2" end="2"/>
                                            </p:txEl>
                                          </p:spTgt>
                                        </p:tgtEl>
                                        <p:attrNameLst>
                                          <p:attrName>style.visibility</p:attrName>
                                        </p:attrNameLst>
                                      </p:cBhvr>
                                      <p:to>
                                        <p:strVal val="visible"/>
                                      </p:to>
                                    </p:set>
                                    <p:animEffect transition="in" filter="fade">
                                      <p:cBhvr>
                                        <p:cTn id="17" dur="1000"/>
                                        <p:tgtEl>
                                          <p:spTgt spid="5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1">
                                            <p:txEl>
                                              <p:pRg st="3" end="3"/>
                                            </p:txEl>
                                          </p:spTgt>
                                        </p:tgtEl>
                                        <p:attrNameLst>
                                          <p:attrName>style.visibility</p:attrName>
                                        </p:attrNameLst>
                                      </p:cBhvr>
                                      <p:to>
                                        <p:strVal val="visible"/>
                                      </p:to>
                                    </p:set>
                                    <p:animEffect transition="in" filter="fade">
                                      <p:cBhvr>
                                        <p:cTn id="22" dur="1000"/>
                                        <p:tgtEl>
                                          <p:spTgt spid="5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11">
                                            <p:txEl>
                                              <p:pRg st="4" end="4"/>
                                            </p:txEl>
                                          </p:spTgt>
                                        </p:tgtEl>
                                        <p:attrNameLst>
                                          <p:attrName>style.visibility</p:attrName>
                                        </p:attrNameLst>
                                      </p:cBhvr>
                                      <p:to>
                                        <p:strVal val="visible"/>
                                      </p:to>
                                    </p:set>
                                    <p:animEffect transition="in" filter="fade">
                                      <p:cBhvr>
                                        <p:cTn id="27" dur="1000"/>
                                        <p:tgtEl>
                                          <p:spTgt spid="5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11">
                                            <p:txEl>
                                              <p:pRg st="5" end="5"/>
                                            </p:txEl>
                                          </p:spTgt>
                                        </p:tgtEl>
                                        <p:attrNameLst>
                                          <p:attrName>style.visibility</p:attrName>
                                        </p:attrNameLst>
                                      </p:cBhvr>
                                      <p:to>
                                        <p:strVal val="visible"/>
                                      </p:to>
                                    </p:set>
                                    <p:animEffect transition="in" filter="fade">
                                      <p:cBhvr>
                                        <p:cTn id="32" dur="1000"/>
                                        <p:tgtEl>
                                          <p:spTgt spid="5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15"/>
        <p:cNvGrpSpPr/>
        <p:nvPr/>
      </p:nvGrpSpPr>
      <p:grpSpPr>
        <a:xfrm>
          <a:off x="0" y="0"/>
          <a:ext cx="0" cy="0"/>
          <a:chOff x="0" y="0"/>
          <a:chExt cx="0" cy="0"/>
        </a:xfrm>
      </p:grpSpPr>
      <p:sp>
        <p:nvSpPr>
          <p:cNvPr id="516" name="Google Shape;516;p91"/>
          <p:cNvSpPr txBox="1">
            <a:spLocks noGrp="1"/>
          </p:cNvSpPr>
          <p:nvPr>
            <p:ph type="title"/>
          </p:nvPr>
        </p:nvSpPr>
        <p:spPr>
          <a:xfrm>
            <a:off x="839788"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Comparison</a:t>
            </a:r>
            <a:endParaRPr/>
          </a:p>
        </p:txBody>
      </p:sp>
      <p:sp>
        <p:nvSpPr>
          <p:cNvPr id="517" name="Google Shape;517;p91"/>
          <p:cNvSpPr txBox="1">
            <a:spLocks noGrp="1"/>
          </p:cNvSpPr>
          <p:nvPr>
            <p:ph type="body" idx="1"/>
          </p:nvPr>
        </p:nvSpPr>
        <p:spPr>
          <a:xfrm>
            <a:off x="839788" y="1681163"/>
            <a:ext cx="5157900" cy="823800"/>
          </a:xfrm>
          <a:prstGeom prst="rect">
            <a:avLst/>
          </a:prstGeom>
        </p:spPr>
        <p:txBody>
          <a:bodyPr spcFirstLastPara="1" wrap="square" lIns="91425" tIns="45700" rIns="91425" bIns="45700" anchor="b" anchorCtr="0">
            <a:noAutofit/>
          </a:bodyPr>
          <a:lstStyle/>
          <a:p>
            <a:pPr marL="0" lvl="0" indent="0" algn="l" rtl="0">
              <a:spcBef>
                <a:spcPts val="1000"/>
              </a:spcBef>
              <a:spcAft>
                <a:spcPts val="0"/>
              </a:spcAft>
              <a:buNone/>
            </a:pPr>
            <a:r>
              <a:rPr lang="en-US"/>
              <a:t>Essential Questions</a:t>
            </a:r>
            <a:endParaRPr/>
          </a:p>
        </p:txBody>
      </p:sp>
      <p:sp>
        <p:nvSpPr>
          <p:cNvPr id="518" name="Google Shape;518;p91"/>
          <p:cNvSpPr txBox="1">
            <a:spLocks noGrp="1"/>
          </p:cNvSpPr>
          <p:nvPr>
            <p:ph type="body" idx="2"/>
          </p:nvPr>
        </p:nvSpPr>
        <p:spPr>
          <a:xfrm>
            <a:off x="839788" y="2505075"/>
            <a:ext cx="5157900" cy="3684600"/>
          </a:xfrm>
          <a:prstGeom prst="rect">
            <a:avLst/>
          </a:prstGeom>
        </p:spPr>
        <p:txBody>
          <a:bodyPr spcFirstLastPara="1" wrap="square" lIns="91425" tIns="45700" rIns="91425" bIns="45700" anchor="t" anchorCtr="0">
            <a:noAutofit/>
          </a:bodyPr>
          <a:lstStyle/>
          <a:p>
            <a:pPr marL="457200" lvl="0" indent="-381000" algn="l" rtl="0">
              <a:spcBef>
                <a:spcPts val="1000"/>
              </a:spcBef>
              <a:spcAft>
                <a:spcPts val="0"/>
              </a:spcAft>
              <a:buSzPts val="2400"/>
              <a:buChar char="●"/>
            </a:pPr>
            <a:r>
              <a:rPr lang="en-US" sz="2400"/>
              <a:t>Asked to stimulate ongoing thinking and inquiry</a:t>
            </a:r>
            <a:endParaRPr sz="2400"/>
          </a:p>
          <a:p>
            <a:pPr marL="457200" lvl="0" indent="-381000" algn="l" rtl="0">
              <a:spcBef>
                <a:spcPts val="0"/>
              </a:spcBef>
              <a:spcAft>
                <a:spcPts val="0"/>
              </a:spcAft>
              <a:buSzPts val="2400"/>
              <a:buChar char="●"/>
            </a:pPr>
            <a:r>
              <a:rPr lang="en-US" sz="2400"/>
              <a:t>Raise more questions</a:t>
            </a:r>
            <a:endParaRPr sz="2400"/>
          </a:p>
          <a:p>
            <a:pPr marL="457200" lvl="0" indent="-381000" algn="l" rtl="0">
              <a:spcBef>
                <a:spcPts val="0"/>
              </a:spcBef>
              <a:spcAft>
                <a:spcPts val="0"/>
              </a:spcAft>
              <a:buSzPts val="2400"/>
              <a:buChar char="●"/>
            </a:pPr>
            <a:r>
              <a:rPr lang="en-US" sz="2400"/>
              <a:t>Spark discussion and debate</a:t>
            </a:r>
            <a:endParaRPr sz="2400"/>
          </a:p>
          <a:p>
            <a:pPr marL="457200" lvl="0" indent="-381000" algn="l" rtl="0">
              <a:spcBef>
                <a:spcPts val="0"/>
              </a:spcBef>
              <a:spcAft>
                <a:spcPts val="0"/>
              </a:spcAft>
              <a:buSzPts val="2400"/>
              <a:buChar char="●"/>
            </a:pPr>
            <a:r>
              <a:rPr lang="en-US" sz="2400"/>
              <a:t>Asked and re-asked throughout the unit (and maybe the year)</a:t>
            </a:r>
            <a:endParaRPr sz="2400"/>
          </a:p>
          <a:p>
            <a:pPr marL="457200" lvl="0" indent="-381000" algn="l" rtl="0">
              <a:spcBef>
                <a:spcPts val="0"/>
              </a:spcBef>
              <a:spcAft>
                <a:spcPts val="0"/>
              </a:spcAft>
              <a:buSzPts val="2400"/>
              <a:buChar char="●"/>
            </a:pPr>
            <a:r>
              <a:rPr lang="en-US" sz="2400"/>
              <a:t>Demand justification and support</a:t>
            </a:r>
            <a:endParaRPr sz="2400"/>
          </a:p>
          <a:p>
            <a:pPr marL="457200" lvl="0" indent="-381000" algn="l" rtl="0">
              <a:spcBef>
                <a:spcPts val="0"/>
              </a:spcBef>
              <a:spcAft>
                <a:spcPts val="0"/>
              </a:spcAft>
              <a:buSzPts val="2400"/>
              <a:buChar char="●"/>
            </a:pPr>
            <a:r>
              <a:rPr lang="en-US" sz="2400"/>
              <a:t>"Answers" may change as understanding deepens</a:t>
            </a:r>
            <a:endParaRPr sz="2400"/>
          </a:p>
          <a:p>
            <a:pPr marL="0" lvl="0" indent="0" algn="l" rtl="0">
              <a:spcBef>
                <a:spcPts val="1000"/>
              </a:spcBef>
              <a:spcAft>
                <a:spcPts val="0"/>
              </a:spcAft>
              <a:buNone/>
            </a:pPr>
            <a:endParaRPr sz="2400"/>
          </a:p>
        </p:txBody>
      </p:sp>
      <p:sp>
        <p:nvSpPr>
          <p:cNvPr id="519" name="Google Shape;519;p91"/>
          <p:cNvSpPr txBox="1">
            <a:spLocks noGrp="1"/>
          </p:cNvSpPr>
          <p:nvPr>
            <p:ph type="body" idx="3"/>
          </p:nvPr>
        </p:nvSpPr>
        <p:spPr>
          <a:xfrm>
            <a:off x="6172200" y="1681163"/>
            <a:ext cx="5183100" cy="823800"/>
          </a:xfrm>
          <a:prstGeom prst="rect">
            <a:avLst/>
          </a:prstGeom>
        </p:spPr>
        <p:txBody>
          <a:bodyPr spcFirstLastPara="1" wrap="square" lIns="91425" tIns="45700" rIns="91425" bIns="45700" anchor="b" anchorCtr="0">
            <a:noAutofit/>
          </a:bodyPr>
          <a:lstStyle/>
          <a:p>
            <a:pPr marL="0" lvl="0" indent="0" algn="l" rtl="0">
              <a:spcBef>
                <a:spcPts val="1000"/>
              </a:spcBef>
              <a:spcAft>
                <a:spcPts val="0"/>
              </a:spcAft>
              <a:buNone/>
            </a:pPr>
            <a:r>
              <a:rPr lang="en-US"/>
              <a:t>Guided Questions</a:t>
            </a:r>
            <a:endParaRPr/>
          </a:p>
        </p:txBody>
      </p:sp>
      <p:sp>
        <p:nvSpPr>
          <p:cNvPr id="520" name="Google Shape;520;p91"/>
          <p:cNvSpPr txBox="1">
            <a:spLocks noGrp="1"/>
          </p:cNvSpPr>
          <p:nvPr>
            <p:ph type="body" idx="4"/>
          </p:nvPr>
        </p:nvSpPr>
        <p:spPr>
          <a:xfrm>
            <a:off x="6172200" y="2505075"/>
            <a:ext cx="5183100" cy="3684600"/>
          </a:xfrm>
          <a:prstGeom prst="rect">
            <a:avLst/>
          </a:prstGeom>
        </p:spPr>
        <p:txBody>
          <a:bodyPr spcFirstLastPara="1" wrap="square" lIns="91425" tIns="45700" rIns="91425" bIns="45700" anchor="t" anchorCtr="0">
            <a:noAutofit/>
          </a:bodyPr>
          <a:lstStyle/>
          <a:p>
            <a:pPr marL="457200" lvl="0" indent="-381000" algn="l" rtl="0">
              <a:spcBef>
                <a:spcPts val="1000"/>
              </a:spcBef>
              <a:spcAft>
                <a:spcPts val="0"/>
              </a:spcAft>
              <a:buSzPts val="2400"/>
              <a:buChar char="●"/>
            </a:pPr>
            <a:r>
              <a:rPr lang="en-US" sz="2400"/>
              <a:t>Asked to encourage and guide exploration of a topic</a:t>
            </a:r>
            <a:endParaRPr sz="2400"/>
          </a:p>
          <a:p>
            <a:pPr marL="457200" lvl="0" indent="-381000" algn="l" rtl="0">
              <a:spcBef>
                <a:spcPts val="0"/>
              </a:spcBef>
              <a:spcAft>
                <a:spcPts val="0"/>
              </a:spcAft>
              <a:buSzPts val="2400"/>
              <a:buChar char="●"/>
            </a:pPr>
            <a:r>
              <a:rPr lang="en-US" sz="2400"/>
              <a:t>Point toward desired knowledge and skill (but not necessarily to a single answer)</a:t>
            </a:r>
            <a:endParaRPr sz="2400"/>
          </a:p>
          <a:p>
            <a:pPr marL="457200" lvl="0" indent="-381000" algn="l" rtl="0">
              <a:spcBef>
                <a:spcPts val="0"/>
              </a:spcBef>
              <a:spcAft>
                <a:spcPts val="0"/>
              </a:spcAft>
              <a:buSzPts val="2400"/>
              <a:buChar char="●"/>
            </a:pPr>
            <a:r>
              <a:rPr lang="en-US" sz="2400"/>
              <a:t>May be asked over time (e.g., throughout a unit)</a:t>
            </a:r>
            <a:endParaRPr sz="2400"/>
          </a:p>
          <a:p>
            <a:pPr marL="457200" lvl="0" indent="-381000" algn="l" rtl="0">
              <a:spcBef>
                <a:spcPts val="0"/>
              </a:spcBef>
              <a:spcAft>
                <a:spcPts val="0"/>
              </a:spcAft>
              <a:buSzPts val="2400"/>
              <a:buChar char="●"/>
            </a:pPr>
            <a:r>
              <a:rPr lang="en-US" sz="2400"/>
              <a:t>Generally require some explanation and support</a:t>
            </a:r>
            <a:endParaRPr sz="2400"/>
          </a:p>
          <a:p>
            <a:pPr marL="0" lvl="0" indent="0" algn="l" rtl="0">
              <a:spcBef>
                <a:spcPts val="1000"/>
              </a:spcBef>
              <a:spcAft>
                <a:spcPts val="0"/>
              </a:spcAft>
              <a:buNone/>
            </a:pPr>
            <a:endParaRPr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18">
                                            <p:txEl>
                                              <p:pRg st="0" end="0"/>
                                            </p:txEl>
                                          </p:spTgt>
                                        </p:tgtEl>
                                        <p:attrNameLst>
                                          <p:attrName>style.visibility</p:attrName>
                                        </p:attrNameLst>
                                      </p:cBhvr>
                                      <p:to>
                                        <p:strVal val="visible"/>
                                      </p:to>
                                    </p:set>
                                    <p:animEffect transition="in" filter="fade">
                                      <p:cBhvr>
                                        <p:cTn id="7" dur="1000"/>
                                        <p:tgtEl>
                                          <p:spTgt spid="5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18">
                                            <p:txEl>
                                              <p:pRg st="1" end="1"/>
                                            </p:txEl>
                                          </p:spTgt>
                                        </p:tgtEl>
                                        <p:attrNameLst>
                                          <p:attrName>style.visibility</p:attrName>
                                        </p:attrNameLst>
                                      </p:cBhvr>
                                      <p:to>
                                        <p:strVal val="visible"/>
                                      </p:to>
                                    </p:set>
                                    <p:animEffect transition="in" filter="fade">
                                      <p:cBhvr>
                                        <p:cTn id="12" dur="1000"/>
                                        <p:tgtEl>
                                          <p:spTgt spid="5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18">
                                            <p:txEl>
                                              <p:pRg st="2" end="2"/>
                                            </p:txEl>
                                          </p:spTgt>
                                        </p:tgtEl>
                                        <p:attrNameLst>
                                          <p:attrName>style.visibility</p:attrName>
                                        </p:attrNameLst>
                                      </p:cBhvr>
                                      <p:to>
                                        <p:strVal val="visible"/>
                                      </p:to>
                                    </p:set>
                                    <p:animEffect transition="in" filter="fade">
                                      <p:cBhvr>
                                        <p:cTn id="17" dur="1000"/>
                                        <p:tgtEl>
                                          <p:spTgt spid="5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18">
                                            <p:txEl>
                                              <p:pRg st="3" end="3"/>
                                            </p:txEl>
                                          </p:spTgt>
                                        </p:tgtEl>
                                        <p:attrNameLst>
                                          <p:attrName>style.visibility</p:attrName>
                                        </p:attrNameLst>
                                      </p:cBhvr>
                                      <p:to>
                                        <p:strVal val="visible"/>
                                      </p:to>
                                    </p:set>
                                    <p:animEffect transition="in" filter="fade">
                                      <p:cBhvr>
                                        <p:cTn id="22" dur="1000"/>
                                        <p:tgtEl>
                                          <p:spTgt spid="51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18">
                                            <p:txEl>
                                              <p:pRg st="4" end="4"/>
                                            </p:txEl>
                                          </p:spTgt>
                                        </p:tgtEl>
                                        <p:attrNameLst>
                                          <p:attrName>style.visibility</p:attrName>
                                        </p:attrNameLst>
                                      </p:cBhvr>
                                      <p:to>
                                        <p:strVal val="visible"/>
                                      </p:to>
                                    </p:set>
                                    <p:animEffect transition="in" filter="fade">
                                      <p:cBhvr>
                                        <p:cTn id="27" dur="1000"/>
                                        <p:tgtEl>
                                          <p:spTgt spid="51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18">
                                            <p:txEl>
                                              <p:pRg st="5" end="5"/>
                                            </p:txEl>
                                          </p:spTgt>
                                        </p:tgtEl>
                                        <p:attrNameLst>
                                          <p:attrName>style.visibility</p:attrName>
                                        </p:attrNameLst>
                                      </p:cBhvr>
                                      <p:to>
                                        <p:strVal val="visible"/>
                                      </p:to>
                                    </p:set>
                                    <p:animEffect transition="in" filter="fade">
                                      <p:cBhvr>
                                        <p:cTn id="32" dur="1000"/>
                                        <p:tgtEl>
                                          <p:spTgt spid="51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18">
                                            <p:txEl>
                                              <p:pRg st="6" end="6"/>
                                            </p:txEl>
                                          </p:spTgt>
                                        </p:tgtEl>
                                        <p:attrNameLst>
                                          <p:attrName>style.visibility</p:attrName>
                                        </p:attrNameLst>
                                      </p:cBhvr>
                                      <p:to>
                                        <p:strVal val="visible"/>
                                      </p:to>
                                    </p:set>
                                    <p:animEffect transition="in" filter="fade">
                                      <p:cBhvr>
                                        <p:cTn id="37" dur="1000"/>
                                        <p:tgtEl>
                                          <p:spTgt spid="51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20">
                                            <p:txEl>
                                              <p:pRg st="0" end="0"/>
                                            </p:txEl>
                                          </p:spTgt>
                                        </p:tgtEl>
                                        <p:attrNameLst>
                                          <p:attrName>style.visibility</p:attrName>
                                        </p:attrNameLst>
                                      </p:cBhvr>
                                      <p:to>
                                        <p:strVal val="visible"/>
                                      </p:to>
                                    </p:set>
                                    <p:animEffect transition="in" filter="fade">
                                      <p:cBhvr>
                                        <p:cTn id="42" dur="1000"/>
                                        <p:tgtEl>
                                          <p:spTgt spid="520">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20">
                                            <p:txEl>
                                              <p:pRg st="1" end="1"/>
                                            </p:txEl>
                                          </p:spTgt>
                                        </p:tgtEl>
                                        <p:attrNameLst>
                                          <p:attrName>style.visibility</p:attrName>
                                        </p:attrNameLst>
                                      </p:cBhvr>
                                      <p:to>
                                        <p:strVal val="visible"/>
                                      </p:to>
                                    </p:set>
                                    <p:animEffect transition="in" filter="fade">
                                      <p:cBhvr>
                                        <p:cTn id="47" dur="1000"/>
                                        <p:tgtEl>
                                          <p:spTgt spid="520">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20">
                                            <p:txEl>
                                              <p:pRg st="2" end="2"/>
                                            </p:txEl>
                                          </p:spTgt>
                                        </p:tgtEl>
                                        <p:attrNameLst>
                                          <p:attrName>style.visibility</p:attrName>
                                        </p:attrNameLst>
                                      </p:cBhvr>
                                      <p:to>
                                        <p:strVal val="visible"/>
                                      </p:to>
                                    </p:set>
                                    <p:animEffect transition="in" filter="fade">
                                      <p:cBhvr>
                                        <p:cTn id="52" dur="1000"/>
                                        <p:tgtEl>
                                          <p:spTgt spid="520">
                                            <p:txEl>
                                              <p:pRg st="2" end="2"/>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520">
                                            <p:txEl>
                                              <p:pRg st="3" end="3"/>
                                            </p:txEl>
                                          </p:spTgt>
                                        </p:tgtEl>
                                        <p:attrNameLst>
                                          <p:attrName>style.visibility</p:attrName>
                                        </p:attrNameLst>
                                      </p:cBhvr>
                                      <p:to>
                                        <p:strVal val="visible"/>
                                      </p:to>
                                    </p:set>
                                    <p:animEffect transition="in" filter="fade">
                                      <p:cBhvr>
                                        <p:cTn id="57" dur="1000"/>
                                        <p:tgtEl>
                                          <p:spTgt spid="520">
                                            <p:txEl>
                                              <p:pRg st="3" end="3"/>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520">
                                            <p:txEl>
                                              <p:pRg st="4" end="4"/>
                                            </p:txEl>
                                          </p:spTgt>
                                        </p:tgtEl>
                                        <p:attrNameLst>
                                          <p:attrName>style.visibility</p:attrName>
                                        </p:attrNameLst>
                                      </p:cBhvr>
                                      <p:to>
                                        <p:strVal val="visible"/>
                                      </p:to>
                                    </p:set>
                                    <p:animEffect transition="in" filter="fade">
                                      <p:cBhvr>
                                        <p:cTn id="62" dur="1000"/>
                                        <p:tgtEl>
                                          <p:spTgt spid="52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92"/>
          <p:cNvSpPr txBox="1">
            <a:spLocks noGrp="1"/>
          </p:cNvSpPr>
          <p:nvPr>
            <p:ph type="title"/>
          </p:nvPr>
        </p:nvSpPr>
        <p:spPr>
          <a:xfrm>
            <a:off x="839788"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Other Types of Questions </a:t>
            </a:r>
            <a:endParaRPr/>
          </a:p>
        </p:txBody>
      </p:sp>
      <p:sp>
        <p:nvSpPr>
          <p:cNvPr id="526" name="Google Shape;526;p92"/>
          <p:cNvSpPr txBox="1">
            <a:spLocks noGrp="1"/>
          </p:cNvSpPr>
          <p:nvPr>
            <p:ph type="body" idx="1"/>
          </p:nvPr>
        </p:nvSpPr>
        <p:spPr>
          <a:xfrm>
            <a:off x="839788" y="1681163"/>
            <a:ext cx="5157900" cy="823800"/>
          </a:xfrm>
          <a:prstGeom prst="rect">
            <a:avLst/>
          </a:prstGeom>
        </p:spPr>
        <p:txBody>
          <a:bodyPr spcFirstLastPara="1" wrap="square" lIns="91425" tIns="45700" rIns="91425" bIns="45700" anchor="b" anchorCtr="0">
            <a:noAutofit/>
          </a:bodyPr>
          <a:lstStyle/>
          <a:p>
            <a:pPr marL="0" lvl="0" indent="0" algn="l" rtl="0">
              <a:spcBef>
                <a:spcPts val="1000"/>
              </a:spcBef>
              <a:spcAft>
                <a:spcPts val="0"/>
              </a:spcAft>
              <a:buNone/>
            </a:pPr>
            <a:r>
              <a:rPr lang="en-US"/>
              <a:t>Leading Questions</a:t>
            </a:r>
            <a:endParaRPr/>
          </a:p>
        </p:txBody>
      </p:sp>
      <p:sp>
        <p:nvSpPr>
          <p:cNvPr id="527" name="Google Shape;527;p92"/>
          <p:cNvSpPr txBox="1">
            <a:spLocks noGrp="1"/>
          </p:cNvSpPr>
          <p:nvPr>
            <p:ph type="body" idx="2"/>
          </p:nvPr>
        </p:nvSpPr>
        <p:spPr>
          <a:xfrm>
            <a:off x="839788" y="2505075"/>
            <a:ext cx="5157900" cy="3684600"/>
          </a:xfrm>
          <a:prstGeom prst="rect">
            <a:avLst/>
          </a:prstGeom>
        </p:spPr>
        <p:txBody>
          <a:bodyPr spcFirstLastPara="1" wrap="square" lIns="91425" tIns="45700" rIns="91425" bIns="45700" anchor="t" anchorCtr="0">
            <a:noAutofit/>
          </a:bodyPr>
          <a:lstStyle/>
          <a:p>
            <a:pPr marL="457200" lvl="0" indent="-406400" algn="l" rtl="0">
              <a:spcBef>
                <a:spcPts val="1000"/>
              </a:spcBef>
              <a:spcAft>
                <a:spcPts val="0"/>
              </a:spcAft>
              <a:buSzPts val="2800"/>
              <a:buChar char="●"/>
            </a:pPr>
            <a:r>
              <a:rPr lang="en-US"/>
              <a:t>Asked to be answered</a:t>
            </a:r>
            <a:endParaRPr/>
          </a:p>
          <a:p>
            <a:pPr marL="457200" lvl="0" indent="-406400" algn="l" rtl="0">
              <a:spcBef>
                <a:spcPts val="0"/>
              </a:spcBef>
              <a:spcAft>
                <a:spcPts val="0"/>
              </a:spcAft>
              <a:buSzPts val="2800"/>
              <a:buChar char="●"/>
            </a:pPr>
            <a:r>
              <a:rPr lang="en-US"/>
              <a:t>Have a "correct" answer</a:t>
            </a:r>
            <a:endParaRPr/>
          </a:p>
          <a:p>
            <a:pPr marL="457200" lvl="0" indent="-406400" algn="l" rtl="0">
              <a:spcBef>
                <a:spcPts val="0"/>
              </a:spcBef>
              <a:spcAft>
                <a:spcPts val="0"/>
              </a:spcAft>
              <a:buSzPts val="2800"/>
              <a:buChar char="●"/>
            </a:pPr>
            <a:r>
              <a:rPr lang="en-US"/>
              <a:t>Support recall and information finding</a:t>
            </a:r>
            <a:endParaRPr/>
          </a:p>
          <a:p>
            <a:pPr marL="457200" lvl="0" indent="-406400" algn="l" rtl="0">
              <a:spcBef>
                <a:spcPts val="0"/>
              </a:spcBef>
              <a:spcAft>
                <a:spcPts val="0"/>
              </a:spcAft>
              <a:buSzPts val="2800"/>
              <a:buChar char="●"/>
            </a:pPr>
            <a:r>
              <a:rPr lang="en-US"/>
              <a:t>Asked once (or until the answer is given)</a:t>
            </a:r>
            <a:endParaRPr/>
          </a:p>
          <a:p>
            <a:pPr marL="457200" lvl="0" indent="-406400" algn="l" rtl="0">
              <a:spcBef>
                <a:spcPts val="0"/>
              </a:spcBef>
              <a:spcAft>
                <a:spcPts val="0"/>
              </a:spcAft>
              <a:buSzPts val="2800"/>
              <a:buChar char="●"/>
            </a:pPr>
            <a:r>
              <a:rPr lang="en-US"/>
              <a:t>Require no (or minimal) support</a:t>
            </a:r>
            <a:endParaRPr/>
          </a:p>
        </p:txBody>
      </p:sp>
      <p:sp>
        <p:nvSpPr>
          <p:cNvPr id="528" name="Google Shape;528;p92"/>
          <p:cNvSpPr txBox="1">
            <a:spLocks noGrp="1"/>
          </p:cNvSpPr>
          <p:nvPr>
            <p:ph type="body" idx="3"/>
          </p:nvPr>
        </p:nvSpPr>
        <p:spPr>
          <a:xfrm>
            <a:off x="6172200" y="1681163"/>
            <a:ext cx="5183100" cy="823800"/>
          </a:xfrm>
          <a:prstGeom prst="rect">
            <a:avLst/>
          </a:prstGeom>
        </p:spPr>
        <p:txBody>
          <a:bodyPr spcFirstLastPara="1" wrap="square" lIns="91425" tIns="45700" rIns="91425" bIns="45700" anchor="b" anchorCtr="0">
            <a:noAutofit/>
          </a:bodyPr>
          <a:lstStyle/>
          <a:p>
            <a:pPr marL="0" lvl="0" indent="0" algn="l" rtl="0">
              <a:spcBef>
                <a:spcPts val="1000"/>
              </a:spcBef>
              <a:spcAft>
                <a:spcPts val="0"/>
              </a:spcAft>
              <a:buNone/>
            </a:pPr>
            <a:r>
              <a:rPr lang="en-US"/>
              <a:t>Questions that Hook</a:t>
            </a:r>
            <a:endParaRPr/>
          </a:p>
        </p:txBody>
      </p:sp>
      <p:sp>
        <p:nvSpPr>
          <p:cNvPr id="529" name="Google Shape;529;p92"/>
          <p:cNvSpPr txBox="1">
            <a:spLocks noGrp="1"/>
          </p:cNvSpPr>
          <p:nvPr>
            <p:ph type="body" idx="4"/>
          </p:nvPr>
        </p:nvSpPr>
        <p:spPr>
          <a:xfrm>
            <a:off x="6172200" y="2505075"/>
            <a:ext cx="5183100" cy="3684600"/>
          </a:xfrm>
          <a:prstGeom prst="rect">
            <a:avLst/>
          </a:prstGeom>
        </p:spPr>
        <p:txBody>
          <a:bodyPr spcFirstLastPara="1" wrap="square" lIns="91425" tIns="45700" rIns="91425" bIns="45700" anchor="t" anchorCtr="0">
            <a:noAutofit/>
          </a:bodyPr>
          <a:lstStyle/>
          <a:p>
            <a:pPr marL="457200" lvl="0" indent="-406400" algn="l" rtl="0">
              <a:spcBef>
                <a:spcPts val="1000"/>
              </a:spcBef>
              <a:spcAft>
                <a:spcPts val="0"/>
              </a:spcAft>
              <a:buSzPts val="2800"/>
              <a:buChar char="●"/>
            </a:pPr>
            <a:r>
              <a:rPr lang="en-US"/>
              <a:t>Asked to interest learners around a new topic</a:t>
            </a:r>
            <a:endParaRPr/>
          </a:p>
          <a:p>
            <a:pPr marL="457200" lvl="0" indent="-406400" algn="l" rtl="0">
              <a:spcBef>
                <a:spcPts val="0"/>
              </a:spcBef>
              <a:spcAft>
                <a:spcPts val="0"/>
              </a:spcAft>
              <a:buSzPts val="2800"/>
              <a:buChar char="●"/>
            </a:pPr>
            <a:r>
              <a:rPr lang="en-US"/>
              <a:t>May spark curiosity, questions, or debate</a:t>
            </a:r>
            <a:endParaRPr/>
          </a:p>
          <a:p>
            <a:pPr marL="457200" lvl="0" indent="-406400" algn="l" rtl="0">
              <a:spcBef>
                <a:spcPts val="0"/>
              </a:spcBef>
              <a:spcAft>
                <a:spcPts val="0"/>
              </a:spcAft>
              <a:buSzPts val="2800"/>
              <a:buChar char="●"/>
            </a:pPr>
            <a:r>
              <a:rPr lang="en-US"/>
              <a:t>Often framed in engaging "kid language"</a:t>
            </a:r>
            <a:endParaRPr/>
          </a:p>
          <a:p>
            <a:pPr marL="457200" lvl="0" indent="-406400" algn="l" rtl="0">
              <a:spcBef>
                <a:spcPts val="0"/>
              </a:spcBef>
              <a:spcAft>
                <a:spcPts val="0"/>
              </a:spcAft>
              <a:buSzPts val="2800"/>
              <a:buChar char="●"/>
            </a:pPr>
            <a:r>
              <a:rPr lang="en-US"/>
              <a:t>Asked once or twice, but not revisited</a:t>
            </a:r>
            <a:endParaRPr/>
          </a:p>
          <a:p>
            <a:pPr marL="0" lvl="0" indent="0" algn="l" rtl="0">
              <a:spcBef>
                <a:spcPts val="1000"/>
              </a:spcBef>
              <a:spcAft>
                <a:spcPts val="0"/>
              </a:spcAft>
              <a:buNone/>
            </a:pP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27">
                                            <p:txEl>
                                              <p:pRg st="0" end="0"/>
                                            </p:txEl>
                                          </p:spTgt>
                                        </p:tgtEl>
                                        <p:attrNameLst>
                                          <p:attrName>style.visibility</p:attrName>
                                        </p:attrNameLst>
                                      </p:cBhvr>
                                      <p:to>
                                        <p:strVal val="visible"/>
                                      </p:to>
                                    </p:set>
                                    <p:animEffect transition="in" filter="fade">
                                      <p:cBhvr>
                                        <p:cTn id="7" dur="1000"/>
                                        <p:tgtEl>
                                          <p:spTgt spid="5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27">
                                            <p:txEl>
                                              <p:pRg st="1" end="1"/>
                                            </p:txEl>
                                          </p:spTgt>
                                        </p:tgtEl>
                                        <p:attrNameLst>
                                          <p:attrName>style.visibility</p:attrName>
                                        </p:attrNameLst>
                                      </p:cBhvr>
                                      <p:to>
                                        <p:strVal val="visible"/>
                                      </p:to>
                                    </p:set>
                                    <p:animEffect transition="in" filter="fade">
                                      <p:cBhvr>
                                        <p:cTn id="12" dur="1000"/>
                                        <p:tgtEl>
                                          <p:spTgt spid="5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27">
                                            <p:txEl>
                                              <p:pRg st="2" end="2"/>
                                            </p:txEl>
                                          </p:spTgt>
                                        </p:tgtEl>
                                        <p:attrNameLst>
                                          <p:attrName>style.visibility</p:attrName>
                                        </p:attrNameLst>
                                      </p:cBhvr>
                                      <p:to>
                                        <p:strVal val="visible"/>
                                      </p:to>
                                    </p:set>
                                    <p:animEffect transition="in" filter="fade">
                                      <p:cBhvr>
                                        <p:cTn id="17" dur="1000"/>
                                        <p:tgtEl>
                                          <p:spTgt spid="52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27">
                                            <p:txEl>
                                              <p:pRg st="3" end="3"/>
                                            </p:txEl>
                                          </p:spTgt>
                                        </p:tgtEl>
                                        <p:attrNameLst>
                                          <p:attrName>style.visibility</p:attrName>
                                        </p:attrNameLst>
                                      </p:cBhvr>
                                      <p:to>
                                        <p:strVal val="visible"/>
                                      </p:to>
                                    </p:set>
                                    <p:animEffect transition="in" filter="fade">
                                      <p:cBhvr>
                                        <p:cTn id="22" dur="1000"/>
                                        <p:tgtEl>
                                          <p:spTgt spid="52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27">
                                            <p:txEl>
                                              <p:pRg st="4" end="4"/>
                                            </p:txEl>
                                          </p:spTgt>
                                        </p:tgtEl>
                                        <p:attrNameLst>
                                          <p:attrName>style.visibility</p:attrName>
                                        </p:attrNameLst>
                                      </p:cBhvr>
                                      <p:to>
                                        <p:strVal val="visible"/>
                                      </p:to>
                                    </p:set>
                                    <p:animEffect transition="in" filter="fade">
                                      <p:cBhvr>
                                        <p:cTn id="27" dur="1000"/>
                                        <p:tgtEl>
                                          <p:spTgt spid="52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29">
                                            <p:txEl>
                                              <p:pRg st="0" end="0"/>
                                            </p:txEl>
                                          </p:spTgt>
                                        </p:tgtEl>
                                        <p:attrNameLst>
                                          <p:attrName>style.visibility</p:attrName>
                                        </p:attrNameLst>
                                      </p:cBhvr>
                                      <p:to>
                                        <p:strVal val="visible"/>
                                      </p:to>
                                    </p:set>
                                    <p:animEffect transition="in" filter="fade">
                                      <p:cBhvr>
                                        <p:cTn id="32" dur="1000"/>
                                        <p:tgtEl>
                                          <p:spTgt spid="52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29">
                                            <p:txEl>
                                              <p:pRg st="1" end="1"/>
                                            </p:txEl>
                                          </p:spTgt>
                                        </p:tgtEl>
                                        <p:attrNameLst>
                                          <p:attrName>style.visibility</p:attrName>
                                        </p:attrNameLst>
                                      </p:cBhvr>
                                      <p:to>
                                        <p:strVal val="visible"/>
                                      </p:to>
                                    </p:set>
                                    <p:animEffect transition="in" filter="fade">
                                      <p:cBhvr>
                                        <p:cTn id="37" dur="1000"/>
                                        <p:tgtEl>
                                          <p:spTgt spid="529">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29">
                                            <p:txEl>
                                              <p:pRg st="2" end="2"/>
                                            </p:txEl>
                                          </p:spTgt>
                                        </p:tgtEl>
                                        <p:attrNameLst>
                                          <p:attrName>style.visibility</p:attrName>
                                        </p:attrNameLst>
                                      </p:cBhvr>
                                      <p:to>
                                        <p:strVal val="visible"/>
                                      </p:to>
                                    </p:set>
                                    <p:animEffect transition="in" filter="fade">
                                      <p:cBhvr>
                                        <p:cTn id="42" dur="1000"/>
                                        <p:tgtEl>
                                          <p:spTgt spid="529">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29">
                                            <p:txEl>
                                              <p:pRg st="3" end="3"/>
                                            </p:txEl>
                                          </p:spTgt>
                                        </p:tgtEl>
                                        <p:attrNameLst>
                                          <p:attrName>style.visibility</p:attrName>
                                        </p:attrNameLst>
                                      </p:cBhvr>
                                      <p:to>
                                        <p:strVal val="visible"/>
                                      </p:to>
                                    </p:set>
                                    <p:animEffect transition="in" filter="fade">
                                      <p:cBhvr>
                                        <p:cTn id="47" dur="1000"/>
                                        <p:tgtEl>
                                          <p:spTgt spid="529">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29">
                                            <p:txEl>
                                              <p:pRg st="4" end="4"/>
                                            </p:txEl>
                                          </p:spTgt>
                                        </p:tgtEl>
                                        <p:attrNameLst>
                                          <p:attrName>style.visibility</p:attrName>
                                        </p:attrNameLst>
                                      </p:cBhvr>
                                      <p:to>
                                        <p:strVal val="visible"/>
                                      </p:to>
                                    </p:set>
                                    <p:animEffect transition="in" filter="fade">
                                      <p:cBhvr>
                                        <p:cTn id="52" dur="1000"/>
                                        <p:tgtEl>
                                          <p:spTgt spid="52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9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Adding Guiding Questions</a:t>
            </a:r>
            <a:endParaRPr/>
          </a:p>
        </p:txBody>
      </p:sp>
      <p:sp>
        <p:nvSpPr>
          <p:cNvPr id="535" name="Google Shape;535;p93"/>
          <p:cNvSpPr txBox="1">
            <a:spLocks noGrp="1"/>
          </p:cNvSpPr>
          <p:nvPr>
            <p:ph type="body" idx="1"/>
          </p:nvPr>
        </p:nvSpPr>
        <p:spPr>
          <a:xfrm>
            <a:off x="838200" y="1825625"/>
            <a:ext cx="10453500" cy="3521100"/>
          </a:xfrm>
          <a:prstGeom prst="rect">
            <a:avLst/>
          </a:prstGeom>
        </p:spPr>
        <p:txBody>
          <a:bodyPr spcFirstLastPara="1" wrap="square" lIns="91425" tIns="45700" rIns="91425" bIns="45700" anchor="t" anchorCtr="0">
            <a:noAutofit/>
          </a:bodyPr>
          <a:lstStyle/>
          <a:p>
            <a:pPr marL="457200" lvl="0" indent="-381000" algn="l" rtl="0">
              <a:spcBef>
                <a:spcPts val="1000"/>
              </a:spcBef>
              <a:spcAft>
                <a:spcPts val="0"/>
              </a:spcAft>
              <a:buSzPts val="2400"/>
              <a:buChar char="●"/>
            </a:pPr>
            <a:r>
              <a:rPr lang="en-US" sz="2400"/>
              <a:t>Since we are not sure on themes or content, we can not start with our essential questions. These will need to be generated once resources are known. </a:t>
            </a:r>
            <a:endParaRPr sz="2400"/>
          </a:p>
          <a:p>
            <a:pPr marL="457200" lvl="0" indent="-381000" algn="l" rtl="0">
              <a:spcBef>
                <a:spcPts val="0"/>
              </a:spcBef>
              <a:spcAft>
                <a:spcPts val="0"/>
              </a:spcAft>
              <a:buSzPts val="2400"/>
              <a:buChar char="●"/>
            </a:pPr>
            <a:r>
              <a:rPr lang="en-US" sz="2400"/>
              <a:t>However, we can go through and add in our guiding questions. </a:t>
            </a:r>
            <a:endParaRPr sz="2400"/>
          </a:p>
          <a:p>
            <a:pPr marL="457200" lvl="0" indent="-381000" algn="l" rtl="0">
              <a:spcBef>
                <a:spcPts val="0"/>
              </a:spcBef>
              <a:spcAft>
                <a:spcPts val="0"/>
              </a:spcAft>
              <a:buSzPts val="2400"/>
              <a:buChar char="●"/>
            </a:pPr>
            <a:r>
              <a:rPr lang="en-US" sz="2400"/>
              <a:t>What are the learning outcomes? What questions will students be able to answer by the end of the unit covering your selected standards? </a:t>
            </a:r>
            <a:endParaRPr sz="2400"/>
          </a:p>
          <a:p>
            <a:pPr marL="457200" lvl="0" indent="-381000" algn="l" rtl="0">
              <a:spcBef>
                <a:spcPts val="0"/>
              </a:spcBef>
              <a:spcAft>
                <a:spcPts val="0"/>
              </a:spcAft>
              <a:buSzPts val="2400"/>
              <a:buChar char="●"/>
            </a:pPr>
            <a:r>
              <a:rPr lang="en-US" sz="2400"/>
              <a:t>For example, if I had RL 2 (theme), RL 3 (character development), and W2 (informational writing) in one unit, I could ask the following: </a:t>
            </a:r>
            <a:endParaRPr sz="2400"/>
          </a:p>
          <a:p>
            <a:pPr marL="914400" lvl="1" indent="-381000" algn="l" rtl="0">
              <a:spcBef>
                <a:spcPts val="0"/>
              </a:spcBef>
              <a:spcAft>
                <a:spcPts val="0"/>
              </a:spcAft>
              <a:buSzPts val="2400"/>
              <a:buChar char="○"/>
            </a:pPr>
            <a:r>
              <a:rPr lang="en-US"/>
              <a:t>How do you determine a story’s theme? How do themes develop throughout the course of a story? </a:t>
            </a:r>
            <a:endParaRPr/>
          </a:p>
          <a:p>
            <a:pPr marL="914400" lvl="1" indent="-381000" algn="l" rtl="0">
              <a:spcBef>
                <a:spcPts val="0"/>
              </a:spcBef>
              <a:spcAft>
                <a:spcPts val="0"/>
              </a:spcAft>
              <a:buSzPts val="2400"/>
              <a:buChar char="○"/>
            </a:pPr>
            <a:r>
              <a:rPr lang="en-US"/>
              <a:t>How do characters grow and change throughout a story? </a:t>
            </a:r>
            <a:endParaRPr/>
          </a:p>
          <a:p>
            <a:pPr marL="914400" lvl="1" indent="-381000" algn="l" rtl="0">
              <a:spcBef>
                <a:spcPts val="0"/>
              </a:spcBef>
              <a:spcAft>
                <a:spcPts val="0"/>
              </a:spcAft>
              <a:buSzPts val="2400"/>
              <a:buChar char="○"/>
            </a:pPr>
            <a:r>
              <a:rPr lang="en-US"/>
              <a:t>How do you write a literature analysis? </a:t>
            </a:r>
            <a:endParaRPr/>
          </a:p>
        </p:txBody>
      </p:sp>
      <p:pic>
        <p:nvPicPr>
          <p:cNvPr id="536" name="Google Shape;536;p93" descr="This timer counts down silently until it reaches 0:00, then a police siren sounds to alert you that time is up." title="5 Minute Timer">
            <a:hlinkClick r:id="rId3"/>
          </p:cNvPr>
          <p:cNvPicPr preferRelativeResize="0"/>
          <p:nvPr/>
        </p:nvPicPr>
        <p:blipFill>
          <a:blip r:embed="rId4">
            <a:alphaModFix/>
          </a:blip>
          <a:stretch>
            <a:fillRect/>
          </a:stretch>
        </p:blipFill>
        <p:spPr>
          <a:xfrm>
            <a:off x="10034850" y="365125"/>
            <a:ext cx="1767600" cy="13257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35">
                                            <p:txEl>
                                              <p:pRg st="0" end="0"/>
                                            </p:txEl>
                                          </p:spTgt>
                                        </p:tgtEl>
                                        <p:attrNameLst>
                                          <p:attrName>style.visibility</p:attrName>
                                        </p:attrNameLst>
                                      </p:cBhvr>
                                      <p:to>
                                        <p:strVal val="visible"/>
                                      </p:to>
                                    </p:set>
                                    <p:animEffect transition="in" filter="fade">
                                      <p:cBhvr>
                                        <p:cTn id="7" dur="1000"/>
                                        <p:tgtEl>
                                          <p:spTgt spid="53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35">
                                            <p:txEl>
                                              <p:pRg st="1" end="1"/>
                                            </p:txEl>
                                          </p:spTgt>
                                        </p:tgtEl>
                                        <p:attrNameLst>
                                          <p:attrName>style.visibility</p:attrName>
                                        </p:attrNameLst>
                                      </p:cBhvr>
                                      <p:to>
                                        <p:strVal val="visible"/>
                                      </p:to>
                                    </p:set>
                                    <p:animEffect transition="in" filter="fade">
                                      <p:cBhvr>
                                        <p:cTn id="12" dur="1000"/>
                                        <p:tgtEl>
                                          <p:spTgt spid="53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35">
                                            <p:txEl>
                                              <p:pRg st="2" end="2"/>
                                            </p:txEl>
                                          </p:spTgt>
                                        </p:tgtEl>
                                        <p:attrNameLst>
                                          <p:attrName>style.visibility</p:attrName>
                                        </p:attrNameLst>
                                      </p:cBhvr>
                                      <p:to>
                                        <p:strVal val="visible"/>
                                      </p:to>
                                    </p:set>
                                    <p:animEffect transition="in" filter="fade">
                                      <p:cBhvr>
                                        <p:cTn id="17" dur="1000"/>
                                        <p:tgtEl>
                                          <p:spTgt spid="53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35">
                                            <p:txEl>
                                              <p:pRg st="3" end="3"/>
                                            </p:txEl>
                                          </p:spTgt>
                                        </p:tgtEl>
                                        <p:attrNameLst>
                                          <p:attrName>style.visibility</p:attrName>
                                        </p:attrNameLst>
                                      </p:cBhvr>
                                      <p:to>
                                        <p:strVal val="visible"/>
                                      </p:to>
                                    </p:set>
                                    <p:animEffect transition="in" filter="fade">
                                      <p:cBhvr>
                                        <p:cTn id="22" dur="1000"/>
                                        <p:tgtEl>
                                          <p:spTgt spid="53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35">
                                            <p:txEl>
                                              <p:pRg st="4" end="4"/>
                                            </p:txEl>
                                          </p:spTgt>
                                        </p:tgtEl>
                                        <p:attrNameLst>
                                          <p:attrName>style.visibility</p:attrName>
                                        </p:attrNameLst>
                                      </p:cBhvr>
                                      <p:to>
                                        <p:strVal val="visible"/>
                                      </p:to>
                                    </p:set>
                                    <p:animEffect transition="in" filter="fade">
                                      <p:cBhvr>
                                        <p:cTn id="27" dur="1000"/>
                                        <p:tgtEl>
                                          <p:spTgt spid="53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35">
                                            <p:txEl>
                                              <p:pRg st="5" end="5"/>
                                            </p:txEl>
                                          </p:spTgt>
                                        </p:tgtEl>
                                        <p:attrNameLst>
                                          <p:attrName>style.visibility</p:attrName>
                                        </p:attrNameLst>
                                      </p:cBhvr>
                                      <p:to>
                                        <p:strVal val="visible"/>
                                      </p:to>
                                    </p:set>
                                    <p:animEffect transition="in" filter="fade">
                                      <p:cBhvr>
                                        <p:cTn id="32" dur="1000"/>
                                        <p:tgtEl>
                                          <p:spTgt spid="53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35">
                                            <p:txEl>
                                              <p:pRg st="6" end="6"/>
                                            </p:txEl>
                                          </p:spTgt>
                                        </p:tgtEl>
                                        <p:attrNameLst>
                                          <p:attrName>style.visibility</p:attrName>
                                        </p:attrNameLst>
                                      </p:cBhvr>
                                      <p:to>
                                        <p:strVal val="visible"/>
                                      </p:to>
                                    </p:set>
                                    <p:animEffect transition="in" filter="fade">
                                      <p:cBhvr>
                                        <p:cTn id="37" dur="1000"/>
                                        <p:tgtEl>
                                          <p:spTgt spid="53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9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Brainstorm</a:t>
            </a:r>
            <a:endParaRPr/>
          </a:p>
        </p:txBody>
      </p:sp>
      <p:sp>
        <p:nvSpPr>
          <p:cNvPr id="542" name="Google Shape;542;p94"/>
          <p:cNvSpPr txBox="1">
            <a:spLocks noGrp="1"/>
          </p:cNvSpPr>
          <p:nvPr>
            <p:ph type="body" idx="1"/>
          </p:nvPr>
        </p:nvSpPr>
        <p:spPr>
          <a:xfrm>
            <a:off x="838200" y="1825625"/>
            <a:ext cx="10515600" cy="35211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US" sz="3000"/>
              <a:t>Start your Poster- What might students have to do in order to adequately demonstrate mastery of your standards by interacting with your guiding questions?</a:t>
            </a:r>
            <a:endParaRPr sz="3000"/>
          </a:p>
          <a:p>
            <a:pPr marL="0" lvl="0" indent="0" algn="l" rtl="0">
              <a:spcBef>
                <a:spcPts val="1000"/>
              </a:spcBef>
              <a:spcAft>
                <a:spcPts val="0"/>
              </a:spcAft>
              <a:buClr>
                <a:schemeClr val="dk1"/>
              </a:buClr>
              <a:buSzPts val="1100"/>
              <a:buFont typeface="Arial"/>
              <a:buNone/>
            </a:pPr>
            <a:r>
              <a:rPr lang="en-US" sz="2400" b="1"/>
              <a:t>Example- </a:t>
            </a:r>
            <a:endParaRPr sz="2400" b="1"/>
          </a:p>
          <a:p>
            <a:pPr marL="457200" lvl="0" indent="0" algn="l" rtl="0">
              <a:lnSpc>
                <a:spcPct val="100000"/>
              </a:lnSpc>
              <a:spcBef>
                <a:spcPts val="0"/>
              </a:spcBef>
              <a:spcAft>
                <a:spcPts val="0"/>
              </a:spcAft>
              <a:buClr>
                <a:schemeClr val="dk1"/>
              </a:buClr>
              <a:buSzPts val="1100"/>
              <a:buFont typeface="Arial"/>
              <a:buNone/>
            </a:pPr>
            <a:r>
              <a:rPr lang="en-US" sz="2400" b="1"/>
              <a:t>RL 2-</a:t>
            </a:r>
            <a:r>
              <a:rPr lang="en-US" sz="2400"/>
              <a:t> Determine a story’s theme. </a:t>
            </a:r>
            <a:endParaRPr sz="2400"/>
          </a:p>
          <a:p>
            <a:pPr marL="457200" lvl="0" indent="0" algn="l" rtl="0">
              <a:lnSpc>
                <a:spcPct val="100000"/>
              </a:lnSpc>
              <a:spcBef>
                <a:spcPts val="0"/>
              </a:spcBef>
              <a:spcAft>
                <a:spcPts val="0"/>
              </a:spcAft>
              <a:buClr>
                <a:schemeClr val="dk1"/>
              </a:buClr>
              <a:buSzPts val="1100"/>
              <a:buFont typeface="Arial"/>
              <a:buNone/>
            </a:pPr>
            <a:r>
              <a:rPr lang="en-US" sz="2400" b="1"/>
              <a:t>Know-</a:t>
            </a:r>
            <a:r>
              <a:rPr lang="en-US" sz="2400"/>
              <a:t> Theme, Development, Relationship, Characters, Setting, Plot, </a:t>
            </a:r>
            <a:br>
              <a:rPr lang="en-US" sz="2400"/>
            </a:br>
            <a:r>
              <a:rPr lang="en-US" sz="2400"/>
              <a:t>           Summary </a:t>
            </a:r>
            <a:endParaRPr sz="2400"/>
          </a:p>
          <a:p>
            <a:pPr marL="457200" lvl="0" indent="0" algn="l" rtl="0">
              <a:lnSpc>
                <a:spcPct val="100000"/>
              </a:lnSpc>
              <a:spcBef>
                <a:spcPts val="0"/>
              </a:spcBef>
              <a:spcAft>
                <a:spcPts val="0"/>
              </a:spcAft>
              <a:buClr>
                <a:schemeClr val="dk1"/>
              </a:buClr>
              <a:buSzPts val="1100"/>
              <a:buFont typeface="Arial"/>
              <a:buNone/>
            </a:pPr>
            <a:r>
              <a:rPr lang="en-US" sz="2400" b="1"/>
              <a:t>Do-</a:t>
            </a:r>
            <a:r>
              <a:rPr lang="en-US" sz="2400"/>
              <a:t> Determine, Analyze, Provide</a:t>
            </a:r>
            <a:endParaRPr sz="2400"/>
          </a:p>
          <a:p>
            <a:pPr marL="457200" lvl="0" indent="0" algn="l" rtl="0">
              <a:lnSpc>
                <a:spcPct val="100000"/>
              </a:lnSpc>
              <a:spcBef>
                <a:spcPts val="0"/>
              </a:spcBef>
              <a:spcAft>
                <a:spcPts val="0"/>
              </a:spcAft>
              <a:buNone/>
            </a:pPr>
            <a:r>
              <a:rPr lang="en-US" sz="2400" b="1"/>
              <a:t>Goal- </a:t>
            </a:r>
            <a:r>
              <a:rPr lang="en-US" sz="2400"/>
              <a:t>I can determine the central idea and analyze its development. </a:t>
            </a:r>
            <a:endParaRPr sz="2400"/>
          </a:p>
          <a:p>
            <a:pPr marL="457200" lvl="0" indent="0" algn="l" rtl="0">
              <a:lnSpc>
                <a:spcPct val="100000"/>
              </a:lnSpc>
              <a:spcBef>
                <a:spcPts val="0"/>
              </a:spcBef>
              <a:spcAft>
                <a:spcPts val="0"/>
              </a:spcAft>
              <a:buClr>
                <a:schemeClr val="dk1"/>
              </a:buClr>
              <a:buSzPts val="1100"/>
              <a:buFont typeface="Arial"/>
              <a:buNone/>
            </a:pPr>
            <a:r>
              <a:rPr lang="en-US" sz="2400" b="1"/>
              <a:t>Guiding Question- </a:t>
            </a:r>
            <a:r>
              <a:rPr lang="en-US" sz="2400"/>
              <a:t>How does theme develop throughout a story?  </a:t>
            </a:r>
            <a:endParaRPr sz="2400"/>
          </a:p>
          <a:p>
            <a:pPr marL="0" lvl="0" indent="0" algn="l" rtl="0">
              <a:spcBef>
                <a:spcPts val="1000"/>
              </a:spcBef>
              <a:spcAft>
                <a:spcPts val="0"/>
              </a:spcAft>
              <a:buNone/>
            </a:pPr>
            <a:endParaRPr sz="3600"/>
          </a:p>
        </p:txBody>
      </p:sp>
      <p:pic>
        <p:nvPicPr>
          <p:cNvPr id="543" name="Google Shape;543;p94" descr="This timer counts down silently until it reaches 0:00, then a police siren sounds to alert you that time is up." title="10 Minute Timer">
            <a:hlinkClick r:id="rId3"/>
          </p:cNvPr>
          <p:cNvPicPr preferRelativeResize="0"/>
          <p:nvPr/>
        </p:nvPicPr>
        <p:blipFill>
          <a:blip r:embed="rId4">
            <a:alphaModFix/>
          </a:blip>
          <a:stretch>
            <a:fillRect/>
          </a:stretch>
        </p:blipFill>
        <p:spPr>
          <a:xfrm>
            <a:off x="9762475" y="96825"/>
            <a:ext cx="1999250" cy="1499425"/>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sp>
        <p:nvSpPr>
          <p:cNvPr id="549" name="Google Shape;549;p9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550" name="Google Shape;550;p95"/>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Char char="✓"/>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50">
                                            <p:txEl>
                                              <p:pRg st="0" end="0"/>
                                            </p:txEl>
                                          </p:spTgt>
                                        </p:tgtEl>
                                        <p:attrNameLst>
                                          <p:attrName>style.visibility</p:attrName>
                                        </p:attrNameLst>
                                      </p:cBhvr>
                                      <p:to>
                                        <p:strVal val="visible"/>
                                      </p:to>
                                    </p:set>
                                    <p:animEffect transition="in" filter="fade">
                                      <p:cBhvr>
                                        <p:cTn id="7" dur="1000"/>
                                        <p:tgtEl>
                                          <p:spTgt spid="5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50">
                                            <p:txEl>
                                              <p:pRg st="1" end="1"/>
                                            </p:txEl>
                                          </p:spTgt>
                                        </p:tgtEl>
                                        <p:attrNameLst>
                                          <p:attrName>style.visibility</p:attrName>
                                        </p:attrNameLst>
                                      </p:cBhvr>
                                      <p:to>
                                        <p:strVal val="visible"/>
                                      </p:to>
                                    </p:set>
                                    <p:animEffect transition="in" filter="fade">
                                      <p:cBhvr>
                                        <p:cTn id="12" dur="1000"/>
                                        <p:tgtEl>
                                          <p:spTgt spid="55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50">
                                            <p:txEl>
                                              <p:pRg st="2" end="2"/>
                                            </p:txEl>
                                          </p:spTgt>
                                        </p:tgtEl>
                                        <p:attrNameLst>
                                          <p:attrName>style.visibility</p:attrName>
                                        </p:attrNameLst>
                                      </p:cBhvr>
                                      <p:to>
                                        <p:strVal val="visible"/>
                                      </p:to>
                                    </p:set>
                                    <p:animEffect transition="in" filter="fade">
                                      <p:cBhvr>
                                        <p:cTn id="17" dur="1000"/>
                                        <p:tgtEl>
                                          <p:spTgt spid="5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50">
                                            <p:txEl>
                                              <p:pRg st="3" end="3"/>
                                            </p:txEl>
                                          </p:spTgt>
                                        </p:tgtEl>
                                        <p:attrNameLst>
                                          <p:attrName>style.visibility</p:attrName>
                                        </p:attrNameLst>
                                      </p:cBhvr>
                                      <p:to>
                                        <p:strVal val="visible"/>
                                      </p:to>
                                    </p:set>
                                    <p:animEffect transition="in" filter="fade">
                                      <p:cBhvr>
                                        <p:cTn id="22" dur="1000"/>
                                        <p:tgtEl>
                                          <p:spTgt spid="55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50">
                                            <p:txEl>
                                              <p:pRg st="4" end="4"/>
                                            </p:txEl>
                                          </p:spTgt>
                                        </p:tgtEl>
                                        <p:attrNameLst>
                                          <p:attrName>style.visibility</p:attrName>
                                        </p:attrNameLst>
                                      </p:cBhvr>
                                      <p:to>
                                        <p:strVal val="visible"/>
                                      </p:to>
                                    </p:set>
                                    <p:animEffect transition="in" filter="fade">
                                      <p:cBhvr>
                                        <p:cTn id="27" dur="1000"/>
                                        <p:tgtEl>
                                          <p:spTgt spid="550">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50">
                                            <p:txEl>
                                              <p:pRg st="5" end="5"/>
                                            </p:txEl>
                                          </p:spTgt>
                                        </p:tgtEl>
                                        <p:attrNameLst>
                                          <p:attrName>style.visibility</p:attrName>
                                        </p:attrNameLst>
                                      </p:cBhvr>
                                      <p:to>
                                        <p:strVal val="visible"/>
                                      </p:to>
                                    </p:set>
                                    <p:animEffect transition="in" filter="fade">
                                      <p:cBhvr>
                                        <p:cTn id="32" dur="1000"/>
                                        <p:tgtEl>
                                          <p:spTgt spid="550">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50">
                                            <p:txEl>
                                              <p:pRg st="6" end="6"/>
                                            </p:txEl>
                                          </p:spTgt>
                                        </p:tgtEl>
                                        <p:attrNameLst>
                                          <p:attrName>style.visibility</p:attrName>
                                        </p:attrNameLst>
                                      </p:cBhvr>
                                      <p:to>
                                        <p:strVal val="visible"/>
                                      </p:to>
                                    </p:set>
                                    <p:animEffect transition="in" filter="fade">
                                      <p:cBhvr>
                                        <p:cTn id="37" dur="1000"/>
                                        <p:tgtEl>
                                          <p:spTgt spid="550">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50">
                                            <p:txEl>
                                              <p:pRg st="7" end="7"/>
                                            </p:txEl>
                                          </p:spTgt>
                                        </p:tgtEl>
                                        <p:attrNameLst>
                                          <p:attrName>style.visibility</p:attrName>
                                        </p:attrNameLst>
                                      </p:cBhvr>
                                      <p:to>
                                        <p:strVal val="visible"/>
                                      </p:to>
                                    </p:set>
                                    <p:animEffect transition="in" filter="fade">
                                      <p:cBhvr>
                                        <p:cTn id="42" dur="1000"/>
                                        <p:tgtEl>
                                          <p:spTgt spid="550">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50">
                                            <p:txEl>
                                              <p:pRg st="8" end="8"/>
                                            </p:txEl>
                                          </p:spTgt>
                                        </p:tgtEl>
                                        <p:attrNameLst>
                                          <p:attrName>style.visibility</p:attrName>
                                        </p:attrNameLst>
                                      </p:cBhvr>
                                      <p:to>
                                        <p:strVal val="visible"/>
                                      </p:to>
                                    </p:set>
                                    <p:animEffect transition="in" filter="fade">
                                      <p:cBhvr>
                                        <p:cTn id="47" dur="1000"/>
                                        <p:tgtEl>
                                          <p:spTgt spid="550">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Google Shape;555;p96"/>
          <p:cNvSpPr txBox="1">
            <a:spLocks noGrp="1"/>
          </p:cNvSpPr>
          <p:nvPr>
            <p:ph type="title"/>
          </p:nvPr>
        </p:nvSpPr>
        <p:spPr>
          <a:xfrm>
            <a:off x="838200" y="365125"/>
            <a:ext cx="10515600" cy="20025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sz="6000"/>
              <a:t>Break </a:t>
            </a:r>
            <a:endParaRPr sz="6000"/>
          </a:p>
          <a:p>
            <a:pPr marL="0" lvl="0" indent="0" algn="l" rtl="0">
              <a:spcBef>
                <a:spcPts val="0"/>
              </a:spcBef>
              <a:spcAft>
                <a:spcPts val="0"/>
              </a:spcAft>
              <a:buNone/>
            </a:pPr>
            <a:r>
              <a:rPr lang="en-US" sz="6000"/>
              <a:t>15 Minutes</a:t>
            </a:r>
            <a:endParaRPr sz="6000"/>
          </a:p>
        </p:txBody>
      </p:sp>
      <p:pic>
        <p:nvPicPr>
          <p:cNvPr id="556" name="Google Shape;556;p96" descr="This timer silently counts down to 0:00, then alerts you that time is up with a gentle beep sound." title="15 Minute Timer">
            <a:hlinkClick r:id="rId3"/>
          </p:cNvPr>
          <p:cNvPicPr preferRelativeResize="0"/>
          <p:nvPr/>
        </p:nvPicPr>
        <p:blipFill>
          <a:blip r:embed="rId4">
            <a:alphaModFix/>
          </a:blip>
          <a:stretch>
            <a:fillRect/>
          </a:stretch>
        </p:blipFill>
        <p:spPr>
          <a:xfrm>
            <a:off x="9969300" y="240550"/>
            <a:ext cx="1975075" cy="1481300"/>
          </a:xfrm>
          <a:prstGeom prst="rect">
            <a:avLst/>
          </a:prstGeom>
          <a:noFill/>
          <a:ln>
            <a:noFill/>
          </a:ln>
        </p:spPr>
      </p:pic>
      <p:pic>
        <p:nvPicPr>
          <p:cNvPr id="557" name="Google Shape;557;p96"/>
          <p:cNvPicPr preferRelativeResize="0"/>
          <p:nvPr/>
        </p:nvPicPr>
        <p:blipFill>
          <a:blip r:embed="rId5">
            <a:alphaModFix/>
          </a:blip>
          <a:stretch>
            <a:fillRect/>
          </a:stretch>
        </p:blipFill>
        <p:spPr>
          <a:xfrm>
            <a:off x="2238638" y="2686350"/>
            <a:ext cx="7714724" cy="2753100"/>
          </a:xfrm>
          <a:prstGeom prst="rect">
            <a:avLst/>
          </a:prstGeom>
          <a:noFill/>
          <a:ln>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endParaRPr dirty="0">
              <a:solidFill>
                <a:srgbClr val="C00000"/>
              </a:solidFill>
            </a:endParaRPr>
          </a:p>
          <a:p>
            <a:pPr marL="0" lvl="0" indent="0" algn="l" rtl="0">
              <a:spcBef>
                <a:spcPts val="1000"/>
              </a:spcBef>
              <a:spcAft>
                <a:spcPts val="0"/>
              </a:spcAft>
              <a:buNone/>
            </a:pPr>
            <a:r>
              <a:rPr lang="en-US" dirty="0">
                <a:solidFill>
                  <a:srgbClr val="C00000"/>
                </a:solidFill>
              </a:rPr>
              <a:t>8:55-9:05		Warm Up	</a:t>
            </a:r>
            <a:endParaRPr dirty="0">
              <a:solidFill>
                <a:srgbClr val="C00000"/>
              </a:solidFill>
            </a:endParaRPr>
          </a:p>
          <a:p>
            <a:pPr marL="0" lvl="0" indent="0" algn="l" rtl="0">
              <a:spcBef>
                <a:spcPts val="1000"/>
              </a:spcBef>
              <a:spcAft>
                <a:spcPts val="0"/>
              </a:spcAft>
              <a:buNone/>
            </a:pPr>
            <a:r>
              <a:rPr lang="en-US" dirty="0">
                <a:solidFill>
                  <a:srgbClr val="C00000"/>
                </a:solidFill>
              </a:rPr>
              <a:t>9:05-9:35		Introduction </a:t>
            </a:r>
            <a:endParaRPr dirty="0">
              <a:solidFill>
                <a:srgbClr val="C00000"/>
              </a:solidFill>
            </a:endParaRPr>
          </a:p>
          <a:p>
            <a:pPr marL="0" lvl="0" indent="0" algn="l" rtl="0">
              <a:spcBef>
                <a:spcPts val="1000"/>
              </a:spcBef>
              <a:spcAft>
                <a:spcPts val="0"/>
              </a:spcAft>
              <a:buNone/>
            </a:pPr>
            <a:r>
              <a:rPr lang="en-US" dirty="0">
                <a:solidFill>
                  <a:srgbClr val="C00000"/>
                </a:solidFill>
              </a:rPr>
              <a:t>9:35-11:00		Activity 1 	</a:t>
            </a:r>
            <a:endParaRPr dirty="0">
              <a:solidFill>
                <a:srgbClr val="C00000"/>
              </a:solidFill>
            </a:endParaRPr>
          </a:p>
          <a:p>
            <a:pPr marL="0" lvl="0" indent="0" algn="l" rtl="0">
              <a:spcBef>
                <a:spcPts val="1000"/>
              </a:spcBef>
              <a:spcAft>
                <a:spcPts val="0"/>
              </a:spcAft>
              <a:buNone/>
            </a:pPr>
            <a:r>
              <a:rPr lang="en-US" dirty="0">
                <a:solidFill>
                  <a:srgbClr val="C00000"/>
                </a:solidFill>
              </a:rPr>
              <a:t>11:00-11:15 	Break 	</a:t>
            </a:r>
          </a:p>
          <a:p>
            <a:pPr marL="0" lvl="0" indent="0" algn="l" rtl="0">
              <a:spcBef>
                <a:spcPts val="1000"/>
              </a:spcBef>
              <a:spcAft>
                <a:spcPts val="0"/>
              </a:spcAft>
              <a:buNone/>
            </a:pPr>
            <a:r>
              <a:rPr lang="en-US" dirty="0">
                <a:solidFill>
                  <a:srgbClr val="C00000"/>
                </a:solidFill>
              </a:rPr>
              <a:t>11:15-11:45 	Deeper Dive	</a:t>
            </a:r>
            <a:endParaRPr dirty="0">
              <a:solidFill>
                <a:srgbClr val="C00000"/>
              </a:solidFill>
            </a:endParaRPr>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C00000"/>
                </a:solidFill>
              </a:rPr>
              <a:t>11:45-12:45	Lunch</a:t>
            </a:r>
          </a:p>
          <a:p>
            <a:pPr lvl="0">
              <a:spcBef>
                <a:spcPts val="1000"/>
              </a:spcBef>
            </a:pPr>
            <a:r>
              <a:rPr lang="en-US" sz="2800" dirty="0">
                <a:solidFill>
                  <a:srgbClr val="C00000"/>
                </a:solidFill>
              </a:rPr>
              <a:t>12:45-1:30		Activity 2</a:t>
            </a:r>
          </a:p>
          <a:p>
            <a:pPr lvl="0">
              <a:spcBef>
                <a:spcPts val="1000"/>
              </a:spcBef>
            </a:pPr>
            <a:r>
              <a:rPr lang="en-US" sz="2800" dirty="0">
                <a:solidFill>
                  <a:srgbClr val="C00000"/>
                </a:solidFill>
              </a:rPr>
              <a:t>1:30-1:45		Break</a:t>
            </a:r>
          </a:p>
          <a:p>
            <a:pPr lvl="0">
              <a:spcBef>
                <a:spcPts val="1000"/>
              </a:spcBef>
            </a:pPr>
            <a:r>
              <a:rPr lang="en-US" sz="2800" dirty="0">
                <a:solidFill>
                  <a:srgbClr val="002060"/>
                </a:solidFill>
              </a:rPr>
              <a:t>1:45-2:45		Activity 3</a:t>
            </a:r>
          </a:p>
          <a:p>
            <a:pPr lvl="0">
              <a:spcBef>
                <a:spcPts val="1000"/>
              </a:spcBef>
            </a:pPr>
            <a:r>
              <a:rPr lang="en-US" sz="2800" dirty="0">
                <a:solidFill>
                  <a:srgbClr val="00206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74911172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sp>
        <p:nvSpPr>
          <p:cNvPr id="568" name="Google Shape;568;p98"/>
          <p:cNvSpPr txBox="1">
            <a:spLocks noGrp="1"/>
          </p:cNvSpPr>
          <p:nvPr>
            <p:ph type="title"/>
          </p:nvPr>
        </p:nvSpPr>
        <p:spPr>
          <a:xfrm>
            <a:off x="838200" y="2773569"/>
            <a:ext cx="10515600" cy="2852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a:t>Activity 3</a:t>
            </a:r>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9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575" name="Google Shape;575;p99"/>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Char char="✓"/>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3"/>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75">
                                            <p:txEl>
                                              <p:pRg st="0" end="0"/>
                                            </p:txEl>
                                          </p:spTgt>
                                        </p:tgtEl>
                                        <p:attrNameLst>
                                          <p:attrName>style.visibility</p:attrName>
                                        </p:attrNameLst>
                                      </p:cBhvr>
                                      <p:to>
                                        <p:strVal val="visible"/>
                                      </p:to>
                                    </p:set>
                                    <p:animEffect transition="in" filter="fade">
                                      <p:cBhvr>
                                        <p:cTn id="7" dur="1000"/>
                                        <p:tgtEl>
                                          <p:spTgt spid="57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75">
                                            <p:txEl>
                                              <p:pRg st="1" end="1"/>
                                            </p:txEl>
                                          </p:spTgt>
                                        </p:tgtEl>
                                        <p:attrNameLst>
                                          <p:attrName>style.visibility</p:attrName>
                                        </p:attrNameLst>
                                      </p:cBhvr>
                                      <p:to>
                                        <p:strVal val="visible"/>
                                      </p:to>
                                    </p:set>
                                    <p:animEffect transition="in" filter="fade">
                                      <p:cBhvr>
                                        <p:cTn id="12" dur="1000"/>
                                        <p:tgtEl>
                                          <p:spTgt spid="57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75">
                                            <p:txEl>
                                              <p:pRg st="2" end="2"/>
                                            </p:txEl>
                                          </p:spTgt>
                                        </p:tgtEl>
                                        <p:attrNameLst>
                                          <p:attrName>style.visibility</p:attrName>
                                        </p:attrNameLst>
                                      </p:cBhvr>
                                      <p:to>
                                        <p:strVal val="visible"/>
                                      </p:to>
                                    </p:set>
                                    <p:animEffect transition="in" filter="fade">
                                      <p:cBhvr>
                                        <p:cTn id="17" dur="1000"/>
                                        <p:tgtEl>
                                          <p:spTgt spid="57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75">
                                            <p:txEl>
                                              <p:pRg st="3" end="3"/>
                                            </p:txEl>
                                          </p:spTgt>
                                        </p:tgtEl>
                                        <p:attrNameLst>
                                          <p:attrName>style.visibility</p:attrName>
                                        </p:attrNameLst>
                                      </p:cBhvr>
                                      <p:to>
                                        <p:strVal val="visible"/>
                                      </p:to>
                                    </p:set>
                                    <p:animEffect transition="in" filter="fade">
                                      <p:cBhvr>
                                        <p:cTn id="22" dur="1000"/>
                                        <p:tgtEl>
                                          <p:spTgt spid="57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75">
                                            <p:txEl>
                                              <p:pRg st="4" end="4"/>
                                            </p:txEl>
                                          </p:spTgt>
                                        </p:tgtEl>
                                        <p:attrNameLst>
                                          <p:attrName>style.visibility</p:attrName>
                                        </p:attrNameLst>
                                      </p:cBhvr>
                                      <p:to>
                                        <p:strVal val="visible"/>
                                      </p:to>
                                    </p:set>
                                    <p:animEffect transition="in" filter="fade">
                                      <p:cBhvr>
                                        <p:cTn id="27" dur="1000"/>
                                        <p:tgtEl>
                                          <p:spTgt spid="57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75">
                                            <p:txEl>
                                              <p:pRg st="5" end="5"/>
                                            </p:txEl>
                                          </p:spTgt>
                                        </p:tgtEl>
                                        <p:attrNameLst>
                                          <p:attrName>style.visibility</p:attrName>
                                        </p:attrNameLst>
                                      </p:cBhvr>
                                      <p:to>
                                        <p:strVal val="visible"/>
                                      </p:to>
                                    </p:set>
                                    <p:animEffect transition="in" filter="fade">
                                      <p:cBhvr>
                                        <p:cTn id="32" dur="1000"/>
                                        <p:tgtEl>
                                          <p:spTgt spid="575">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75">
                                            <p:txEl>
                                              <p:pRg st="6" end="6"/>
                                            </p:txEl>
                                          </p:spTgt>
                                        </p:tgtEl>
                                        <p:attrNameLst>
                                          <p:attrName>style.visibility</p:attrName>
                                        </p:attrNameLst>
                                      </p:cBhvr>
                                      <p:to>
                                        <p:strVal val="visible"/>
                                      </p:to>
                                    </p:set>
                                    <p:animEffect transition="in" filter="fade">
                                      <p:cBhvr>
                                        <p:cTn id="37" dur="1000"/>
                                        <p:tgtEl>
                                          <p:spTgt spid="57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75">
                                            <p:txEl>
                                              <p:pRg st="7" end="7"/>
                                            </p:txEl>
                                          </p:spTgt>
                                        </p:tgtEl>
                                        <p:attrNameLst>
                                          <p:attrName>style.visibility</p:attrName>
                                        </p:attrNameLst>
                                      </p:cBhvr>
                                      <p:to>
                                        <p:strVal val="visible"/>
                                      </p:to>
                                    </p:set>
                                    <p:animEffect transition="in" filter="fade">
                                      <p:cBhvr>
                                        <p:cTn id="42" dur="1000"/>
                                        <p:tgtEl>
                                          <p:spTgt spid="575">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75">
                                            <p:txEl>
                                              <p:pRg st="8" end="8"/>
                                            </p:txEl>
                                          </p:spTgt>
                                        </p:tgtEl>
                                        <p:attrNameLst>
                                          <p:attrName>style.visibility</p:attrName>
                                        </p:attrNameLst>
                                      </p:cBhvr>
                                      <p:to>
                                        <p:strVal val="visible"/>
                                      </p:to>
                                    </p:set>
                                    <p:animEffect transition="in" filter="fade">
                                      <p:cBhvr>
                                        <p:cTn id="47" dur="1000"/>
                                        <p:tgtEl>
                                          <p:spTgt spid="57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sp>
        <p:nvSpPr>
          <p:cNvPr id="581" name="Google Shape;581;p10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582" name="Google Shape;582;p100"/>
          <p:cNvSpPr txBox="1">
            <a:spLocks noGrp="1"/>
          </p:cNvSpPr>
          <p:nvPr>
            <p:ph type="body" idx="1"/>
          </p:nvPr>
        </p:nvSpPr>
        <p:spPr>
          <a:xfrm>
            <a:off x="484497" y="1752600"/>
            <a:ext cx="5567400" cy="4135200"/>
          </a:xfrm>
          <a:prstGeom prst="rect">
            <a:avLst/>
          </a:prstGeom>
          <a:noFill/>
          <a:ln>
            <a:noFill/>
          </a:ln>
        </p:spPr>
        <p:txBody>
          <a:bodyPr spcFirstLastPara="1" wrap="square" lIns="91425" tIns="45700" rIns="91425" bIns="45700" anchor="t" anchorCtr="0">
            <a:noAutofit/>
          </a:bodyPr>
          <a:lstStyle/>
          <a:p>
            <a:pPr marL="514350" marR="0" lvl="0" indent="-542290" algn="l" rtl="0">
              <a:lnSpc>
                <a:spcPct val="100000"/>
              </a:lnSpc>
              <a:spcBef>
                <a:spcPts val="0"/>
              </a:spcBef>
              <a:spcAft>
                <a:spcPts val="0"/>
              </a:spcAft>
              <a:buClr>
                <a:srgbClr val="FFA400"/>
              </a:buClr>
              <a:buSzPts val="2400"/>
              <a:buFont typeface="Calibri"/>
              <a:buAutoNum type="arabicPeriod" startAt="3"/>
            </a:pPr>
            <a:r>
              <a:rPr lang="en-US" sz="2400" b="1" i="0" u="none" strike="noStrike" cap="none">
                <a:solidFill>
                  <a:srgbClr val="002060"/>
                </a:solidFill>
                <a:latin typeface="Arial"/>
                <a:ea typeface="Arial"/>
                <a:cs typeface="Arial"/>
                <a:sym typeface="Arial"/>
              </a:rPr>
              <a:t>Task and Audien</a:t>
            </a:r>
            <a:r>
              <a:rPr lang="en-US" sz="2400" b="1" i="0" u="none" strike="noStrike" cap="none">
                <a:solidFill>
                  <a:srgbClr val="002060"/>
                </a:solidFill>
              </a:rPr>
              <a:t>ce</a:t>
            </a:r>
            <a:r>
              <a:rPr lang="en-US" sz="2400" b="0" i="0" u="none" strike="noStrike" cap="none">
                <a:solidFill>
                  <a:srgbClr val="002060"/>
                </a:solidFill>
                <a:latin typeface="Arial"/>
                <a:ea typeface="Arial"/>
                <a:cs typeface="Arial"/>
                <a:sym typeface="Arial"/>
              </a:rPr>
              <a:t>- give students an opportunity to determine how they demonstrate their learning </a:t>
            </a:r>
            <a:endParaRPr sz="2400" b="0" i="0" u="none" strike="noStrike" cap="none">
              <a:solidFill>
                <a:srgbClr val="002060"/>
              </a:solidFill>
              <a:latin typeface="Arial"/>
              <a:ea typeface="Arial"/>
              <a:cs typeface="Arial"/>
              <a:sym typeface="Arial"/>
            </a:endParaRPr>
          </a:p>
          <a:p>
            <a:pPr marL="685800" marR="0" lvl="1" indent="-228600" algn="l" rtl="0">
              <a:lnSpc>
                <a:spcPct val="100000"/>
              </a:lnSpc>
              <a:spcBef>
                <a:spcPts val="0"/>
              </a:spcBef>
              <a:spcAft>
                <a:spcPts val="0"/>
              </a:spcAft>
              <a:buClr>
                <a:srgbClr val="FF9900"/>
              </a:buClr>
              <a:buSzPts val="2400"/>
              <a:buChar char="•"/>
            </a:pPr>
            <a:r>
              <a:rPr lang="en-US" b="1">
                <a:solidFill>
                  <a:srgbClr val="002060"/>
                </a:solidFill>
              </a:rPr>
              <a:t>What MUST students learn? What COULD students choose to learn? </a:t>
            </a:r>
            <a:endParaRPr b="1">
              <a:solidFill>
                <a:srgbClr val="002060"/>
              </a:solidFill>
            </a:endParaRPr>
          </a:p>
          <a:p>
            <a:pPr marL="1143000" marR="0" lvl="2" indent="-228600" algn="l" rtl="0">
              <a:lnSpc>
                <a:spcPct val="100000"/>
              </a:lnSpc>
              <a:spcBef>
                <a:spcPts val="0"/>
              </a:spcBef>
              <a:spcAft>
                <a:spcPts val="0"/>
              </a:spcAft>
              <a:buClr>
                <a:srgbClr val="FF9900"/>
              </a:buClr>
              <a:buSzPts val="2000"/>
              <a:buChar char="•"/>
            </a:pPr>
            <a:r>
              <a:rPr lang="en-US" b="1">
                <a:solidFill>
                  <a:srgbClr val="002060"/>
                </a:solidFill>
              </a:rPr>
              <a:t>Standards + Interest</a:t>
            </a:r>
            <a:endParaRPr b="1">
              <a:solidFill>
                <a:srgbClr val="002060"/>
              </a:solidFill>
            </a:endParaRPr>
          </a:p>
          <a:p>
            <a:pPr marL="685800" marR="0" lvl="1" indent="-228600" algn="l" rtl="0">
              <a:lnSpc>
                <a:spcPct val="100000"/>
              </a:lnSpc>
              <a:spcBef>
                <a:spcPts val="0"/>
              </a:spcBef>
              <a:spcAft>
                <a:spcPts val="0"/>
              </a:spcAft>
              <a:buClr>
                <a:srgbClr val="FF9900"/>
              </a:buClr>
              <a:buSzPts val="2400"/>
              <a:buChar char="•"/>
            </a:pPr>
            <a:r>
              <a:rPr lang="en-US" i="1">
                <a:solidFill>
                  <a:srgbClr val="002060"/>
                </a:solidFill>
              </a:rPr>
              <a:t>How can students demonstrating proficiency? </a:t>
            </a:r>
            <a:endParaRPr i="1">
              <a:solidFill>
                <a:srgbClr val="002060"/>
              </a:solidFill>
            </a:endParaRPr>
          </a:p>
          <a:p>
            <a:pPr marL="685800" marR="0" lvl="1" indent="-228600" algn="l" rtl="0">
              <a:lnSpc>
                <a:spcPct val="100000"/>
              </a:lnSpc>
              <a:spcBef>
                <a:spcPts val="0"/>
              </a:spcBef>
              <a:spcAft>
                <a:spcPts val="0"/>
              </a:spcAft>
              <a:buClr>
                <a:srgbClr val="FF9900"/>
              </a:buClr>
              <a:buSzPts val="2400"/>
              <a:buChar char="•"/>
            </a:pPr>
            <a:r>
              <a:rPr lang="en-US" i="1">
                <a:solidFill>
                  <a:srgbClr val="002060"/>
                </a:solidFill>
              </a:rPr>
              <a:t>With whom will they share their learning? </a:t>
            </a:r>
            <a:endParaRPr i="1">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2400" b="0" i="0" u="none" strike="noStrike" cap="none">
              <a:solidFill>
                <a:srgbClr val="002060"/>
              </a:solidFill>
              <a:latin typeface="Arial"/>
              <a:ea typeface="Arial"/>
              <a:cs typeface="Arial"/>
              <a:sym typeface="Arial"/>
            </a:endParaRPr>
          </a:p>
        </p:txBody>
      </p:sp>
      <p:pic>
        <p:nvPicPr>
          <p:cNvPr id="583" name="Google Shape;583;p100"/>
          <p:cNvPicPr preferRelativeResize="0"/>
          <p:nvPr/>
        </p:nvPicPr>
        <p:blipFill>
          <a:blip r:embed="rId3">
            <a:alphaModFix/>
          </a:blip>
          <a:stretch>
            <a:fillRect/>
          </a:stretch>
        </p:blipFill>
        <p:spPr>
          <a:xfrm>
            <a:off x="6011870" y="2048220"/>
            <a:ext cx="5947425" cy="35250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82">
                                            <p:txEl>
                                              <p:pRg st="0" end="0"/>
                                            </p:txEl>
                                          </p:spTgt>
                                        </p:tgtEl>
                                        <p:attrNameLst>
                                          <p:attrName>style.visibility</p:attrName>
                                        </p:attrNameLst>
                                      </p:cBhvr>
                                      <p:to>
                                        <p:strVal val="visible"/>
                                      </p:to>
                                    </p:set>
                                    <p:animEffect transition="in" filter="fade">
                                      <p:cBhvr>
                                        <p:cTn id="7" dur="1000"/>
                                        <p:tgtEl>
                                          <p:spTgt spid="58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82">
                                            <p:txEl>
                                              <p:pRg st="1" end="1"/>
                                            </p:txEl>
                                          </p:spTgt>
                                        </p:tgtEl>
                                        <p:attrNameLst>
                                          <p:attrName>style.visibility</p:attrName>
                                        </p:attrNameLst>
                                      </p:cBhvr>
                                      <p:to>
                                        <p:strVal val="visible"/>
                                      </p:to>
                                    </p:set>
                                    <p:animEffect transition="in" filter="fade">
                                      <p:cBhvr>
                                        <p:cTn id="12" dur="1000"/>
                                        <p:tgtEl>
                                          <p:spTgt spid="58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82">
                                            <p:txEl>
                                              <p:pRg st="2" end="2"/>
                                            </p:txEl>
                                          </p:spTgt>
                                        </p:tgtEl>
                                        <p:attrNameLst>
                                          <p:attrName>style.visibility</p:attrName>
                                        </p:attrNameLst>
                                      </p:cBhvr>
                                      <p:to>
                                        <p:strVal val="visible"/>
                                      </p:to>
                                    </p:set>
                                    <p:animEffect transition="in" filter="fade">
                                      <p:cBhvr>
                                        <p:cTn id="17" dur="1000"/>
                                        <p:tgtEl>
                                          <p:spTgt spid="58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82">
                                            <p:txEl>
                                              <p:pRg st="3" end="3"/>
                                            </p:txEl>
                                          </p:spTgt>
                                        </p:tgtEl>
                                        <p:attrNameLst>
                                          <p:attrName>style.visibility</p:attrName>
                                        </p:attrNameLst>
                                      </p:cBhvr>
                                      <p:to>
                                        <p:strVal val="visible"/>
                                      </p:to>
                                    </p:set>
                                    <p:animEffect transition="in" filter="fade">
                                      <p:cBhvr>
                                        <p:cTn id="22" dur="1000"/>
                                        <p:tgtEl>
                                          <p:spTgt spid="58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82">
                                            <p:txEl>
                                              <p:pRg st="4" end="4"/>
                                            </p:txEl>
                                          </p:spTgt>
                                        </p:tgtEl>
                                        <p:attrNameLst>
                                          <p:attrName>style.visibility</p:attrName>
                                        </p:attrNameLst>
                                      </p:cBhvr>
                                      <p:to>
                                        <p:strVal val="visible"/>
                                      </p:to>
                                    </p:set>
                                    <p:animEffect transition="in" filter="fade">
                                      <p:cBhvr>
                                        <p:cTn id="27" dur="1000"/>
                                        <p:tgtEl>
                                          <p:spTgt spid="58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82">
                                            <p:txEl>
                                              <p:pRg st="5" end="5"/>
                                            </p:txEl>
                                          </p:spTgt>
                                        </p:tgtEl>
                                        <p:attrNameLst>
                                          <p:attrName>style.visibility</p:attrName>
                                        </p:attrNameLst>
                                      </p:cBhvr>
                                      <p:to>
                                        <p:strVal val="visible"/>
                                      </p:to>
                                    </p:set>
                                    <p:animEffect transition="in" filter="fade">
                                      <p:cBhvr>
                                        <p:cTn id="32" dur="1000"/>
                                        <p:tgtEl>
                                          <p:spTgt spid="58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sp>
        <p:nvSpPr>
          <p:cNvPr id="588" name="Google Shape;588;p101"/>
          <p:cNvSpPr txBox="1">
            <a:spLocks noGrp="1"/>
          </p:cNvSpPr>
          <p:nvPr>
            <p:ph type="title"/>
          </p:nvPr>
        </p:nvSpPr>
        <p:spPr>
          <a:xfrm>
            <a:off x="838200" y="212725"/>
            <a:ext cx="10515600" cy="946200"/>
          </a:xfrm>
          <a:prstGeom prst="rect">
            <a:avLst/>
          </a:prstGeom>
        </p:spPr>
        <p:txBody>
          <a:bodyPr spcFirstLastPara="1" wrap="square" lIns="91425" tIns="45700" rIns="91425" bIns="45700" anchor="ctr" anchorCtr="0">
            <a:noAutofit/>
          </a:bodyPr>
          <a:lstStyle/>
          <a:p>
            <a:pPr marL="0" lvl="0" indent="0" algn="ctr" rtl="0">
              <a:spcBef>
                <a:spcPts val="0"/>
              </a:spcBef>
              <a:spcAft>
                <a:spcPts val="0"/>
              </a:spcAft>
              <a:buNone/>
            </a:pPr>
            <a:r>
              <a:rPr lang="en-US"/>
              <a:t>DOK: Quick Facts</a:t>
            </a:r>
            <a:endParaRPr/>
          </a:p>
        </p:txBody>
      </p:sp>
      <p:sp>
        <p:nvSpPr>
          <p:cNvPr id="589" name="Google Shape;589;p101"/>
          <p:cNvSpPr txBox="1">
            <a:spLocks noGrp="1"/>
          </p:cNvSpPr>
          <p:nvPr>
            <p:ph type="body" idx="1"/>
          </p:nvPr>
        </p:nvSpPr>
        <p:spPr>
          <a:xfrm>
            <a:off x="528275" y="1138500"/>
            <a:ext cx="11131500" cy="4443000"/>
          </a:xfrm>
          <a:prstGeom prst="rect">
            <a:avLst/>
          </a:prstGeom>
        </p:spPr>
        <p:txBody>
          <a:bodyPr spcFirstLastPara="1" wrap="square" lIns="91425" tIns="45700" rIns="91425" bIns="45700" anchor="t" anchorCtr="0">
            <a:noAutofit/>
          </a:bodyPr>
          <a:lstStyle/>
          <a:p>
            <a:pPr marL="457200" lvl="0" indent="-381000" algn="l" rtl="0">
              <a:spcBef>
                <a:spcPts val="1000"/>
              </a:spcBef>
              <a:spcAft>
                <a:spcPts val="0"/>
              </a:spcAft>
              <a:buSzPts val="2400"/>
              <a:buChar char="●"/>
            </a:pPr>
            <a:r>
              <a:rPr lang="en-US" sz="2400"/>
              <a:t>Depth of Knowledge Levels: </a:t>
            </a:r>
            <a:endParaRPr sz="2400"/>
          </a:p>
          <a:p>
            <a:pPr marL="914400" lvl="1" indent="-381000" algn="l" rtl="0">
              <a:spcBef>
                <a:spcPts val="0"/>
              </a:spcBef>
              <a:spcAft>
                <a:spcPts val="0"/>
              </a:spcAft>
              <a:buSzPts val="2400"/>
              <a:buChar char="○"/>
            </a:pPr>
            <a:r>
              <a:rPr lang="en-US"/>
              <a:t>1- Recall and Reproduction </a:t>
            </a:r>
            <a:endParaRPr/>
          </a:p>
          <a:p>
            <a:pPr marL="914400" lvl="1" indent="-381000" algn="l" rtl="0">
              <a:spcBef>
                <a:spcPts val="0"/>
              </a:spcBef>
              <a:spcAft>
                <a:spcPts val="0"/>
              </a:spcAft>
              <a:buSzPts val="2400"/>
              <a:buChar char="○"/>
            </a:pPr>
            <a:r>
              <a:rPr lang="en-US"/>
              <a:t>2- Skills and Concepts</a:t>
            </a:r>
            <a:endParaRPr/>
          </a:p>
          <a:p>
            <a:pPr marL="914400" lvl="1" indent="-381000" algn="l" rtl="0">
              <a:spcBef>
                <a:spcPts val="0"/>
              </a:spcBef>
              <a:spcAft>
                <a:spcPts val="0"/>
              </a:spcAft>
              <a:buSzPts val="2400"/>
              <a:buChar char="○"/>
            </a:pPr>
            <a:r>
              <a:rPr lang="en-US"/>
              <a:t>3- Short-term Strategic Thinking</a:t>
            </a:r>
            <a:endParaRPr/>
          </a:p>
          <a:p>
            <a:pPr marL="914400" lvl="1" indent="-381000" algn="l" rtl="0">
              <a:spcBef>
                <a:spcPts val="0"/>
              </a:spcBef>
              <a:spcAft>
                <a:spcPts val="0"/>
              </a:spcAft>
              <a:buSzPts val="2400"/>
              <a:buChar char="○"/>
            </a:pPr>
            <a:r>
              <a:rPr lang="en-US"/>
              <a:t>4- Extended Thinking </a:t>
            </a:r>
            <a:endParaRPr/>
          </a:p>
          <a:p>
            <a:pPr marL="457200" lvl="0" indent="-381000" algn="l" rtl="0">
              <a:spcBef>
                <a:spcPts val="0"/>
              </a:spcBef>
              <a:spcAft>
                <a:spcPts val="0"/>
              </a:spcAft>
              <a:buSzPts val="2400"/>
              <a:buChar char="●"/>
            </a:pPr>
            <a:r>
              <a:rPr lang="en-US" sz="2400"/>
              <a:t>The level of DOK is determined by the cognitive demand placed on the student in the learning environment. You must consider: </a:t>
            </a:r>
            <a:endParaRPr sz="2400"/>
          </a:p>
          <a:p>
            <a:pPr marL="914400" lvl="1" indent="-381000" algn="l" rtl="0">
              <a:spcBef>
                <a:spcPts val="0"/>
              </a:spcBef>
              <a:spcAft>
                <a:spcPts val="0"/>
              </a:spcAft>
              <a:buSzPts val="2400"/>
              <a:buChar char="○"/>
            </a:pPr>
            <a:r>
              <a:rPr lang="en-US"/>
              <a:t>The complexity of the task (mental processes needed to satisfy the requirements)</a:t>
            </a:r>
            <a:endParaRPr/>
          </a:p>
          <a:p>
            <a:pPr marL="914400" lvl="1" indent="-381000" algn="l" rtl="0">
              <a:spcBef>
                <a:spcPts val="0"/>
              </a:spcBef>
              <a:spcAft>
                <a:spcPts val="0"/>
              </a:spcAft>
              <a:buSzPts val="2400"/>
              <a:buChar char="○"/>
            </a:pPr>
            <a:r>
              <a:rPr lang="en-US"/>
              <a:t>Prior knowledge</a:t>
            </a:r>
            <a:endParaRPr/>
          </a:p>
          <a:p>
            <a:pPr marL="914400" lvl="1" indent="-381000" algn="l" rtl="0">
              <a:spcBef>
                <a:spcPts val="0"/>
              </a:spcBef>
              <a:spcAft>
                <a:spcPts val="0"/>
              </a:spcAft>
              <a:buSzPts val="2400"/>
              <a:buChar char="○"/>
            </a:pPr>
            <a:r>
              <a:rPr lang="en-US"/>
              <a:t>The ‘verb’ </a:t>
            </a:r>
            <a:r>
              <a:rPr lang="en-US" b="1"/>
              <a:t>and </a:t>
            </a:r>
            <a:r>
              <a:rPr lang="en-US"/>
              <a:t>‘noun’ of the standard taught and assessed</a:t>
            </a:r>
            <a:endParaRPr/>
          </a:p>
          <a:p>
            <a:pPr marL="457200" lvl="0" indent="-381000" algn="l" rtl="0">
              <a:spcBef>
                <a:spcPts val="0"/>
              </a:spcBef>
              <a:spcAft>
                <a:spcPts val="0"/>
              </a:spcAft>
              <a:buSzPts val="2400"/>
              <a:buChar char="●"/>
            </a:pPr>
            <a:r>
              <a:rPr lang="en-US" sz="2400"/>
              <a:t>Students DO NOT have to master one level before moving on to the next. They are not sequential! </a:t>
            </a:r>
            <a:endParaRPr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89">
                                            <p:txEl>
                                              <p:pRg st="0" end="0"/>
                                            </p:txEl>
                                          </p:spTgt>
                                        </p:tgtEl>
                                        <p:attrNameLst>
                                          <p:attrName>style.visibility</p:attrName>
                                        </p:attrNameLst>
                                      </p:cBhvr>
                                      <p:to>
                                        <p:strVal val="visible"/>
                                      </p:to>
                                    </p:set>
                                    <p:animEffect transition="in" filter="fade">
                                      <p:cBhvr>
                                        <p:cTn id="7" dur="1000"/>
                                        <p:tgtEl>
                                          <p:spTgt spid="58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89">
                                            <p:txEl>
                                              <p:pRg st="1" end="1"/>
                                            </p:txEl>
                                          </p:spTgt>
                                        </p:tgtEl>
                                        <p:attrNameLst>
                                          <p:attrName>style.visibility</p:attrName>
                                        </p:attrNameLst>
                                      </p:cBhvr>
                                      <p:to>
                                        <p:strVal val="visible"/>
                                      </p:to>
                                    </p:set>
                                    <p:animEffect transition="in" filter="fade">
                                      <p:cBhvr>
                                        <p:cTn id="12" dur="1000"/>
                                        <p:tgtEl>
                                          <p:spTgt spid="58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89">
                                            <p:txEl>
                                              <p:pRg st="2" end="2"/>
                                            </p:txEl>
                                          </p:spTgt>
                                        </p:tgtEl>
                                        <p:attrNameLst>
                                          <p:attrName>style.visibility</p:attrName>
                                        </p:attrNameLst>
                                      </p:cBhvr>
                                      <p:to>
                                        <p:strVal val="visible"/>
                                      </p:to>
                                    </p:set>
                                    <p:animEffect transition="in" filter="fade">
                                      <p:cBhvr>
                                        <p:cTn id="17" dur="1000"/>
                                        <p:tgtEl>
                                          <p:spTgt spid="58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89">
                                            <p:txEl>
                                              <p:pRg st="3" end="3"/>
                                            </p:txEl>
                                          </p:spTgt>
                                        </p:tgtEl>
                                        <p:attrNameLst>
                                          <p:attrName>style.visibility</p:attrName>
                                        </p:attrNameLst>
                                      </p:cBhvr>
                                      <p:to>
                                        <p:strVal val="visible"/>
                                      </p:to>
                                    </p:set>
                                    <p:animEffect transition="in" filter="fade">
                                      <p:cBhvr>
                                        <p:cTn id="22" dur="1000"/>
                                        <p:tgtEl>
                                          <p:spTgt spid="58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89">
                                            <p:txEl>
                                              <p:pRg st="4" end="4"/>
                                            </p:txEl>
                                          </p:spTgt>
                                        </p:tgtEl>
                                        <p:attrNameLst>
                                          <p:attrName>style.visibility</p:attrName>
                                        </p:attrNameLst>
                                      </p:cBhvr>
                                      <p:to>
                                        <p:strVal val="visible"/>
                                      </p:to>
                                    </p:set>
                                    <p:animEffect transition="in" filter="fade">
                                      <p:cBhvr>
                                        <p:cTn id="27" dur="1000"/>
                                        <p:tgtEl>
                                          <p:spTgt spid="58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89">
                                            <p:txEl>
                                              <p:pRg st="5" end="5"/>
                                            </p:txEl>
                                          </p:spTgt>
                                        </p:tgtEl>
                                        <p:attrNameLst>
                                          <p:attrName>style.visibility</p:attrName>
                                        </p:attrNameLst>
                                      </p:cBhvr>
                                      <p:to>
                                        <p:strVal val="visible"/>
                                      </p:to>
                                    </p:set>
                                    <p:animEffect transition="in" filter="fade">
                                      <p:cBhvr>
                                        <p:cTn id="32" dur="1000"/>
                                        <p:tgtEl>
                                          <p:spTgt spid="58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89">
                                            <p:txEl>
                                              <p:pRg st="6" end="6"/>
                                            </p:txEl>
                                          </p:spTgt>
                                        </p:tgtEl>
                                        <p:attrNameLst>
                                          <p:attrName>style.visibility</p:attrName>
                                        </p:attrNameLst>
                                      </p:cBhvr>
                                      <p:to>
                                        <p:strVal val="visible"/>
                                      </p:to>
                                    </p:set>
                                    <p:animEffect transition="in" filter="fade">
                                      <p:cBhvr>
                                        <p:cTn id="37" dur="1000"/>
                                        <p:tgtEl>
                                          <p:spTgt spid="58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89">
                                            <p:txEl>
                                              <p:pRg st="7" end="7"/>
                                            </p:txEl>
                                          </p:spTgt>
                                        </p:tgtEl>
                                        <p:attrNameLst>
                                          <p:attrName>style.visibility</p:attrName>
                                        </p:attrNameLst>
                                      </p:cBhvr>
                                      <p:to>
                                        <p:strVal val="visible"/>
                                      </p:to>
                                    </p:set>
                                    <p:animEffect transition="in" filter="fade">
                                      <p:cBhvr>
                                        <p:cTn id="42" dur="1000"/>
                                        <p:tgtEl>
                                          <p:spTgt spid="58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89">
                                            <p:txEl>
                                              <p:pRg st="8" end="8"/>
                                            </p:txEl>
                                          </p:spTgt>
                                        </p:tgtEl>
                                        <p:attrNameLst>
                                          <p:attrName>style.visibility</p:attrName>
                                        </p:attrNameLst>
                                      </p:cBhvr>
                                      <p:to>
                                        <p:strVal val="visible"/>
                                      </p:to>
                                    </p:set>
                                    <p:animEffect transition="in" filter="fade">
                                      <p:cBhvr>
                                        <p:cTn id="47" dur="1000"/>
                                        <p:tgtEl>
                                          <p:spTgt spid="58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589">
                                            <p:txEl>
                                              <p:pRg st="9" end="9"/>
                                            </p:txEl>
                                          </p:spTgt>
                                        </p:tgtEl>
                                        <p:attrNameLst>
                                          <p:attrName>style.visibility</p:attrName>
                                        </p:attrNameLst>
                                      </p:cBhvr>
                                      <p:to>
                                        <p:strVal val="visible"/>
                                      </p:to>
                                    </p:set>
                                    <p:animEffect transition="in" filter="fade">
                                      <p:cBhvr>
                                        <p:cTn id="52" dur="1000"/>
                                        <p:tgtEl>
                                          <p:spTgt spid="58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102"/>
          <p:cNvSpPr txBox="1">
            <a:spLocks noGrp="1"/>
          </p:cNvSpPr>
          <p:nvPr>
            <p:ph type="title"/>
          </p:nvPr>
        </p:nvSpPr>
        <p:spPr>
          <a:xfrm>
            <a:off x="838200" y="1203325"/>
            <a:ext cx="10515600" cy="4031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sz="3000"/>
              <a:t>Depth of Knowledge should be thought of as a ‘ceiling’ and not a ‘target’. </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US" sz="3000"/>
              <a:t>Thus, when you prepare your lessons, you should be thinking about the maximum depth a student will go to in their thinking. Where are you stopping? </a:t>
            </a:r>
            <a:endParaRPr sz="3000"/>
          </a:p>
          <a:p>
            <a:pPr marL="0" lvl="0" indent="0" algn="l" rtl="0">
              <a:spcBef>
                <a:spcPts val="0"/>
              </a:spcBef>
              <a:spcAft>
                <a:spcPts val="0"/>
              </a:spcAft>
              <a:buNone/>
            </a:pPr>
            <a:endParaRPr sz="3000"/>
          </a:p>
          <a:p>
            <a:pPr marL="0" lvl="0" indent="0" algn="l" rtl="0">
              <a:spcBef>
                <a:spcPts val="0"/>
              </a:spcBef>
              <a:spcAft>
                <a:spcPts val="0"/>
              </a:spcAft>
              <a:buNone/>
            </a:pPr>
            <a:r>
              <a:rPr lang="en-US" sz="3000"/>
              <a:t>Assessments occur up to and at the ‘ceiling’, but they are not limited to the ceiling, whereas a target would be limited. </a:t>
            </a:r>
            <a:endParaRPr sz="300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598"/>
        <p:cNvGrpSpPr/>
        <p:nvPr/>
      </p:nvGrpSpPr>
      <p:grpSpPr>
        <a:xfrm>
          <a:off x="0" y="0"/>
          <a:ext cx="0" cy="0"/>
          <a:chOff x="0" y="0"/>
          <a:chExt cx="0" cy="0"/>
        </a:xfrm>
      </p:grpSpPr>
      <p:sp>
        <p:nvSpPr>
          <p:cNvPr id="599" name="Google Shape;599;p10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DOK &amp; Cognitive Rigor</a:t>
            </a:r>
            <a:endParaRPr/>
          </a:p>
        </p:txBody>
      </p:sp>
      <p:sp>
        <p:nvSpPr>
          <p:cNvPr id="600" name="Google Shape;600;p103"/>
          <p:cNvSpPr txBox="1">
            <a:spLocks noGrp="1"/>
          </p:cNvSpPr>
          <p:nvPr>
            <p:ph type="body" idx="1"/>
          </p:nvPr>
        </p:nvSpPr>
        <p:spPr>
          <a:xfrm>
            <a:off x="838200" y="1520825"/>
            <a:ext cx="10453200" cy="3521100"/>
          </a:xfrm>
          <a:prstGeom prst="rect">
            <a:avLst/>
          </a:prstGeom>
        </p:spPr>
        <p:txBody>
          <a:bodyPr spcFirstLastPara="1" wrap="square" lIns="91425" tIns="45700" rIns="91425" bIns="45700" anchor="t" anchorCtr="0">
            <a:noAutofit/>
          </a:bodyPr>
          <a:lstStyle/>
          <a:p>
            <a:pPr marL="457200" lvl="0" indent="-424180" algn="l" rtl="0">
              <a:spcBef>
                <a:spcPts val="1000"/>
              </a:spcBef>
              <a:spcAft>
                <a:spcPts val="0"/>
              </a:spcAft>
              <a:buSzPts val="3080"/>
              <a:buChar char="●"/>
            </a:pPr>
            <a:r>
              <a:rPr lang="en-US"/>
              <a:t>Erik Francis defines Cognitive Rigor as “the extent to which students are challenged to demonstrate higher-order thinking and communicate depth of knowledge” (2016). </a:t>
            </a:r>
            <a:endParaRPr/>
          </a:p>
          <a:p>
            <a:pPr marL="457200" lvl="0" indent="-424180" algn="l" rtl="0">
              <a:spcBef>
                <a:spcPts val="0"/>
              </a:spcBef>
              <a:spcAft>
                <a:spcPts val="0"/>
              </a:spcAft>
              <a:buSzPts val="3080"/>
              <a:buChar char="●"/>
            </a:pPr>
            <a:r>
              <a:rPr lang="en-US"/>
              <a:t>How do DOK and Cognitive Rigor work together? </a:t>
            </a:r>
            <a:endParaRPr/>
          </a:p>
          <a:p>
            <a:pPr marL="914400" lvl="1" indent="-381000" algn="l" rtl="0">
              <a:spcBef>
                <a:spcPts val="0"/>
              </a:spcBef>
              <a:spcAft>
                <a:spcPts val="0"/>
              </a:spcAft>
              <a:buSzPts val="2400"/>
              <a:buChar char="○"/>
            </a:pPr>
            <a:r>
              <a:rPr lang="en-US"/>
              <a:t>“Students still need to acquire and apply knowledge accurately. However, they must also be able to analyze and articulate knowledge authentically through critical thinking and problem solving, collaboration and communication, and creativity and innovation” (Francis, 2016) </a:t>
            </a:r>
            <a:endParaRPr/>
          </a:p>
          <a:p>
            <a:pPr marL="1371600" lvl="2" indent="-355600" algn="l" rtl="0">
              <a:spcBef>
                <a:spcPts val="0"/>
              </a:spcBef>
              <a:spcAft>
                <a:spcPts val="0"/>
              </a:spcAft>
              <a:buSzPts val="2000"/>
              <a:buChar char="■"/>
            </a:pPr>
            <a:r>
              <a:rPr lang="en-US"/>
              <a:t>These can not happen unless we provide that level of opportunity for learning in our classrooms. We do this by raising the DOK ceiling. </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0">
                                            <p:txEl>
                                              <p:pRg st="0" end="0"/>
                                            </p:txEl>
                                          </p:spTgt>
                                        </p:tgtEl>
                                        <p:attrNameLst>
                                          <p:attrName>style.visibility</p:attrName>
                                        </p:attrNameLst>
                                      </p:cBhvr>
                                      <p:to>
                                        <p:strVal val="visible"/>
                                      </p:to>
                                    </p:set>
                                    <p:animEffect transition="in" filter="fade">
                                      <p:cBhvr>
                                        <p:cTn id="7" dur="1000"/>
                                        <p:tgtEl>
                                          <p:spTgt spid="60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00">
                                            <p:txEl>
                                              <p:pRg st="1" end="1"/>
                                            </p:txEl>
                                          </p:spTgt>
                                        </p:tgtEl>
                                        <p:attrNameLst>
                                          <p:attrName>style.visibility</p:attrName>
                                        </p:attrNameLst>
                                      </p:cBhvr>
                                      <p:to>
                                        <p:strVal val="visible"/>
                                      </p:to>
                                    </p:set>
                                    <p:animEffect transition="in" filter="fade">
                                      <p:cBhvr>
                                        <p:cTn id="12" dur="1000"/>
                                        <p:tgtEl>
                                          <p:spTgt spid="60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00">
                                            <p:txEl>
                                              <p:pRg st="2" end="2"/>
                                            </p:txEl>
                                          </p:spTgt>
                                        </p:tgtEl>
                                        <p:attrNameLst>
                                          <p:attrName>style.visibility</p:attrName>
                                        </p:attrNameLst>
                                      </p:cBhvr>
                                      <p:to>
                                        <p:strVal val="visible"/>
                                      </p:to>
                                    </p:set>
                                    <p:animEffect transition="in" filter="fade">
                                      <p:cBhvr>
                                        <p:cTn id="17" dur="1000"/>
                                        <p:tgtEl>
                                          <p:spTgt spid="60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00">
                                            <p:txEl>
                                              <p:pRg st="3" end="3"/>
                                            </p:txEl>
                                          </p:spTgt>
                                        </p:tgtEl>
                                        <p:attrNameLst>
                                          <p:attrName>style.visibility</p:attrName>
                                        </p:attrNameLst>
                                      </p:cBhvr>
                                      <p:to>
                                        <p:strVal val="visible"/>
                                      </p:to>
                                    </p:set>
                                    <p:animEffect transition="in" filter="fade">
                                      <p:cBhvr>
                                        <p:cTn id="22" dur="1000"/>
                                        <p:tgtEl>
                                          <p:spTgt spid="60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604"/>
        <p:cNvGrpSpPr/>
        <p:nvPr/>
      </p:nvGrpSpPr>
      <p:grpSpPr>
        <a:xfrm>
          <a:off x="0" y="0"/>
          <a:ext cx="0" cy="0"/>
          <a:chOff x="0" y="0"/>
          <a:chExt cx="0" cy="0"/>
        </a:xfrm>
      </p:grpSpPr>
      <p:sp>
        <p:nvSpPr>
          <p:cNvPr id="605" name="Google Shape;605;p104"/>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Evaluating DOK: </a:t>
            </a:r>
            <a:endParaRPr/>
          </a:p>
        </p:txBody>
      </p:sp>
      <p:sp>
        <p:nvSpPr>
          <p:cNvPr id="606" name="Google Shape;606;p104"/>
          <p:cNvSpPr txBox="1">
            <a:spLocks noGrp="1"/>
          </p:cNvSpPr>
          <p:nvPr>
            <p:ph type="body" idx="1"/>
          </p:nvPr>
        </p:nvSpPr>
        <p:spPr>
          <a:xfrm>
            <a:off x="838200" y="1597025"/>
            <a:ext cx="10515600" cy="3826500"/>
          </a:xfrm>
          <a:prstGeom prst="rect">
            <a:avLst/>
          </a:prstGeom>
        </p:spPr>
        <p:txBody>
          <a:bodyPr spcFirstLastPara="1" wrap="square" lIns="91425" tIns="45700" rIns="91425" bIns="45700" anchor="t" anchorCtr="0">
            <a:noAutofit/>
          </a:bodyPr>
          <a:lstStyle/>
          <a:p>
            <a:pPr marL="457200" lvl="0" indent="-381000" algn="l" rtl="0">
              <a:spcBef>
                <a:spcPts val="1000"/>
              </a:spcBef>
              <a:spcAft>
                <a:spcPts val="0"/>
              </a:spcAft>
              <a:buSzPts val="2400"/>
              <a:buChar char="●"/>
            </a:pPr>
            <a:r>
              <a:rPr lang="en-US" sz="2400"/>
              <a:t>While Bloom’s Taxonomy centers around the ‘verb’ within a standard, DOK looks at the verb and the complexity of learning task and content (the noun). </a:t>
            </a:r>
            <a:endParaRPr sz="2400"/>
          </a:p>
          <a:p>
            <a:pPr marL="457200" lvl="0" indent="-381000" algn="l" rtl="0">
              <a:spcBef>
                <a:spcPts val="0"/>
              </a:spcBef>
              <a:spcAft>
                <a:spcPts val="0"/>
              </a:spcAft>
              <a:buSzPts val="2400"/>
              <a:buChar char="●"/>
            </a:pPr>
            <a:r>
              <a:rPr lang="en-US" sz="2400"/>
              <a:t>Example: RL.8.2  </a:t>
            </a:r>
            <a:br>
              <a:rPr lang="en-US" sz="2400"/>
            </a:br>
            <a:r>
              <a:rPr lang="en-US" sz="2400"/>
              <a:t>Determine a theme or central idea of a text and analyze its development over the course of the text, including its relationship to the characters, setting, and plot; provide an objective summary of the text.</a:t>
            </a:r>
            <a:endParaRPr sz="2400"/>
          </a:p>
          <a:p>
            <a:pPr marL="914400" lvl="1" indent="-381000" algn="l" rtl="0">
              <a:spcBef>
                <a:spcPts val="0"/>
              </a:spcBef>
              <a:spcAft>
                <a:spcPts val="0"/>
              </a:spcAft>
              <a:buSzPts val="2400"/>
              <a:buChar char="○"/>
            </a:pPr>
            <a:r>
              <a:rPr lang="en-US" sz="2400"/>
              <a:t>Key Verbs- Determine, Analyze, Provide</a:t>
            </a:r>
            <a:endParaRPr sz="2400"/>
          </a:p>
          <a:p>
            <a:pPr marL="914400" lvl="1" indent="-381000" algn="l" rtl="0">
              <a:spcBef>
                <a:spcPts val="0"/>
              </a:spcBef>
              <a:spcAft>
                <a:spcPts val="0"/>
              </a:spcAft>
              <a:buSzPts val="2400"/>
              <a:buChar char="○"/>
            </a:pPr>
            <a:r>
              <a:rPr lang="en-US" sz="2400"/>
              <a:t>Key Understandings- Theme, Development, Relationship, Characters, Setting, Plot, Summary </a:t>
            </a:r>
            <a:endParaRPr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06">
                                            <p:txEl>
                                              <p:pRg st="0" end="0"/>
                                            </p:txEl>
                                          </p:spTgt>
                                        </p:tgtEl>
                                        <p:attrNameLst>
                                          <p:attrName>style.visibility</p:attrName>
                                        </p:attrNameLst>
                                      </p:cBhvr>
                                      <p:to>
                                        <p:strVal val="visible"/>
                                      </p:to>
                                    </p:set>
                                    <p:animEffect transition="in" filter="fade">
                                      <p:cBhvr>
                                        <p:cTn id="7" dur="1000"/>
                                        <p:tgtEl>
                                          <p:spTgt spid="6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06">
                                            <p:txEl>
                                              <p:pRg st="1" end="1"/>
                                            </p:txEl>
                                          </p:spTgt>
                                        </p:tgtEl>
                                        <p:attrNameLst>
                                          <p:attrName>style.visibility</p:attrName>
                                        </p:attrNameLst>
                                      </p:cBhvr>
                                      <p:to>
                                        <p:strVal val="visible"/>
                                      </p:to>
                                    </p:set>
                                    <p:animEffect transition="in" filter="fade">
                                      <p:cBhvr>
                                        <p:cTn id="12" dur="1000"/>
                                        <p:tgtEl>
                                          <p:spTgt spid="6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06">
                                            <p:txEl>
                                              <p:pRg st="2" end="2"/>
                                            </p:txEl>
                                          </p:spTgt>
                                        </p:tgtEl>
                                        <p:attrNameLst>
                                          <p:attrName>style.visibility</p:attrName>
                                        </p:attrNameLst>
                                      </p:cBhvr>
                                      <p:to>
                                        <p:strVal val="visible"/>
                                      </p:to>
                                    </p:set>
                                    <p:animEffect transition="in" filter="fade">
                                      <p:cBhvr>
                                        <p:cTn id="17" dur="1000"/>
                                        <p:tgtEl>
                                          <p:spTgt spid="6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06">
                                            <p:txEl>
                                              <p:pRg st="3" end="3"/>
                                            </p:txEl>
                                          </p:spTgt>
                                        </p:tgtEl>
                                        <p:attrNameLst>
                                          <p:attrName>style.visibility</p:attrName>
                                        </p:attrNameLst>
                                      </p:cBhvr>
                                      <p:to>
                                        <p:strVal val="visible"/>
                                      </p:to>
                                    </p:set>
                                    <p:animEffect transition="in" filter="fade">
                                      <p:cBhvr>
                                        <p:cTn id="22" dur="1000"/>
                                        <p:tgtEl>
                                          <p:spTgt spid="60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610"/>
        <p:cNvGrpSpPr/>
        <p:nvPr/>
      </p:nvGrpSpPr>
      <p:grpSpPr>
        <a:xfrm>
          <a:off x="0" y="0"/>
          <a:ext cx="0" cy="0"/>
          <a:chOff x="0" y="0"/>
          <a:chExt cx="0" cy="0"/>
        </a:xfrm>
      </p:grpSpPr>
      <p:sp>
        <p:nvSpPr>
          <p:cNvPr id="611" name="Google Shape;611;p105"/>
          <p:cNvSpPr txBox="1">
            <a:spLocks noGrp="1"/>
          </p:cNvSpPr>
          <p:nvPr>
            <p:ph type="title"/>
          </p:nvPr>
        </p:nvSpPr>
        <p:spPr>
          <a:xfrm>
            <a:off x="9490375" y="898525"/>
            <a:ext cx="2161200" cy="22242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Karen Hess </a:t>
            </a:r>
            <a:r>
              <a:rPr lang="en-US" u="sng">
                <a:solidFill>
                  <a:schemeClr val="hlink"/>
                </a:solidFill>
                <a:hlinkClick r:id="rId3"/>
              </a:rPr>
              <a:t>Matrix </a:t>
            </a:r>
            <a:endParaRPr/>
          </a:p>
        </p:txBody>
      </p:sp>
      <p:pic>
        <p:nvPicPr>
          <p:cNvPr id="612" name="Google Shape;612;p105"/>
          <p:cNvPicPr preferRelativeResize="0"/>
          <p:nvPr/>
        </p:nvPicPr>
        <p:blipFill rotWithShape="1">
          <a:blip r:embed="rId4">
            <a:alphaModFix/>
          </a:blip>
          <a:srcRect l="17108" t="5400" r="18182" b="3986"/>
          <a:stretch/>
        </p:blipFill>
        <p:spPr>
          <a:xfrm>
            <a:off x="291074" y="0"/>
            <a:ext cx="8929402" cy="6054426"/>
          </a:xfrm>
          <a:prstGeom prst="rect">
            <a:avLst/>
          </a:prstGeom>
          <a:noFill/>
          <a:ln>
            <a:noFill/>
          </a:ln>
        </p:spPr>
      </p:pic>
      <p:sp>
        <p:nvSpPr>
          <p:cNvPr id="613" name="Google Shape;613;p105"/>
          <p:cNvSpPr txBox="1"/>
          <p:nvPr/>
        </p:nvSpPr>
        <p:spPr>
          <a:xfrm>
            <a:off x="9478725" y="3103550"/>
            <a:ext cx="2388000" cy="2375700"/>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1000"/>
              </a:spcBef>
              <a:spcAft>
                <a:spcPts val="0"/>
              </a:spcAft>
              <a:buNone/>
            </a:pPr>
            <a:r>
              <a:rPr lang="en-US" sz="1600" b="1" i="1">
                <a:solidFill>
                  <a:srgbClr val="11284B"/>
                </a:solidFill>
              </a:rPr>
              <a:t>Determine </a:t>
            </a:r>
            <a:r>
              <a:rPr lang="en-US" sz="1600" i="1">
                <a:solidFill>
                  <a:srgbClr val="11284B"/>
                </a:solidFill>
              </a:rPr>
              <a:t>a theme or central idea of a text and </a:t>
            </a:r>
            <a:r>
              <a:rPr lang="en-US" sz="1600" b="1" i="1">
                <a:solidFill>
                  <a:srgbClr val="11284B"/>
                </a:solidFill>
              </a:rPr>
              <a:t>analyze </a:t>
            </a:r>
            <a:r>
              <a:rPr lang="en-US" sz="1600" i="1">
                <a:solidFill>
                  <a:srgbClr val="11284B"/>
                </a:solidFill>
              </a:rPr>
              <a:t>its development over the course of the text, including its relationship to the characters, setting, and plot; </a:t>
            </a:r>
            <a:r>
              <a:rPr lang="en-US" sz="1600" b="1" i="1">
                <a:solidFill>
                  <a:srgbClr val="11284B"/>
                </a:solidFill>
              </a:rPr>
              <a:t>provide </a:t>
            </a:r>
            <a:r>
              <a:rPr lang="en-US" sz="1600" i="1">
                <a:solidFill>
                  <a:srgbClr val="11284B"/>
                </a:solidFill>
              </a:rPr>
              <a:t>an objective summary of the text.</a:t>
            </a:r>
            <a:endParaRPr sz="1600" i="1">
              <a:solidFill>
                <a:srgbClr val="11284B"/>
              </a:solidFill>
            </a:endParaRPr>
          </a:p>
          <a:p>
            <a:pPr marL="0" lvl="0" indent="0" algn="l" rtl="0">
              <a:spcBef>
                <a:spcPts val="0"/>
              </a:spcBef>
              <a:spcAft>
                <a:spcPts val="0"/>
              </a:spcAft>
              <a:buNone/>
            </a:pPr>
            <a:endParaRPr sz="1600" i="1"/>
          </a:p>
        </p:txBody>
      </p:sp>
      <p:cxnSp>
        <p:nvCxnSpPr>
          <p:cNvPr id="614" name="Google Shape;614;p105"/>
          <p:cNvCxnSpPr/>
          <p:nvPr/>
        </p:nvCxnSpPr>
        <p:spPr>
          <a:xfrm>
            <a:off x="416375" y="3875075"/>
            <a:ext cx="1212300" cy="0"/>
          </a:xfrm>
          <a:prstGeom prst="straightConnector1">
            <a:avLst/>
          </a:prstGeom>
          <a:noFill/>
          <a:ln w="9525" cap="flat" cmpd="sng">
            <a:solidFill>
              <a:srgbClr val="FF0000"/>
            </a:solidFill>
            <a:prstDash val="solid"/>
            <a:round/>
            <a:headEnd type="none" w="med" len="med"/>
            <a:tailEnd type="none" w="med" len="med"/>
          </a:ln>
        </p:spPr>
      </p:cxnSp>
      <p:cxnSp>
        <p:nvCxnSpPr>
          <p:cNvPr id="615" name="Google Shape;615;p105"/>
          <p:cNvCxnSpPr/>
          <p:nvPr/>
        </p:nvCxnSpPr>
        <p:spPr>
          <a:xfrm>
            <a:off x="416375" y="1553700"/>
            <a:ext cx="906300" cy="0"/>
          </a:xfrm>
          <a:prstGeom prst="straightConnector1">
            <a:avLst/>
          </a:prstGeom>
          <a:noFill/>
          <a:ln w="9525" cap="flat" cmpd="sng">
            <a:solidFill>
              <a:srgbClr val="FF0000"/>
            </a:solidFill>
            <a:prstDash val="solid"/>
            <a:round/>
            <a:headEnd type="none" w="med" len="med"/>
            <a:tailEnd type="none" w="med" len="med"/>
          </a:ln>
        </p:spPr>
      </p:cxnSp>
      <p:cxnSp>
        <p:nvCxnSpPr>
          <p:cNvPr id="616" name="Google Shape;616;p105"/>
          <p:cNvCxnSpPr/>
          <p:nvPr/>
        </p:nvCxnSpPr>
        <p:spPr>
          <a:xfrm>
            <a:off x="1266825" y="1865300"/>
            <a:ext cx="484500" cy="1500"/>
          </a:xfrm>
          <a:prstGeom prst="straightConnector1">
            <a:avLst/>
          </a:prstGeom>
          <a:noFill/>
          <a:ln w="9525" cap="flat" cmpd="sng">
            <a:solidFill>
              <a:srgbClr val="FF0000"/>
            </a:solidFill>
            <a:prstDash val="solid"/>
            <a:round/>
            <a:headEnd type="none" w="med" len="med"/>
            <a:tailEnd type="none" w="med" len="med"/>
          </a:ln>
        </p:spPr>
      </p:cxnSp>
      <p:sp>
        <p:nvSpPr>
          <p:cNvPr id="617" name="Google Shape;617;p105"/>
          <p:cNvSpPr/>
          <p:nvPr/>
        </p:nvSpPr>
        <p:spPr>
          <a:xfrm>
            <a:off x="5731325" y="3740375"/>
            <a:ext cx="1506300" cy="244800"/>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105"/>
          <p:cNvSpPr/>
          <p:nvPr/>
        </p:nvSpPr>
        <p:spPr>
          <a:xfrm>
            <a:off x="3838575" y="1609475"/>
            <a:ext cx="1586700" cy="134700"/>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105"/>
          <p:cNvSpPr/>
          <p:nvPr/>
        </p:nvSpPr>
        <p:spPr>
          <a:xfrm>
            <a:off x="5675525" y="1254350"/>
            <a:ext cx="1506300" cy="355200"/>
          </a:xfrm>
          <a:prstGeom prst="rect">
            <a:avLst/>
          </a:prstGeom>
          <a:no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620" name="Google Shape;620;p105" descr="This timer counts down silently until it reaches 0:00, then a police siren sounds to alert you that time is up." title="10 Minute Timer">
            <a:hlinkClick r:id="rId5"/>
          </p:cNvPr>
          <p:cNvPicPr preferRelativeResize="0"/>
          <p:nvPr/>
        </p:nvPicPr>
        <p:blipFill>
          <a:blip r:embed="rId6">
            <a:alphaModFix/>
          </a:blip>
          <a:stretch>
            <a:fillRect/>
          </a:stretch>
        </p:blipFill>
        <p:spPr>
          <a:xfrm>
            <a:off x="10549425" y="96825"/>
            <a:ext cx="1212300" cy="909212"/>
          </a:xfrm>
          <a:prstGeom prst="rect">
            <a:avLst/>
          </a:prstGeom>
          <a:noFill/>
          <a:ln>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624"/>
        <p:cNvGrpSpPr/>
        <p:nvPr/>
      </p:nvGrpSpPr>
      <p:grpSpPr>
        <a:xfrm>
          <a:off x="0" y="0"/>
          <a:ext cx="0" cy="0"/>
          <a:chOff x="0" y="0"/>
          <a:chExt cx="0" cy="0"/>
        </a:xfrm>
      </p:grpSpPr>
      <p:sp>
        <p:nvSpPr>
          <p:cNvPr id="625" name="Google Shape;625;p10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DOK Analysis</a:t>
            </a:r>
            <a:endParaRPr/>
          </a:p>
        </p:txBody>
      </p:sp>
      <p:sp>
        <p:nvSpPr>
          <p:cNvPr id="626" name="Google Shape;626;p106"/>
          <p:cNvSpPr txBox="1">
            <a:spLocks noGrp="1"/>
          </p:cNvSpPr>
          <p:nvPr>
            <p:ph type="body" idx="1"/>
          </p:nvPr>
        </p:nvSpPr>
        <p:spPr>
          <a:xfrm>
            <a:off x="838200" y="1520825"/>
            <a:ext cx="10428600" cy="3521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sz="2400"/>
              <a:t>RL.8.2- Determine a theme or central idea of a text and analyze its development over the course of the text, including its relationship to the characters, setting, and plot; provide an objective summary of the text.</a:t>
            </a:r>
            <a:endParaRPr sz="2400"/>
          </a:p>
          <a:p>
            <a:pPr marL="457200" lvl="0" indent="-424180" algn="l" rtl="0">
              <a:spcBef>
                <a:spcPts val="1000"/>
              </a:spcBef>
              <a:spcAft>
                <a:spcPts val="0"/>
              </a:spcAft>
              <a:buSzPts val="3080"/>
              <a:buChar char="●"/>
            </a:pPr>
            <a:r>
              <a:rPr lang="en-US"/>
              <a:t>In order for a student to successfully work with this standard, they must work toward DOK 3. Thus, your context for learning should be set up so that students are working toward strategic thinking and reasoning. </a:t>
            </a:r>
            <a:endParaRPr/>
          </a:p>
          <a:p>
            <a:pPr marL="914400" lvl="1" indent="-381000" algn="l" rtl="0">
              <a:spcBef>
                <a:spcPts val="0"/>
              </a:spcBef>
              <a:spcAft>
                <a:spcPts val="0"/>
              </a:spcAft>
              <a:buSzPts val="2400"/>
              <a:buChar char="○"/>
            </a:pPr>
            <a:r>
              <a:rPr lang="en-US"/>
              <a:t>Every class activity should be pushing students toward that DOK 3 ‘ceiling’. </a:t>
            </a:r>
            <a:endParaRPr/>
          </a:p>
          <a:p>
            <a:pPr marL="914400" lvl="1" indent="-381000" algn="l" rtl="0">
              <a:spcBef>
                <a:spcPts val="0"/>
              </a:spcBef>
              <a:spcAft>
                <a:spcPts val="0"/>
              </a:spcAft>
              <a:buSzPts val="2400"/>
              <a:buChar char="○"/>
            </a:pPr>
            <a:r>
              <a:rPr lang="en-US"/>
              <a:t>Activities can build from one level to the next, but every activity should be building toward DOK 3. </a:t>
            </a:r>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26">
                                            <p:txEl>
                                              <p:pRg st="0" end="0"/>
                                            </p:txEl>
                                          </p:spTgt>
                                        </p:tgtEl>
                                        <p:attrNameLst>
                                          <p:attrName>style.visibility</p:attrName>
                                        </p:attrNameLst>
                                      </p:cBhvr>
                                      <p:to>
                                        <p:strVal val="visible"/>
                                      </p:to>
                                    </p:set>
                                    <p:animEffect transition="in" filter="fade">
                                      <p:cBhvr>
                                        <p:cTn id="7" dur="1000"/>
                                        <p:tgtEl>
                                          <p:spTgt spid="6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26">
                                            <p:txEl>
                                              <p:pRg st="1" end="1"/>
                                            </p:txEl>
                                          </p:spTgt>
                                        </p:tgtEl>
                                        <p:attrNameLst>
                                          <p:attrName>style.visibility</p:attrName>
                                        </p:attrNameLst>
                                      </p:cBhvr>
                                      <p:to>
                                        <p:strVal val="visible"/>
                                      </p:to>
                                    </p:set>
                                    <p:animEffect transition="in" filter="fade">
                                      <p:cBhvr>
                                        <p:cTn id="12" dur="1000"/>
                                        <p:tgtEl>
                                          <p:spTgt spid="62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26">
                                            <p:txEl>
                                              <p:pRg st="2" end="2"/>
                                            </p:txEl>
                                          </p:spTgt>
                                        </p:tgtEl>
                                        <p:attrNameLst>
                                          <p:attrName>style.visibility</p:attrName>
                                        </p:attrNameLst>
                                      </p:cBhvr>
                                      <p:to>
                                        <p:strVal val="visible"/>
                                      </p:to>
                                    </p:set>
                                    <p:animEffect transition="in" filter="fade">
                                      <p:cBhvr>
                                        <p:cTn id="17" dur="1000"/>
                                        <p:tgtEl>
                                          <p:spTgt spid="62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26">
                                            <p:txEl>
                                              <p:pRg st="3" end="3"/>
                                            </p:txEl>
                                          </p:spTgt>
                                        </p:tgtEl>
                                        <p:attrNameLst>
                                          <p:attrName>style.visibility</p:attrName>
                                        </p:attrNameLst>
                                      </p:cBhvr>
                                      <p:to>
                                        <p:strVal val="visible"/>
                                      </p:to>
                                    </p:set>
                                    <p:animEffect transition="in" filter="fade">
                                      <p:cBhvr>
                                        <p:cTn id="22" dur="1000"/>
                                        <p:tgtEl>
                                          <p:spTgt spid="62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630"/>
        <p:cNvGrpSpPr/>
        <p:nvPr/>
      </p:nvGrpSpPr>
      <p:grpSpPr>
        <a:xfrm>
          <a:off x="0" y="0"/>
          <a:ext cx="0" cy="0"/>
          <a:chOff x="0" y="0"/>
          <a:chExt cx="0" cy="0"/>
        </a:xfrm>
      </p:grpSpPr>
      <p:sp>
        <p:nvSpPr>
          <p:cNvPr id="631" name="Google Shape;631;p107"/>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Adding in Tasks</a:t>
            </a:r>
            <a:endParaRPr/>
          </a:p>
        </p:txBody>
      </p:sp>
      <p:sp>
        <p:nvSpPr>
          <p:cNvPr id="632" name="Google Shape;632;p107"/>
          <p:cNvSpPr txBox="1">
            <a:spLocks noGrp="1"/>
          </p:cNvSpPr>
          <p:nvPr>
            <p:ph type="body" idx="1"/>
          </p:nvPr>
        </p:nvSpPr>
        <p:spPr>
          <a:xfrm>
            <a:off x="838200" y="1825625"/>
            <a:ext cx="10362900" cy="35211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100"/>
              <a:buFont typeface="Arial"/>
              <a:buNone/>
            </a:pPr>
            <a:r>
              <a:rPr lang="en-US" sz="3100">
                <a:solidFill>
                  <a:srgbClr val="FFA400"/>
                </a:solidFill>
                <a:latin typeface="Noto Sans Symbols"/>
                <a:ea typeface="Noto Sans Symbols"/>
                <a:cs typeface="Noto Sans Symbols"/>
                <a:sym typeface="Noto Sans Symbols"/>
              </a:rPr>
              <a:t>▪</a:t>
            </a:r>
            <a:r>
              <a:rPr lang="en-US" sz="3200">
                <a:solidFill>
                  <a:srgbClr val="11284B"/>
                </a:solidFill>
              </a:rPr>
              <a:t>ELA Foundational Practices</a:t>
            </a:r>
            <a:endParaRPr sz="3200">
              <a:solidFill>
                <a:srgbClr val="11284B"/>
              </a:solidFill>
            </a:endParaRPr>
          </a:p>
          <a:p>
            <a:pPr marL="0" lvl="0" indent="0" algn="l" rtl="0">
              <a:spcBef>
                <a:spcPts val="0"/>
              </a:spcBef>
              <a:spcAft>
                <a:spcPts val="0"/>
              </a:spcAft>
              <a:buClr>
                <a:schemeClr val="dk1"/>
              </a:buClr>
              <a:buSzPts val="1100"/>
              <a:buFont typeface="Arial"/>
              <a:buNone/>
            </a:pPr>
            <a:r>
              <a:rPr lang="en-US" sz="2400">
                <a:solidFill>
                  <a:srgbClr val="FFA400"/>
                </a:solidFill>
              </a:rPr>
              <a:t>1.</a:t>
            </a:r>
            <a:r>
              <a:rPr lang="en-US">
                <a:solidFill>
                  <a:srgbClr val="11284B"/>
                </a:solidFill>
              </a:rPr>
              <a:t>Write, speak, read, and listen appropriately in all disciplines.</a:t>
            </a:r>
            <a:endParaRPr>
              <a:solidFill>
                <a:srgbClr val="11284B"/>
              </a:solidFill>
            </a:endParaRPr>
          </a:p>
          <a:p>
            <a:pPr marL="0" lvl="0" indent="0" algn="l" rtl="0">
              <a:spcBef>
                <a:spcPts val="0"/>
              </a:spcBef>
              <a:spcAft>
                <a:spcPts val="0"/>
              </a:spcAft>
              <a:buClr>
                <a:schemeClr val="dk1"/>
              </a:buClr>
              <a:buSzPts val="1100"/>
              <a:buFont typeface="Arial"/>
              <a:buNone/>
            </a:pPr>
            <a:r>
              <a:rPr lang="en-US" sz="2400">
                <a:solidFill>
                  <a:srgbClr val="FFA400"/>
                </a:solidFill>
              </a:rPr>
              <a:t>2.</a:t>
            </a:r>
            <a:r>
              <a:rPr lang="en-US">
                <a:solidFill>
                  <a:srgbClr val="11284B"/>
                </a:solidFill>
              </a:rPr>
              <a:t>Seek out and work to understand diverse perspectives.</a:t>
            </a:r>
            <a:endParaRPr>
              <a:solidFill>
                <a:srgbClr val="11284B"/>
              </a:solidFill>
            </a:endParaRPr>
          </a:p>
          <a:p>
            <a:pPr marL="0" lvl="0" indent="0" algn="l" rtl="0">
              <a:spcBef>
                <a:spcPts val="0"/>
              </a:spcBef>
              <a:spcAft>
                <a:spcPts val="0"/>
              </a:spcAft>
              <a:buClr>
                <a:schemeClr val="dk1"/>
              </a:buClr>
              <a:buSzPts val="1100"/>
              <a:buFont typeface="Arial"/>
              <a:buNone/>
            </a:pPr>
            <a:r>
              <a:rPr lang="en-US" sz="2400">
                <a:solidFill>
                  <a:srgbClr val="FFA400"/>
                </a:solidFill>
              </a:rPr>
              <a:t>3.</a:t>
            </a:r>
            <a:r>
              <a:rPr lang="en-US">
                <a:solidFill>
                  <a:srgbClr val="11284B"/>
                </a:solidFill>
              </a:rPr>
              <a:t>Use knowledge gained from literacy experiences to solve problems.</a:t>
            </a:r>
            <a:endParaRPr>
              <a:solidFill>
                <a:srgbClr val="11284B"/>
              </a:solidFill>
            </a:endParaRPr>
          </a:p>
          <a:p>
            <a:pPr marL="0" lvl="0" indent="0" algn="l" rtl="0">
              <a:spcBef>
                <a:spcPts val="0"/>
              </a:spcBef>
              <a:spcAft>
                <a:spcPts val="0"/>
              </a:spcAft>
              <a:buClr>
                <a:schemeClr val="dk1"/>
              </a:buClr>
              <a:buSzPts val="1100"/>
              <a:buFont typeface="Arial"/>
              <a:buNone/>
            </a:pPr>
            <a:r>
              <a:rPr lang="en-US" sz="2400">
                <a:solidFill>
                  <a:srgbClr val="FFA400"/>
                </a:solidFill>
              </a:rPr>
              <a:t>4.</a:t>
            </a:r>
            <a:r>
              <a:rPr lang="en-US">
                <a:solidFill>
                  <a:srgbClr val="11284B"/>
                </a:solidFill>
              </a:rPr>
              <a:t>Create multimodal versions of texts for a range of purposes and audiences.</a:t>
            </a:r>
            <a:endParaRPr>
              <a:solidFill>
                <a:srgbClr val="11284B"/>
              </a:solidFill>
            </a:endParaRPr>
          </a:p>
          <a:p>
            <a:pPr marL="0" lvl="0" indent="0" algn="l" rtl="0">
              <a:spcBef>
                <a:spcPts val="0"/>
              </a:spcBef>
              <a:spcAft>
                <a:spcPts val="0"/>
              </a:spcAft>
              <a:buNone/>
            </a:pPr>
            <a:r>
              <a:rPr lang="en-US" sz="2400">
                <a:solidFill>
                  <a:srgbClr val="FFA400"/>
                </a:solidFill>
              </a:rPr>
              <a:t>5.</a:t>
            </a:r>
            <a:r>
              <a:rPr lang="en-US">
                <a:solidFill>
                  <a:srgbClr val="11284B"/>
                </a:solidFill>
              </a:rPr>
              <a:t>Self-regulate and monitor growth in writing, speaking, reading, and listening. </a:t>
            </a:r>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636"/>
        <p:cNvGrpSpPr/>
        <p:nvPr/>
      </p:nvGrpSpPr>
      <p:grpSpPr>
        <a:xfrm>
          <a:off x="0" y="0"/>
          <a:ext cx="0" cy="0"/>
          <a:chOff x="0" y="0"/>
          <a:chExt cx="0" cy="0"/>
        </a:xfrm>
      </p:grpSpPr>
      <p:sp>
        <p:nvSpPr>
          <p:cNvPr id="637" name="Google Shape;637;p108"/>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Brainstorm</a:t>
            </a:r>
            <a:endParaRPr/>
          </a:p>
        </p:txBody>
      </p:sp>
      <p:sp>
        <p:nvSpPr>
          <p:cNvPr id="638" name="Google Shape;638;p108"/>
          <p:cNvSpPr txBox="1">
            <a:spLocks noGrp="1"/>
          </p:cNvSpPr>
          <p:nvPr>
            <p:ph type="body" idx="1"/>
          </p:nvPr>
        </p:nvSpPr>
        <p:spPr>
          <a:xfrm>
            <a:off x="221775" y="1349763"/>
            <a:ext cx="11970300" cy="4804800"/>
          </a:xfrm>
          <a:prstGeom prst="rect">
            <a:avLst/>
          </a:prstGeom>
        </p:spPr>
        <p:txBody>
          <a:bodyPr spcFirstLastPara="1" wrap="square" lIns="91425" tIns="45700" rIns="91425" bIns="45700" anchor="t" anchorCtr="0">
            <a:noAutofit/>
          </a:bodyPr>
          <a:lstStyle/>
          <a:p>
            <a:pPr marL="0" lvl="0" indent="0" algn="ctr" rtl="0">
              <a:spcBef>
                <a:spcPts val="1000"/>
              </a:spcBef>
              <a:spcAft>
                <a:spcPts val="0"/>
              </a:spcAft>
              <a:buNone/>
            </a:pPr>
            <a:r>
              <a:rPr lang="en-US" sz="3000" dirty="0"/>
              <a:t>What might students have to do in order to adequately demonstrate mastery of your standards by interacting with your guiding questions?</a:t>
            </a:r>
            <a:endParaRPr sz="3000" dirty="0"/>
          </a:p>
          <a:p>
            <a:pPr marL="0" lvl="0" indent="0" algn="l" rtl="0">
              <a:spcBef>
                <a:spcPts val="1000"/>
              </a:spcBef>
              <a:spcAft>
                <a:spcPts val="0"/>
              </a:spcAft>
              <a:buNone/>
            </a:pPr>
            <a:r>
              <a:rPr lang="en-US" sz="2400" b="1" dirty="0"/>
              <a:t>Example- </a:t>
            </a:r>
            <a:endParaRPr sz="2400" b="1" dirty="0"/>
          </a:p>
          <a:p>
            <a:pPr marL="457200" lvl="0" indent="0" algn="l" rtl="0">
              <a:lnSpc>
                <a:spcPct val="100000"/>
              </a:lnSpc>
              <a:spcBef>
                <a:spcPts val="0"/>
              </a:spcBef>
              <a:spcAft>
                <a:spcPts val="0"/>
              </a:spcAft>
              <a:buNone/>
            </a:pPr>
            <a:r>
              <a:rPr lang="en-US" sz="2400" b="1" dirty="0"/>
              <a:t>RL 2- </a:t>
            </a:r>
            <a:r>
              <a:rPr lang="en-US" sz="2400" dirty="0"/>
              <a:t>Determine a story’s theme. </a:t>
            </a:r>
            <a:endParaRPr sz="2400" dirty="0"/>
          </a:p>
          <a:p>
            <a:pPr marL="457200" lvl="0" indent="0" algn="l" rtl="0">
              <a:lnSpc>
                <a:spcPct val="100000"/>
              </a:lnSpc>
              <a:spcBef>
                <a:spcPts val="0"/>
              </a:spcBef>
              <a:spcAft>
                <a:spcPts val="0"/>
              </a:spcAft>
              <a:buNone/>
            </a:pPr>
            <a:r>
              <a:rPr lang="en-US" sz="2400" b="1" dirty="0"/>
              <a:t>Know-</a:t>
            </a:r>
            <a:r>
              <a:rPr lang="en-US" sz="2400" dirty="0"/>
              <a:t> Theme, Development, Relationship, Characters, Setting, Plot, Summary </a:t>
            </a:r>
            <a:endParaRPr sz="2400" dirty="0"/>
          </a:p>
          <a:p>
            <a:pPr marL="457200" lvl="0" indent="0" algn="l" rtl="0">
              <a:lnSpc>
                <a:spcPct val="100000"/>
              </a:lnSpc>
              <a:spcBef>
                <a:spcPts val="0"/>
              </a:spcBef>
              <a:spcAft>
                <a:spcPts val="0"/>
              </a:spcAft>
              <a:buNone/>
            </a:pPr>
            <a:r>
              <a:rPr lang="en-US" sz="2400" b="1" dirty="0"/>
              <a:t>Do-</a:t>
            </a:r>
            <a:r>
              <a:rPr lang="en-US" sz="2400" dirty="0"/>
              <a:t> Determine, Analyze, Provide</a:t>
            </a:r>
            <a:endParaRPr sz="2400" dirty="0"/>
          </a:p>
          <a:p>
            <a:pPr marL="457200" lvl="0" indent="0" algn="l" rtl="0">
              <a:lnSpc>
                <a:spcPct val="100000"/>
              </a:lnSpc>
              <a:spcBef>
                <a:spcPts val="0"/>
              </a:spcBef>
              <a:spcAft>
                <a:spcPts val="0"/>
              </a:spcAft>
              <a:buNone/>
            </a:pPr>
            <a:r>
              <a:rPr lang="en-US" sz="2400" b="1" dirty="0"/>
              <a:t>Goal- </a:t>
            </a:r>
            <a:r>
              <a:rPr lang="en-US" sz="2400" dirty="0"/>
              <a:t>I can determine the central idea and analyze its development. </a:t>
            </a:r>
            <a:endParaRPr sz="2400" dirty="0"/>
          </a:p>
          <a:p>
            <a:pPr marL="457200" lvl="0" indent="0" algn="l" rtl="0">
              <a:lnSpc>
                <a:spcPct val="100000"/>
              </a:lnSpc>
              <a:spcBef>
                <a:spcPts val="0"/>
              </a:spcBef>
              <a:spcAft>
                <a:spcPts val="0"/>
              </a:spcAft>
              <a:buClr>
                <a:schemeClr val="dk1"/>
              </a:buClr>
              <a:buSzPts val="1100"/>
              <a:buFont typeface="Arial"/>
              <a:buNone/>
            </a:pPr>
            <a:r>
              <a:rPr lang="en-US" sz="2400" b="1" dirty="0"/>
              <a:t>GQ-</a:t>
            </a:r>
            <a:r>
              <a:rPr lang="en-US" sz="2400" dirty="0"/>
              <a:t> How does theme develop throughout a story? </a:t>
            </a:r>
            <a:endParaRPr sz="2400" dirty="0"/>
          </a:p>
          <a:p>
            <a:pPr marL="457200" lvl="0" indent="0" algn="l" rtl="0">
              <a:lnSpc>
                <a:spcPct val="100000"/>
              </a:lnSpc>
              <a:spcBef>
                <a:spcPts val="0"/>
              </a:spcBef>
              <a:spcAft>
                <a:spcPts val="0"/>
              </a:spcAft>
              <a:buNone/>
            </a:pPr>
            <a:r>
              <a:rPr lang="en-US" sz="2400" b="1" dirty="0"/>
              <a:t>Task (Summative)-</a:t>
            </a:r>
            <a:r>
              <a:rPr lang="en-US" sz="2400" dirty="0"/>
              <a:t> Students will write a literary analysis and then turn it into a video with commentary and scene analysis. </a:t>
            </a:r>
            <a:endParaRPr sz="2400" dirty="0"/>
          </a:p>
          <a:p>
            <a:pPr marL="457200" lvl="0" indent="0" algn="l" rtl="0">
              <a:lnSpc>
                <a:spcPct val="100000"/>
              </a:lnSpc>
              <a:spcBef>
                <a:spcPts val="0"/>
              </a:spcBef>
              <a:spcAft>
                <a:spcPts val="0"/>
              </a:spcAft>
              <a:buNone/>
            </a:pPr>
            <a:r>
              <a:rPr lang="en-US" sz="2400" b="1" dirty="0"/>
              <a:t>Task (Formative)</a:t>
            </a:r>
            <a:r>
              <a:rPr lang="en-US" sz="2400" dirty="0"/>
              <a:t>- Students will write analysis paragraphs. Students will watch and review commentaries of text/film for guidance. </a:t>
            </a:r>
            <a:endParaRPr sz="2400" dirty="0"/>
          </a:p>
        </p:txBody>
      </p:sp>
      <p:pic>
        <p:nvPicPr>
          <p:cNvPr id="639" name="Google Shape;639;p108" descr="This timer counts down silently until it reaches 0:00, then a police siren sounds to alert you that time is up." title="10 Minute Timer">
            <a:hlinkClick r:id="rId3"/>
          </p:cNvPr>
          <p:cNvPicPr preferRelativeResize="0"/>
          <p:nvPr/>
        </p:nvPicPr>
        <p:blipFill>
          <a:blip r:embed="rId4">
            <a:alphaModFix/>
          </a:blip>
          <a:stretch>
            <a:fillRect/>
          </a:stretch>
        </p:blipFill>
        <p:spPr>
          <a:xfrm>
            <a:off x="9994110" y="96825"/>
            <a:ext cx="1767614" cy="132570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38">
                                            <p:txEl>
                                              <p:pRg st="0" end="0"/>
                                            </p:txEl>
                                          </p:spTgt>
                                        </p:tgtEl>
                                        <p:attrNameLst>
                                          <p:attrName>style.visibility</p:attrName>
                                        </p:attrNameLst>
                                      </p:cBhvr>
                                      <p:to>
                                        <p:strVal val="visible"/>
                                      </p:to>
                                    </p:set>
                                    <p:animEffect transition="in" filter="fade">
                                      <p:cBhvr>
                                        <p:cTn id="7" dur="1000"/>
                                        <p:tgtEl>
                                          <p:spTgt spid="63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38">
                                            <p:txEl>
                                              <p:pRg st="1" end="1"/>
                                            </p:txEl>
                                          </p:spTgt>
                                        </p:tgtEl>
                                        <p:attrNameLst>
                                          <p:attrName>style.visibility</p:attrName>
                                        </p:attrNameLst>
                                      </p:cBhvr>
                                      <p:to>
                                        <p:strVal val="visible"/>
                                      </p:to>
                                    </p:set>
                                    <p:animEffect transition="in" filter="fade">
                                      <p:cBhvr>
                                        <p:cTn id="12" dur="1000"/>
                                        <p:tgtEl>
                                          <p:spTgt spid="63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38">
                                            <p:txEl>
                                              <p:pRg st="2" end="2"/>
                                            </p:txEl>
                                          </p:spTgt>
                                        </p:tgtEl>
                                        <p:attrNameLst>
                                          <p:attrName>style.visibility</p:attrName>
                                        </p:attrNameLst>
                                      </p:cBhvr>
                                      <p:to>
                                        <p:strVal val="visible"/>
                                      </p:to>
                                    </p:set>
                                    <p:animEffect transition="in" filter="fade">
                                      <p:cBhvr>
                                        <p:cTn id="17" dur="1000"/>
                                        <p:tgtEl>
                                          <p:spTgt spid="63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38">
                                            <p:txEl>
                                              <p:pRg st="3" end="3"/>
                                            </p:txEl>
                                          </p:spTgt>
                                        </p:tgtEl>
                                        <p:attrNameLst>
                                          <p:attrName>style.visibility</p:attrName>
                                        </p:attrNameLst>
                                      </p:cBhvr>
                                      <p:to>
                                        <p:strVal val="visible"/>
                                      </p:to>
                                    </p:set>
                                    <p:animEffect transition="in" filter="fade">
                                      <p:cBhvr>
                                        <p:cTn id="22" dur="1000"/>
                                        <p:tgtEl>
                                          <p:spTgt spid="63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38">
                                            <p:txEl>
                                              <p:pRg st="4" end="4"/>
                                            </p:txEl>
                                          </p:spTgt>
                                        </p:tgtEl>
                                        <p:attrNameLst>
                                          <p:attrName>style.visibility</p:attrName>
                                        </p:attrNameLst>
                                      </p:cBhvr>
                                      <p:to>
                                        <p:strVal val="visible"/>
                                      </p:to>
                                    </p:set>
                                    <p:animEffect transition="in" filter="fade">
                                      <p:cBhvr>
                                        <p:cTn id="27" dur="1000"/>
                                        <p:tgtEl>
                                          <p:spTgt spid="63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38">
                                            <p:txEl>
                                              <p:pRg st="5" end="5"/>
                                            </p:txEl>
                                          </p:spTgt>
                                        </p:tgtEl>
                                        <p:attrNameLst>
                                          <p:attrName>style.visibility</p:attrName>
                                        </p:attrNameLst>
                                      </p:cBhvr>
                                      <p:to>
                                        <p:strVal val="visible"/>
                                      </p:to>
                                    </p:set>
                                    <p:animEffect transition="in" filter="fade">
                                      <p:cBhvr>
                                        <p:cTn id="32" dur="1000"/>
                                        <p:tgtEl>
                                          <p:spTgt spid="63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638">
                                            <p:txEl>
                                              <p:pRg st="6" end="6"/>
                                            </p:txEl>
                                          </p:spTgt>
                                        </p:tgtEl>
                                        <p:attrNameLst>
                                          <p:attrName>style.visibility</p:attrName>
                                        </p:attrNameLst>
                                      </p:cBhvr>
                                      <p:to>
                                        <p:strVal val="visible"/>
                                      </p:to>
                                    </p:set>
                                    <p:animEffect transition="in" filter="fade">
                                      <p:cBhvr>
                                        <p:cTn id="37" dur="1000"/>
                                        <p:tgtEl>
                                          <p:spTgt spid="63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638">
                                            <p:txEl>
                                              <p:pRg st="7" end="7"/>
                                            </p:txEl>
                                          </p:spTgt>
                                        </p:tgtEl>
                                        <p:attrNameLst>
                                          <p:attrName>style.visibility</p:attrName>
                                        </p:attrNameLst>
                                      </p:cBhvr>
                                      <p:to>
                                        <p:strVal val="visible"/>
                                      </p:to>
                                    </p:set>
                                    <p:animEffect transition="in" filter="fade">
                                      <p:cBhvr>
                                        <p:cTn id="42" dur="1000"/>
                                        <p:tgtEl>
                                          <p:spTgt spid="638">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638">
                                            <p:txEl>
                                              <p:pRg st="8" end="8"/>
                                            </p:txEl>
                                          </p:spTgt>
                                        </p:tgtEl>
                                        <p:attrNameLst>
                                          <p:attrName>style.visibility</p:attrName>
                                        </p:attrNameLst>
                                      </p:cBhvr>
                                      <p:to>
                                        <p:strVal val="visible"/>
                                      </p:to>
                                    </p:set>
                                    <p:animEffect transition="in" filter="fade">
                                      <p:cBhvr>
                                        <p:cTn id="47" dur="1000"/>
                                        <p:tgtEl>
                                          <p:spTgt spid="63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p10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646" name="Google Shape;646;p109"/>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Char char="✓"/>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rPr>
              <a:t>Evaluation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rPr>
              <a:t>Cumulative Demonstration of Learning</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rPr>
              <a:t>Instructional Plan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rPr>
              <a:t>Feedback</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sp>
        <p:nvSpPr>
          <p:cNvPr id="651" name="Google Shape;651;p110"/>
          <p:cNvSpPr txBox="1">
            <a:spLocks noGrp="1"/>
          </p:cNvSpPr>
          <p:nvPr>
            <p:ph type="title"/>
          </p:nvPr>
        </p:nvSpPr>
        <p:spPr>
          <a:xfrm>
            <a:off x="838200" y="365125"/>
            <a:ext cx="10515600" cy="20025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sz="6000"/>
              <a:t>Break </a:t>
            </a:r>
            <a:endParaRPr sz="6000"/>
          </a:p>
          <a:p>
            <a:pPr marL="0" lvl="0" indent="0" algn="l" rtl="0">
              <a:spcBef>
                <a:spcPts val="0"/>
              </a:spcBef>
              <a:spcAft>
                <a:spcPts val="0"/>
              </a:spcAft>
              <a:buNone/>
            </a:pPr>
            <a:r>
              <a:rPr lang="en-US" sz="6000"/>
              <a:t>15 Minutes</a:t>
            </a:r>
            <a:endParaRPr sz="6000"/>
          </a:p>
        </p:txBody>
      </p:sp>
      <p:pic>
        <p:nvPicPr>
          <p:cNvPr id="652" name="Google Shape;652;p110" descr="This timer silently counts down to 0:00, then alerts you that time is up with a gentle beep sound." title="15 Minute Timer">
            <a:hlinkClick r:id="rId3"/>
          </p:cNvPr>
          <p:cNvPicPr preferRelativeResize="0"/>
          <p:nvPr/>
        </p:nvPicPr>
        <p:blipFill>
          <a:blip r:embed="rId4">
            <a:alphaModFix/>
          </a:blip>
          <a:stretch>
            <a:fillRect/>
          </a:stretch>
        </p:blipFill>
        <p:spPr>
          <a:xfrm>
            <a:off x="9969300" y="240550"/>
            <a:ext cx="1975075" cy="1481300"/>
          </a:xfrm>
          <a:prstGeom prst="rect">
            <a:avLst/>
          </a:prstGeom>
          <a:noFill/>
          <a:ln>
            <a:noFill/>
          </a:ln>
        </p:spPr>
      </p:pic>
      <p:pic>
        <p:nvPicPr>
          <p:cNvPr id="653" name="Google Shape;653;p110"/>
          <p:cNvPicPr preferRelativeResize="0"/>
          <p:nvPr/>
        </p:nvPicPr>
        <p:blipFill>
          <a:blip r:embed="rId5">
            <a:alphaModFix/>
          </a:blip>
          <a:stretch>
            <a:fillRect/>
          </a:stretch>
        </p:blipFill>
        <p:spPr>
          <a:xfrm>
            <a:off x="2238638" y="2686350"/>
            <a:ext cx="7714724" cy="2753100"/>
          </a:xfrm>
          <a:prstGeom prst="rect">
            <a:avLst/>
          </a:prstGeom>
          <a:noFill/>
          <a:ln>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endParaRPr dirty="0">
              <a:solidFill>
                <a:srgbClr val="C00000"/>
              </a:solidFill>
            </a:endParaRPr>
          </a:p>
          <a:p>
            <a:pPr marL="0" lvl="0" indent="0" algn="l" rtl="0">
              <a:spcBef>
                <a:spcPts val="1000"/>
              </a:spcBef>
              <a:spcAft>
                <a:spcPts val="0"/>
              </a:spcAft>
              <a:buNone/>
            </a:pPr>
            <a:r>
              <a:rPr lang="en-US" dirty="0">
                <a:solidFill>
                  <a:srgbClr val="C00000"/>
                </a:solidFill>
              </a:rPr>
              <a:t>8:55-9:05		Warm Up	</a:t>
            </a:r>
            <a:endParaRPr dirty="0">
              <a:solidFill>
                <a:srgbClr val="C00000"/>
              </a:solidFill>
            </a:endParaRPr>
          </a:p>
          <a:p>
            <a:pPr marL="0" lvl="0" indent="0" algn="l" rtl="0">
              <a:spcBef>
                <a:spcPts val="1000"/>
              </a:spcBef>
              <a:spcAft>
                <a:spcPts val="0"/>
              </a:spcAft>
              <a:buNone/>
            </a:pPr>
            <a:r>
              <a:rPr lang="en-US" dirty="0">
                <a:solidFill>
                  <a:srgbClr val="C00000"/>
                </a:solidFill>
              </a:rPr>
              <a:t>9:05-9:35		Introduction </a:t>
            </a:r>
            <a:endParaRPr dirty="0">
              <a:solidFill>
                <a:srgbClr val="C00000"/>
              </a:solidFill>
            </a:endParaRPr>
          </a:p>
          <a:p>
            <a:pPr marL="0" lvl="0" indent="0" algn="l" rtl="0">
              <a:spcBef>
                <a:spcPts val="1000"/>
              </a:spcBef>
              <a:spcAft>
                <a:spcPts val="0"/>
              </a:spcAft>
              <a:buNone/>
            </a:pPr>
            <a:r>
              <a:rPr lang="en-US" dirty="0">
                <a:solidFill>
                  <a:srgbClr val="C00000"/>
                </a:solidFill>
              </a:rPr>
              <a:t>9:35-11:00		Activity 1 	</a:t>
            </a:r>
            <a:endParaRPr dirty="0">
              <a:solidFill>
                <a:srgbClr val="C00000"/>
              </a:solidFill>
            </a:endParaRPr>
          </a:p>
          <a:p>
            <a:pPr marL="0" lvl="0" indent="0" algn="l" rtl="0">
              <a:spcBef>
                <a:spcPts val="1000"/>
              </a:spcBef>
              <a:spcAft>
                <a:spcPts val="0"/>
              </a:spcAft>
              <a:buNone/>
            </a:pPr>
            <a:r>
              <a:rPr lang="en-US" dirty="0">
                <a:solidFill>
                  <a:srgbClr val="C00000"/>
                </a:solidFill>
              </a:rPr>
              <a:t>11:00-11:15 	Break 	</a:t>
            </a:r>
          </a:p>
          <a:p>
            <a:pPr marL="0" lvl="0" indent="0" algn="l" rtl="0">
              <a:spcBef>
                <a:spcPts val="1000"/>
              </a:spcBef>
              <a:spcAft>
                <a:spcPts val="0"/>
              </a:spcAft>
              <a:buNone/>
            </a:pPr>
            <a:r>
              <a:rPr lang="en-US" dirty="0">
                <a:solidFill>
                  <a:srgbClr val="C00000"/>
                </a:solidFill>
              </a:rPr>
              <a:t>11:15-11:45 	Deeper Dive	</a:t>
            </a:r>
            <a:endParaRPr dirty="0">
              <a:solidFill>
                <a:srgbClr val="C00000"/>
              </a:solidFill>
            </a:endParaRPr>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C00000"/>
                </a:solidFill>
              </a:rPr>
              <a:t>11:45-12:45	Lunch</a:t>
            </a:r>
          </a:p>
          <a:p>
            <a:pPr lvl="0">
              <a:spcBef>
                <a:spcPts val="1000"/>
              </a:spcBef>
            </a:pPr>
            <a:r>
              <a:rPr lang="en-US" sz="2800" dirty="0">
                <a:solidFill>
                  <a:srgbClr val="C00000"/>
                </a:solidFill>
              </a:rPr>
              <a:t>12:45-1:30		Activity 2</a:t>
            </a:r>
          </a:p>
          <a:p>
            <a:pPr lvl="0">
              <a:spcBef>
                <a:spcPts val="1000"/>
              </a:spcBef>
            </a:pPr>
            <a:r>
              <a:rPr lang="en-US" sz="2800" dirty="0">
                <a:solidFill>
                  <a:srgbClr val="C00000"/>
                </a:solidFill>
              </a:rPr>
              <a:t>1:30-1:45		Break</a:t>
            </a:r>
          </a:p>
          <a:p>
            <a:pPr lvl="0">
              <a:spcBef>
                <a:spcPts val="1000"/>
              </a:spcBef>
            </a:pPr>
            <a:r>
              <a:rPr lang="en-US" sz="2800" dirty="0">
                <a:solidFill>
                  <a:srgbClr val="C00000"/>
                </a:solidFill>
              </a:rPr>
              <a:t>1:45-2:45		Activity 3</a:t>
            </a:r>
          </a:p>
          <a:p>
            <a:pPr lvl="0">
              <a:spcBef>
                <a:spcPts val="1000"/>
              </a:spcBef>
            </a:pPr>
            <a:r>
              <a:rPr lang="en-US" sz="2800" dirty="0">
                <a:solidFill>
                  <a:srgbClr val="C00000"/>
                </a:solidFill>
              </a:rPr>
              <a:t>2:45-3:00		Break</a:t>
            </a:r>
          </a:p>
          <a:p>
            <a:pPr lvl="0">
              <a:spcBef>
                <a:spcPts val="1000"/>
              </a:spcBef>
            </a:pPr>
            <a:r>
              <a:rPr lang="en-US" sz="2800" dirty="0">
                <a:solidFill>
                  <a:srgbClr val="002060"/>
                </a:solidFill>
              </a:rPr>
              <a:t>3:00-3:15		Debrief</a:t>
            </a:r>
          </a:p>
          <a:p>
            <a:pPr lvl="0">
              <a:spcBef>
                <a:spcPts val="1000"/>
              </a:spcBef>
            </a:pPr>
            <a:r>
              <a:rPr lang="en-US" sz="2800" dirty="0">
                <a:solidFill>
                  <a:srgbClr val="00206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191990354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663"/>
        <p:cNvGrpSpPr/>
        <p:nvPr/>
      </p:nvGrpSpPr>
      <p:grpSpPr>
        <a:xfrm>
          <a:off x="0" y="0"/>
          <a:ext cx="0" cy="0"/>
          <a:chOff x="0" y="0"/>
          <a:chExt cx="0" cy="0"/>
        </a:xfrm>
      </p:grpSpPr>
      <p:sp>
        <p:nvSpPr>
          <p:cNvPr id="664" name="Google Shape;664;p112"/>
          <p:cNvSpPr txBox="1">
            <a:spLocks noGrp="1"/>
          </p:cNvSpPr>
          <p:nvPr>
            <p:ph type="title"/>
          </p:nvPr>
        </p:nvSpPr>
        <p:spPr>
          <a:xfrm>
            <a:off x="838200" y="2773569"/>
            <a:ext cx="10515600" cy="2852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a:t>Debrief</a:t>
            </a:r>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sp>
        <p:nvSpPr>
          <p:cNvPr id="669" name="Google Shape;669;p11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Debrief</a:t>
            </a:r>
            <a:endParaRPr/>
          </a:p>
        </p:txBody>
      </p:sp>
      <p:sp>
        <p:nvSpPr>
          <p:cNvPr id="670" name="Google Shape;670;p113"/>
          <p:cNvSpPr txBox="1">
            <a:spLocks noGrp="1"/>
          </p:cNvSpPr>
          <p:nvPr>
            <p:ph type="body" idx="1"/>
          </p:nvPr>
        </p:nvSpPr>
        <p:spPr>
          <a:xfrm>
            <a:off x="838200" y="1825625"/>
            <a:ext cx="10515600" cy="3521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Clr>
                <a:schemeClr val="dk1"/>
              </a:buClr>
              <a:buSzPts val="1100"/>
              <a:buFont typeface="Arial"/>
              <a:buNone/>
            </a:pPr>
            <a:r>
              <a:rPr lang="en-US">
                <a:solidFill>
                  <a:srgbClr val="11284B"/>
                </a:solidFill>
              </a:rPr>
              <a:t>Gallery Walk- </a:t>
            </a:r>
            <a:endParaRPr>
              <a:solidFill>
                <a:srgbClr val="11284B"/>
              </a:solidFill>
            </a:endParaRPr>
          </a:p>
          <a:p>
            <a:pPr marL="457200" lvl="0" indent="-424180" algn="l" rtl="0">
              <a:spcBef>
                <a:spcPts val="1000"/>
              </a:spcBef>
              <a:spcAft>
                <a:spcPts val="0"/>
              </a:spcAft>
              <a:buClr>
                <a:srgbClr val="FFA400"/>
              </a:buClr>
              <a:buSzPts val="3080"/>
              <a:buFont typeface="Noto Sans Symbols"/>
              <a:buChar char="●"/>
            </a:pPr>
            <a:r>
              <a:rPr lang="en-US">
                <a:solidFill>
                  <a:srgbClr val="11284B"/>
                </a:solidFill>
              </a:rPr>
              <a:t>Explore and Discover </a:t>
            </a:r>
            <a:endParaRPr>
              <a:solidFill>
                <a:srgbClr val="11284B"/>
              </a:solidFill>
            </a:endParaRPr>
          </a:p>
          <a:p>
            <a:pPr marL="914400" lvl="1" indent="-381000" algn="l" rtl="0">
              <a:spcBef>
                <a:spcPts val="0"/>
              </a:spcBef>
              <a:spcAft>
                <a:spcPts val="0"/>
              </a:spcAft>
              <a:buClr>
                <a:srgbClr val="FFA400"/>
              </a:buClr>
              <a:buSzPts val="2400"/>
              <a:buFont typeface="Noto Sans Symbols"/>
              <a:buChar char="○"/>
            </a:pPr>
            <a:r>
              <a:rPr lang="en-US">
                <a:solidFill>
                  <a:srgbClr val="11284B"/>
                </a:solidFill>
              </a:rPr>
              <a:t>What points seem to “pop out”? </a:t>
            </a:r>
            <a:endParaRPr>
              <a:solidFill>
                <a:srgbClr val="11284B"/>
              </a:solidFill>
            </a:endParaRPr>
          </a:p>
          <a:p>
            <a:pPr marL="914400" lvl="1" indent="-381000" algn="l" rtl="0">
              <a:spcBef>
                <a:spcPts val="0"/>
              </a:spcBef>
              <a:spcAft>
                <a:spcPts val="0"/>
              </a:spcAft>
              <a:buClr>
                <a:srgbClr val="FFA400"/>
              </a:buClr>
              <a:buSzPts val="2400"/>
              <a:buFont typeface="Noto Sans Symbols"/>
              <a:buChar char="○"/>
            </a:pPr>
            <a:r>
              <a:rPr lang="en-US">
                <a:solidFill>
                  <a:srgbClr val="11284B"/>
                </a:solidFill>
              </a:rPr>
              <a:t>What are the patterns, categories, and trends?</a:t>
            </a:r>
            <a:endParaRPr>
              <a:solidFill>
                <a:srgbClr val="11284B"/>
              </a:solidFill>
            </a:endParaRPr>
          </a:p>
          <a:p>
            <a:pPr marL="914400" lvl="1" indent="-381000" algn="l" rtl="0">
              <a:spcBef>
                <a:spcPts val="0"/>
              </a:spcBef>
              <a:spcAft>
                <a:spcPts val="0"/>
              </a:spcAft>
              <a:buClr>
                <a:srgbClr val="FFA400"/>
              </a:buClr>
              <a:buSzPts val="2400"/>
              <a:buFont typeface="Noto Sans Symbols"/>
              <a:buChar char="○"/>
            </a:pPr>
            <a:r>
              <a:rPr lang="en-US">
                <a:solidFill>
                  <a:srgbClr val="11284B"/>
                </a:solidFill>
              </a:rPr>
              <a:t>What is surprising/unexpected? </a:t>
            </a:r>
            <a:endParaRPr>
              <a:solidFill>
                <a:srgbClr val="11284B"/>
              </a:solidFill>
            </a:endParaRPr>
          </a:p>
          <a:p>
            <a:pPr marL="914400" lvl="1" indent="-381000" algn="l" rtl="0">
              <a:spcBef>
                <a:spcPts val="0"/>
              </a:spcBef>
              <a:spcAft>
                <a:spcPts val="0"/>
              </a:spcAft>
              <a:buClr>
                <a:srgbClr val="FFA400"/>
              </a:buClr>
              <a:buSzPts val="2400"/>
              <a:buFont typeface="Noto Sans Symbols"/>
              <a:buChar char="○"/>
            </a:pPr>
            <a:r>
              <a:rPr lang="en-US">
                <a:solidFill>
                  <a:srgbClr val="11284B"/>
                </a:solidFill>
              </a:rPr>
              <a:t>Are there other avenues to explore?</a:t>
            </a:r>
            <a:endParaRPr>
              <a:solidFill>
                <a:srgbClr val="11284B"/>
              </a:solidFill>
            </a:endParaRPr>
          </a:p>
          <a:p>
            <a:pPr marL="457200" lvl="0" indent="-424180" algn="l" rtl="0">
              <a:spcBef>
                <a:spcPts val="0"/>
              </a:spcBef>
              <a:spcAft>
                <a:spcPts val="0"/>
              </a:spcAft>
              <a:buClr>
                <a:srgbClr val="FFA400"/>
              </a:buClr>
              <a:buSzPts val="3080"/>
              <a:buFont typeface="Noto Sans Symbols"/>
              <a:buChar char="●"/>
            </a:pPr>
            <a:r>
              <a:rPr lang="en-US">
                <a:solidFill>
                  <a:srgbClr val="11284B"/>
                </a:solidFill>
              </a:rPr>
              <a:t>Interpret &amp; Analyze</a:t>
            </a:r>
            <a:endParaRPr>
              <a:solidFill>
                <a:srgbClr val="11284B"/>
              </a:solidFill>
            </a:endParaRPr>
          </a:p>
          <a:p>
            <a:pPr marL="914400" lvl="1" indent="-381000" algn="l" rtl="0">
              <a:spcBef>
                <a:spcPts val="0"/>
              </a:spcBef>
              <a:spcAft>
                <a:spcPts val="0"/>
              </a:spcAft>
              <a:buClr>
                <a:srgbClr val="FFA400"/>
              </a:buClr>
              <a:buSzPts val="2400"/>
              <a:buFont typeface="Noto Sans Symbols"/>
              <a:buChar char="○"/>
            </a:pPr>
            <a:r>
              <a:rPr lang="en-US">
                <a:solidFill>
                  <a:srgbClr val="11284B"/>
                </a:solidFill>
              </a:rPr>
              <a:t>What conclusions might we draw from the results of our work today?  </a:t>
            </a:r>
            <a:endParaRPr>
              <a:solidFill>
                <a:srgbClr val="11284B"/>
              </a:solidFill>
            </a:endParaRPr>
          </a:p>
          <a:p>
            <a:pPr marL="914400" lvl="1" indent="-381000" algn="l" rtl="0">
              <a:spcBef>
                <a:spcPts val="0"/>
              </a:spcBef>
              <a:spcAft>
                <a:spcPts val="0"/>
              </a:spcAft>
              <a:buClr>
                <a:srgbClr val="FFA400"/>
              </a:buClr>
              <a:buSzPts val="2400"/>
              <a:buFont typeface="Noto Sans Symbols"/>
              <a:buChar char="○"/>
            </a:pPr>
            <a:r>
              <a:rPr lang="en-US">
                <a:solidFill>
                  <a:srgbClr val="11284B"/>
                </a:solidFill>
              </a:rPr>
              <a:t>What additional resources might we explore to complete our work? </a:t>
            </a:r>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674"/>
        <p:cNvGrpSpPr/>
        <p:nvPr/>
      </p:nvGrpSpPr>
      <p:grpSpPr>
        <a:xfrm>
          <a:off x="0" y="0"/>
          <a:ext cx="0" cy="0"/>
          <a:chOff x="0" y="0"/>
          <a:chExt cx="0" cy="0"/>
        </a:xfrm>
      </p:grpSpPr>
      <p:sp>
        <p:nvSpPr>
          <p:cNvPr id="675" name="Google Shape;675;p114"/>
          <p:cNvSpPr txBox="1">
            <a:spLocks noGrp="1"/>
          </p:cNvSpPr>
          <p:nvPr>
            <p:ph type="title"/>
          </p:nvPr>
        </p:nvSpPr>
        <p:spPr>
          <a:xfrm>
            <a:off x="838200" y="2127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Debrief</a:t>
            </a:r>
            <a:endParaRPr/>
          </a:p>
        </p:txBody>
      </p:sp>
      <p:sp>
        <p:nvSpPr>
          <p:cNvPr id="676" name="Google Shape;676;p114"/>
          <p:cNvSpPr txBox="1">
            <a:spLocks noGrp="1"/>
          </p:cNvSpPr>
          <p:nvPr>
            <p:ph type="body" idx="1"/>
          </p:nvPr>
        </p:nvSpPr>
        <p:spPr>
          <a:xfrm>
            <a:off x="838200" y="1292225"/>
            <a:ext cx="10643100" cy="4004100"/>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sz="2600">
                <a:solidFill>
                  <a:srgbClr val="002060"/>
                </a:solidFill>
              </a:rPr>
              <a:t>Reflection </a:t>
            </a:r>
            <a:endParaRPr sz="2600">
              <a:solidFill>
                <a:srgbClr val="002060"/>
              </a:solidFill>
            </a:endParaRPr>
          </a:p>
          <a:p>
            <a:pPr marL="457200" lvl="0" indent="-393700" algn="l" rtl="0">
              <a:spcBef>
                <a:spcPts val="1000"/>
              </a:spcBef>
              <a:spcAft>
                <a:spcPts val="0"/>
              </a:spcAft>
              <a:buClr>
                <a:srgbClr val="002060"/>
              </a:buClr>
              <a:buSzPts val="2600"/>
              <a:buAutoNum type="arabicPeriod"/>
            </a:pPr>
            <a:r>
              <a:rPr lang="en-US" sz="2600">
                <a:solidFill>
                  <a:srgbClr val="002060"/>
                </a:solidFill>
              </a:rPr>
              <a:t>What did you learn from listening to your colleagues that was interesting or surprising? What can you make use of in your classroom?</a:t>
            </a:r>
            <a:endParaRPr sz="2600">
              <a:solidFill>
                <a:srgbClr val="002060"/>
              </a:solidFill>
            </a:endParaRPr>
          </a:p>
          <a:p>
            <a:pPr marL="457200" lvl="0" indent="-393700" algn="l" rtl="0">
              <a:spcBef>
                <a:spcPts val="0"/>
              </a:spcBef>
              <a:spcAft>
                <a:spcPts val="0"/>
              </a:spcAft>
              <a:buClr>
                <a:srgbClr val="002060"/>
              </a:buClr>
              <a:buSzPts val="2600"/>
              <a:buAutoNum type="arabicPeriod"/>
            </a:pPr>
            <a:r>
              <a:rPr lang="en-US" sz="2600">
                <a:solidFill>
                  <a:srgbClr val="002060"/>
                </a:solidFill>
              </a:rPr>
              <a:t>What questions about teaching and professional learning do you have after going through this process? </a:t>
            </a:r>
            <a:endParaRPr sz="2600">
              <a:solidFill>
                <a:srgbClr val="002060"/>
              </a:solidFill>
            </a:endParaRPr>
          </a:p>
          <a:p>
            <a:pPr marL="457200" lvl="0" indent="-393700" algn="l" rtl="0">
              <a:spcBef>
                <a:spcPts val="0"/>
              </a:spcBef>
              <a:spcAft>
                <a:spcPts val="0"/>
              </a:spcAft>
              <a:buClr>
                <a:srgbClr val="002060"/>
              </a:buClr>
              <a:buSzPts val="2600"/>
              <a:buAutoNum type="arabicPeriod"/>
            </a:pPr>
            <a:r>
              <a:rPr lang="en-US" sz="2600">
                <a:solidFill>
                  <a:srgbClr val="002060"/>
                </a:solidFill>
              </a:rPr>
              <a:t>Are there things you would like to try in your classroom?</a:t>
            </a:r>
            <a:endParaRPr sz="2600">
              <a:solidFill>
                <a:srgbClr val="002060"/>
              </a:solidFill>
            </a:endParaRPr>
          </a:p>
          <a:p>
            <a:pPr marL="457200" lvl="0" indent="-393700" algn="l" rtl="0">
              <a:spcBef>
                <a:spcPts val="0"/>
              </a:spcBef>
              <a:spcAft>
                <a:spcPts val="0"/>
              </a:spcAft>
              <a:buClr>
                <a:srgbClr val="002060"/>
              </a:buClr>
              <a:buSzPts val="2600"/>
              <a:buAutoNum type="arabicPeriod"/>
            </a:pPr>
            <a:r>
              <a:rPr lang="en-US" sz="2600">
                <a:solidFill>
                  <a:srgbClr val="002060"/>
                </a:solidFill>
              </a:rPr>
              <a:t>How well did the workshop protocols work? </a:t>
            </a:r>
            <a:endParaRPr sz="2600">
              <a:solidFill>
                <a:srgbClr val="002060"/>
              </a:solidFill>
            </a:endParaRPr>
          </a:p>
          <a:p>
            <a:pPr marL="457200" lvl="0" indent="-393700" algn="l" rtl="0">
              <a:spcBef>
                <a:spcPts val="0"/>
              </a:spcBef>
              <a:spcAft>
                <a:spcPts val="0"/>
              </a:spcAft>
              <a:buClr>
                <a:srgbClr val="002060"/>
              </a:buClr>
              <a:buSzPts val="2600"/>
              <a:buAutoNum type="arabicPeriod"/>
            </a:pPr>
            <a:r>
              <a:rPr lang="en-US" sz="2600">
                <a:solidFill>
                  <a:srgbClr val="002060"/>
                </a:solidFill>
              </a:rPr>
              <a:t>What about the process helped you to see and learn interesting or surprising things? </a:t>
            </a:r>
            <a:endParaRPr sz="2600">
              <a:solidFill>
                <a:srgbClr val="002060"/>
              </a:solidFill>
            </a:endParaRPr>
          </a:p>
          <a:p>
            <a:pPr marL="457200" lvl="0" indent="-393700" algn="l" rtl="0">
              <a:spcBef>
                <a:spcPts val="0"/>
              </a:spcBef>
              <a:spcAft>
                <a:spcPts val="0"/>
              </a:spcAft>
              <a:buClr>
                <a:srgbClr val="002060"/>
              </a:buClr>
              <a:buSzPts val="2600"/>
              <a:buAutoNum type="arabicPeriod"/>
            </a:pPr>
            <a:r>
              <a:rPr lang="en-US" sz="2600">
                <a:solidFill>
                  <a:srgbClr val="002060"/>
                </a:solidFill>
              </a:rPr>
              <a:t>What could be improved about this process?</a:t>
            </a:r>
            <a:endParaRPr sz="2600">
              <a:solidFill>
                <a:srgbClr val="002060"/>
              </a:solidFil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681"/>
        <p:cNvGrpSpPr/>
        <p:nvPr/>
      </p:nvGrpSpPr>
      <p:grpSpPr>
        <a:xfrm>
          <a:off x="0" y="0"/>
          <a:ext cx="0" cy="0"/>
          <a:chOff x="0" y="0"/>
          <a:chExt cx="0" cy="0"/>
        </a:xfrm>
      </p:grpSpPr>
      <p:sp>
        <p:nvSpPr>
          <p:cNvPr id="682" name="Google Shape;682;p11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683" name="Google Shape;683;p115"/>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Char char="✓"/>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Evaluation</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Cumulative Demonstration of Learning</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Instructional Plan </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Feedback</a:t>
            </a:r>
            <a:endParaRPr sz="3000">
              <a:highlight>
                <a:srgbClr val="FCE5CD"/>
              </a:highlight>
            </a:endParaRPr>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pic>
        <p:nvPicPr>
          <p:cNvPr id="684" name="Google Shape;684;p115" descr="This timer counts down silently until it reaches 0:00, then a police siren sounds to alert you that time is up." title="3 Minute Timer">
            <a:hlinkClick r:id="rId3"/>
          </p:cNvPr>
          <p:cNvPicPr preferRelativeResize="0"/>
          <p:nvPr/>
        </p:nvPicPr>
        <p:blipFill>
          <a:blip r:embed="rId4">
            <a:alphaModFix/>
          </a:blip>
          <a:stretch>
            <a:fillRect/>
          </a:stretch>
        </p:blipFill>
        <p:spPr>
          <a:xfrm>
            <a:off x="9553000" y="1828800"/>
            <a:ext cx="2183375" cy="1637525"/>
          </a:xfrm>
          <a:prstGeom prst="rect">
            <a:avLst/>
          </a:prstGeom>
          <a:noFill/>
          <a:ln>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688"/>
        <p:cNvGrpSpPr/>
        <p:nvPr/>
      </p:nvGrpSpPr>
      <p:grpSpPr>
        <a:xfrm>
          <a:off x="0" y="0"/>
          <a:ext cx="0" cy="0"/>
          <a:chOff x="0" y="0"/>
          <a:chExt cx="0" cy="0"/>
        </a:xfrm>
      </p:grpSpPr>
      <p:sp>
        <p:nvSpPr>
          <p:cNvPr id="689" name="Google Shape;689;p116"/>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i="1">
                <a:solidFill>
                  <a:srgbClr val="002060"/>
                </a:solidFill>
              </a:rPr>
              <a:t>Next Steps: For Curriculum</a:t>
            </a:r>
            <a:endParaRPr i="1">
              <a:solidFill>
                <a:srgbClr val="002060"/>
              </a:solidFill>
            </a:endParaRPr>
          </a:p>
        </p:txBody>
      </p:sp>
      <p:sp>
        <p:nvSpPr>
          <p:cNvPr id="690" name="Google Shape;690;p116"/>
          <p:cNvSpPr txBox="1">
            <a:spLocks noGrp="1"/>
          </p:cNvSpPr>
          <p:nvPr>
            <p:ph type="body" idx="1"/>
          </p:nvPr>
        </p:nvSpPr>
        <p:spPr>
          <a:xfrm>
            <a:off x="838200" y="1825625"/>
            <a:ext cx="10357200" cy="3521100"/>
          </a:xfrm>
          <a:prstGeom prst="rect">
            <a:avLst/>
          </a:prstGeom>
        </p:spPr>
        <p:txBody>
          <a:bodyPr spcFirstLastPara="1" wrap="square" lIns="91425" tIns="45700" rIns="91425" bIns="45700" anchor="t" anchorCtr="0">
            <a:noAutofit/>
          </a:bodyPr>
          <a:lstStyle/>
          <a:p>
            <a:pPr marL="457200" lvl="0" indent="-419100" algn="l" rtl="0">
              <a:spcBef>
                <a:spcPts val="1000"/>
              </a:spcBef>
              <a:spcAft>
                <a:spcPts val="0"/>
              </a:spcAft>
              <a:buClr>
                <a:srgbClr val="FF9900"/>
              </a:buClr>
              <a:buSzPts val="3000"/>
              <a:buChar char="•"/>
            </a:pPr>
            <a:r>
              <a:rPr lang="en-US" sz="3000">
                <a:solidFill>
                  <a:srgbClr val="002060"/>
                </a:solidFill>
              </a:rPr>
              <a:t>Go through your unit ‘chunks’ that you created from the scope and sequence. </a:t>
            </a:r>
            <a:endParaRPr sz="3000">
              <a:solidFill>
                <a:srgbClr val="002060"/>
              </a:solidFill>
            </a:endParaRPr>
          </a:p>
          <a:p>
            <a:pPr marL="457200" lvl="0" indent="-419100" algn="l" rtl="0">
              <a:spcBef>
                <a:spcPts val="0"/>
              </a:spcBef>
              <a:spcAft>
                <a:spcPts val="0"/>
              </a:spcAft>
              <a:buClr>
                <a:srgbClr val="FF9900"/>
              </a:buClr>
              <a:buSzPts val="3000"/>
              <a:buChar char="•"/>
            </a:pPr>
            <a:r>
              <a:rPr lang="en-US" sz="3000">
                <a:solidFill>
                  <a:srgbClr val="002060"/>
                </a:solidFill>
              </a:rPr>
              <a:t>Go through and add in RI standards. You might also want to make revisions after the end of this workshop. </a:t>
            </a:r>
            <a:endParaRPr sz="3000">
              <a:solidFill>
                <a:srgbClr val="002060"/>
              </a:solidFill>
            </a:endParaRPr>
          </a:p>
          <a:p>
            <a:pPr marL="457200" lvl="0" indent="-419100" algn="l" rtl="0">
              <a:spcBef>
                <a:spcPts val="0"/>
              </a:spcBef>
              <a:spcAft>
                <a:spcPts val="0"/>
              </a:spcAft>
              <a:buClr>
                <a:srgbClr val="FF9900"/>
              </a:buClr>
              <a:buSzPts val="3000"/>
              <a:buChar char="•"/>
            </a:pPr>
            <a:r>
              <a:rPr lang="en-US" sz="3000">
                <a:solidFill>
                  <a:srgbClr val="002060"/>
                </a:solidFill>
              </a:rPr>
              <a:t>Once your scope and sequence is refined, go through your identified units and add in Guiding Questions, a DOK Analysis, and a Task Recommendation. </a:t>
            </a:r>
            <a:endParaRPr sz="300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0">
                                            <p:txEl>
                                              <p:pRg st="0" end="0"/>
                                            </p:txEl>
                                          </p:spTgt>
                                        </p:tgtEl>
                                        <p:attrNameLst>
                                          <p:attrName>style.visibility</p:attrName>
                                        </p:attrNameLst>
                                      </p:cBhvr>
                                      <p:to>
                                        <p:strVal val="visible"/>
                                      </p:to>
                                    </p:set>
                                    <p:animEffect transition="in" filter="fade">
                                      <p:cBhvr>
                                        <p:cTn id="7" dur="1000"/>
                                        <p:tgtEl>
                                          <p:spTgt spid="6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90">
                                            <p:txEl>
                                              <p:pRg st="1" end="1"/>
                                            </p:txEl>
                                          </p:spTgt>
                                        </p:tgtEl>
                                        <p:attrNameLst>
                                          <p:attrName>style.visibility</p:attrName>
                                        </p:attrNameLst>
                                      </p:cBhvr>
                                      <p:to>
                                        <p:strVal val="visible"/>
                                      </p:to>
                                    </p:set>
                                    <p:animEffect transition="in" filter="fade">
                                      <p:cBhvr>
                                        <p:cTn id="12" dur="1000"/>
                                        <p:tgtEl>
                                          <p:spTgt spid="6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90">
                                            <p:txEl>
                                              <p:pRg st="2" end="2"/>
                                            </p:txEl>
                                          </p:spTgt>
                                        </p:tgtEl>
                                        <p:attrNameLst>
                                          <p:attrName>style.visibility</p:attrName>
                                        </p:attrNameLst>
                                      </p:cBhvr>
                                      <p:to>
                                        <p:strVal val="visible"/>
                                      </p:to>
                                    </p:set>
                                    <p:animEffect transition="in" filter="fade">
                                      <p:cBhvr>
                                        <p:cTn id="17" dur="1000"/>
                                        <p:tgtEl>
                                          <p:spTgt spid="69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2FB6D4-A8A9-4DBB-A7B1-C4938C91411B}"/>
              </a:ext>
            </a:extLst>
          </p:cNvPr>
          <p:cNvSpPr>
            <a:spLocks noGrp="1"/>
          </p:cNvSpPr>
          <p:nvPr>
            <p:ph type="title"/>
          </p:nvPr>
        </p:nvSpPr>
        <p:spPr/>
        <p:txBody>
          <a:bodyPr/>
          <a:lstStyle/>
          <a:p>
            <a:r>
              <a:rPr lang="en-US" i="1" dirty="0">
                <a:solidFill>
                  <a:srgbClr val="002060"/>
                </a:solidFill>
              </a:rPr>
              <a:t>Next Steps: For Curriculum</a:t>
            </a:r>
          </a:p>
        </p:txBody>
      </p:sp>
      <p:sp>
        <p:nvSpPr>
          <p:cNvPr id="3" name="Text Placeholder 2">
            <a:extLst>
              <a:ext uri="{FF2B5EF4-FFF2-40B4-BE49-F238E27FC236}">
                <a16:creationId xmlns:a16="http://schemas.microsoft.com/office/drawing/2014/main" id="{1C8721E4-D1EF-4818-BD6C-8C48AE9BCA0E}"/>
              </a:ext>
            </a:extLst>
          </p:cNvPr>
          <p:cNvSpPr>
            <a:spLocks noGrp="1"/>
          </p:cNvSpPr>
          <p:nvPr>
            <p:ph type="body" idx="1"/>
          </p:nvPr>
        </p:nvSpPr>
        <p:spPr>
          <a:xfrm>
            <a:off x="838200" y="1825625"/>
            <a:ext cx="10515600" cy="3521100"/>
          </a:xfrm>
        </p:spPr>
        <p:txBody>
          <a:bodyPr/>
          <a:lstStyle/>
          <a:p>
            <a:r>
              <a:rPr lang="en-US" dirty="0">
                <a:solidFill>
                  <a:srgbClr val="002060"/>
                </a:solidFill>
              </a:rPr>
              <a:t>Now that you have identified your standards, guiding questions, and learning targets, you are ready to flesh out the rest of your curriculum map. </a:t>
            </a:r>
          </a:p>
          <a:p>
            <a:r>
              <a:rPr lang="en-US" dirty="0">
                <a:solidFill>
                  <a:srgbClr val="002060"/>
                </a:solidFill>
              </a:rPr>
              <a:t>Now, you can add the following: </a:t>
            </a:r>
          </a:p>
          <a:p>
            <a:pPr lvl="1"/>
            <a:r>
              <a:rPr lang="en-US" dirty="0">
                <a:solidFill>
                  <a:srgbClr val="002060"/>
                </a:solidFill>
              </a:rPr>
              <a:t>Thematic Essential Questions</a:t>
            </a:r>
          </a:p>
          <a:p>
            <a:pPr lvl="1"/>
            <a:r>
              <a:rPr lang="en-US" dirty="0">
                <a:solidFill>
                  <a:srgbClr val="002060"/>
                </a:solidFill>
              </a:rPr>
              <a:t>Resource Suggestions/Requirements </a:t>
            </a:r>
          </a:p>
          <a:p>
            <a:pPr lvl="1"/>
            <a:r>
              <a:rPr lang="en-US" dirty="0">
                <a:solidFill>
                  <a:srgbClr val="002060"/>
                </a:solidFill>
              </a:rPr>
              <a:t>Common Formative Assessments</a:t>
            </a:r>
          </a:p>
          <a:p>
            <a:pPr lvl="1"/>
            <a:r>
              <a:rPr lang="en-US" dirty="0">
                <a:solidFill>
                  <a:srgbClr val="002060"/>
                </a:solidFill>
              </a:rPr>
              <a:t>Recommended Pacing </a:t>
            </a:r>
          </a:p>
        </p:txBody>
      </p:sp>
    </p:spTree>
    <p:extLst>
      <p:ext uri="{BB962C8B-B14F-4D97-AF65-F5344CB8AC3E}">
        <p14:creationId xmlns:p14="http://schemas.microsoft.com/office/powerpoint/2010/main" val="216434020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695"/>
        <p:cNvGrpSpPr/>
        <p:nvPr/>
      </p:nvGrpSpPr>
      <p:grpSpPr>
        <a:xfrm>
          <a:off x="0" y="0"/>
          <a:ext cx="0" cy="0"/>
          <a:chOff x="0" y="0"/>
          <a:chExt cx="0" cy="0"/>
        </a:xfrm>
      </p:grpSpPr>
      <p:sp>
        <p:nvSpPr>
          <p:cNvPr id="696" name="Google Shape;696;p117"/>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697" name="Google Shape;697;p117"/>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1960"/>
              <a:buFont typeface="Arial"/>
              <a:buNone/>
            </a:pPr>
            <a:r>
              <a:rPr lang="en-US" sz="3000" i="0" u="none" strike="noStrike" cap="none">
                <a:solidFill>
                  <a:srgbClr val="002060"/>
                </a:solidFill>
              </a:rPr>
              <a:t>7 Key Elements of Student-Driven Practice</a:t>
            </a:r>
            <a:endParaRPr sz="3000"/>
          </a:p>
          <a:p>
            <a:pPr marL="514350" marR="0" lvl="0" indent="-580390" algn="l" rtl="0">
              <a:lnSpc>
                <a:spcPct val="100000"/>
              </a:lnSpc>
              <a:spcBef>
                <a:spcPts val="1000"/>
              </a:spcBef>
              <a:spcAft>
                <a:spcPts val="0"/>
              </a:spcAft>
              <a:buClr>
                <a:srgbClr val="FFA400"/>
              </a:buClr>
              <a:buSzPts val="3000"/>
              <a:buFont typeface="Calibri"/>
              <a:buChar char="✓"/>
            </a:pPr>
            <a:r>
              <a:rPr lang="en-US" sz="3000" i="0" u="none" strike="noStrike" cap="none">
                <a:solidFill>
                  <a:srgbClr val="002060"/>
                </a:solidFill>
              </a:rPr>
              <a:t>Goals </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Inquiry/Idea Generation</a:t>
            </a:r>
            <a:endParaRPr sz="3000"/>
          </a:p>
          <a:p>
            <a:pPr marL="514350" marR="0" lvl="0" indent="-580390" algn="l" rtl="0">
              <a:lnSpc>
                <a:spcPct val="100000"/>
              </a:lnSpc>
              <a:spcBef>
                <a:spcPts val="0"/>
              </a:spcBef>
              <a:spcAft>
                <a:spcPts val="0"/>
              </a:spcAft>
              <a:buClr>
                <a:srgbClr val="FFA400"/>
              </a:buClr>
              <a:buSzPts val="3000"/>
              <a:buFont typeface="Calibri"/>
              <a:buChar char="✓"/>
            </a:pPr>
            <a:r>
              <a:rPr lang="en-US" sz="3000" i="0" u="none" strike="noStrike" cap="none">
                <a:solidFill>
                  <a:srgbClr val="002060"/>
                </a:solidFill>
              </a:rPr>
              <a:t>Task and Audience </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Evaluation</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Cumulative Demonstration of Learning</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Instructional Plan </a:t>
            </a:r>
            <a:endParaRPr sz="3000">
              <a:highlight>
                <a:srgbClr val="FCE5CD"/>
              </a:highlight>
            </a:endParaRPr>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i="0" u="none" strike="noStrike" cap="none">
                <a:solidFill>
                  <a:srgbClr val="002060"/>
                </a:solidFill>
                <a:highlight>
                  <a:srgbClr val="FCE5CD"/>
                </a:highlight>
              </a:rPr>
              <a:t>Feedback</a:t>
            </a:r>
            <a:endParaRPr sz="3000">
              <a:highlight>
                <a:srgbClr val="FCE5CD"/>
              </a:highlight>
            </a:endParaRPr>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sp>
        <p:nvSpPr>
          <p:cNvPr id="703" name="Google Shape;703;p118"/>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a:solidFill>
                <a:srgbClr val="002060"/>
              </a:solidFill>
            </a:endParaRPr>
          </a:p>
        </p:txBody>
      </p:sp>
      <p:sp>
        <p:nvSpPr>
          <p:cNvPr id="704" name="Google Shape;704;p118"/>
          <p:cNvSpPr txBox="1">
            <a:spLocks noGrp="1"/>
          </p:cNvSpPr>
          <p:nvPr>
            <p:ph type="body" idx="1"/>
          </p:nvPr>
        </p:nvSpPr>
        <p:spPr>
          <a:xfrm>
            <a:off x="484495" y="1752600"/>
            <a:ext cx="11218500" cy="4135200"/>
          </a:xfrm>
          <a:prstGeom prst="rect">
            <a:avLst/>
          </a:prstGeom>
          <a:noFill/>
          <a:ln>
            <a:noFill/>
          </a:ln>
        </p:spPr>
        <p:txBody>
          <a:bodyPr spcFirstLastPara="1" wrap="square" lIns="91425" tIns="45700" rIns="91425" bIns="45700" anchor="t" anchorCtr="0">
            <a:noAutofit/>
          </a:bodyPr>
          <a:lstStyle/>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b="1" i="0" u="none" strike="noStrike" cap="none">
                <a:solidFill>
                  <a:srgbClr val="002060"/>
                </a:solidFill>
                <a:latin typeface="Arial"/>
                <a:ea typeface="Arial"/>
                <a:cs typeface="Arial"/>
                <a:sym typeface="Arial"/>
              </a:rPr>
              <a:t>Evaluation-</a:t>
            </a:r>
            <a:r>
              <a:rPr lang="en-US" sz="3000" b="0" i="0" u="none" strike="noStrike" cap="none">
                <a:solidFill>
                  <a:srgbClr val="002060"/>
                </a:solidFill>
                <a:latin typeface="Arial"/>
                <a:ea typeface="Arial"/>
                <a:cs typeface="Arial"/>
                <a:sym typeface="Arial"/>
              </a:rPr>
              <a:t> have students self-assess before you assess them; allow student input on the rubric; incorporate Mastery Learning into your evaluation</a:t>
            </a:r>
            <a:endParaRPr sz="3000" b="0" i="0" u="none" strike="noStrike" cap="none">
              <a:solidFill>
                <a:srgbClr val="002060"/>
              </a:solidFill>
              <a:latin typeface="Arial"/>
              <a:ea typeface="Arial"/>
              <a:cs typeface="Arial"/>
              <a:sym typeface="Arial"/>
            </a:endParaRPr>
          </a:p>
          <a:p>
            <a:pPr marL="685800" marR="0" lvl="1" indent="-254000" algn="l" rtl="0">
              <a:lnSpc>
                <a:spcPct val="100000"/>
              </a:lnSpc>
              <a:spcBef>
                <a:spcPts val="0"/>
              </a:spcBef>
              <a:spcAft>
                <a:spcPts val="0"/>
              </a:spcAft>
              <a:buClr>
                <a:srgbClr val="FF9900"/>
              </a:buClr>
              <a:buSzPts val="2800"/>
              <a:buChar char="•"/>
            </a:pPr>
            <a:r>
              <a:rPr lang="en-US" sz="2800">
                <a:solidFill>
                  <a:srgbClr val="002060"/>
                </a:solidFill>
              </a:rPr>
              <a:t>What is your current system of assessment? </a:t>
            </a:r>
            <a:endParaRPr sz="2800">
              <a:solidFill>
                <a:srgbClr val="002060"/>
              </a:solidFill>
            </a:endParaRPr>
          </a:p>
          <a:p>
            <a:pPr marL="1143000" marR="0" lvl="2" indent="-266700" algn="l" rtl="0">
              <a:lnSpc>
                <a:spcPct val="100000"/>
              </a:lnSpc>
              <a:spcBef>
                <a:spcPts val="0"/>
              </a:spcBef>
              <a:spcAft>
                <a:spcPts val="0"/>
              </a:spcAft>
              <a:buClr>
                <a:srgbClr val="FF9900"/>
              </a:buClr>
              <a:buSzPts val="2600"/>
              <a:buChar char="•"/>
            </a:pPr>
            <a:r>
              <a:rPr lang="en-US" sz="2600">
                <a:solidFill>
                  <a:srgbClr val="002060"/>
                </a:solidFill>
              </a:rPr>
              <a:t>Pre-Test, Formatives, Interims, Summatives, Reflection</a:t>
            </a:r>
            <a:endParaRPr sz="2600">
              <a:solidFill>
                <a:srgbClr val="002060"/>
              </a:solidFill>
            </a:endParaRPr>
          </a:p>
          <a:p>
            <a:pPr marL="685800" marR="0" lvl="1" indent="-254000" algn="l" rtl="0">
              <a:lnSpc>
                <a:spcPct val="100000"/>
              </a:lnSpc>
              <a:spcBef>
                <a:spcPts val="0"/>
              </a:spcBef>
              <a:spcAft>
                <a:spcPts val="0"/>
              </a:spcAft>
              <a:buClr>
                <a:srgbClr val="FF9900"/>
              </a:buClr>
              <a:buSzPts val="2800"/>
              <a:buChar char="•"/>
            </a:pPr>
            <a:r>
              <a:rPr lang="en-US" sz="2800">
                <a:solidFill>
                  <a:srgbClr val="002060"/>
                </a:solidFill>
              </a:rPr>
              <a:t>Create Rubrics (built from your grade-level standards) </a:t>
            </a:r>
            <a:endParaRPr sz="2800">
              <a:solidFill>
                <a:srgbClr val="002060"/>
              </a:solidFill>
            </a:endParaRPr>
          </a:p>
          <a:p>
            <a:pPr marL="1143000" marR="0" lvl="2" indent="-266700" algn="l" rtl="0">
              <a:lnSpc>
                <a:spcPct val="100000"/>
              </a:lnSpc>
              <a:spcBef>
                <a:spcPts val="0"/>
              </a:spcBef>
              <a:spcAft>
                <a:spcPts val="0"/>
              </a:spcAft>
              <a:buClr>
                <a:srgbClr val="FF9900"/>
              </a:buClr>
              <a:buSzPts val="2600"/>
              <a:buChar char="•"/>
            </a:pPr>
            <a:r>
              <a:rPr lang="en-US" sz="2600">
                <a:solidFill>
                  <a:srgbClr val="002060"/>
                </a:solidFill>
              </a:rPr>
              <a:t>Process- Co-Create with Students</a:t>
            </a:r>
            <a:endParaRPr sz="2600">
              <a:solidFill>
                <a:srgbClr val="002060"/>
              </a:solidFill>
            </a:endParaRPr>
          </a:p>
          <a:p>
            <a:pPr marL="1143000" marR="0" lvl="2" indent="-266700" algn="l" rtl="0">
              <a:lnSpc>
                <a:spcPct val="100000"/>
              </a:lnSpc>
              <a:spcBef>
                <a:spcPts val="0"/>
              </a:spcBef>
              <a:spcAft>
                <a:spcPts val="0"/>
              </a:spcAft>
              <a:buClr>
                <a:srgbClr val="FF9900"/>
              </a:buClr>
              <a:buSzPts val="2600"/>
              <a:buChar char="•"/>
            </a:pPr>
            <a:r>
              <a:rPr lang="en-US" sz="2600">
                <a:solidFill>
                  <a:srgbClr val="002060"/>
                </a:solidFill>
              </a:rPr>
              <a:t>Product- Teacher</a:t>
            </a:r>
            <a:endParaRPr sz="2600">
              <a:solidFill>
                <a:srgbClr val="002060"/>
              </a:solidFill>
            </a:endParaRPr>
          </a:p>
          <a:p>
            <a:pPr marL="1143000" marR="0" lvl="0" indent="0" algn="l" rtl="0">
              <a:lnSpc>
                <a:spcPct val="100000"/>
              </a:lnSpc>
              <a:spcBef>
                <a:spcPts val="0"/>
              </a:spcBef>
              <a:spcAft>
                <a:spcPts val="0"/>
              </a:spcAft>
              <a:buNone/>
            </a:pPr>
            <a:endParaRPr sz="3000">
              <a:solidFill>
                <a:srgbClr val="002060"/>
              </a:solidFill>
            </a:endParaRPr>
          </a:p>
          <a:p>
            <a:pPr marL="0" marR="0" lvl="0" indent="0" algn="l" rtl="0">
              <a:lnSpc>
                <a:spcPct val="100000"/>
              </a:lnSpc>
              <a:spcBef>
                <a:spcPts val="0"/>
              </a:spcBef>
              <a:spcAft>
                <a:spcPts val="0"/>
              </a:spcAft>
              <a:buNone/>
            </a:pPr>
            <a:endParaRPr sz="3000"/>
          </a:p>
          <a:p>
            <a:pPr marL="514350" marR="0" lvl="0" indent="-389890" algn="l" rtl="0">
              <a:lnSpc>
                <a:spcPct val="100000"/>
              </a:lnSpc>
              <a:spcBef>
                <a:spcPts val="1000"/>
              </a:spcBef>
              <a:spcAft>
                <a:spcPts val="0"/>
              </a:spcAft>
              <a:buClr>
                <a:schemeClr val="dk1"/>
              </a:buClr>
              <a:buSzPts val="1960"/>
              <a:buFont typeface="Calibri"/>
              <a:buNone/>
            </a:pPr>
            <a:endParaRPr sz="300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04">
                                            <p:txEl>
                                              <p:pRg st="0" end="0"/>
                                            </p:txEl>
                                          </p:spTgt>
                                        </p:tgtEl>
                                        <p:attrNameLst>
                                          <p:attrName>style.visibility</p:attrName>
                                        </p:attrNameLst>
                                      </p:cBhvr>
                                      <p:to>
                                        <p:strVal val="visible"/>
                                      </p:to>
                                    </p:set>
                                    <p:animEffect transition="in" filter="fade">
                                      <p:cBhvr>
                                        <p:cTn id="7" dur="1000"/>
                                        <p:tgtEl>
                                          <p:spTgt spid="70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04">
                                            <p:txEl>
                                              <p:pRg st="1" end="1"/>
                                            </p:txEl>
                                          </p:spTgt>
                                        </p:tgtEl>
                                        <p:attrNameLst>
                                          <p:attrName>style.visibility</p:attrName>
                                        </p:attrNameLst>
                                      </p:cBhvr>
                                      <p:to>
                                        <p:strVal val="visible"/>
                                      </p:to>
                                    </p:set>
                                    <p:animEffect transition="in" filter="fade">
                                      <p:cBhvr>
                                        <p:cTn id="12" dur="1000"/>
                                        <p:tgtEl>
                                          <p:spTgt spid="70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04">
                                            <p:txEl>
                                              <p:pRg st="2" end="2"/>
                                            </p:txEl>
                                          </p:spTgt>
                                        </p:tgtEl>
                                        <p:attrNameLst>
                                          <p:attrName>style.visibility</p:attrName>
                                        </p:attrNameLst>
                                      </p:cBhvr>
                                      <p:to>
                                        <p:strVal val="visible"/>
                                      </p:to>
                                    </p:set>
                                    <p:animEffect transition="in" filter="fade">
                                      <p:cBhvr>
                                        <p:cTn id="17" dur="1000"/>
                                        <p:tgtEl>
                                          <p:spTgt spid="70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04">
                                            <p:txEl>
                                              <p:pRg st="3" end="3"/>
                                            </p:txEl>
                                          </p:spTgt>
                                        </p:tgtEl>
                                        <p:attrNameLst>
                                          <p:attrName>style.visibility</p:attrName>
                                        </p:attrNameLst>
                                      </p:cBhvr>
                                      <p:to>
                                        <p:strVal val="visible"/>
                                      </p:to>
                                    </p:set>
                                    <p:animEffect transition="in" filter="fade">
                                      <p:cBhvr>
                                        <p:cTn id="22" dur="1000"/>
                                        <p:tgtEl>
                                          <p:spTgt spid="70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04">
                                            <p:txEl>
                                              <p:pRg st="4" end="4"/>
                                            </p:txEl>
                                          </p:spTgt>
                                        </p:tgtEl>
                                        <p:attrNameLst>
                                          <p:attrName>style.visibility</p:attrName>
                                        </p:attrNameLst>
                                      </p:cBhvr>
                                      <p:to>
                                        <p:strVal val="visible"/>
                                      </p:to>
                                    </p:set>
                                    <p:animEffect transition="in" filter="fade">
                                      <p:cBhvr>
                                        <p:cTn id="27" dur="1000"/>
                                        <p:tgtEl>
                                          <p:spTgt spid="70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04">
                                            <p:txEl>
                                              <p:pRg st="5" end="5"/>
                                            </p:txEl>
                                          </p:spTgt>
                                        </p:tgtEl>
                                        <p:attrNameLst>
                                          <p:attrName>style.visibility</p:attrName>
                                        </p:attrNameLst>
                                      </p:cBhvr>
                                      <p:to>
                                        <p:strVal val="visible"/>
                                      </p:to>
                                    </p:set>
                                    <p:animEffect transition="in" filter="fade">
                                      <p:cBhvr>
                                        <p:cTn id="32" dur="1000"/>
                                        <p:tgtEl>
                                          <p:spTgt spid="70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04">
                                            <p:txEl>
                                              <p:pRg st="6" end="6"/>
                                            </p:txEl>
                                          </p:spTgt>
                                        </p:tgtEl>
                                        <p:attrNameLst>
                                          <p:attrName>style.visibility</p:attrName>
                                        </p:attrNameLst>
                                      </p:cBhvr>
                                      <p:to>
                                        <p:strVal val="visible"/>
                                      </p:to>
                                    </p:set>
                                    <p:animEffect transition="in" filter="fade">
                                      <p:cBhvr>
                                        <p:cTn id="37" dur="1000"/>
                                        <p:tgtEl>
                                          <p:spTgt spid="70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704">
                                            <p:txEl>
                                              <p:pRg st="7" end="7"/>
                                            </p:txEl>
                                          </p:spTgt>
                                        </p:tgtEl>
                                        <p:attrNameLst>
                                          <p:attrName>style.visibility</p:attrName>
                                        </p:attrNameLst>
                                      </p:cBhvr>
                                      <p:to>
                                        <p:strVal val="visible"/>
                                      </p:to>
                                    </p:set>
                                    <p:animEffect transition="in" filter="fade">
                                      <p:cBhvr>
                                        <p:cTn id="42" dur="1000"/>
                                        <p:tgtEl>
                                          <p:spTgt spid="704">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704">
                                            <p:txEl>
                                              <p:pRg st="8" end="8"/>
                                            </p:txEl>
                                          </p:spTgt>
                                        </p:tgtEl>
                                        <p:attrNameLst>
                                          <p:attrName>style.visibility</p:attrName>
                                        </p:attrNameLst>
                                      </p:cBhvr>
                                      <p:to>
                                        <p:strVal val="visible"/>
                                      </p:to>
                                    </p:set>
                                    <p:animEffect transition="in" filter="fade">
                                      <p:cBhvr>
                                        <p:cTn id="47" dur="1000"/>
                                        <p:tgtEl>
                                          <p:spTgt spid="704">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119"/>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711" name="Google Shape;711;p119"/>
          <p:cNvSpPr txBox="1">
            <a:spLocks noGrp="1"/>
          </p:cNvSpPr>
          <p:nvPr>
            <p:ph type="body" idx="1"/>
          </p:nvPr>
        </p:nvSpPr>
        <p:spPr>
          <a:xfrm>
            <a:off x="484495" y="1600200"/>
            <a:ext cx="11218500" cy="4135200"/>
          </a:xfrm>
          <a:prstGeom prst="rect">
            <a:avLst/>
          </a:prstGeom>
          <a:noFill/>
          <a:ln>
            <a:noFill/>
          </a:ln>
        </p:spPr>
        <p:txBody>
          <a:bodyPr spcFirstLastPara="1" wrap="square" lIns="91425" tIns="45700" rIns="91425" bIns="45700" anchor="t" anchorCtr="0">
            <a:noAutofit/>
          </a:bodyPr>
          <a:lstStyle/>
          <a:p>
            <a:pPr marL="514350" marR="0" lvl="0" indent="-514350" algn="l" rtl="0">
              <a:lnSpc>
                <a:spcPct val="100000"/>
              </a:lnSpc>
              <a:spcBef>
                <a:spcPts val="0"/>
              </a:spcBef>
              <a:spcAft>
                <a:spcPts val="0"/>
              </a:spcAft>
              <a:buClr>
                <a:srgbClr val="FFA400"/>
              </a:buClr>
              <a:buSzPts val="1960"/>
              <a:buFont typeface="Calibri"/>
              <a:buAutoNum type="arabicPeriod" startAt="5"/>
            </a:pPr>
            <a:r>
              <a:rPr lang="en-US" sz="1960" b="1" i="0" u="none" strike="noStrike" cap="none">
                <a:solidFill>
                  <a:srgbClr val="002060"/>
                </a:solidFill>
                <a:latin typeface="Arial"/>
                <a:ea typeface="Arial"/>
                <a:cs typeface="Arial"/>
                <a:sym typeface="Arial"/>
              </a:rPr>
              <a:t>Cumulative Demonstration of Learning- </a:t>
            </a:r>
            <a:r>
              <a:rPr lang="en-US" sz="1960" b="0" i="0" u="none" strike="noStrike" cap="none">
                <a:solidFill>
                  <a:srgbClr val="002060"/>
                </a:solidFill>
                <a:latin typeface="Arial"/>
                <a:ea typeface="Arial"/>
                <a:cs typeface="Arial"/>
                <a:sym typeface="Arial"/>
              </a:rPr>
              <a:t>student grades reflect the growth of their learning across time and are not an average of total performance</a:t>
            </a:r>
            <a:endParaRPr sz="1960" b="0" i="0" u="none" strike="noStrike" cap="none">
              <a:solidFill>
                <a:srgbClr val="002060"/>
              </a:solidFill>
              <a:latin typeface="Arial"/>
              <a:ea typeface="Arial"/>
              <a:cs typeface="Arial"/>
              <a:sym typeface="Arial"/>
            </a:endParaRPr>
          </a:p>
          <a:p>
            <a:pPr marL="685800" marR="0" lvl="1" indent="-200659" algn="l" rtl="0">
              <a:lnSpc>
                <a:spcPct val="100000"/>
              </a:lnSpc>
              <a:spcBef>
                <a:spcPts val="0"/>
              </a:spcBef>
              <a:spcAft>
                <a:spcPts val="0"/>
              </a:spcAft>
              <a:buClr>
                <a:srgbClr val="FF9900"/>
              </a:buClr>
              <a:buSzPts val="1960"/>
              <a:buChar char="•"/>
            </a:pPr>
            <a:r>
              <a:rPr lang="en-US" sz="1960">
                <a:solidFill>
                  <a:srgbClr val="002060"/>
                </a:solidFill>
              </a:rPr>
              <a:t>If your system of Curriculum, Instruction, and Assessment is derived from the standards, then anything you grade in class should be a reflection of mastery of the standards. </a:t>
            </a:r>
            <a:endParaRPr sz="1960">
              <a:solidFill>
                <a:srgbClr val="002060"/>
              </a:solidFill>
            </a:endParaRPr>
          </a:p>
          <a:p>
            <a:pPr marL="685800" lvl="1" indent="-203200" algn="l" rtl="0">
              <a:spcBef>
                <a:spcPts val="1000"/>
              </a:spcBef>
              <a:spcAft>
                <a:spcPts val="0"/>
              </a:spcAft>
              <a:buClr>
                <a:srgbClr val="FF9900"/>
              </a:buClr>
              <a:buSzPts val="2000"/>
              <a:buChar char="•"/>
            </a:pPr>
            <a:r>
              <a:rPr lang="en-US" sz="2000" b="1">
                <a:solidFill>
                  <a:srgbClr val="002060"/>
                </a:solidFill>
              </a:rPr>
              <a:t>Hybrid Grading</a:t>
            </a:r>
            <a:r>
              <a:rPr lang="en-US" sz="2000">
                <a:solidFill>
                  <a:srgbClr val="002060"/>
                </a:solidFill>
              </a:rPr>
              <a:t> (52): a combination of traditional and standards-based grading; you grade on a traditional scale, but all grades are determined using standards-based rubrics</a:t>
            </a:r>
            <a:endParaRPr sz="2000">
              <a:solidFill>
                <a:srgbClr val="002060"/>
              </a:solidFill>
            </a:endParaRPr>
          </a:p>
          <a:p>
            <a:pPr marL="1143000" lvl="2" indent="-228600" algn="l" rtl="0">
              <a:spcBef>
                <a:spcPts val="1000"/>
              </a:spcBef>
              <a:spcAft>
                <a:spcPts val="0"/>
              </a:spcAft>
              <a:buClr>
                <a:srgbClr val="FF9900"/>
              </a:buClr>
              <a:buSzPts val="2000"/>
              <a:buChar char="•"/>
            </a:pPr>
            <a:r>
              <a:rPr lang="en-US">
                <a:solidFill>
                  <a:srgbClr val="002060"/>
                </a:solidFill>
              </a:rPr>
              <a:t>At the</a:t>
            </a:r>
            <a:r>
              <a:rPr lang="en-US" sz="2000">
                <a:solidFill>
                  <a:srgbClr val="002060"/>
                </a:solidFill>
              </a:rPr>
              <a:t> end of the semester, you can review the collection of evidence and make a final         </a:t>
            </a:r>
            <a:r>
              <a:rPr lang="en-US" sz="2000" u="sng">
                <a:solidFill>
                  <a:srgbClr val="002060"/>
                </a:solidFill>
              </a:rPr>
              <a:t>Grade Determination </a:t>
            </a:r>
            <a:r>
              <a:rPr lang="en-US" sz="2000">
                <a:solidFill>
                  <a:srgbClr val="002060"/>
                </a:solidFill>
              </a:rPr>
              <a:t>(SBG) instead of a Grade Calculation (AVG)</a:t>
            </a:r>
            <a:endParaRPr/>
          </a:p>
          <a:p>
            <a:pPr marL="1143000" lvl="2" indent="-228600" algn="l" rtl="0">
              <a:spcBef>
                <a:spcPts val="1000"/>
              </a:spcBef>
              <a:spcAft>
                <a:spcPts val="0"/>
              </a:spcAft>
              <a:buClr>
                <a:srgbClr val="FF9900"/>
              </a:buClr>
              <a:buSzPts val="2000"/>
              <a:buChar char="•"/>
            </a:pPr>
            <a:r>
              <a:rPr lang="en-US" sz="2000">
                <a:solidFill>
                  <a:srgbClr val="002060"/>
                </a:solidFill>
              </a:rPr>
              <a:t>“By allowing teachers to separate the determination of grades from the reporting of grades, the standards-based mindset encourages them to take a standards-based approach to evidence of learning and not definitively choose sides between traditional and standards-based reporting. Teachers can grade with a </a:t>
            </a:r>
            <a:r>
              <a:rPr lang="en-US" sz="2000" b="1">
                <a:solidFill>
                  <a:srgbClr val="002060"/>
                </a:solidFill>
              </a:rPr>
              <a:t>standards-based mindset </a:t>
            </a:r>
            <a:r>
              <a:rPr lang="en-US" sz="2000">
                <a:solidFill>
                  <a:srgbClr val="002060"/>
                </a:solidFill>
              </a:rPr>
              <a:t>even when the process of reporting hasn’t caught up; it simply changes </a:t>
            </a:r>
            <a:r>
              <a:rPr lang="en-US" sz="2000" i="1">
                <a:solidFill>
                  <a:srgbClr val="002060"/>
                </a:solidFill>
              </a:rPr>
              <a:t>how </a:t>
            </a:r>
            <a:r>
              <a:rPr lang="en-US" sz="2000">
                <a:solidFill>
                  <a:srgbClr val="002060"/>
                </a:solidFill>
              </a:rPr>
              <a:t>they determine single, traditional symbols,” (50).</a:t>
            </a:r>
            <a:endParaRPr sz="2000">
              <a:solidFill>
                <a:srgbClr val="002060"/>
              </a:solidFill>
            </a:endParaRPr>
          </a:p>
          <a:p>
            <a:pPr marL="457200" lvl="0" indent="0" algn="l" rtl="0">
              <a:spcBef>
                <a:spcPts val="1000"/>
              </a:spcBef>
              <a:spcAft>
                <a:spcPts val="0"/>
              </a:spcAft>
              <a:buNone/>
            </a:pPr>
            <a:endParaRPr sz="2000">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1960" b="0" i="0" u="none" strike="noStrike" cap="none">
              <a:solidFill>
                <a:srgbClr val="00206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1">
                                            <p:txEl>
                                              <p:pRg st="0" end="0"/>
                                            </p:txEl>
                                          </p:spTgt>
                                        </p:tgtEl>
                                        <p:attrNameLst>
                                          <p:attrName>style.visibility</p:attrName>
                                        </p:attrNameLst>
                                      </p:cBhvr>
                                      <p:to>
                                        <p:strVal val="visible"/>
                                      </p:to>
                                    </p:set>
                                    <p:animEffect transition="in" filter="fade">
                                      <p:cBhvr>
                                        <p:cTn id="7" dur="1000"/>
                                        <p:tgtEl>
                                          <p:spTgt spid="7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1">
                                            <p:txEl>
                                              <p:pRg st="1" end="1"/>
                                            </p:txEl>
                                          </p:spTgt>
                                        </p:tgtEl>
                                        <p:attrNameLst>
                                          <p:attrName>style.visibility</p:attrName>
                                        </p:attrNameLst>
                                      </p:cBhvr>
                                      <p:to>
                                        <p:strVal val="visible"/>
                                      </p:to>
                                    </p:set>
                                    <p:animEffect transition="in" filter="fade">
                                      <p:cBhvr>
                                        <p:cTn id="12" dur="1000"/>
                                        <p:tgtEl>
                                          <p:spTgt spid="7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11">
                                            <p:txEl>
                                              <p:pRg st="2" end="2"/>
                                            </p:txEl>
                                          </p:spTgt>
                                        </p:tgtEl>
                                        <p:attrNameLst>
                                          <p:attrName>style.visibility</p:attrName>
                                        </p:attrNameLst>
                                      </p:cBhvr>
                                      <p:to>
                                        <p:strVal val="visible"/>
                                      </p:to>
                                    </p:set>
                                    <p:animEffect transition="in" filter="fade">
                                      <p:cBhvr>
                                        <p:cTn id="17" dur="1000"/>
                                        <p:tgtEl>
                                          <p:spTgt spid="7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11">
                                            <p:txEl>
                                              <p:pRg st="3" end="3"/>
                                            </p:txEl>
                                          </p:spTgt>
                                        </p:tgtEl>
                                        <p:attrNameLst>
                                          <p:attrName>style.visibility</p:attrName>
                                        </p:attrNameLst>
                                      </p:cBhvr>
                                      <p:to>
                                        <p:strVal val="visible"/>
                                      </p:to>
                                    </p:set>
                                    <p:animEffect transition="in" filter="fade">
                                      <p:cBhvr>
                                        <p:cTn id="22" dur="1000"/>
                                        <p:tgtEl>
                                          <p:spTgt spid="7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11">
                                            <p:txEl>
                                              <p:pRg st="4" end="4"/>
                                            </p:txEl>
                                          </p:spTgt>
                                        </p:tgtEl>
                                        <p:attrNameLst>
                                          <p:attrName>style.visibility</p:attrName>
                                        </p:attrNameLst>
                                      </p:cBhvr>
                                      <p:to>
                                        <p:strVal val="visible"/>
                                      </p:to>
                                    </p:set>
                                    <p:animEffect transition="in" filter="fade">
                                      <p:cBhvr>
                                        <p:cTn id="27" dur="1000"/>
                                        <p:tgtEl>
                                          <p:spTgt spid="7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11">
                                            <p:txEl>
                                              <p:pRg st="5" end="5"/>
                                            </p:txEl>
                                          </p:spTgt>
                                        </p:tgtEl>
                                        <p:attrNameLst>
                                          <p:attrName>style.visibility</p:attrName>
                                        </p:attrNameLst>
                                      </p:cBhvr>
                                      <p:to>
                                        <p:strVal val="visible"/>
                                      </p:to>
                                    </p:set>
                                    <p:animEffect transition="in" filter="fade">
                                      <p:cBhvr>
                                        <p:cTn id="32" dur="1000"/>
                                        <p:tgtEl>
                                          <p:spTgt spid="71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11">
                                            <p:txEl>
                                              <p:pRg st="6" end="6"/>
                                            </p:txEl>
                                          </p:spTgt>
                                        </p:tgtEl>
                                        <p:attrNameLst>
                                          <p:attrName>style.visibility</p:attrName>
                                        </p:attrNameLst>
                                      </p:cBhvr>
                                      <p:to>
                                        <p:strVal val="visible"/>
                                      </p:to>
                                    </p:set>
                                    <p:animEffect transition="in" filter="fade">
                                      <p:cBhvr>
                                        <p:cTn id="37" dur="1000"/>
                                        <p:tgtEl>
                                          <p:spTgt spid="7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716"/>
        <p:cNvGrpSpPr/>
        <p:nvPr/>
      </p:nvGrpSpPr>
      <p:grpSpPr>
        <a:xfrm>
          <a:off x="0" y="0"/>
          <a:ext cx="0" cy="0"/>
          <a:chOff x="0" y="0"/>
          <a:chExt cx="0" cy="0"/>
        </a:xfrm>
      </p:grpSpPr>
      <p:sp>
        <p:nvSpPr>
          <p:cNvPr id="717" name="Google Shape;717;p120"/>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718" name="Google Shape;718;p120"/>
          <p:cNvSpPr txBox="1">
            <a:spLocks noGrp="1"/>
          </p:cNvSpPr>
          <p:nvPr>
            <p:ph type="body" idx="1"/>
          </p:nvPr>
        </p:nvSpPr>
        <p:spPr>
          <a:xfrm>
            <a:off x="484500" y="2362200"/>
            <a:ext cx="6853800" cy="2757900"/>
          </a:xfrm>
          <a:prstGeom prst="rect">
            <a:avLst/>
          </a:prstGeom>
          <a:noFill/>
          <a:ln>
            <a:noFill/>
          </a:ln>
        </p:spPr>
        <p:txBody>
          <a:bodyPr spcFirstLastPara="1" wrap="square" lIns="91425" tIns="45700" rIns="91425" bIns="45700" anchor="t" anchorCtr="0">
            <a:noAutofit/>
          </a:bodyPr>
          <a:lstStyle/>
          <a:p>
            <a:pPr marL="514350" marR="0" lvl="0" indent="-580390" algn="l" rtl="0">
              <a:lnSpc>
                <a:spcPct val="100000"/>
              </a:lnSpc>
              <a:spcBef>
                <a:spcPts val="0"/>
              </a:spcBef>
              <a:spcAft>
                <a:spcPts val="0"/>
              </a:spcAft>
              <a:buClr>
                <a:srgbClr val="FFA400"/>
              </a:buClr>
              <a:buSzPts val="3000"/>
              <a:buFont typeface="Calibri"/>
              <a:buAutoNum type="arabicPeriod" startAt="6"/>
            </a:pPr>
            <a:r>
              <a:rPr lang="en-US" sz="3000" b="1" i="0" u="none" strike="noStrike" cap="none">
                <a:solidFill>
                  <a:srgbClr val="002060"/>
                </a:solidFill>
                <a:latin typeface="Arial"/>
                <a:ea typeface="Arial"/>
                <a:cs typeface="Arial"/>
                <a:sym typeface="Arial"/>
              </a:rPr>
              <a:t>Instructional Plan- </a:t>
            </a:r>
            <a:r>
              <a:rPr lang="en-US" sz="3000" b="0" i="0" u="none" strike="noStrike" cap="none">
                <a:solidFill>
                  <a:srgbClr val="002060"/>
                </a:solidFill>
                <a:latin typeface="Arial"/>
                <a:ea typeface="Arial"/>
                <a:cs typeface="Arial"/>
                <a:sym typeface="Arial"/>
              </a:rPr>
              <a:t>work to give students a voice in when, what, and with whom they are learning</a:t>
            </a:r>
            <a:endParaRPr sz="3000" b="0" i="0" u="none" strike="noStrike" cap="none">
              <a:solidFill>
                <a:srgbClr val="002060"/>
              </a:solidFill>
              <a:latin typeface="Arial"/>
              <a:ea typeface="Arial"/>
              <a:cs typeface="Arial"/>
              <a:sym typeface="Arial"/>
            </a:endParaRPr>
          </a:p>
          <a:p>
            <a:pPr marL="685800" marR="0" lvl="1" indent="-266700" algn="l" rtl="0">
              <a:lnSpc>
                <a:spcPct val="100000"/>
              </a:lnSpc>
              <a:spcBef>
                <a:spcPts val="0"/>
              </a:spcBef>
              <a:spcAft>
                <a:spcPts val="0"/>
              </a:spcAft>
              <a:buClr>
                <a:srgbClr val="FF9900"/>
              </a:buClr>
              <a:buSzPts val="3000"/>
              <a:buFont typeface="Calibri"/>
              <a:buChar char="•"/>
            </a:pPr>
            <a:r>
              <a:rPr lang="en-US" sz="3000">
                <a:solidFill>
                  <a:srgbClr val="002060"/>
                </a:solidFill>
              </a:rPr>
              <a:t>Time, place, pace, and path </a:t>
            </a:r>
            <a:r>
              <a:rPr lang="en-US" sz="3000" b="0" i="0" u="none" strike="noStrike" cap="none">
                <a:solidFill>
                  <a:srgbClr val="002060"/>
                </a:solidFill>
                <a:latin typeface="Arial"/>
                <a:ea typeface="Arial"/>
                <a:cs typeface="Arial"/>
                <a:sym typeface="Arial"/>
              </a:rPr>
              <a:t> </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b="0" i="0" u="none" strike="noStrike" cap="none">
              <a:solidFill>
                <a:srgbClr val="002060"/>
              </a:solidFill>
              <a:latin typeface="Arial"/>
              <a:ea typeface="Arial"/>
              <a:cs typeface="Arial"/>
              <a:sym typeface="Arial"/>
            </a:endParaRPr>
          </a:p>
        </p:txBody>
      </p:sp>
      <p:pic>
        <p:nvPicPr>
          <p:cNvPr id="719" name="Google Shape;719;p120"/>
          <p:cNvPicPr preferRelativeResize="0"/>
          <p:nvPr/>
        </p:nvPicPr>
        <p:blipFill>
          <a:blip r:embed="rId3">
            <a:alphaModFix/>
          </a:blip>
          <a:stretch>
            <a:fillRect/>
          </a:stretch>
        </p:blipFill>
        <p:spPr>
          <a:xfrm>
            <a:off x="7824850" y="1690825"/>
            <a:ext cx="4254224" cy="4254224"/>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18">
                                            <p:txEl>
                                              <p:pRg st="0" end="0"/>
                                            </p:txEl>
                                          </p:spTgt>
                                        </p:tgtEl>
                                        <p:attrNameLst>
                                          <p:attrName>style.visibility</p:attrName>
                                        </p:attrNameLst>
                                      </p:cBhvr>
                                      <p:to>
                                        <p:strVal val="visible"/>
                                      </p:to>
                                    </p:set>
                                    <p:animEffect transition="in" filter="fade">
                                      <p:cBhvr>
                                        <p:cTn id="7" dur="1000"/>
                                        <p:tgtEl>
                                          <p:spTgt spid="7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18">
                                            <p:txEl>
                                              <p:pRg st="1" end="1"/>
                                            </p:txEl>
                                          </p:spTgt>
                                        </p:tgtEl>
                                        <p:attrNameLst>
                                          <p:attrName>style.visibility</p:attrName>
                                        </p:attrNameLst>
                                      </p:cBhvr>
                                      <p:to>
                                        <p:strVal val="visible"/>
                                      </p:to>
                                    </p:set>
                                    <p:animEffect transition="in" filter="fade">
                                      <p:cBhvr>
                                        <p:cTn id="12" dur="1000"/>
                                        <p:tgtEl>
                                          <p:spTgt spid="7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18">
                                            <p:txEl>
                                              <p:pRg st="2" end="2"/>
                                            </p:txEl>
                                          </p:spTgt>
                                        </p:tgtEl>
                                        <p:attrNameLst>
                                          <p:attrName>style.visibility</p:attrName>
                                        </p:attrNameLst>
                                      </p:cBhvr>
                                      <p:to>
                                        <p:strVal val="visible"/>
                                      </p:to>
                                    </p:set>
                                    <p:animEffect transition="in" filter="fade">
                                      <p:cBhvr>
                                        <p:cTn id="17" dur="1000"/>
                                        <p:tgtEl>
                                          <p:spTgt spid="71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724"/>
        <p:cNvGrpSpPr/>
        <p:nvPr/>
      </p:nvGrpSpPr>
      <p:grpSpPr>
        <a:xfrm>
          <a:off x="0" y="0"/>
          <a:ext cx="0" cy="0"/>
          <a:chOff x="0" y="0"/>
          <a:chExt cx="0" cy="0"/>
        </a:xfrm>
      </p:grpSpPr>
      <p:sp>
        <p:nvSpPr>
          <p:cNvPr id="725" name="Google Shape;725;p121"/>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sz="4400" b="0" i="1" u="none" strike="noStrike" cap="none">
                <a:solidFill>
                  <a:srgbClr val="002060"/>
                </a:solidFill>
                <a:latin typeface="Arial Black"/>
                <a:ea typeface="Arial Black"/>
                <a:cs typeface="Arial Black"/>
                <a:sym typeface="Arial Black"/>
              </a:rPr>
              <a:t>Students at the Center </a:t>
            </a:r>
            <a:endParaRPr sz="4400" b="0" i="0" u="none" strike="noStrike" cap="none">
              <a:solidFill>
                <a:srgbClr val="002060"/>
              </a:solidFill>
              <a:latin typeface="Arial Black"/>
              <a:ea typeface="Arial Black"/>
              <a:cs typeface="Arial Black"/>
              <a:sym typeface="Arial Black"/>
            </a:endParaRPr>
          </a:p>
        </p:txBody>
      </p:sp>
      <p:sp>
        <p:nvSpPr>
          <p:cNvPr id="726" name="Google Shape;726;p121"/>
          <p:cNvSpPr txBox="1">
            <a:spLocks noGrp="1"/>
          </p:cNvSpPr>
          <p:nvPr>
            <p:ph type="body" idx="1"/>
          </p:nvPr>
        </p:nvSpPr>
        <p:spPr>
          <a:xfrm>
            <a:off x="484498" y="1752600"/>
            <a:ext cx="6010800" cy="4135200"/>
          </a:xfrm>
          <a:prstGeom prst="rect">
            <a:avLst/>
          </a:prstGeom>
          <a:noFill/>
          <a:ln>
            <a:noFill/>
          </a:ln>
        </p:spPr>
        <p:txBody>
          <a:bodyPr spcFirstLastPara="1" wrap="square" lIns="91425" tIns="45700" rIns="91425" bIns="45700" anchor="t" anchorCtr="0">
            <a:noAutofit/>
          </a:bodyPr>
          <a:lstStyle/>
          <a:p>
            <a:pPr marL="514350" marR="0" lvl="0" indent="-554990" algn="l" rtl="0">
              <a:lnSpc>
                <a:spcPct val="100000"/>
              </a:lnSpc>
              <a:spcBef>
                <a:spcPts val="0"/>
              </a:spcBef>
              <a:spcAft>
                <a:spcPts val="0"/>
              </a:spcAft>
              <a:buClr>
                <a:srgbClr val="FFA400"/>
              </a:buClr>
              <a:buSzPts val="2600"/>
              <a:buFont typeface="Calibri"/>
              <a:buAutoNum type="arabicPeriod" startAt="7"/>
            </a:pPr>
            <a:r>
              <a:rPr lang="en-US" sz="2600" b="1" i="0" u="none" strike="noStrike" cap="none">
                <a:solidFill>
                  <a:srgbClr val="002060"/>
                </a:solidFill>
                <a:latin typeface="Arial"/>
                <a:ea typeface="Arial"/>
                <a:cs typeface="Arial"/>
                <a:sym typeface="Arial"/>
              </a:rPr>
              <a:t>Feedback-</a:t>
            </a:r>
            <a:r>
              <a:rPr lang="en-US" sz="2600" b="0" i="0" u="none" strike="noStrike" cap="none">
                <a:solidFill>
                  <a:srgbClr val="002060"/>
                </a:solidFill>
                <a:latin typeface="Arial"/>
                <a:ea typeface="Arial"/>
                <a:cs typeface="Arial"/>
                <a:sym typeface="Arial"/>
              </a:rPr>
              <a:t> should be based on checkpoints where student and teacher work together to assess learning, gaps, and future steps</a:t>
            </a:r>
            <a:endParaRPr sz="2600" b="0" i="0" u="none" strike="noStrike" cap="none">
              <a:solidFill>
                <a:srgbClr val="002060"/>
              </a:solidFill>
              <a:latin typeface="Arial"/>
              <a:ea typeface="Arial"/>
              <a:cs typeface="Arial"/>
              <a:sym typeface="Aria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What are your milestones? </a:t>
            </a:r>
            <a:endParaRPr sz="2600">
              <a:solidFill>
                <a:srgbClr val="002060"/>
              </a:solidFil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When will you assess process? </a:t>
            </a:r>
            <a:endParaRPr sz="2600">
              <a:solidFill>
                <a:srgbClr val="002060"/>
              </a:solidFil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When will you assess product? </a:t>
            </a:r>
            <a:endParaRPr sz="2600">
              <a:solidFill>
                <a:srgbClr val="002060"/>
              </a:solidFill>
            </a:endParaRPr>
          </a:p>
          <a:p>
            <a:pPr marL="685800" marR="0" lvl="1" indent="-241300" algn="l" rtl="0">
              <a:lnSpc>
                <a:spcPct val="100000"/>
              </a:lnSpc>
              <a:spcBef>
                <a:spcPts val="0"/>
              </a:spcBef>
              <a:spcAft>
                <a:spcPts val="0"/>
              </a:spcAft>
              <a:buClr>
                <a:srgbClr val="FF9900"/>
              </a:buClr>
              <a:buSzPts val="2600"/>
              <a:buChar char="•"/>
            </a:pPr>
            <a:r>
              <a:rPr lang="en-US" sz="2600">
                <a:solidFill>
                  <a:srgbClr val="002060"/>
                </a:solidFill>
              </a:rPr>
              <a:t>How/When will you provide time for critique, revision, and reflection? </a:t>
            </a:r>
            <a:endParaRPr sz="2600">
              <a:solidFill>
                <a:srgbClr val="002060"/>
              </a:solidFill>
            </a:endParaRPr>
          </a:p>
          <a:p>
            <a:pPr marL="514350" marR="0" lvl="0" indent="-389890" algn="l" rtl="0">
              <a:lnSpc>
                <a:spcPct val="100000"/>
              </a:lnSpc>
              <a:spcBef>
                <a:spcPts val="1000"/>
              </a:spcBef>
              <a:spcAft>
                <a:spcPts val="0"/>
              </a:spcAft>
              <a:buClr>
                <a:schemeClr val="dk1"/>
              </a:buClr>
              <a:buSzPts val="1960"/>
              <a:buFont typeface="Calibri"/>
              <a:buNone/>
            </a:pPr>
            <a:endParaRPr sz="2600" b="0" i="0" u="none" strike="noStrike" cap="none">
              <a:solidFill>
                <a:srgbClr val="002060"/>
              </a:solidFill>
              <a:latin typeface="Arial"/>
              <a:ea typeface="Arial"/>
              <a:cs typeface="Arial"/>
              <a:sym typeface="Arial"/>
            </a:endParaRPr>
          </a:p>
        </p:txBody>
      </p:sp>
      <p:pic>
        <p:nvPicPr>
          <p:cNvPr id="727" name="Google Shape;727;p121"/>
          <p:cNvPicPr preferRelativeResize="0"/>
          <p:nvPr/>
        </p:nvPicPr>
        <p:blipFill>
          <a:blip r:embed="rId3">
            <a:alphaModFix/>
          </a:blip>
          <a:stretch>
            <a:fillRect/>
          </a:stretch>
        </p:blipFill>
        <p:spPr>
          <a:xfrm>
            <a:off x="6495300" y="1827873"/>
            <a:ext cx="5619174" cy="4038078"/>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26">
                                            <p:txEl>
                                              <p:pRg st="0" end="0"/>
                                            </p:txEl>
                                          </p:spTgt>
                                        </p:tgtEl>
                                        <p:attrNameLst>
                                          <p:attrName>style.visibility</p:attrName>
                                        </p:attrNameLst>
                                      </p:cBhvr>
                                      <p:to>
                                        <p:strVal val="visible"/>
                                      </p:to>
                                    </p:set>
                                    <p:animEffect transition="in" filter="fade">
                                      <p:cBhvr>
                                        <p:cTn id="7" dur="1000"/>
                                        <p:tgtEl>
                                          <p:spTgt spid="7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26">
                                            <p:txEl>
                                              <p:pRg st="1" end="1"/>
                                            </p:txEl>
                                          </p:spTgt>
                                        </p:tgtEl>
                                        <p:attrNameLst>
                                          <p:attrName>style.visibility</p:attrName>
                                        </p:attrNameLst>
                                      </p:cBhvr>
                                      <p:to>
                                        <p:strVal val="visible"/>
                                      </p:to>
                                    </p:set>
                                    <p:animEffect transition="in" filter="fade">
                                      <p:cBhvr>
                                        <p:cTn id="12" dur="1000"/>
                                        <p:tgtEl>
                                          <p:spTgt spid="72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26">
                                            <p:txEl>
                                              <p:pRg st="2" end="2"/>
                                            </p:txEl>
                                          </p:spTgt>
                                        </p:tgtEl>
                                        <p:attrNameLst>
                                          <p:attrName>style.visibility</p:attrName>
                                        </p:attrNameLst>
                                      </p:cBhvr>
                                      <p:to>
                                        <p:strVal val="visible"/>
                                      </p:to>
                                    </p:set>
                                    <p:animEffect transition="in" filter="fade">
                                      <p:cBhvr>
                                        <p:cTn id="17" dur="1000"/>
                                        <p:tgtEl>
                                          <p:spTgt spid="72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26">
                                            <p:txEl>
                                              <p:pRg st="3" end="3"/>
                                            </p:txEl>
                                          </p:spTgt>
                                        </p:tgtEl>
                                        <p:attrNameLst>
                                          <p:attrName>style.visibility</p:attrName>
                                        </p:attrNameLst>
                                      </p:cBhvr>
                                      <p:to>
                                        <p:strVal val="visible"/>
                                      </p:to>
                                    </p:set>
                                    <p:animEffect transition="in" filter="fade">
                                      <p:cBhvr>
                                        <p:cTn id="22" dur="1000"/>
                                        <p:tgtEl>
                                          <p:spTgt spid="72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26">
                                            <p:txEl>
                                              <p:pRg st="4" end="4"/>
                                            </p:txEl>
                                          </p:spTgt>
                                        </p:tgtEl>
                                        <p:attrNameLst>
                                          <p:attrName>style.visibility</p:attrName>
                                        </p:attrNameLst>
                                      </p:cBhvr>
                                      <p:to>
                                        <p:strVal val="visible"/>
                                      </p:to>
                                    </p:set>
                                    <p:animEffect transition="in" filter="fade">
                                      <p:cBhvr>
                                        <p:cTn id="27" dur="1000"/>
                                        <p:tgtEl>
                                          <p:spTgt spid="72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726">
                                            <p:txEl>
                                              <p:pRg st="5" end="5"/>
                                            </p:txEl>
                                          </p:spTgt>
                                        </p:tgtEl>
                                        <p:attrNameLst>
                                          <p:attrName>style.visibility</p:attrName>
                                        </p:attrNameLst>
                                      </p:cBhvr>
                                      <p:to>
                                        <p:strVal val="visible"/>
                                      </p:to>
                                    </p:set>
                                    <p:animEffect transition="in" filter="fade">
                                      <p:cBhvr>
                                        <p:cTn id="32" dur="1000"/>
                                        <p:tgtEl>
                                          <p:spTgt spid="72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sp>
        <p:nvSpPr>
          <p:cNvPr id="733" name="Google Shape;733;p122"/>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Autofit/>
          </a:bodyPr>
          <a:lstStyle/>
          <a:p>
            <a:pPr marL="0" marR="0" lvl="0" indent="0" algn="ctr" rtl="0">
              <a:lnSpc>
                <a:spcPct val="90000"/>
              </a:lnSpc>
              <a:spcBef>
                <a:spcPts val="0"/>
              </a:spcBef>
              <a:spcAft>
                <a:spcPts val="0"/>
              </a:spcAft>
              <a:buClr>
                <a:srgbClr val="002060"/>
              </a:buClr>
              <a:buSzPts val="4400"/>
              <a:buFont typeface="Arial Black"/>
              <a:buNone/>
            </a:pPr>
            <a:r>
              <a:rPr lang="en-US" i="1">
                <a:solidFill>
                  <a:srgbClr val="002060"/>
                </a:solidFill>
              </a:rPr>
              <a:t>Next Steps: For Instruction &amp; Assessment</a:t>
            </a:r>
            <a:r>
              <a:rPr lang="en-US" sz="4400" b="0" i="1" u="none" strike="noStrike" cap="none">
                <a:solidFill>
                  <a:srgbClr val="002060"/>
                </a:solidFill>
                <a:latin typeface="Arial Black"/>
                <a:ea typeface="Arial Black"/>
                <a:cs typeface="Arial Black"/>
                <a:sym typeface="Arial Black"/>
              </a:rPr>
              <a:t> </a:t>
            </a:r>
            <a:endParaRPr sz="4400" b="0" i="0" u="none" strike="noStrike" cap="none">
              <a:solidFill>
                <a:srgbClr val="002060"/>
              </a:solidFill>
              <a:latin typeface="Arial Black"/>
              <a:ea typeface="Arial Black"/>
              <a:cs typeface="Arial Black"/>
              <a:sym typeface="Arial Black"/>
            </a:endParaRPr>
          </a:p>
        </p:txBody>
      </p:sp>
      <p:sp>
        <p:nvSpPr>
          <p:cNvPr id="734" name="Google Shape;734;p122"/>
          <p:cNvSpPr txBox="1">
            <a:spLocks noGrp="1"/>
          </p:cNvSpPr>
          <p:nvPr>
            <p:ph type="body" idx="1"/>
          </p:nvPr>
        </p:nvSpPr>
        <p:spPr>
          <a:xfrm>
            <a:off x="484495" y="1828800"/>
            <a:ext cx="11218500" cy="4135200"/>
          </a:xfrm>
          <a:prstGeom prst="rect">
            <a:avLst/>
          </a:prstGeom>
          <a:noFill/>
          <a:ln>
            <a:noFill/>
          </a:ln>
        </p:spPr>
        <p:txBody>
          <a:bodyPr spcFirstLastPara="1" wrap="square" lIns="91425" tIns="45700" rIns="91425" bIns="45700" anchor="t" anchorCtr="0">
            <a:noAutofit/>
          </a:bodyPr>
          <a:lstStyle/>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b="1" i="0" u="none" strike="noStrike" cap="none">
                <a:solidFill>
                  <a:srgbClr val="002060"/>
                </a:solidFill>
              </a:rPr>
              <a:t>Evaluation- </a:t>
            </a:r>
            <a:r>
              <a:rPr lang="en-US" sz="3000" i="0" u="none" strike="noStrike" cap="none">
                <a:solidFill>
                  <a:srgbClr val="002060"/>
                </a:solidFill>
              </a:rPr>
              <a:t>create </a:t>
            </a:r>
            <a:r>
              <a:rPr lang="en-US" sz="3000">
                <a:solidFill>
                  <a:srgbClr val="002060"/>
                </a:solidFill>
              </a:rPr>
              <a:t>standards-based rubrics for assessing proficiency</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b="1" i="0" u="none" strike="noStrike" cap="none">
                <a:solidFill>
                  <a:srgbClr val="002060"/>
                </a:solidFill>
              </a:rPr>
              <a:t>Cumulative Demonstration of Learning</a:t>
            </a:r>
            <a:r>
              <a:rPr lang="en-US" sz="3000" i="0" u="none" strike="noStrike" cap="none">
                <a:solidFill>
                  <a:srgbClr val="002060"/>
                </a:solidFill>
              </a:rPr>
              <a:t>- create</a:t>
            </a:r>
            <a:r>
              <a:rPr lang="en-US" sz="3000">
                <a:solidFill>
                  <a:srgbClr val="002060"/>
                </a:solidFill>
              </a:rPr>
              <a:t> </a:t>
            </a:r>
            <a:r>
              <a:rPr lang="en-US" sz="3000" i="0" u="none" strike="noStrike" cap="none">
                <a:solidFill>
                  <a:srgbClr val="002060"/>
                </a:solidFill>
              </a:rPr>
              <a:t>ideas for what your authen</a:t>
            </a:r>
            <a:r>
              <a:rPr lang="en-US" sz="3000">
                <a:solidFill>
                  <a:srgbClr val="002060"/>
                </a:solidFill>
              </a:rPr>
              <a:t>tic summative project/tangible will be</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b="1" i="0" u="none" strike="noStrike" cap="none">
                <a:solidFill>
                  <a:srgbClr val="002060"/>
                </a:solidFill>
              </a:rPr>
              <a:t>Instructional Plan</a:t>
            </a:r>
            <a:r>
              <a:rPr lang="en-US" sz="3000" i="0" u="none" strike="noStrike" cap="none">
                <a:solidFill>
                  <a:srgbClr val="002060"/>
                </a:solidFill>
              </a:rPr>
              <a:t>- plan how students </a:t>
            </a:r>
            <a:r>
              <a:rPr lang="en-US" sz="3000">
                <a:solidFill>
                  <a:srgbClr val="002060"/>
                </a:solidFill>
              </a:rPr>
              <a:t>will go about demonstrating proficiency; what will need to be taught, learned independently, and assessed (and how often)</a:t>
            </a:r>
            <a:endParaRPr sz="3000"/>
          </a:p>
          <a:p>
            <a:pPr marL="514350" marR="0" lvl="0" indent="-580390" algn="l" rtl="0">
              <a:lnSpc>
                <a:spcPct val="100000"/>
              </a:lnSpc>
              <a:spcBef>
                <a:spcPts val="0"/>
              </a:spcBef>
              <a:spcAft>
                <a:spcPts val="0"/>
              </a:spcAft>
              <a:buClr>
                <a:srgbClr val="FFA400"/>
              </a:buClr>
              <a:buSzPts val="3000"/>
              <a:buFont typeface="Calibri"/>
              <a:buAutoNum type="arabicPeriod" startAt="4"/>
            </a:pPr>
            <a:r>
              <a:rPr lang="en-US" sz="3000" b="1" i="0" u="none" strike="noStrike" cap="none">
                <a:solidFill>
                  <a:srgbClr val="002060"/>
                </a:solidFill>
              </a:rPr>
              <a:t>Feedback-</a:t>
            </a:r>
            <a:r>
              <a:rPr lang="en-US" sz="3000" i="0" u="none" strike="noStrike" cap="none">
                <a:solidFill>
                  <a:srgbClr val="002060"/>
                </a:solidFill>
              </a:rPr>
              <a:t> how </a:t>
            </a:r>
            <a:r>
              <a:rPr lang="en-US" sz="3000">
                <a:solidFill>
                  <a:srgbClr val="002060"/>
                </a:solidFill>
              </a:rPr>
              <a:t>will you provide time for reflection, critique (meaningful feedback), and revision; what will it look like?</a:t>
            </a:r>
            <a:endParaRPr sz="3000"/>
          </a:p>
          <a:p>
            <a:pPr marL="514350" marR="0" lvl="0" indent="-389890" algn="l" rtl="0">
              <a:lnSpc>
                <a:spcPct val="100000"/>
              </a:lnSpc>
              <a:spcBef>
                <a:spcPts val="1000"/>
              </a:spcBef>
              <a:spcAft>
                <a:spcPts val="0"/>
              </a:spcAft>
              <a:buClr>
                <a:schemeClr val="dk1"/>
              </a:buClr>
              <a:buSzPts val="1960"/>
              <a:buFont typeface="Calibri"/>
              <a:buNone/>
            </a:pPr>
            <a:endParaRPr sz="3000" i="0" u="none" strike="noStrike" cap="none">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34">
                                            <p:txEl>
                                              <p:pRg st="0" end="0"/>
                                            </p:txEl>
                                          </p:spTgt>
                                        </p:tgtEl>
                                        <p:attrNameLst>
                                          <p:attrName>style.visibility</p:attrName>
                                        </p:attrNameLst>
                                      </p:cBhvr>
                                      <p:to>
                                        <p:strVal val="visible"/>
                                      </p:to>
                                    </p:set>
                                    <p:animEffect transition="in" filter="fade">
                                      <p:cBhvr>
                                        <p:cTn id="7" dur="1000"/>
                                        <p:tgtEl>
                                          <p:spTgt spid="73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734">
                                            <p:txEl>
                                              <p:pRg st="1" end="1"/>
                                            </p:txEl>
                                          </p:spTgt>
                                        </p:tgtEl>
                                        <p:attrNameLst>
                                          <p:attrName>style.visibility</p:attrName>
                                        </p:attrNameLst>
                                      </p:cBhvr>
                                      <p:to>
                                        <p:strVal val="visible"/>
                                      </p:to>
                                    </p:set>
                                    <p:animEffect transition="in" filter="fade">
                                      <p:cBhvr>
                                        <p:cTn id="12" dur="1000"/>
                                        <p:tgtEl>
                                          <p:spTgt spid="73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34">
                                            <p:txEl>
                                              <p:pRg st="2" end="2"/>
                                            </p:txEl>
                                          </p:spTgt>
                                        </p:tgtEl>
                                        <p:attrNameLst>
                                          <p:attrName>style.visibility</p:attrName>
                                        </p:attrNameLst>
                                      </p:cBhvr>
                                      <p:to>
                                        <p:strVal val="visible"/>
                                      </p:to>
                                    </p:set>
                                    <p:animEffect transition="in" filter="fade">
                                      <p:cBhvr>
                                        <p:cTn id="17" dur="1000"/>
                                        <p:tgtEl>
                                          <p:spTgt spid="73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34">
                                            <p:txEl>
                                              <p:pRg st="3" end="3"/>
                                            </p:txEl>
                                          </p:spTgt>
                                        </p:tgtEl>
                                        <p:attrNameLst>
                                          <p:attrName>style.visibility</p:attrName>
                                        </p:attrNameLst>
                                      </p:cBhvr>
                                      <p:to>
                                        <p:strVal val="visible"/>
                                      </p:to>
                                    </p:set>
                                    <p:animEffect transition="in" filter="fade">
                                      <p:cBhvr>
                                        <p:cTn id="22" dur="1000"/>
                                        <p:tgtEl>
                                          <p:spTgt spid="73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34">
                                            <p:txEl>
                                              <p:pRg st="4" end="4"/>
                                            </p:txEl>
                                          </p:spTgt>
                                        </p:tgtEl>
                                        <p:attrNameLst>
                                          <p:attrName>style.visibility</p:attrName>
                                        </p:attrNameLst>
                                      </p:cBhvr>
                                      <p:to>
                                        <p:strVal val="visible"/>
                                      </p:to>
                                    </p:set>
                                    <p:animEffect transition="in" filter="fade">
                                      <p:cBhvr>
                                        <p:cTn id="27" dur="1000"/>
                                        <p:tgtEl>
                                          <p:spTgt spid="73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738"/>
        <p:cNvGrpSpPr/>
        <p:nvPr/>
      </p:nvGrpSpPr>
      <p:grpSpPr>
        <a:xfrm>
          <a:off x="0" y="0"/>
          <a:ext cx="0" cy="0"/>
          <a:chOff x="0" y="0"/>
          <a:chExt cx="0" cy="0"/>
        </a:xfrm>
      </p:grpSpPr>
      <p:sp>
        <p:nvSpPr>
          <p:cNvPr id="739" name="Google Shape;739;p123"/>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Resources for Moving Forward</a:t>
            </a:r>
            <a:endParaRPr/>
          </a:p>
        </p:txBody>
      </p:sp>
      <p:sp>
        <p:nvSpPr>
          <p:cNvPr id="740" name="Google Shape;740;p123"/>
          <p:cNvSpPr txBox="1">
            <a:spLocks noGrp="1"/>
          </p:cNvSpPr>
          <p:nvPr>
            <p:ph type="body" idx="1"/>
          </p:nvPr>
        </p:nvSpPr>
        <p:spPr>
          <a:xfrm>
            <a:off x="838200" y="1825625"/>
            <a:ext cx="10515600" cy="3521100"/>
          </a:xfrm>
          <a:prstGeom prst="rect">
            <a:avLst/>
          </a:prstGeom>
        </p:spPr>
        <p:txBody>
          <a:bodyPr spcFirstLastPara="1" wrap="square" lIns="91425" tIns="45700" rIns="91425" bIns="45700" anchor="t" anchorCtr="0">
            <a:noAutofit/>
          </a:bodyPr>
          <a:lstStyle/>
          <a:p>
            <a:pPr marL="457200" lvl="0" indent="-424180" algn="l" rtl="0">
              <a:spcBef>
                <a:spcPts val="1000"/>
              </a:spcBef>
              <a:spcAft>
                <a:spcPts val="0"/>
              </a:spcAft>
              <a:buSzPts val="3080"/>
              <a:buChar char="●"/>
            </a:pPr>
            <a:r>
              <a:rPr lang="en-US" u="sng">
                <a:solidFill>
                  <a:schemeClr val="hlink"/>
                </a:solidFill>
                <a:hlinkClick r:id="rId3"/>
              </a:rPr>
              <a:t>Resource Review &amp; Adoption </a:t>
            </a:r>
            <a:endParaRPr/>
          </a:p>
          <a:p>
            <a:pPr marL="457200" lvl="0" indent="-424180" algn="l" rtl="0">
              <a:spcBef>
                <a:spcPts val="0"/>
              </a:spcBef>
              <a:spcAft>
                <a:spcPts val="0"/>
              </a:spcAft>
              <a:buSzPts val="3080"/>
              <a:buChar char="●"/>
            </a:pPr>
            <a:r>
              <a:rPr lang="en-US"/>
              <a:t>PBL Approach- </a:t>
            </a:r>
            <a:r>
              <a:rPr lang="en-US" u="sng">
                <a:solidFill>
                  <a:schemeClr val="hlink"/>
                </a:solidFill>
                <a:hlinkClick r:id="rId4"/>
              </a:rPr>
              <a:t>Plan Your Project</a:t>
            </a:r>
            <a:endParaRPr/>
          </a:p>
          <a:p>
            <a:pPr marL="914400" lvl="1" indent="-381000" algn="l" rtl="0">
              <a:spcBef>
                <a:spcPts val="0"/>
              </a:spcBef>
              <a:spcAft>
                <a:spcPts val="0"/>
              </a:spcAft>
              <a:buSzPts val="2400"/>
              <a:buChar char="○"/>
            </a:pPr>
            <a:r>
              <a:rPr lang="en-US" u="sng">
                <a:solidFill>
                  <a:schemeClr val="hlink"/>
                </a:solidFill>
                <a:hlinkClick r:id="rId5"/>
              </a:rPr>
              <a:t>Design Rubric</a:t>
            </a:r>
            <a:endParaRPr/>
          </a:p>
          <a:p>
            <a:pPr marL="457200" lvl="0" indent="-424180" algn="l" rtl="0">
              <a:spcBef>
                <a:spcPts val="0"/>
              </a:spcBef>
              <a:spcAft>
                <a:spcPts val="0"/>
              </a:spcAft>
              <a:buSzPts val="3080"/>
              <a:buChar char="●"/>
            </a:pPr>
            <a:r>
              <a:rPr lang="en-US"/>
              <a:t>Larry Ainsworth- </a:t>
            </a:r>
            <a:r>
              <a:rPr lang="en-US" u="sng">
                <a:solidFill>
                  <a:schemeClr val="hlink"/>
                </a:solidFill>
                <a:hlinkClick r:id="rId6"/>
              </a:rPr>
              <a:t>Rigorous Curriculum Design</a:t>
            </a:r>
            <a:r>
              <a:rPr lang="en-US"/>
              <a:t> </a:t>
            </a:r>
            <a:endParaRPr/>
          </a:p>
          <a:p>
            <a:pPr marL="457200" lvl="0" indent="-424180" algn="l" rtl="0">
              <a:spcBef>
                <a:spcPts val="0"/>
              </a:spcBef>
              <a:spcAft>
                <a:spcPts val="0"/>
              </a:spcAft>
              <a:buSzPts val="3080"/>
              <a:buChar char="●"/>
            </a:pPr>
            <a:r>
              <a:rPr lang="en-US"/>
              <a:t>Learn about being </a:t>
            </a:r>
            <a:r>
              <a:rPr lang="en-US" u="sng">
                <a:solidFill>
                  <a:schemeClr val="hlink"/>
                </a:solidFill>
                <a:hlinkClick r:id="rId7"/>
              </a:rPr>
              <a:t>Brain Friendly</a:t>
            </a:r>
            <a:endParaRPr/>
          </a:p>
          <a:p>
            <a:pPr marL="457200" lvl="0" indent="-424180" algn="l" rtl="0">
              <a:spcBef>
                <a:spcPts val="0"/>
              </a:spcBef>
              <a:spcAft>
                <a:spcPts val="0"/>
              </a:spcAft>
              <a:buSzPts val="3080"/>
              <a:buChar char="●"/>
            </a:pPr>
            <a:r>
              <a:rPr lang="en-US"/>
              <a:t>Learn about </a:t>
            </a:r>
            <a:r>
              <a:rPr lang="en-US" u="sng">
                <a:solidFill>
                  <a:schemeClr val="hlink"/>
                </a:solidFill>
                <a:hlinkClick r:id="rId8"/>
              </a:rPr>
              <a:t>Text Complexity</a:t>
            </a:r>
            <a:r>
              <a:rPr lang="en-US"/>
              <a:t> </a:t>
            </a:r>
            <a:endParaRPr/>
          </a:p>
          <a:p>
            <a:pPr marL="457200" lvl="0" indent="-424180" algn="l" rtl="0">
              <a:spcBef>
                <a:spcPts val="0"/>
              </a:spcBef>
              <a:spcAft>
                <a:spcPts val="0"/>
              </a:spcAft>
              <a:buSzPts val="3080"/>
              <a:buChar char="●"/>
            </a:pPr>
            <a:r>
              <a:rPr lang="en-US"/>
              <a:t>Read about the </a:t>
            </a:r>
            <a:r>
              <a:rPr lang="en-US" u="sng">
                <a:solidFill>
                  <a:schemeClr val="hlink"/>
                </a:solidFill>
                <a:hlinkClick r:id="rId9"/>
              </a:rPr>
              <a:t>5 Musts for Mastery</a:t>
            </a:r>
            <a:r>
              <a:rPr lang="en-US"/>
              <a:t> </a:t>
            </a:r>
            <a:endParaRPr/>
          </a:p>
          <a:p>
            <a:pPr marL="457200" lvl="0" indent="-424180" algn="l" rtl="0">
              <a:spcBef>
                <a:spcPts val="0"/>
              </a:spcBef>
              <a:spcAft>
                <a:spcPts val="0"/>
              </a:spcAft>
              <a:buSzPts val="3080"/>
              <a:buChar char="●"/>
            </a:pPr>
            <a:r>
              <a:rPr lang="en-US" u="sng">
                <a:solidFill>
                  <a:schemeClr val="hlink"/>
                </a:solidFill>
                <a:hlinkClick r:id="rId10"/>
              </a:rPr>
              <a:t>Personalization, Differentiation, &amp; Individualization</a:t>
            </a:r>
            <a:r>
              <a:rPr lang="en-US"/>
              <a:t> </a:t>
            </a:r>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30"/>
          <p:cNvSpPr txBox="1">
            <a:spLocks noGrp="1"/>
          </p:cNvSpPr>
          <p:nvPr>
            <p:ph type="title"/>
          </p:nvPr>
        </p:nvSpPr>
        <p:spPr>
          <a:xfrm>
            <a:off x="838200" y="3651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Agenda- </a:t>
            </a:r>
            <a:endParaRPr/>
          </a:p>
        </p:txBody>
      </p:sp>
      <p:sp>
        <p:nvSpPr>
          <p:cNvPr id="125" name="Google Shape;125;p30"/>
          <p:cNvSpPr txBox="1">
            <a:spLocks noGrp="1"/>
          </p:cNvSpPr>
          <p:nvPr>
            <p:ph type="body" idx="1"/>
          </p:nvPr>
        </p:nvSpPr>
        <p:spPr>
          <a:xfrm>
            <a:off x="457199" y="1825624"/>
            <a:ext cx="5467739" cy="3800735"/>
          </a:xfrm>
          <a:prstGeom prst="rect">
            <a:avLst/>
          </a:prstGeom>
        </p:spPr>
        <p:txBody>
          <a:bodyPr spcFirstLastPara="1" wrap="square" lIns="91425" tIns="45700" rIns="91425" bIns="45700" anchor="t" anchorCtr="0">
            <a:noAutofit/>
          </a:bodyPr>
          <a:lstStyle/>
          <a:p>
            <a:pPr marL="0" lvl="0" indent="0" algn="l" rtl="0">
              <a:spcBef>
                <a:spcPts val="1000"/>
              </a:spcBef>
              <a:spcAft>
                <a:spcPts val="0"/>
              </a:spcAft>
              <a:buNone/>
            </a:pPr>
            <a:r>
              <a:rPr lang="en-US" dirty="0">
                <a:solidFill>
                  <a:srgbClr val="C00000"/>
                </a:solidFill>
              </a:rPr>
              <a:t>8:30-8:45		Greetings	</a:t>
            </a:r>
          </a:p>
          <a:p>
            <a:pPr marL="0" lvl="0" indent="0" algn="l" rtl="0">
              <a:spcBef>
                <a:spcPts val="1000"/>
              </a:spcBef>
              <a:spcAft>
                <a:spcPts val="0"/>
              </a:spcAft>
              <a:buNone/>
            </a:pPr>
            <a:r>
              <a:rPr lang="en-US" dirty="0">
                <a:solidFill>
                  <a:srgbClr val="C00000"/>
                </a:solidFill>
              </a:rPr>
              <a:t>8:45-8:55		Objectives 	</a:t>
            </a:r>
            <a:endParaRPr dirty="0">
              <a:solidFill>
                <a:srgbClr val="C00000"/>
              </a:solidFill>
            </a:endParaRPr>
          </a:p>
          <a:p>
            <a:pPr marL="0" lvl="0" indent="0" algn="l" rtl="0">
              <a:spcBef>
                <a:spcPts val="1000"/>
              </a:spcBef>
              <a:spcAft>
                <a:spcPts val="0"/>
              </a:spcAft>
              <a:buNone/>
            </a:pPr>
            <a:r>
              <a:rPr lang="en-US" dirty="0">
                <a:solidFill>
                  <a:srgbClr val="C00000"/>
                </a:solidFill>
              </a:rPr>
              <a:t>8:55-9:05		Warm Up	</a:t>
            </a:r>
            <a:endParaRPr dirty="0">
              <a:solidFill>
                <a:srgbClr val="C00000"/>
              </a:solidFill>
            </a:endParaRPr>
          </a:p>
          <a:p>
            <a:pPr marL="0" lvl="0" indent="0" algn="l" rtl="0">
              <a:spcBef>
                <a:spcPts val="1000"/>
              </a:spcBef>
              <a:spcAft>
                <a:spcPts val="0"/>
              </a:spcAft>
              <a:buNone/>
            </a:pPr>
            <a:r>
              <a:rPr lang="en-US" dirty="0">
                <a:solidFill>
                  <a:srgbClr val="C00000"/>
                </a:solidFill>
              </a:rPr>
              <a:t>9:05-9:35		Introduction </a:t>
            </a:r>
            <a:endParaRPr dirty="0">
              <a:solidFill>
                <a:srgbClr val="C00000"/>
              </a:solidFill>
            </a:endParaRPr>
          </a:p>
          <a:p>
            <a:pPr marL="0" lvl="0" indent="0" algn="l" rtl="0">
              <a:spcBef>
                <a:spcPts val="1000"/>
              </a:spcBef>
              <a:spcAft>
                <a:spcPts val="0"/>
              </a:spcAft>
              <a:buNone/>
            </a:pPr>
            <a:r>
              <a:rPr lang="en-US" dirty="0">
                <a:solidFill>
                  <a:srgbClr val="C00000"/>
                </a:solidFill>
              </a:rPr>
              <a:t>9:35-11:00		Activity 1 	</a:t>
            </a:r>
            <a:endParaRPr dirty="0">
              <a:solidFill>
                <a:srgbClr val="C00000"/>
              </a:solidFill>
            </a:endParaRPr>
          </a:p>
          <a:p>
            <a:pPr marL="0" lvl="0" indent="0" algn="l" rtl="0">
              <a:spcBef>
                <a:spcPts val="1000"/>
              </a:spcBef>
              <a:spcAft>
                <a:spcPts val="0"/>
              </a:spcAft>
              <a:buNone/>
            </a:pPr>
            <a:r>
              <a:rPr lang="en-US" dirty="0">
                <a:solidFill>
                  <a:srgbClr val="C00000"/>
                </a:solidFill>
              </a:rPr>
              <a:t>11:00-11:15 	Break 	</a:t>
            </a:r>
          </a:p>
          <a:p>
            <a:pPr marL="0" lvl="0" indent="0" algn="l" rtl="0">
              <a:spcBef>
                <a:spcPts val="1000"/>
              </a:spcBef>
              <a:spcAft>
                <a:spcPts val="0"/>
              </a:spcAft>
              <a:buNone/>
            </a:pPr>
            <a:r>
              <a:rPr lang="en-US" dirty="0">
                <a:solidFill>
                  <a:srgbClr val="C00000"/>
                </a:solidFill>
              </a:rPr>
              <a:t>11:15-11:45 	Deeper Dive	</a:t>
            </a:r>
            <a:endParaRPr dirty="0">
              <a:solidFill>
                <a:srgbClr val="C00000"/>
              </a:solidFill>
            </a:endParaRPr>
          </a:p>
          <a:p>
            <a:pPr marL="0" lvl="0" indent="0" algn="l" rtl="0">
              <a:spcBef>
                <a:spcPts val="1000"/>
              </a:spcBef>
              <a:spcAft>
                <a:spcPts val="0"/>
              </a:spcAft>
              <a:buNone/>
            </a:pPr>
            <a:endParaRPr dirty="0"/>
          </a:p>
        </p:txBody>
      </p:sp>
      <p:sp>
        <p:nvSpPr>
          <p:cNvPr id="2" name="Rectangle 1">
            <a:extLst>
              <a:ext uri="{FF2B5EF4-FFF2-40B4-BE49-F238E27FC236}">
                <a16:creationId xmlns:a16="http://schemas.microsoft.com/office/drawing/2014/main" id="{F4DCD837-B1B8-4CD0-94E7-39BF3242164D}"/>
              </a:ext>
            </a:extLst>
          </p:cNvPr>
          <p:cNvSpPr/>
          <p:nvPr/>
        </p:nvSpPr>
        <p:spPr>
          <a:xfrm>
            <a:off x="6096000" y="1825624"/>
            <a:ext cx="4596882" cy="3877985"/>
          </a:xfrm>
          <a:prstGeom prst="rect">
            <a:avLst/>
          </a:prstGeom>
        </p:spPr>
        <p:txBody>
          <a:bodyPr wrap="square">
            <a:spAutoFit/>
          </a:bodyPr>
          <a:lstStyle/>
          <a:p>
            <a:pPr lvl="0">
              <a:spcBef>
                <a:spcPts val="1000"/>
              </a:spcBef>
            </a:pPr>
            <a:r>
              <a:rPr lang="en-US" sz="2800" dirty="0">
                <a:solidFill>
                  <a:srgbClr val="C00000"/>
                </a:solidFill>
              </a:rPr>
              <a:t>11:45-12:45	Lunch</a:t>
            </a:r>
          </a:p>
          <a:p>
            <a:pPr lvl="0">
              <a:spcBef>
                <a:spcPts val="1000"/>
              </a:spcBef>
            </a:pPr>
            <a:r>
              <a:rPr lang="en-US" sz="2800" dirty="0">
                <a:solidFill>
                  <a:srgbClr val="C00000"/>
                </a:solidFill>
              </a:rPr>
              <a:t>12:45-1:30		Activity 2</a:t>
            </a:r>
          </a:p>
          <a:p>
            <a:pPr lvl="0">
              <a:spcBef>
                <a:spcPts val="1000"/>
              </a:spcBef>
            </a:pPr>
            <a:r>
              <a:rPr lang="en-US" sz="2800" dirty="0">
                <a:solidFill>
                  <a:srgbClr val="C00000"/>
                </a:solidFill>
              </a:rPr>
              <a:t>1:30-1:45		Break</a:t>
            </a:r>
          </a:p>
          <a:p>
            <a:pPr lvl="0">
              <a:spcBef>
                <a:spcPts val="1000"/>
              </a:spcBef>
            </a:pPr>
            <a:r>
              <a:rPr lang="en-US" sz="2800" dirty="0">
                <a:solidFill>
                  <a:srgbClr val="C00000"/>
                </a:solidFill>
              </a:rPr>
              <a:t>1:45-2:45		Activity 3</a:t>
            </a:r>
          </a:p>
          <a:p>
            <a:pPr lvl="0">
              <a:spcBef>
                <a:spcPts val="1000"/>
              </a:spcBef>
            </a:pPr>
            <a:r>
              <a:rPr lang="en-US" sz="2800" dirty="0">
                <a:solidFill>
                  <a:srgbClr val="C00000"/>
                </a:solidFill>
              </a:rPr>
              <a:t>2:45-3:00		Break</a:t>
            </a:r>
          </a:p>
          <a:p>
            <a:pPr lvl="0">
              <a:spcBef>
                <a:spcPts val="1000"/>
              </a:spcBef>
            </a:pPr>
            <a:r>
              <a:rPr lang="en-US" sz="2800" dirty="0">
                <a:solidFill>
                  <a:srgbClr val="C00000"/>
                </a:solidFill>
              </a:rPr>
              <a:t>3:00-3:15		Debrief</a:t>
            </a:r>
          </a:p>
          <a:p>
            <a:pPr lvl="0">
              <a:spcBef>
                <a:spcPts val="1000"/>
              </a:spcBef>
            </a:pPr>
            <a:r>
              <a:rPr lang="en-US" sz="2800" dirty="0">
                <a:solidFill>
                  <a:srgbClr val="C00000"/>
                </a:solidFill>
              </a:rPr>
              <a:t>3:15-3:30		Closing</a:t>
            </a:r>
          </a:p>
        </p:txBody>
      </p:sp>
      <p:cxnSp>
        <p:nvCxnSpPr>
          <p:cNvPr id="4" name="Straight Connector 3">
            <a:extLst>
              <a:ext uri="{FF2B5EF4-FFF2-40B4-BE49-F238E27FC236}">
                <a16:creationId xmlns:a16="http://schemas.microsoft.com/office/drawing/2014/main" id="{4C9D495B-4231-47EE-8C50-C42E0796CBE5}"/>
              </a:ext>
            </a:extLst>
          </p:cNvPr>
          <p:cNvCxnSpPr/>
          <p:nvPr/>
        </p:nvCxnSpPr>
        <p:spPr>
          <a:xfrm>
            <a:off x="5654351" y="1685662"/>
            <a:ext cx="0" cy="4220613"/>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5633850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125"/>
          <p:cNvSpPr txBox="1">
            <a:spLocks noGrp="1"/>
          </p:cNvSpPr>
          <p:nvPr>
            <p:ph type="title"/>
          </p:nvPr>
        </p:nvSpPr>
        <p:spPr>
          <a:xfrm>
            <a:off x="838200" y="2773569"/>
            <a:ext cx="10515600" cy="2852700"/>
          </a:xfrm>
          <a:prstGeom prst="rect">
            <a:avLst/>
          </a:prstGeom>
        </p:spPr>
        <p:txBody>
          <a:bodyPr spcFirstLastPara="1" wrap="square" lIns="91425" tIns="45700" rIns="91425" bIns="45700" anchor="b" anchorCtr="0">
            <a:noAutofit/>
          </a:bodyPr>
          <a:lstStyle/>
          <a:p>
            <a:pPr marL="0" lvl="0" indent="0" algn="ctr" rtl="0">
              <a:spcBef>
                <a:spcPts val="0"/>
              </a:spcBef>
              <a:spcAft>
                <a:spcPts val="0"/>
              </a:spcAft>
              <a:buNone/>
            </a:pPr>
            <a:r>
              <a:rPr lang="en-US"/>
              <a:t>Resources</a:t>
            </a:r>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755"/>
        <p:cNvGrpSpPr/>
        <p:nvPr/>
      </p:nvGrpSpPr>
      <p:grpSpPr>
        <a:xfrm>
          <a:off x="0" y="0"/>
          <a:ext cx="0" cy="0"/>
          <a:chOff x="0" y="0"/>
          <a:chExt cx="0" cy="0"/>
        </a:xfrm>
      </p:grpSpPr>
      <p:sp>
        <p:nvSpPr>
          <p:cNvPr id="756" name="Google Shape;756;p126"/>
          <p:cNvSpPr txBox="1">
            <a:spLocks noGrp="1"/>
          </p:cNvSpPr>
          <p:nvPr>
            <p:ph type="title"/>
          </p:nvPr>
        </p:nvSpPr>
        <p:spPr>
          <a:xfrm>
            <a:off x="838200" y="136525"/>
            <a:ext cx="10515600" cy="1325700"/>
          </a:xfrm>
          <a:prstGeom prst="rect">
            <a:avLst/>
          </a:prstGeom>
        </p:spPr>
        <p:txBody>
          <a:bodyPr spcFirstLastPara="1" wrap="square" lIns="91425" tIns="45700" rIns="91425" bIns="45700" anchor="ctr" anchorCtr="0">
            <a:noAutofit/>
          </a:bodyPr>
          <a:lstStyle/>
          <a:p>
            <a:pPr marL="0" lvl="0" indent="0" algn="l" rtl="0">
              <a:spcBef>
                <a:spcPts val="0"/>
              </a:spcBef>
              <a:spcAft>
                <a:spcPts val="0"/>
              </a:spcAft>
              <a:buNone/>
            </a:pPr>
            <a:r>
              <a:rPr lang="en-US"/>
              <a:t>Resources</a:t>
            </a:r>
            <a:endParaRPr/>
          </a:p>
        </p:txBody>
      </p:sp>
      <p:sp>
        <p:nvSpPr>
          <p:cNvPr id="757" name="Google Shape;757;p126"/>
          <p:cNvSpPr txBox="1">
            <a:spLocks noGrp="1"/>
          </p:cNvSpPr>
          <p:nvPr>
            <p:ph type="body" idx="1"/>
          </p:nvPr>
        </p:nvSpPr>
        <p:spPr>
          <a:xfrm>
            <a:off x="838200" y="1368425"/>
            <a:ext cx="10515600" cy="3521100"/>
          </a:xfrm>
          <a:prstGeom prst="rect">
            <a:avLst/>
          </a:prstGeom>
        </p:spPr>
        <p:txBody>
          <a:bodyPr spcFirstLastPara="1" wrap="square" lIns="91425" tIns="45700" rIns="91425" bIns="45700" anchor="t" anchorCtr="0">
            <a:noAutofit/>
          </a:bodyPr>
          <a:lstStyle/>
          <a:p>
            <a:pPr marL="0" lvl="0" indent="0" algn="l" rtl="0">
              <a:lnSpc>
                <a:spcPct val="150000"/>
              </a:lnSpc>
              <a:spcBef>
                <a:spcPts val="0"/>
              </a:spcBef>
              <a:spcAft>
                <a:spcPts val="0"/>
              </a:spcAft>
              <a:buClr>
                <a:schemeClr val="dk1"/>
              </a:buClr>
              <a:buSzPts val="1100"/>
              <a:buFont typeface="Arial"/>
              <a:buNone/>
            </a:pPr>
            <a:r>
              <a:rPr lang="en-US" sz="1200">
                <a:solidFill>
                  <a:schemeClr val="dk1"/>
                </a:solidFill>
              </a:rPr>
              <a:t>See </a:t>
            </a:r>
            <a:r>
              <a:rPr lang="en-US" sz="1200" i="1">
                <a:solidFill>
                  <a:schemeClr val="dk1"/>
                </a:solidFill>
              </a:rPr>
              <a:t>Enhancing Professional Practice: A framework for teaching</a:t>
            </a:r>
            <a:r>
              <a:rPr lang="en-US" sz="1200">
                <a:solidFill>
                  <a:schemeClr val="dk1"/>
                </a:solidFill>
              </a:rPr>
              <a:t> (Danielson, 1996) </a:t>
            </a:r>
            <a:endParaRPr sz="1200">
              <a:solidFill>
                <a:schemeClr val="dk1"/>
              </a:solidFill>
            </a:endParaRPr>
          </a:p>
          <a:p>
            <a:pPr marL="0" lvl="0" indent="0" algn="l" rtl="0">
              <a:lnSpc>
                <a:spcPct val="150000"/>
              </a:lnSpc>
              <a:spcBef>
                <a:spcPts val="0"/>
              </a:spcBef>
              <a:spcAft>
                <a:spcPts val="0"/>
              </a:spcAft>
              <a:buClr>
                <a:schemeClr val="dk1"/>
              </a:buClr>
              <a:buSzPts val="1100"/>
              <a:buFont typeface="Arial"/>
              <a:buNone/>
            </a:pPr>
            <a:r>
              <a:rPr lang="en-US" sz="1200">
                <a:solidFill>
                  <a:schemeClr val="dk1"/>
                </a:solidFill>
              </a:rPr>
              <a:t>See </a:t>
            </a:r>
            <a:r>
              <a:rPr lang="en-US" sz="1200" i="1">
                <a:solidFill>
                  <a:schemeClr val="dk1"/>
                </a:solidFill>
              </a:rPr>
              <a:t>Basic Principles of Curriculum and Instruction</a:t>
            </a:r>
            <a:r>
              <a:rPr lang="en-US" sz="1200">
                <a:solidFill>
                  <a:schemeClr val="dk1"/>
                </a:solidFill>
              </a:rPr>
              <a:t> (Tyler, 1969) </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Essential Questions: Opening Doors to Student Understanding</a:t>
            </a:r>
            <a:r>
              <a:rPr lang="en-US" sz="1200">
                <a:solidFill>
                  <a:schemeClr val="dk1"/>
                </a:solidFill>
              </a:rPr>
              <a:t> (McTighe and Wiggins, 2013)</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Align the Design</a:t>
            </a:r>
            <a:r>
              <a:rPr lang="en-US" sz="1200">
                <a:solidFill>
                  <a:schemeClr val="dk1"/>
                </a:solidFill>
              </a:rPr>
              <a:t> (Mooney &amp; Mausbach, 2008)</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Playbook for Redesigning Schools for the 21st Century</a:t>
            </a:r>
            <a:r>
              <a:rPr lang="en-US" sz="1200">
                <a:solidFill>
                  <a:schemeClr val="dk1"/>
                </a:solidFill>
              </a:rPr>
              <a:t> (Cross and Martinez, 2016)</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How to Make Decisions with Different Kinds of Student Assessment Data </a:t>
            </a:r>
            <a:r>
              <a:rPr lang="en-US" sz="1200">
                <a:solidFill>
                  <a:schemeClr val="dk1"/>
                </a:solidFill>
              </a:rPr>
              <a:t>(Brookhart, 2015)</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Teaching Literacy in the Visible Learning Classroom </a:t>
            </a:r>
            <a:r>
              <a:rPr lang="en-US" sz="1200">
                <a:solidFill>
                  <a:schemeClr val="dk1"/>
                </a:solidFill>
              </a:rPr>
              <a:t>(Fisher, Frey, Hattie, and Thayer, 2017) </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Learning Targets </a:t>
            </a:r>
            <a:r>
              <a:rPr lang="en-US" sz="1200">
                <a:solidFill>
                  <a:schemeClr val="dk1"/>
                </a:solidFill>
              </a:rPr>
              <a:t>(Moss &amp; Brookhart, 2012) </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Using the Formative Assessment Rubrics, Reflection and Observation Tools to Support Professional Reflection and Practice </a:t>
            </a:r>
            <a:r>
              <a:rPr lang="en-US" sz="1200">
                <a:solidFill>
                  <a:schemeClr val="dk1"/>
                </a:solidFill>
              </a:rPr>
              <a:t>(Wylie &amp; Lyon, 2016)</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“Rigorous Curriculum Design: A Four-Part Overview” (Ainsworth, 2011) </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“Cognitive Rigor: Blending Strengths of Bloom’s Taxonomy and Webb’s Depth of Knowledge to Enhance Classroom-level Processes” (Hess, Jones, Carlock, and Walkup, 2009) </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Hale, S., Dunn, L., Filby, N, Rice, J., &amp; Van Houten, L. (2017). Evidence-based improvement: A guide for states to strengthen their frameworks and supports aligned to the evidence requirements of ESSA. San Francisco: WestEd</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Mapping the Big Picture</a:t>
            </a:r>
            <a:r>
              <a:rPr lang="en-US" sz="1200">
                <a:solidFill>
                  <a:schemeClr val="dk1"/>
                </a:solidFill>
              </a:rPr>
              <a:t> (Hayes-Jacobs, 1997)</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a:t>
            </a:r>
            <a:r>
              <a:rPr lang="en-US" sz="1200" i="1">
                <a:solidFill>
                  <a:schemeClr val="dk1"/>
                </a:solidFill>
              </a:rPr>
              <a:t>Getting Results with Curriculum Mapping</a:t>
            </a:r>
            <a:r>
              <a:rPr lang="en-US" sz="1200">
                <a:solidFill>
                  <a:schemeClr val="dk1"/>
                </a:solidFill>
              </a:rPr>
              <a:t> (Hayes-Jacobs, 2004) </a:t>
            </a:r>
            <a:endParaRPr sz="1200">
              <a:solidFill>
                <a:schemeClr val="dk1"/>
              </a:solidFill>
            </a:endParaRPr>
          </a:p>
          <a:p>
            <a:pPr marL="0" lvl="0" indent="0" algn="l" rtl="0">
              <a:lnSpc>
                <a:spcPct val="150000"/>
              </a:lnSpc>
              <a:spcBef>
                <a:spcPts val="0"/>
              </a:spcBef>
              <a:spcAft>
                <a:spcPts val="0"/>
              </a:spcAft>
              <a:buNone/>
            </a:pPr>
            <a:r>
              <a:rPr lang="en-US" sz="1200">
                <a:solidFill>
                  <a:schemeClr val="dk1"/>
                </a:solidFill>
              </a:rPr>
              <a:t>See “Transformational Leadership Framework” (New Leaders, Inc, 2016) </a:t>
            </a:r>
            <a:endParaRPr sz="1200">
              <a:solidFill>
                <a:schemeClr val="dk1"/>
              </a:solidFill>
            </a:endParaRPr>
          </a:p>
          <a:p>
            <a:pPr marL="0" lvl="0" indent="0" algn="l" rtl="0">
              <a:lnSpc>
                <a:spcPct val="150000"/>
              </a:lnSpc>
              <a:spcBef>
                <a:spcPts val="0"/>
              </a:spcBef>
              <a:spcAft>
                <a:spcPts val="0"/>
              </a:spcAft>
              <a:buClr>
                <a:schemeClr val="dk1"/>
              </a:buClr>
              <a:buSzPts val="1100"/>
              <a:buFont typeface="Arial"/>
              <a:buNone/>
            </a:pPr>
            <a:endParaRPr sz="1200">
              <a:solidFill>
                <a:schemeClr val="dk1"/>
              </a:solidFill>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761"/>
        <p:cNvGrpSpPr/>
        <p:nvPr/>
      </p:nvGrpSpPr>
      <p:grpSpPr>
        <a:xfrm>
          <a:off x="0" y="0"/>
          <a:ext cx="0" cy="0"/>
          <a:chOff x="0" y="0"/>
          <a:chExt cx="0" cy="0"/>
        </a:xfrm>
      </p:grpSpPr>
      <p:sp>
        <p:nvSpPr>
          <p:cNvPr id="762" name="Google Shape;762;p127"/>
          <p:cNvSpPr txBox="1"/>
          <p:nvPr/>
        </p:nvSpPr>
        <p:spPr>
          <a:xfrm>
            <a:off x="747712" y="339725"/>
            <a:ext cx="9817100" cy="28003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3600"/>
              <a:buFont typeface="Arial"/>
              <a:buNone/>
            </a:pPr>
            <a:r>
              <a:rPr lang="en-US" sz="3600">
                <a:solidFill>
                  <a:schemeClr val="lt1"/>
                </a:solidFill>
              </a:rPr>
              <a:t>Sarah Perryman</a:t>
            </a:r>
            <a:r>
              <a:rPr lang="en-US" sz="3600" b="0" i="0" u="none" strike="noStrike" cap="none">
                <a:solidFill>
                  <a:schemeClr val="lt1"/>
                </a:solidFill>
                <a:latin typeface="Arial"/>
                <a:ea typeface="Arial"/>
                <a:cs typeface="Arial"/>
                <a:sym typeface="Arial"/>
              </a:rPr>
              <a:t>, </a:t>
            </a:r>
            <a:r>
              <a:rPr lang="en-US" sz="3600" i="1">
                <a:solidFill>
                  <a:schemeClr val="lt1"/>
                </a:solidFill>
              </a:rPr>
              <a:t>Redesign Coordinator</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Kansas State Department of Education</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900 SW Jackson St.</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Suite </a:t>
            </a:r>
            <a:r>
              <a:rPr lang="en-US" sz="2800">
                <a:solidFill>
                  <a:schemeClr val="lt1"/>
                </a:solidFill>
              </a:rPr>
              <a:t>653</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785-296-</a:t>
            </a:r>
            <a:r>
              <a:rPr lang="en-US" sz="2800">
                <a:solidFill>
                  <a:schemeClr val="lt1"/>
                </a:solidFill>
              </a:rPr>
              <a:t>1074</a:t>
            </a:r>
            <a:endParaRPr/>
          </a:p>
          <a:p>
            <a:pPr marL="0" marR="0" lvl="0" indent="0" algn="l" rtl="0">
              <a:lnSpc>
                <a:spcPct val="100000"/>
              </a:lnSpc>
              <a:spcBef>
                <a:spcPts val="0"/>
              </a:spcBef>
              <a:spcAft>
                <a:spcPts val="0"/>
              </a:spcAft>
              <a:buClr>
                <a:schemeClr val="lt1"/>
              </a:buClr>
              <a:buSzPts val="2800"/>
              <a:buFont typeface="Arial"/>
              <a:buNone/>
            </a:pPr>
            <a:r>
              <a:rPr lang="en-US" sz="2800" i="1">
                <a:solidFill>
                  <a:schemeClr val="lt1"/>
                </a:solidFill>
              </a:rPr>
              <a:t>sperryman</a:t>
            </a:r>
            <a:r>
              <a:rPr lang="en-US" sz="2800" b="0" i="1" u="none" strike="noStrike" cap="none">
                <a:solidFill>
                  <a:schemeClr val="lt1"/>
                </a:solidFill>
                <a:latin typeface="Arial"/>
                <a:ea typeface="Arial"/>
                <a:cs typeface="Arial"/>
                <a:sym typeface="Arial"/>
              </a:rPr>
              <a:t>@ksde.org</a:t>
            </a:r>
            <a:endParaRPr/>
          </a:p>
        </p:txBody>
      </p:sp>
      <p:sp>
        <p:nvSpPr>
          <p:cNvPr id="763" name="Google Shape;763;p127"/>
          <p:cNvSpPr txBox="1"/>
          <p:nvPr/>
        </p:nvSpPr>
        <p:spPr>
          <a:xfrm>
            <a:off x="1627187" y="3673475"/>
            <a:ext cx="8780462" cy="1570037"/>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296-3204 </a:t>
            </a:r>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767"/>
        <p:cNvGrpSpPr/>
        <p:nvPr/>
      </p:nvGrpSpPr>
      <p:grpSpPr>
        <a:xfrm>
          <a:off x="0" y="0"/>
          <a:ext cx="0" cy="0"/>
          <a:chOff x="0" y="0"/>
          <a:chExt cx="0" cy="0"/>
        </a:xfrm>
      </p:grpSpPr>
      <p:sp>
        <p:nvSpPr>
          <p:cNvPr id="768" name="Google Shape;768;p128"/>
          <p:cNvSpPr txBox="1"/>
          <p:nvPr/>
        </p:nvSpPr>
        <p:spPr>
          <a:xfrm>
            <a:off x="747698" y="339725"/>
            <a:ext cx="11261100" cy="2800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lt1"/>
              </a:buClr>
              <a:buSzPts val="3600"/>
              <a:buFont typeface="Arial"/>
              <a:buNone/>
            </a:pPr>
            <a:r>
              <a:rPr lang="en-US" sz="3600">
                <a:solidFill>
                  <a:schemeClr val="lt1"/>
                </a:solidFill>
              </a:rPr>
              <a:t>Joann McRell</a:t>
            </a:r>
            <a:r>
              <a:rPr lang="en-US" sz="3600" b="0" i="0" u="none" strike="noStrike" cap="none">
                <a:solidFill>
                  <a:schemeClr val="lt1"/>
                </a:solidFill>
                <a:latin typeface="Arial"/>
                <a:ea typeface="Arial"/>
                <a:cs typeface="Arial"/>
                <a:sym typeface="Arial"/>
              </a:rPr>
              <a:t>, </a:t>
            </a:r>
            <a:r>
              <a:rPr lang="en-US" sz="3600" i="1">
                <a:solidFill>
                  <a:schemeClr val="lt1"/>
                </a:solidFill>
              </a:rPr>
              <a:t>English Language Arts Consultant</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Kansas State Department of Education</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900 SW Jackson St.</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Suite </a:t>
            </a:r>
            <a:r>
              <a:rPr lang="en-US" sz="2800">
                <a:solidFill>
                  <a:schemeClr val="lt1"/>
                </a:solidFill>
              </a:rPr>
              <a:t>653</a:t>
            </a:r>
            <a:endParaRPr/>
          </a:p>
          <a:p>
            <a:pPr marL="0" marR="0" lvl="0" indent="0" algn="l" rtl="0">
              <a:lnSpc>
                <a:spcPct val="100000"/>
              </a:lnSpc>
              <a:spcBef>
                <a:spcPts val="0"/>
              </a:spcBef>
              <a:spcAft>
                <a:spcPts val="0"/>
              </a:spcAft>
              <a:buClr>
                <a:schemeClr val="lt1"/>
              </a:buClr>
              <a:buSzPts val="2800"/>
              <a:buFont typeface="Arial"/>
              <a:buNone/>
            </a:pPr>
            <a:r>
              <a:rPr lang="en-US" sz="2800" b="0" i="0" u="none" strike="noStrike" cap="none">
                <a:solidFill>
                  <a:schemeClr val="lt1"/>
                </a:solidFill>
                <a:latin typeface="Arial"/>
                <a:ea typeface="Arial"/>
                <a:cs typeface="Arial"/>
                <a:sym typeface="Arial"/>
              </a:rPr>
              <a:t>785-296-</a:t>
            </a:r>
            <a:r>
              <a:rPr lang="en-US" sz="2800">
                <a:solidFill>
                  <a:schemeClr val="lt1"/>
                </a:solidFill>
              </a:rPr>
              <a:t>2144</a:t>
            </a:r>
            <a:endParaRPr/>
          </a:p>
          <a:p>
            <a:pPr marL="0" marR="0" lvl="0" indent="0" algn="l" rtl="0">
              <a:lnSpc>
                <a:spcPct val="100000"/>
              </a:lnSpc>
              <a:spcBef>
                <a:spcPts val="0"/>
              </a:spcBef>
              <a:spcAft>
                <a:spcPts val="0"/>
              </a:spcAft>
              <a:buClr>
                <a:schemeClr val="lt1"/>
              </a:buClr>
              <a:buSzPts val="2800"/>
              <a:buFont typeface="Arial"/>
              <a:buNone/>
            </a:pPr>
            <a:r>
              <a:rPr lang="en-US" sz="2800" i="1">
                <a:solidFill>
                  <a:schemeClr val="lt1"/>
                </a:solidFill>
              </a:rPr>
              <a:t>jmcrell</a:t>
            </a:r>
            <a:r>
              <a:rPr lang="en-US" sz="2800" b="0" i="1" u="none" strike="noStrike" cap="none">
                <a:solidFill>
                  <a:schemeClr val="lt1"/>
                </a:solidFill>
                <a:latin typeface="Arial"/>
                <a:ea typeface="Arial"/>
                <a:cs typeface="Arial"/>
                <a:sym typeface="Arial"/>
              </a:rPr>
              <a:t>@ksde.org</a:t>
            </a:r>
            <a:endParaRPr/>
          </a:p>
        </p:txBody>
      </p:sp>
      <p:sp>
        <p:nvSpPr>
          <p:cNvPr id="769" name="Google Shape;769;p128"/>
          <p:cNvSpPr txBox="1"/>
          <p:nvPr/>
        </p:nvSpPr>
        <p:spPr>
          <a:xfrm>
            <a:off x="1627187" y="3673475"/>
            <a:ext cx="8780400" cy="1569900"/>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0"/>
              </a:spcBef>
              <a:spcAft>
                <a:spcPts val="0"/>
              </a:spcAft>
              <a:buClr>
                <a:schemeClr val="lt1"/>
              </a:buClr>
              <a:buSzPts val="1600"/>
              <a:buFont typeface="Arial"/>
              <a:buNone/>
            </a:pPr>
            <a:r>
              <a:rPr lang="en-US" sz="1600" b="0" i="0" u="none" strike="noStrike" cap="none">
                <a:solidFill>
                  <a:schemeClr val="lt1"/>
                </a:solidFill>
                <a:latin typeface="Arial"/>
                <a:ea typeface="Arial"/>
                <a:cs typeface="Arial"/>
                <a:sym typeface="Arial"/>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296-3204 </a:t>
            </a:r>
            <a:endParaRPr/>
          </a:p>
        </p:txBody>
      </p:sp>
    </p:spTree>
  </p:cSld>
  <p:clrMapOvr>
    <a:masterClrMapping/>
  </p:clrMapOvr>
</p:sld>
</file>

<file path=ppt/theme/theme1.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4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7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TotalTime>
  <Words>7865</Words>
  <Application>Microsoft Office PowerPoint</Application>
  <PresentationFormat>Widescreen</PresentationFormat>
  <Paragraphs>870</Paragraphs>
  <Slides>101</Slides>
  <Notes>100</Notes>
  <HiddenSlides>0</HiddenSlides>
  <MMClips>0</MMClips>
  <ScaleCrop>false</ScaleCrop>
  <HeadingPairs>
    <vt:vector size="6" baseType="variant">
      <vt:variant>
        <vt:lpstr>Fonts Used</vt:lpstr>
      </vt:variant>
      <vt:variant>
        <vt:i4>5</vt:i4>
      </vt:variant>
      <vt:variant>
        <vt:lpstr>Theme</vt:lpstr>
      </vt:variant>
      <vt:variant>
        <vt:i4>7</vt:i4>
      </vt:variant>
      <vt:variant>
        <vt:lpstr>Slide Titles</vt:lpstr>
      </vt:variant>
      <vt:variant>
        <vt:i4>101</vt:i4>
      </vt:variant>
    </vt:vector>
  </HeadingPairs>
  <TitlesOfParts>
    <vt:vector size="113" baseType="lpstr">
      <vt:lpstr>Calibri</vt:lpstr>
      <vt:lpstr>Roboto</vt:lpstr>
      <vt:lpstr>Arial Black</vt:lpstr>
      <vt:lpstr>Arial</vt:lpstr>
      <vt:lpstr>Noto Sans Symbols</vt:lpstr>
      <vt:lpstr>2_Office Theme</vt:lpstr>
      <vt:lpstr>1_Office Theme</vt:lpstr>
      <vt:lpstr>4_Office Theme</vt:lpstr>
      <vt:lpstr>7_Office Theme</vt:lpstr>
      <vt:lpstr>Office Theme</vt:lpstr>
      <vt:lpstr>2_Office Theme</vt:lpstr>
      <vt:lpstr>Office Theme</vt:lpstr>
      <vt:lpstr>Standards Workshop</vt:lpstr>
      <vt:lpstr>Agenda- </vt:lpstr>
      <vt:lpstr>Introductions</vt:lpstr>
      <vt:lpstr>Kansas State Board of Education</vt:lpstr>
      <vt:lpstr>Redesign Principles</vt:lpstr>
      <vt:lpstr>Greeting Question</vt:lpstr>
      <vt:lpstr>Agenda- </vt:lpstr>
      <vt:lpstr>Objectives-</vt:lpstr>
      <vt:lpstr>Agenda- </vt:lpstr>
      <vt:lpstr>Warm Up</vt:lpstr>
      <vt:lpstr>Jot Thoughts</vt:lpstr>
      <vt:lpstr>Agenda- </vt:lpstr>
      <vt:lpstr>Introduction</vt:lpstr>
      <vt:lpstr>What are ‘standards’? </vt:lpstr>
      <vt:lpstr>Why do we have instructional standards? </vt:lpstr>
      <vt:lpstr>How do our standards connect to the KAP?</vt:lpstr>
      <vt:lpstr>‘Priority Standards’</vt:lpstr>
      <vt:lpstr>KAP Assessment Overview</vt:lpstr>
      <vt:lpstr>KAP Assessment Overview</vt:lpstr>
      <vt:lpstr>What changes have been made to our standards? </vt:lpstr>
      <vt:lpstr>Standards Resources</vt:lpstr>
      <vt:lpstr>Agenda- </vt:lpstr>
      <vt:lpstr>Activity 1</vt:lpstr>
      <vt:lpstr>Part 1</vt:lpstr>
      <vt:lpstr>Standards Examination- Leaps</vt:lpstr>
      <vt:lpstr>Part 2</vt:lpstr>
      <vt:lpstr>Creating a Scope and Sequence</vt:lpstr>
      <vt:lpstr>3. Sequence the RL Standards</vt:lpstr>
      <vt:lpstr>Sample</vt:lpstr>
      <vt:lpstr>4. Add Writing and Speaking &amp; Listening Standards</vt:lpstr>
      <vt:lpstr>5. Compare Scope &amp; Sequence </vt:lpstr>
      <vt:lpstr>Sample</vt:lpstr>
      <vt:lpstr>Debrief</vt:lpstr>
      <vt:lpstr>Break  15 Minutes</vt:lpstr>
      <vt:lpstr>Agenda- </vt:lpstr>
      <vt:lpstr>Deeper Dive</vt:lpstr>
      <vt:lpstr>For this part, choose one ‘chunk’ of your standards that can function like a unit of study.   It should include RL, W, and SL standards.  </vt:lpstr>
      <vt:lpstr>Students at the Center (Kallick &amp; Zmuda, 2017)</vt:lpstr>
      <vt:lpstr>Students at the Center </vt:lpstr>
      <vt:lpstr>Students at the Center </vt:lpstr>
      <vt:lpstr>Students at the Center </vt:lpstr>
      <vt:lpstr>Students at the Center </vt:lpstr>
      <vt:lpstr>Students at the Center </vt:lpstr>
      <vt:lpstr>Students at the Center </vt:lpstr>
      <vt:lpstr>Students at the Center </vt:lpstr>
      <vt:lpstr>Students at the Center </vt:lpstr>
      <vt:lpstr>Agenda- </vt:lpstr>
      <vt:lpstr>Lunch  1 Hour</vt:lpstr>
      <vt:lpstr>Activity 2</vt:lpstr>
      <vt:lpstr>Students at the Center </vt:lpstr>
      <vt:lpstr>Students at the Center </vt:lpstr>
      <vt:lpstr>How do I derive my instruction from the standards? </vt:lpstr>
      <vt:lpstr>Determine Tier 2 &amp; 3  Vocabulary </vt:lpstr>
      <vt:lpstr>Determining Vocabulary (Example) </vt:lpstr>
      <vt:lpstr>Brainstorm</vt:lpstr>
      <vt:lpstr>Students at the Center </vt:lpstr>
      <vt:lpstr>Students at the Center </vt:lpstr>
      <vt:lpstr>Students at the Center </vt:lpstr>
      <vt:lpstr>“Improving the Instructional Core”</vt:lpstr>
      <vt:lpstr>Types of Questions</vt:lpstr>
      <vt:lpstr>What makes an Essential Question?</vt:lpstr>
      <vt:lpstr>What are Guiding Questions? </vt:lpstr>
      <vt:lpstr>Comparison</vt:lpstr>
      <vt:lpstr>Other Types of Questions </vt:lpstr>
      <vt:lpstr>Adding Guiding Questions</vt:lpstr>
      <vt:lpstr>Brainstorm</vt:lpstr>
      <vt:lpstr>Students at the Center </vt:lpstr>
      <vt:lpstr>Break  15 Minutes</vt:lpstr>
      <vt:lpstr>Agenda- </vt:lpstr>
      <vt:lpstr>Activity 3</vt:lpstr>
      <vt:lpstr>Students at the Center </vt:lpstr>
      <vt:lpstr>Students at the Center </vt:lpstr>
      <vt:lpstr>DOK: Quick Facts</vt:lpstr>
      <vt:lpstr>Depth of Knowledge should be thought of as a ‘ceiling’ and not a ‘target’.   Thus, when you prepare your lessons, you should be thinking about the maximum depth a student will go to in their thinking. Where are you stopping?   Assessments occur up to and at the ‘ceiling’, but they are not limited to the ceiling, whereas a target would be limited. </vt:lpstr>
      <vt:lpstr>DOK &amp; Cognitive Rigor</vt:lpstr>
      <vt:lpstr>Evaluating DOK: </vt:lpstr>
      <vt:lpstr>Karen Hess Matrix </vt:lpstr>
      <vt:lpstr>DOK Analysis</vt:lpstr>
      <vt:lpstr>Adding in Tasks</vt:lpstr>
      <vt:lpstr>Brainstorm</vt:lpstr>
      <vt:lpstr>Students at the Center </vt:lpstr>
      <vt:lpstr>Break  15 Minutes</vt:lpstr>
      <vt:lpstr>Agenda- </vt:lpstr>
      <vt:lpstr>Debrief</vt:lpstr>
      <vt:lpstr>Debrief</vt:lpstr>
      <vt:lpstr>Debrief</vt:lpstr>
      <vt:lpstr>Students at the Center </vt:lpstr>
      <vt:lpstr>Next Steps: For Curriculum</vt:lpstr>
      <vt:lpstr>Next Steps: For Curriculum</vt:lpstr>
      <vt:lpstr>Students at the Center </vt:lpstr>
      <vt:lpstr>Students at the Center </vt:lpstr>
      <vt:lpstr>Students at the Center </vt:lpstr>
      <vt:lpstr>Students at the Center </vt:lpstr>
      <vt:lpstr>Students at the Center </vt:lpstr>
      <vt:lpstr>Next Steps: For Instruction &amp; Assessment </vt:lpstr>
      <vt:lpstr>Resources for Moving Forward</vt:lpstr>
      <vt:lpstr>Agenda- </vt:lpstr>
      <vt:lpstr>Resources</vt:lpstr>
      <vt:lpstr>Resources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Standards Workshop</dc:title>
  <dc:creator>Sarah D. Perryman</dc:creator>
  <cp:lastModifiedBy>Sarah D. Perryman</cp:lastModifiedBy>
  <cp:revision>3</cp:revision>
  <dcterms:modified xsi:type="dcterms:W3CDTF">2019-06-24T00:12:15Z</dcterms:modified>
</cp:coreProperties>
</file>