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Lst>
  <p:sldSz cy="5143500" cx="9144000"/>
  <p:notesSz cx="6858000" cy="9144000"/>
  <p:embeddedFontLst>
    <p:embeddedFont>
      <p:font typeface="Roboto"/>
      <p:regular r:id="rId20"/>
      <p:bold r:id="rId21"/>
      <p:italic r:id="rId22"/>
      <p:boldItalic r:id="rId23"/>
    </p:embeddedFont>
    <p:embeddedFont>
      <p:font typeface="Open Sans SemiBold"/>
      <p:regular r:id="rId24"/>
      <p:bold r:id="rId25"/>
      <p:italic r:id="rId26"/>
      <p:boldItalic r:id="rId27"/>
    </p:embeddedFont>
    <p:embeddedFont>
      <p:font typeface="Open Sans Light"/>
      <p:regular r:id="rId28"/>
      <p:bold r:id="rId29"/>
      <p:italic r:id="rId30"/>
      <p:boldItalic r:id="rId31"/>
    </p:embeddedFont>
    <p:embeddedFont>
      <p:font typeface="Open Sans"/>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Roboto-regular.fntdata"/><Relationship Id="rId22" Type="http://schemas.openxmlformats.org/officeDocument/2006/relationships/font" Target="fonts/Roboto-italic.fntdata"/><Relationship Id="rId21" Type="http://schemas.openxmlformats.org/officeDocument/2006/relationships/font" Target="fonts/Roboto-bold.fntdata"/><Relationship Id="rId24" Type="http://schemas.openxmlformats.org/officeDocument/2006/relationships/font" Target="fonts/OpenSansSemiBold-regular.fntdata"/><Relationship Id="rId23" Type="http://schemas.openxmlformats.org/officeDocument/2006/relationships/font" Target="fonts/Roboto-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penSansSemiBold-italic.fntdata"/><Relationship Id="rId25" Type="http://schemas.openxmlformats.org/officeDocument/2006/relationships/font" Target="fonts/OpenSansSemiBold-bold.fntdata"/><Relationship Id="rId28" Type="http://schemas.openxmlformats.org/officeDocument/2006/relationships/font" Target="fonts/OpenSansLight-regular.fntdata"/><Relationship Id="rId27" Type="http://schemas.openxmlformats.org/officeDocument/2006/relationships/font" Target="fonts/OpenSansSemiBold-bold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OpenSansLight-bold.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OpenSansLight-boldItalic.fntdata"/><Relationship Id="rId30" Type="http://schemas.openxmlformats.org/officeDocument/2006/relationships/font" Target="fonts/OpenSansLight-italic.fntdata"/><Relationship Id="rId11" Type="http://schemas.openxmlformats.org/officeDocument/2006/relationships/slide" Target="slides/slide6.xml"/><Relationship Id="rId33" Type="http://schemas.openxmlformats.org/officeDocument/2006/relationships/font" Target="fonts/OpenSans-bold.fntdata"/><Relationship Id="rId10" Type="http://schemas.openxmlformats.org/officeDocument/2006/relationships/slide" Target="slides/slide5.xml"/><Relationship Id="rId32" Type="http://schemas.openxmlformats.org/officeDocument/2006/relationships/font" Target="fonts/OpenSans-regular.fntdata"/><Relationship Id="rId13" Type="http://schemas.openxmlformats.org/officeDocument/2006/relationships/slide" Target="slides/slide8.xml"/><Relationship Id="rId35" Type="http://schemas.openxmlformats.org/officeDocument/2006/relationships/font" Target="fonts/OpenSans-boldItalic.fntdata"/><Relationship Id="rId12" Type="http://schemas.openxmlformats.org/officeDocument/2006/relationships/slide" Target="slides/slide7.xml"/><Relationship Id="rId34" Type="http://schemas.openxmlformats.org/officeDocument/2006/relationships/font" Target="fonts/OpenSans-italic.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tatic1.squarespace.com/static/5e90af1f141b51081e7194aa/t/5f43ff9d6a8cb7299871698c/1598291869551/REDI+Agreements+2020.pdf" TargetMode="Externa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schoolreforminitiative.org/doc/save_last_word.pdf" TargetMode="Externa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b9eac273eb_1_5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b9eac273eb_1_5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26fe8815af5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26fe8815af5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u="sng">
                <a:solidFill>
                  <a:schemeClr val="hlink"/>
                </a:solidFill>
                <a:hlinkClick r:id="rId2"/>
              </a:rPr>
              <a:t>https://static1.squarespace.com/static/5e90af1f141b51081e7194aa/t/5f43ff9d6a8cb7299871698c/1598291869551/REDI+Agreements+2020.pdf</a:t>
            </a:r>
            <a:r>
              <a:rPr lang="en">
                <a:solidFill>
                  <a:schemeClr val="dk1"/>
                </a:solidFill>
              </a:rPr>
              <a:t>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b9eac273eb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b9eac273eb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cbe367faa5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cbe367faa5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cbe367faa5_0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1" name="Google Shape;221;gcbe367faa5_0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cbe367faa5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cbe367faa5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gc2796e9597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5" name="Google Shape;235;gc2796e9597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Invite participants to turn on their cameras (if possible), no screen to share, engage in organic discourse</a:t>
            </a:r>
            <a:endParaRPr/>
          </a:p>
          <a:p>
            <a:pPr indent="0" lvl="0" marL="0" rtl="0" algn="l">
              <a:spcBef>
                <a:spcPts val="0"/>
              </a:spcBef>
              <a:spcAft>
                <a:spcPts val="0"/>
              </a:spcAft>
              <a:buNone/>
            </a:pPr>
            <a:r>
              <a:rPr lang="en"/>
              <a:t>Link to protocol: </a:t>
            </a:r>
            <a:r>
              <a:rPr lang="en" u="sng">
                <a:solidFill>
                  <a:schemeClr val="hlink"/>
                </a:solidFill>
                <a:hlinkClick r:id="rId2"/>
              </a:rPr>
              <a:t>https://schoolreforminitiative.org/doc/save_last_word.pdf</a:t>
            </a:r>
            <a:endParaRPr/>
          </a:p>
          <a:p>
            <a:pPr indent="-298450" lvl="0" marL="457200" rtl="0" algn="l">
              <a:spcBef>
                <a:spcPts val="0"/>
              </a:spcBef>
              <a:spcAft>
                <a:spcPts val="0"/>
              </a:spcAft>
              <a:buSzPts val="1100"/>
              <a:buAutoNum type="arabicPeriod"/>
            </a:pPr>
            <a:r>
              <a:rPr lang="en"/>
              <a:t>Identify a Timekeeper and Initial Presenter</a:t>
            </a:r>
            <a:endParaRPr/>
          </a:p>
          <a:p>
            <a:pPr indent="-298450" lvl="0" marL="457200" rtl="0" algn="l">
              <a:spcBef>
                <a:spcPts val="0"/>
              </a:spcBef>
              <a:spcAft>
                <a:spcPts val="0"/>
              </a:spcAft>
              <a:buSzPts val="1100"/>
              <a:buAutoNum type="arabicPeriod"/>
            </a:pPr>
            <a:r>
              <a:rPr lang="en"/>
              <a:t>Presenter reads their chosen quote.  DOES NOT say why chosen.</a:t>
            </a:r>
            <a:endParaRPr/>
          </a:p>
          <a:p>
            <a:pPr indent="-298450" lvl="0" marL="457200" rtl="0" algn="l">
              <a:spcBef>
                <a:spcPts val="0"/>
              </a:spcBef>
              <a:spcAft>
                <a:spcPts val="0"/>
              </a:spcAft>
              <a:buSzPts val="1100"/>
              <a:buAutoNum type="arabicPeriod"/>
            </a:pPr>
            <a:r>
              <a:rPr lang="en"/>
              <a:t>All group members </a:t>
            </a:r>
            <a:r>
              <a:rPr lang="en"/>
              <a:t>have 1 minute to respond.</a:t>
            </a:r>
            <a:endParaRPr/>
          </a:p>
          <a:p>
            <a:pPr indent="-298450" lvl="0" marL="457200" rtl="0" algn="l">
              <a:spcBef>
                <a:spcPts val="0"/>
              </a:spcBef>
              <a:spcAft>
                <a:spcPts val="0"/>
              </a:spcAft>
              <a:buSzPts val="1100"/>
              <a:buAutoNum type="arabicPeriod"/>
            </a:pPr>
            <a:r>
              <a:rPr lang="en"/>
              <a:t>Initial presenter has 3 minutes to respond.</a:t>
            </a:r>
            <a:endParaRPr/>
          </a:p>
          <a:p>
            <a:pPr indent="-298450" lvl="0" marL="457200" rtl="0" algn="l">
              <a:spcBef>
                <a:spcPts val="0"/>
              </a:spcBef>
              <a:spcAft>
                <a:spcPts val="0"/>
              </a:spcAft>
              <a:buSzPts val="1100"/>
              <a:buAutoNum type="arabicPeriod"/>
            </a:pPr>
            <a:r>
              <a:rPr lang="en"/>
              <a:t>Repeat until everyone has the “Last Word”.</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cbe367faa5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cbe367faa5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gcbe367faa5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7" name="Google Shape;247;gcbe367faa5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gcbe367faa5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4" name="Google Shape;254;gcbe367faa5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gcbe367faa5_0_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1" name="Google Shape;261;gcbe367faa5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b7a9d2cc32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b7a9d2cc32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One of the suggestions is to focus on class discourse</a:t>
            </a:r>
            <a:endParaRPr/>
          </a:p>
          <a:p>
            <a:pPr indent="0" lvl="0" marL="0" rtl="0" algn="l">
              <a:spcBef>
                <a:spcPts val="0"/>
              </a:spcBef>
              <a:spcAft>
                <a:spcPts val="0"/>
              </a:spcAft>
              <a:buNone/>
            </a:pPr>
            <a:r>
              <a:rPr lang="en"/>
              <a:t>http://stemteachingtools.org/brief/48</a:t>
            </a:r>
            <a:endParaRPr/>
          </a:p>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gb98c398b75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 name="Google Shape;276;gb98c398b75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Feedback Form Link: </a:t>
            </a:r>
            <a:r>
              <a:rPr lang="en"/>
              <a:t>https://docs.google.com/forms/d/e/1FAIpQLScCH7zweKfl3FD-ASnnLi9EZ3OPTvLEBqZApc_X5VBfwGzczA/viewform?usp=sf_link</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_HEADER_1">
  <p:cSld name="SECTION_HEADER_1">
    <p:spTree>
      <p:nvGrpSpPr>
        <p:cNvPr id="122" name="Shape 122"/>
        <p:cNvGrpSpPr/>
        <p:nvPr/>
      </p:nvGrpSpPr>
      <p:grpSpPr>
        <a:xfrm>
          <a:off x="0" y="0"/>
          <a:ext cx="0" cy="0"/>
          <a:chOff x="0" y="0"/>
          <a:chExt cx="0" cy="0"/>
        </a:xfrm>
      </p:grpSpPr>
      <p:sp>
        <p:nvSpPr>
          <p:cNvPr id="123" name="Google Shape;123;p19"/>
          <p:cNvSpPr/>
          <p:nvPr/>
        </p:nvSpPr>
        <p:spPr>
          <a:xfrm>
            <a:off x="-12725" y="-9075"/>
            <a:ext cx="5007300" cy="5223300"/>
          </a:xfrm>
          <a:prstGeom prst="rect">
            <a:avLst/>
          </a:prstGeom>
          <a:solidFill>
            <a:srgbClr val="B4A7D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9"/>
          <p:cNvSpPr txBox="1"/>
          <p:nvPr>
            <p:ph type="title"/>
          </p:nvPr>
        </p:nvSpPr>
        <p:spPr>
          <a:xfrm>
            <a:off x="311700" y="445025"/>
            <a:ext cx="4464600" cy="572700"/>
          </a:xfrm>
          <a:prstGeom prst="rect">
            <a:avLst/>
          </a:prstGeom>
        </p:spPr>
        <p:txBody>
          <a:bodyPr anchorCtr="0" anchor="t" bIns="34275" lIns="68575" spcFirstLastPara="1" rIns="68575" wrap="square" tIns="34275">
            <a:noAutofit/>
          </a:bodyPr>
          <a:lstStyle>
            <a:lvl1pPr lvl="0" rtl="0">
              <a:spcBef>
                <a:spcPts val="0"/>
              </a:spcBef>
              <a:spcAft>
                <a:spcPts val="0"/>
              </a:spcAft>
              <a:buClr>
                <a:srgbClr val="674EA7"/>
              </a:buClr>
              <a:buSzPts val="2800"/>
              <a:buFont typeface="Spartan"/>
              <a:buNone/>
              <a:defRPr b="1" sz="2800">
                <a:solidFill>
                  <a:srgbClr val="674EA7"/>
                </a:solidFill>
                <a:latin typeface="Spartan"/>
                <a:ea typeface="Spartan"/>
                <a:cs typeface="Spartan"/>
                <a:sym typeface="Spartan"/>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p:txBody>
      </p:sp>
      <p:sp>
        <p:nvSpPr>
          <p:cNvPr id="125" name="Google Shape;125;p19"/>
          <p:cNvSpPr txBox="1"/>
          <p:nvPr>
            <p:ph idx="1" type="body"/>
          </p:nvPr>
        </p:nvSpPr>
        <p:spPr>
          <a:xfrm>
            <a:off x="311700" y="1461475"/>
            <a:ext cx="73188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Clr>
                <a:srgbClr val="FFFFFF"/>
              </a:buClr>
              <a:buSzPts val="2100"/>
              <a:buChar char="•"/>
              <a:defRPr>
                <a:solidFill>
                  <a:srgbClr val="FFFFFF"/>
                </a:solidFill>
              </a:defRPr>
            </a:lvl1pPr>
            <a:lvl2pPr indent="-342900" lvl="1" marL="914400" rtl="0">
              <a:spcBef>
                <a:spcPts val="400"/>
              </a:spcBef>
              <a:spcAft>
                <a:spcPts val="0"/>
              </a:spcAft>
              <a:buClr>
                <a:srgbClr val="FFFFFF"/>
              </a:buClr>
              <a:buSzPts val="1800"/>
              <a:buChar char="•"/>
              <a:defRPr>
                <a:solidFill>
                  <a:srgbClr val="FFFFFF"/>
                </a:solidFill>
              </a:defRPr>
            </a:lvl2pPr>
            <a:lvl3pPr indent="-323850" lvl="2" marL="1371600" rtl="0">
              <a:spcBef>
                <a:spcPts val="400"/>
              </a:spcBef>
              <a:spcAft>
                <a:spcPts val="0"/>
              </a:spcAft>
              <a:buClr>
                <a:srgbClr val="FFFFFF"/>
              </a:buClr>
              <a:buSzPts val="1500"/>
              <a:buChar char="•"/>
              <a:defRPr>
                <a:solidFill>
                  <a:srgbClr val="FFFFFF"/>
                </a:solidFill>
              </a:defRPr>
            </a:lvl3pPr>
            <a:lvl4pPr indent="-317500" lvl="3" marL="1828800" rtl="0">
              <a:spcBef>
                <a:spcPts val="400"/>
              </a:spcBef>
              <a:spcAft>
                <a:spcPts val="0"/>
              </a:spcAft>
              <a:buClr>
                <a:srgbClr val="FFFFFF"/>
              </a:buClr>
              <a:buSzPts val="1400"/>
              <a:buChar char="•"/>
              <a:defRPr>
                <a:solidFill>
                  <a:srgbClr val="FFFFFF"/>
                </a:solidFill>
              </a:defRPr>
            </a:lvl4pPr>
            <a:lvl5pPr indent="-317500" lvl="4" marL="2286000" rtl="0">
              <a:spcBef>
                <a:spcPts val="400"/>
              </a:spcBef>
              <a:spcAft>
                <a:spcPts val="0"/>
              </a:spcAft>
              <a:buClr>
                <a:srgbClr val="FFFFFF"/>
              </a:buClr>
              <a:buSzPts val="1400"/>
              <a:buChar char="•"/>
              <a:defRPr>
                <a:solidFill>
                  <a:srgbClr val="FFFFFF"/>
                </a:solidFill>
              </a:defRPr>
            </a:lvl5pPr>
            <a:lvl6pPr indent="-317500" lvl="5" marL="2743200" rtl="0">
              <a:spcBef>
                <a:spcPts val="400"/>
              </a:spcBef>
              <a:spcAft>
                <a:spcPts val="0"/>
              </a:spcAft>
              <a:buClr>
                <a:srgbClr val="FFFFFF"/>
              </a:buClr>
              <a:buSzPts val="1400"/>
              <a:buChar char="•"/>
              <a:defRPr>
                <a:solidFill>
                  <a:srgbClr val="FFFFFF"/>
                </a:solidFill>
              </a:defRPr>
            </a:lvl6pPr>
            <a:lvl7pPr indent="-317500" lvl="6" marL="3200400" rtl="0">
              <a:spcBef>
                <a:spcPts val="400"/>
              </a:spcBef>
              <a:spcAft>
                <a:spcPts val="0"/>
              </a:spcAft>
              <a:buClr>
                <a:srgbClr val="FFFFFF"/>
              </a:buClr>
              <a:buSzPts val="1400"/>
              <a:buChar char="•"/>
              <a:defRPr>
                <a:solidFill>
                  <a:srgbClr val="FFFFFF"/>
                </a:solidFill>
              </a:defRPr>
            </a:lvl7pPr>
            <a:lvl8pPr indent="-317500" lvl="7" marL="3657600" rtl="0">
              <a:spcBef>
                <a:spcPts val="400"/>
              </a:spcBef>
              <a:spcAft>
                <a:spcPts val="0"/>
              </a:spcAft>
              <a:buClr>
                <a:srgbClr val="FFFFFF"/>
              </a:buClr>
              <a:buSzPts val="1400"/>
              <a:buChar char="•"/>
              <a:defRPr>
                <a:solidFill>
                  <a:srgbClr val="FFFFFF"/>
                </a:solidFill>
              </a:defRPr>
            </a:lvl8pPr>
            <a:lvl9pPr indent="-317500" lvl="8" marL="4114800" rtl="0">
              <a:spcBef>
                <a:spcPts val="400"/>
              </a:spcBef>
              <a:spcAft>
                <a:spcPts val="0"/>
              </a:spcAft>
              <a:buSzPts val="14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1.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7.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1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4.xml"/><Relationship Id="rId3"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5.xml"/><Relationship Id="rId3" Type="http://schemas.openxmlformats.org/officeDocument/2006/relationships/hyperlink" Target="https://www.youtube.com/watch?v=bBIqf8f9iHg" TargetMode="External"/><Relationship Id="rId4" Type="http://schemas.openxmlformats.org/officeDocument/2006/relationships/hyperlink" Target="http://www.youtube.com/watch?v=bBIqf8f9iHg" TargetMode="External"/><Relationship Id="rId5" Type="http://schemas.openxmlformats.org/officeDocument/2006/relationships/image" Target="../media/image11.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6.xml"/><Relationship Id="rId3" Type="http://schemas.openxmlformats.org/officeDocument/2006/relationships/hyperlink" Target="https://faculty.washington.edu/chudler/java/ready.html" TargetMode="External"/><Relationship Id="rId4" Type="http://schemas.openxmlformats.org/officeDocument/2006/relationships/hyperlink" Target="http://cognitivefun.net/test/6" TargetMode="External"/><Relationship Id="rId5" Type="http://schemas.openxmlformats.org/officeDocument/2006/relationships/image" Target="../media/image14.png"/><Relationship Id="rId6" Type="http://schemas.openxmlformats.org/officeDocument/2006/relationships/image" Target="../media/image1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8.xml"/><Relationship Id="rId3" Type="http://schemas.openxmlformats.org/officeDocument/2006/relationships/hyperlink" Target="https://schoolreforminitiative.org/doc/save_last_word.pdf"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2.xml"/><Relationship Id="rId3" Type="http://schemas.openxmlformats.org/officeDocument/2006/relationships/hyperlink" Target="https://www.uwyo.edu/science-initiative/lamp/active-learning-spectrum/_files/documents/collaborative_communication.pdf" TargetMode="Externa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3.xml"/><Relationship Id="rId3" Type="http://schemas.openxmlformats.org/officeDocument/2006/relationships/image" Target="../media/image16.png"/><Relationship Id="rId4" Type="http://schemas.openxmlformats.org/officeDocument/2006/relationships/image" Target="../media/image15.png"/><Relationship Id="rId5"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hyperlink" Target="https://docs.google.com/forms/d/1wzxKE4wKXKQrtjdNZhEPHG3IPnUMVRs-UqatRTc1Vq0/edit?usp=sharing" TargetMode="External"/><Relationship Id="rId4" Type="http://schemas.openxmlformats.org/officeDocument/2006/relationships/hyperlink" Target="https://docs.google.com/document/d/14UrRF03nItefuGnEEI-ffTShuhXvPXiXEzXVn0ckoRE/edit?usp=sharing"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0"/>
          <p:cNvSpPr txBox="1"/>
          <p:nvPr>
            <p:ph type="ctrTitle"/>
          </p:nvPr>
        </p:nvSpPr>
        <p:spPr>
          <a:xfrm>
            <a:off x="327900" y="25600"/>
            <a:ext cx="5979900" cy="792600"/>
          </a:xfrm>
          <a:prstGeom prst="rect">
            <a:avLst/>
          </a:prstGeom>
        </p:spPr>
        <p:txBody>
          <a:bodyPr anchorCtr="0" anchor="b" bIns="34275" lIns="68575" spcFirstLastPara="1" rIns="68575" wrap="square" tIns="34275">
            <a:noAutofit/>
          </a:bodyPr>
          <a:lstStyle/>
          <a:p>
            <a:pPr indent="0" lvl="0" marL="0" rtl="0" algn="l">
              <a:spcBef>
                <a:spcPts val="0"/>
              </a:spcBef>
              <a:spcAft>
                <a:spcPts val="0"/>
              </a:spcAft>
              <a:buNone/>
            </a:pPr>
            <a:r>
              <a:rPr lang="en" sz="3600"/>
              <a:t>Science in the City</a:t>
            </a:r>
            <a:endParaRPr sz="3600"/>
          </a:p>
        </p:txBody>
      </p:sp>
      <p:sp>
        <p:nvSpPr>
          <p:cNvPr id="131" name="Google Shape;131;p20"/>
          <p:cNvSpPr txBox="1"/>
          <p:nvPr>
            <p:ph idx="1" type="subTitle"/>
          </p:nvPr>
        </p:nvSpPr>
        <p:spPr>
          <a:xfrm>
            <a:off x="327900" y="730400"/>
            <a:ext cx="5065800" cy="7926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sz="1700"/>
              <a:t>Book Study</a:t>
            </a:r>
            <a:endParaRPr sz="1700"/>
          </a:p>
        </p:txBody>
      </p:sp>
      <p:sp>
        <p:nvSpPr>
          <p:cNvPr id="132" name="Google Shape;132;p20"/>
          <p:cNvSpPr txBox="1"/>
          <p:nvPr/>
        </p:nvSpPr>
        <p:spPr>
          <a:xfrm>
            <a:off x="327900" y="1288500"/>
            <a:ext cx="4040400" cy="3290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000">
                <a:solidFill>
                  <a:schemeClr val="accent2"/>
                </a:solidFill>
                <a:latin typeface="Spartan"/>
                <a:ea typeface="Spartan"/>
                <a:cs typeface="Spartan"/>
                <a:sym typeface="Spartan"/>
              </a:rPr>
              <a:t>Welcome! </a:t>
            </a:r>
            <a:endParaRPr sz="2000">
              <a:solidFill>
                <a:schemeClr val="accent2"/>
              </a:solidFill>
              <a:latin typeface="Spartan"/>
              <a:ea typeface="Spartan"/>
              <a:cs typeface="Spartan"/>
              <a:sym typeface="Spartan"/>
            </a:endParaRPr>
          </a:p>
          <a:p>
            <a:pPr indent="0" lvl="0" marL="0" rtl="0" algn="l">
              <a:spcBef>
                <a:spcPts val="0"/>
              </a:spcBef>
              <a:spcAft>
                <a:spcPts val="0"/>
              </a:spcAft>
              <a:buNone/>
            </a:pPr>
            <a:r>
              <a:t/>
            </a:r>
            <a:endParaRPr sz="2000">
              <a:solidFill>
                <a:schemeClr val="accent2"/>
              </a:solidFill>
              <a:latin typeface="Spartan"/>
              <a:ea typeface="Spartan"/>
              <a:cs typeface="Spartan"/>
              <a:sym typeface="Spartan"/>
            </a:endParaRPr>
          </a:p>
          <a:p>
            <a:pPr indent="0" lvl="0" marL="0" rtl="0" algn="l">
              <a:spcBef>
                <a:spcPts val="0"/>
              </a:spcBef>
              <a:spcAft>
                <a:spcPts val="0"/>
              </a:spcAft>
              <a:buNone/>
            </a:pPr>
            <a:r>
              <a:rPr lang="en" sz="2000">
                <a:solidFill>
                  <a:schemeClr val="accent2"/>
                </a:solidFill>
                <a:latin typeface="Spartan"/>
                <a:ea typeface="Spartan"/>
                <a:cs typeface="Spartan"/>
                <a:sym typeface="Spartan"/>
              </a:rPr>
              <a:t>Make sure to have your book and selected quote/passage ready to share!</a:t>
            </a:r>
            <a:endParaRPr sz="2000">
              <a:solidFill>
                <a:schemeClr val="accent2"/>
              </a:solidFill>
              <a:latin typeface="Spartan"/>
              <a:ea typeface="Spartan"/>
              <a:cs typeface="Spartan"/>
              <a:sym typeface="Spartan"/>
            </a:endParaRPr>
          </a:p>
        </p:txBody>
      </p:sp>
      <p:sp>
        <p:nvSpPr>
          <p:cNvPr id="133" name="Google Shape;133;p20"/>
          <p:cNvSpPr txBox="1"/>
          <p:nvPr>
            <p:ph idx="1" type="subTitle"/>
          </p:nvPr>
        </p:nvSpPr>
        <p:spPr>
          <a:xfrm>
            <a:off x="4314450" y="1456750"/>
            <a:ext cx="4431300" cy="516000"/>
          </a:xfrm>
          <a:prstGeom prst="rect">
            <a:avLst/>
          </a:prstGeom>
        </p:spPr>
        <p:txBody>
          <a:bodyPr anchorCtr="0" anchor="t" bIns="34275" lIns="68575" spcFirstLastPara="1" rIns="68575" wrap="square" tIns="34275">
            <a:noAutofit/>
          </a:bodyPr>
          <a:lstStyle/>
          <a:p>
            <a:pPr indent="0" lvl="0" marL="0" rtl="0" algn="ctr">
              <a:spcBef>
                <a:spcPts val="800"/>
              </a:spcBef>
              <a:spcAft>
                <a:spcPts val="0"/>
              </a:spcAft>
              <a:buNone/>
            </a:pPr>
            <a:r>
              <a:rPr lang="en">
                <a:solidFill>
                  <a:schemeClr val="dk2"/>
                </a:solidFill>
              </a:rPr>
              <a:t>Session 5: #SITCbookchat</a:t>
            </a:r>
            <a:endParaRPr>
              <a:solidFill>
                <a:schemeClr val="dk2"/>
              </a:solidFill>
            </a:endParaRPr>
          </a:p>
        </p:txBody>
      </p:sp>
      <p:sp>
        <p:nvSpPr>
          <p:cNvPr id="134" name="Google Shape;134;p20"/>
          <p:cNvSpPr txBox="1"/>
          <p:nvPr/>
        </p:nvSpPr>
        <p:spPr>
          <a:xfrm>
            <a:off x="327900" y="2398500"/>
            <a:ext cx="6547200" cy="400200"/>
          </a:xfrm>
          <a:prstGeom prst="rect">
            <a:avLst/>
          </a:prstGeom>
          <a:noFill/>
          <a:ln>
            <a:noFill/>
          </a:ln>
        </p:spPr>
        <p:txBody>
          <a:bodyPr anchorCtr="0" anchor="t" bIns="91425" lIns="91425" spcFirstLastPara="1" rIns="91425" wrap="square" tIns="91425">
            <a:spAutoFit/>
          </a:bodyPr>
          <a:lstStyle/>
          <a:p>
            <a:pPr indent="0" lvl="0" marL="0" rtl="0" algn="l">
              <a:lnSpc>
                <a:spcPct val="115000"/>
              </a:lnSpc>
              <a:spcBef>
                <a:spcPts val="0"/>
              </a:spcBef>
              <a:spcAft>
                <a:spcPts val="1600"/>
              </a:spcAft>
              <a:buNone/>
            </a:pPr>
            <a:r>
              <a:t/>
            </a:r>
            <a:endParaRPr>
              <a:solidFill>
                <a:srgbClr val="351C75"/>
              </a:solidFill>
            </a:endParaRPr>
          </a:p>
        </p:txBody>
      </p:sp>
      <p:cxnSp>
        <p:nvCxnSpPr>
          <p:cNvPr id="135" name="Google Shape;135;p20"/>
          <p:cNvCxnSpPr/>
          <p:nvPr/>
        </p:nvCxnSpPr>
        <p:spPr>
          <a:xfrm>
            <a:off x="431125" y="1193125"/>
            <a:ext cx="8402100" cy="0"/>
          </a:xfrm>
          <a:prstGeom prst="straightConnector1">
            <a:avLst/>
          </a:prstGeom>
          <a:noFill/>
          <a:ln cap="flat" cmpd="sng" w="28575">
            <a:solidFill>
              <a:srgbClr val="0B5394"/>
            </a:solidFill>
            <a:prstDash val="solid"/>
            <a:round/>
            <a:headEnd len="med" w="med" type="none"/>
            <a:tailEnd len="med" w="med" type="none"/>
          </a:ln>
        </p:spPr>
      </p:cxn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nvSpPr>
        <p:spPr>
          <a:xfrm>
            <a:off x="873100" y="457350"/>
            <a:ext cx="7641600" cy="5727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b="1" lang="en" sz="2700">
                <a:solidFill>
                  <a:schemeClr val="dk1"/>
                </a:solidFill>
                <a:latin typeface="Open Sans"/>
                <a:ea typeface="Open Sans"/>
                <a:cs typeface="Open Sans"/>
                <a:sym typeface="Open Sans"/>
              </a:rPr>
              <a:t>Agenda </a:t>
            </a:r>
            <a:endParaRPr b="1" sz="2700">
              <a:solidFill>
                <a:schemeClr val="dk1"/>
              </a:solidFill>
              <a:latin typeface="Open Sans"/>
              <a:ea typeface="Open Sans"/>
              <a:cs typeface="Open Sans"/>
              <a:sym typeface="Open Sans"/>
            </a:endParaRPr>
          </a:p>
        </p:txBody>
      </p:sp>
      <p:sp>
        <p:nvSpPr>
          <p:cNvPr id="141" name="Google Shape;141;p21"/>
          <p:cNvSpPr txBox="1"/>
          <p:nvPr/>
        </p:nvSpPr>
        <p:spPr>
          <a:xfrm>
            <a:off x="826075" y="1182450"/>
            <a:ext cx="4650300" cy="3416400"/>
          </a:xfrm>
          <a:prstGeom prst="rect">
            <a:avLst/>
          </a:prstGeom>
          <a:noFill/>
          <a:ln>
            <a:noFill/>
          </a:ln>
        </p:spPr>
        <p:txBody>
          <a:bodyPr anchorCtr="0" anchor="t" bIns="91425" lIns="91425" spcFirstLastPara="1" rIns="91425" wrap="square" tIns="91425">
            <a:noAutofit/>
          </a:bodyPr>
          <a:lstStyle/>
          <a:p>
            <a:pPr indent="-381000" lvl="0" marL="457200" rtl="0" algn="l">
              <a:lnSpc>
                <a:spcPct val="115000"/>
              </a:lnSpc>
              <a:spcBef>
                <a:spcPts val="0"/>
              </a:spcBef>
              <a:spcAft>
                <a:spcPts val="0"/>
              </a:spcAft>
              <a:buClr>
                <a:schemeClr val="accent3"/>
              </a:buClr>
              <a:buSzPts val="2400"/>
              <a:buFont typeface="Open Sans"/>
              <a:buAutoNum type="arabicPeriod"/>
            </a:pPr>
            <a:r>
              <a:rPr lang="en" sz="2400">
                <a:solidFill>
                  <a:schemeClr val="dk2"/>
                </a:solidFill>
                <a:latin typeface="Open Sans"/>
                <a:ea typeface="Open Sans"/>
                <a:cs typeface="Open Sans"/>
                <a:sym typeface="Open Sans"/>
              </a:rPr>
              <a:t>Norm Revisit from Session 1</a:t>
            </a:r>
            <a:endParaRPr sz="2400">
              <a:solidFill>
                <a:schemeClr val="dk2"/>
              </a:solidFill>
              <a:latin typeface="Open Sans"/>
              <a:ea typeface="Open Sans"/>
              <a:cs typeface="Open Sans"/>
              <a:sym typeface="Open Sans"/>
            </a:endParaRPr>
          </a:p>
          <a:p>
            <a:pPr indent="-381000" lvl="0" marL="457200" rtl="0" algn="l">
              <a:lnSpc>
                <a:spcPct val="115000"/>
              </a:lnSpc>
              <a:spcBef>
                <a:spcPts val="0"/>
              </a:spcBef>
              <a:spcAft>
                <a:spcPts val="0"/>
              </a:spcAft>
              <a:buClr>
                <a:schemeClr val="accent3"/>
              </a:buClr>
              <a:buSzPts val="2400"/>
              <a:buFont typeface="Open Sans"/>
              <a:buAutoNum type="arabicPeriod"/>
            </a:pPr>
            <a:r>
              <a:rPr lang="en" sz="2400">
                <a:solidFill>
                  <a:schemeClr val="dk2"/>
                </a:solidFill>
                <a:latin typeface="Open Sans"/>
                <a:ea typeface="Open Sans"/>
                <a:cs typeface="Open Sans"/>
                <a:sym typeface="Open Sans"/>
              </a:rPr>
              <a:t>Chapter Overview</a:t>
            </a:r>
            <a:endParaRPr sz="2400">
              <a:solidFill>
                <a:schemeClr val="dk2"/>
              </a:solidFill>
              <a:latin typeface="Open Sans"/>
              <a:ea typeface="Open Sans"/>
              <a:cs typeface="Open Sans"/>
              <a:sym typeface="Open Sans"/>
            </a:endParaRPr>
          </a:p>
          <a:p>
            <a:pPr indent="-381000" lvl="0" marL="457200" rtl="0" algn="l">
              <a:lnSpc>
                <a:spcPct val="115000"/>
              </a:lnSpc>
              <a:spcBef>
                <a:spcPts val="0"/>
              </a:spcBef>
              <a:spcAft>
                <a:spcPts val="0"/>
              </a:spcAft>
              <a:buClr>
                <a:schemeClr val="accent3"/>
              </a:buClr>
              <a:buSzPts val="2400"/>
              <a:buFont typeface="Open Sans"/>
              <a:buAutoNum type="arabicPeriod"/>
            </a:pPr>
            <a:r>
              <a:rPr lang="en" sz="2400">
                <a:solidFill>
                  <a:schemeClr val="dk2"/>
                </a:solidFill>
                <a:latin typeface="Open Sans"/>
                <a:ea typeface="Open Sans"/>
                <a:cs typeface="Open Sans"/>
                <a:sym typeface="Open Sans"/>
              </a:rPr>
              <a:t>Breakout Rooms-Save the Last Word</a:t>
            </a:r>
            <a:endParaRPr sz="2400">
              <a:solidFill>
                <a:schemeClr val="dk2"/>
              </a:solidFill>
              <a:latin typeface="Open Sans"/>
              <a:ea typeface="Open Sans"/>
              <a:cs typeface="Open Sans"/>
              <a:sym typeface="Open Sans"/>
            </a:endParaRPr>
          </a:p>
          <a:p>
            <a:pPr indent="-381000" lvl="0" marL="457200" rtl="0" algn="l">
              <a:lnSpc>
                <a:spcPct val="115000"/>
              </a:lnSpc>
              <a:spcBef>
                <a:spcPts val="0"/>
              </a:spcBef>
              <a:spcAft>
                <a:spcPts val="0"/>
              </a:spcAft>
              <a:buClr>
                <a:schemeClr val="accent3"/>
              </a:buClr>
              <a:buSzPts val="2400"/>
              <a:buFont typeface="Open Sans"/>
              <a:buAutoNum type="arabicPeriod"/>
            </a:pPr>
            <a:r>
              <a:rPr lang="en" sz="2400">
                <a:solidFill>
                  <a:schemeClr val="dk2"/>
                </a:solidFill>
                <a:latin typeface="Open Sans"/>
                <a:ea typeface="Open Sans"/>
                <a:cs typeface="Open Sans"/>
                <a:sym typeface="Open Sans"/>
              </a:rPr>
              <a:t>Whole Group Reflection</a:t>
            </a:r>
            <a:endParaRPr sz="2400">
              <a:solidFill>
                <a:schemeClr val="dk2"/>
              </a:solidFill>
              <a:latin typeface="Open Sans"/>
              <a:ea typeface="Open Sans"/>
              <a:cs typeface="Open Sans"/>
              <a:sym typeface="Open Sans"/>
            </a:endParaRPr>
          </a:p>
          <a:p>
            <a:pPr indent="-381000" lvl="0" marL="457200" rtl="0" algn="l">
              <a:lnSpc>
                <a:spcPct val="115000"/>
              </a:lnSpc>
              <a:spcBef>
                <a:spcPts val="0"/>
              </a:spcBef>
              <a:spcAft>
                <a:spcPts val="0"/>
              </a:spcAft>
              <a:buClr>
                <a:schemeClr val="accent3"/>
              </a:buClr>
              <a:buSzPts val="2400"/>
              <a:buFont typeface="Open Sans"/>
              <a:buAutoNum type="arabicPeriod"/>
            </a:pPr>
            <a:r>
              <a:rPr lang="en" sz="2400">
                <a:solidFill>
                  <a:schemeClr val="dk2"/>
                </a:solidFill>
                <a:latin typeface="Open Sans"/>
                <a:ea typeface="Open Sans"/>
                <a:cs typeface="Open Sans"/>
                <a:sym typeface="Open Sans"/>
              </a:rPr>
              <a:t>Feedback Survey </a:t>
            </a:r>
            <a:endParaRPr sz="2400">
              <a:solidFill>
                <a:schemeClr val="dk2"/>
              </a:solidFill>
              <a:latin typeface="Open Sans"/>
              <a:ea typeface="Open Sans"/>
              <a:cs typeface="Open Sans"/>
              <a:sym typeface="Open Sans"/>
            </a:endParaRPr>
          </a:p>
          <a:p>
            <a:pPr indent="0" lvl="0" marL="0" rtl="0" algn="l">
              <a:lnSpc>
                <a:spcPct val="115000"/>
              </a:lnSpc>
              <a:spcBef>
                <a:spcPts val="1600"/>
              </a:spcBef>
              <a:spcAft>
                <a:spcPts val="1600"/>
              </a:spcAft>
              <a:buNone/>
            </a:pPr>
            <a:r>
              <a:t/>
            </a:r>
            <a:endParaRPr sz="1800">
              <a:solidFill>
                <a:srgbClr val="674EA7"/>
              </a:solidFill>
              <a:latin typeface="Spartan"/>
              <a:ea typeface="Spartan"/>
              <a:cs typeface="Spartan"/>
              <a:sym typeface="Spart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22"/>
          <p:cNvSpPr txBox="1"/>
          <p:nvPr>
            <p:ph type="title"/>
          </p:nvPr>
        </p:nvSpPr>
        <p:spPr>
          <a:xfrm>
            <a:off x="311700" y="64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Reviewing Norms</a:t>
            </a:r>
            <a:endParaRPr/>
          </a:p>
        </p:txBody>
      </p:sp>
      <p:sp>
        <p:nvSpPr>
          <p:cNvPr id="147" name="Google Shape;147;p22"/>
          <p:cNvSpPr txBox="1"/>
          <p:nvPr>
            <p:ph idx="1" type="body"/>
          </p:nvPr>
        </p:nvSpPr>
        <p:spPr>
          <a:xfrm>
            <a:off x="311700" y="771475"/>
            <a:ext cx="4743000" cy="34164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AutoNum type="arabicPeriod"/>
            </a:pPr>
            <a:r>
              <a:rPr lang="en" sz="2100"/>
              <a:t>Have grace with ourselves. Give grace to others.</a:t>
            </a:r>
            <a:endParaRPr sz="2100"/>
          </a:p>
          <a:p>
            <a:pPr indent="-361950" lvl="0" marL="457200" rtl="0" algn="l">
              <a:lnSpc>
                <a:spcPct val="115000"/>
              </a:lnSpc>
              <a:spcBef>
                <a:spcPts val="0"/>
              </a:spcBef>
              <a:spcAft>
                <a:spcPts val="0"/>
              </a:spcAft>
              <a:buClr>
                <a:schemeClr val="accent3"/>
              </a:buClr>
              <a:buSzPts val="2100"/>
              <a:buAutoNum type="arabicPeriod"/>
            </a:pPr>
            <a:r>
              <a:rPr lang="en" sz="2100"/>
              <a:t>Speak your truth.</a:t>
            </a:r>
            <a:endParaRPr sz="2100"/>
          </a:p>
          <a:p>
            <a:pPr indent="-361950" lvl="0" marL="457200" rtl="0" algn="l">
              <a:lnSpc>
                <a:spcPct val="115000"/>
              </a:lnSpc>
              <a:spcBef>
                <a:spcPts val="0"/>
              </a:spcBef>
              <a:spcAft>
                <a:spcPts val="0"/>
              </a:spcAft>
              <a:buClr>
                <a:schemeClr val="accent3"/>
              </a:buClr>
              <a:buSzPts val="2100"/>
              <a:buAutoNum type="arabicPeriod"/>
            </a:pPr>
            <a:r>
              <a:rPr lang="en" sz="2100"/>
              <a:t>Be present &amp; engaged.</a:t>
            </a:r>
            <a:endParaRPr sz="2100"/>
          </a:p>
          <a:p>
            <a:pPr indent="-361950" lvl="0" marL="457200" rtl="0" algn="l">
              <a:lnSpc>
                <a:spcPct val="115000"/>
              </a:lnSpc>
              <a:spcBef>
                <a:spcPts val="0"/>
              </a:spcBef>
              <a:spcAft>
                <a:spcPts val="0"/>
              </a:spcAft>
              <a:buClr>
                <a:schemeClr val="accent3"/>
              </a:buClr>
              <a:buSzPts val="2100"/>
              <a:buAutoNum type="arabicPeriod"/>
            </a:pPr>
            <a:r>
              <a:rPr lang="en" sz="2100"/>
              <a:t>Notice patterns of participation and consider power dynamics. </a:t>
            </a:r>
            <a:endParaRPr sz="2100"/>
          </a:p>
          <a:p>
            <a:pPr indent="-361950" lvl="0" marL="457200" rtl="0" algn="l">
              <a:lnSpc>
                <a:spcPct val="115000"/>
              </a:lnSpc>
              <a:spcBef>
                <a:spcPts val="0"/>
              </a:spcBef>
              <a:spcAft>
                <a:spcPts val="0"/>
              </a:spcAft>
              <a:buClr>
                <a:schemeClr val="accent3"/>
              </a:buClr>
              <a:buSzPts val="2100"/>
              <a:buAutoNum type="arabicPeriod"/>
            </a:pPr>
            <a:r>
              <a:rPr lang="en" sz="2100"/>
              <a:t>Experience discomfort and expect (and accept) non-closure. </a:t>
            </a:r>
            <a:endParaRPr sz="2100"/>
          </a:p>
          <a:p>
            <a:pPr indent="0" lvl="0" marL="0" rtl="0" algn="l">
              <a:spcBef>
                <a:spcPts val="800"/>
              </a:spcBef>
              <a:spcAft>
                <a:spcPts val="0"/>
              </a:spcAft>
              <a:buNone/>
            </a:pPr>
            <a:r>
              <a:t/>
            </a:r>
            <a:endParaRPr/>
          </a:p>
        </p:txBody>
      </p:sp>
      <p:pic>
        <p:nvPicPr>
          <p:cNvPr id="148" name="Google Shape;148;p22"/>
          <p:cNvPicPr preferRelativeResize="0"/>
          <p:nvPr/>
        </p:nvPicPr>
        <p:blipFill rotWithShape="1">
          <a:blip r:embed="rId3">
            <a:alphaModFix/>
          </a:blip>
          <a:srcRect b="12417" l="0" r="0" t="13006"/>
          <a:stretch/>
        </p:blipFill>
        <p:spPr>
          <a:xfrm>
            <a:off x="5217800" y="647700"/>
            <a:ext cx="3926201" cy="360852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3"/>
          <p:cNvSpPr/>
          <p:nvPr/>
        </p:nvSpPr>
        <p:spPr>
          <a:xfrm rot="-711236">
            <a:off x="6465750"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23"/>
          <p:cNvSpPr/>
          <p:nvPr/>
        </p:nvSpPr>
        <p:spPr>
          <a:xfrm flipH="1" rot="711236">
            <a:off x="5181012"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5" name="Google Shape;155;p23"/>
          <p:cNvGrpSpPr/>
          <p:nvPr/>
        </p:nvGrpSpPr>
        <p:grpSpPr>
          <a:xfrm>
            <a:off x="5586175" y="2683244"/>
            <a:ext cx="1712700" cy="1230715"/>
            <a:chOff x="5796625" y="2541798"/>
            <a:chExt cx="1712700" cy="1230715"/>
          </a:xfrm>
        </p:grpSpPr>
        <p:sp>
          <p:nvSpPr>
            <p:cNvPr id="156" name="Google Shape;156;p23"/>
            <p:cNvSpPr/>
            <p:nvPr/>
          </p:nvSpPr>
          <p:spPr>
            <a:xfrm rot="-1789476">
              <a:off x="6572742" y="2571072"/>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23"/>
            <p:cNvSpPr txBox="1"/>
            <p:nvPr/>
          </p:nvSpPr>
          <p:spPr>
            <a:xfrm>
              <a:off x="6296613"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58" name="Google Shape;158;p23"/>
            <p:cNvSpPr/>
            <p:nvPr/>
          </p:nvSpPr>
          <p:spPr>
            <a:xfrm>
              <a:off x="5796625" y="3069013"/>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59" name="Google Shape;159;p23"/>
            <p:cNvSpPr txBox="1"/>
            <p:nvPr/>
          </p:nvSpPr>
          <p:spPr>
            <a:xfrm>
              <a:off x="584087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sp>
          <p:nvSpPr>
            <p:cNvPr id="160" name="Google Shape;160;p23"/>
            <p:cNvSpPr/>
            <p:nvPr/>
          </p:nvSpPr>
          <p:spPr>
            <a:xfrm>
              <a:off x="6607975" y="3004364"/>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1" name="Google Shape;161;p23"/>
          <p:cNvSpPr/>
          <p:nvPr/>
        </p:nvSpPr>
        <p:spPr>
          <a:xfrm rot="-711236">
            <a:off x="3899938" y="2627201"/>
            <a:ext cx="1350909" cy="57662"/>
          </a:xfrm>
          <a:prstGeom prst="roundRect">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2" name="Google Shape;162;p23"/>
          <p:cNvGrpSpPr/>
          <p:nvPr/>
        </p:nvGrpSpPr>
        <p:grpSpPr>
          <a:xfrm>
            <a:off x="4333100" y="1382072"/>
            <a:ext cx="1712700" cy="1246754"/>
            <a:chOff x="4409300" y="1219942"/>
            <a:chExt cx="1712700" cy="1246754"/>
          </a:xfrm>
        </p:grpSpPr>
        <p:sp>
          <p:nvSpPr>
            <p:cNvPr id="163" name="Google Shape;163;p23"/>
            <p:cNvSpPr/>
            <p:nvPr/>
          </p:nvSpPr>
          <p:spPr>
            <a:xfrm rot="-1789476">
              <a:off x="5185416" y="2276970"/>
              <a:ext cx="160451" cy="160451"/>
            </a:xfrm>
            <a:prstGeom prst="ellipse">
              <a:avLst/>
            </a:prstGeom>
            <a:solidFill>
              <a:srgbClr val="FFFFFF"/>
            </a:solidFill>
            <a:ln cap="flat" cmpd="sng" w="38100">
              <a:solidFill>
                <a:srgbClr val="85858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 name="Google Shape;164;p23"/>
            <p:cNvSpPr txBox="1"/>
            <p:nvPr/>
          </p:nvSpPr>
          <p:spPr>
            <a:xfrm>
              <a:off x="4921731"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5E5E5E"/>
                  </a:solidFill>
                  <a:latin typeface="Roboto"/>
                  <a:ea typeface="Roboto"/>
                  <a:cs typeface="Roboto"/>
                  <a:sym typeface="Roboto"/>
                </a:rPr>
                <a:t>20XX</a:t>
              </a:r>
              <a:endParaRPr b="1" sz="800">
                <a:solidFill>
                  <a:srgbClr val="5E5E5E"/>
                </a:solidFill>
                <a:latin typeface="Roboto"/>
                <a:ea typeface="Roboto"/>
                <a:cs typeface="Roboto"/>
                <a:sym typeface="Roboto"/>
              </a:endParaRPr>
            </a:p>
          </p:txBody>
        </p:sp>
        <p:sp>
          <p:nvSpPr>
            <p:cNvPr id="165" name="Google Shape;165;p23"/>
            <p:cNvSpPr/>
            <p:nvPr/>
          </p:nvSpPr>
          <p:spPr>
            <a:xfrm>
              <a:off x="4409300" y="1219942"/>
              <a:ext cx="1712700" cy="703500"/>
            </a:xfrm>
            <a:prstGeom prst="roundRect">
              <a:avLst>
                <a:gd fmla="val 4485"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66" name="Google Shape;166;p23"/>
            <p:cNvSpPr/>
            <p:nvPr/>
          </p:nvSpPr>
          <p:spPr>
            <a:xfrm rot="10800000">
              <a:off x="5220625" y="1919036"/>
              <a:ext cx="90000" cy="67500"/>
            </a:xfrm>
            <a:prstGeom prst="triangle">
              <a:avLst>
                <a:gd fmla="val 50000" name="adj"/>
              </a:avLst>
            </a:prstGeom>
            <a:solidFill>
              <a:srgbClr val="D9D9D9"/>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23"/>
            <p:cNvSpPr txBox="1"/>
            <p:nvPr/>
          </p:nvSpPr>
          <p:spPr>
            <a:xfrm>
              <a:off x="4453550"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5E5E5E"/>
                  </a:solidFill>
                  <a:latin typeface="Roboto"/>
                  <a:ea typeface="Roboto"/>
                  <a:cs typeface="Roboto"/>
                  <a:sym typeface="Roboto"/>
                </a:rPr>
                <a:t>Lorem ipsum dolor sit amet, consectetur adipiscing. Lorem ipsum dolor sit.</a:t>
              </a:r>
              <a:endParaRPr sz="800">
                <a:solidFill>
                  <a:srgbClr val="5E5E5E"/>
                </a:solidFill>
              </a:endParaRPr>
            </a:p>
          </p:txBody>
        </p:sp>
      </p:grpSp>
      <p:sp>
        <p:nvSpPr>
          <p:cNvPr id="168" name="Google Shape;168;p23"/>
          <p:cNvSpPr/>
          <p:nvPr/>
        </p:nvSpPr>
        <p:spPr>
          <a:xfrm flipH="1" rot="711236">
            <a:off x="2608258"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9" name="Google Shape;169;p23"/>
          <p:cNvGrpSpPr/>
          <p:nvPr/>
        </p:nvGrpSpPr>
        <p:grpSpPr>
          <a:xfrm>
            <a:off x="3076688" y="2683244"/>
            <a:ext cx="1712700" cy="1230715"/>
            <a:chOff x="3021975" y="2541798"/>
            <a:chExt cx="1712700" cy="1230715"/>
          </a:xfrm>
        </p:grpSpPr>
        <p:sp>
          <p:nvSpPr>
            <p:cNvPr id="170" name="Google Shape;170;p23"/>
            <p:cNvSpPr txBox="1"/>
            <p:nvPr/>
          </p:nvSpPr>
          <p:spPr>
            <a:xfrm>
              <a:off x="3529877" y="2735584"/>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71" name="Google Shape;171;p23"/>
            <p:cNvSpPr/>
            <p:nvPr/>
          </p:nvSpPr>
          <p:spPr>
            <a:xfrm rot="-1789476">
              <a:off x="3798091" y="2571072"/>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23"/>
            <p:cNvSpPr/>
            <p:nvPr/>
          </p:nvSpPr>
          <p:spPr>
            <a:xfrm>
              <a:off x="3021975" y="3069013"/>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3" name="Google Shape;173;p23"/>
            <p:cNvSpPr txBox="1"/>
            <p:nvPr/>
          </p:nvSpPr>
          <p:spPr>
            <a:xfrm>
              <a:off x="3066225" y="3106213"/>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74" name="Google Shape;174;p23"/>
            <p:cNvSpPr/>
            <p:nvPr/>
          </p:nvSpPr>
          <p:spPr>
            <a:xfrm>
              <a:off x="3833325" y="3004364"/>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 name="Google Shape;175;p23"/>
          <p:cNvSpPr/>
          <p:nvPr/>
        </p:nvSpPr>
        <p:spPr>
          <a:xfrm rot="-711236">
            <a:off x="1334133" y="2627201"/>
            <a:ext cx="1350909" cy="57662"/>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 name="Google Shape;176;p23"/>
          <p:cNvGrpSpPr/>
          <p:nvPr/>
        </p:nvGrpSpPr>
        <p:grpSpPr>
          <a:xfrm>
            <a:off x="1789875" y="1382072"/>
            <a:ext cx="1712700" cy="1246754"/>
            <a:chOff x="1637475" y="1219942"/>
            <a:chExt cx="1712700" cy="1246754"/>
          </a:xfrm>
        </p:grpSpPr>
        <p:sp>
          <p:nvSpPr>
            <p:cNvPr id="177" name="Google Shape;177;p23"/>
            <p:cNvSpPr/>
            <p:nvPr/>
          </p:nvSpPr>
          <p:spPr>
            <a:xfrm>
              <a:off x="1637475" y="1219942"/>
              <a:ext cx="1712700" cy="703500"/>
            </a:xfrm>
            <a:prstGeom prst="roundRect">
              <a:avLst>
                <a:gd fmla="val 4485"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sp>
          <p:nvSpPr>
            <p:cNvPr id="178" name="Google Shape;178;p23"/>
            <p:cNvSpPr txBox="1"/>
            <p:nvPr/>
          </p:nvSpPr>
          <p:spPr>
            <a:xfrm>
              <a:off x="2144544" y="1985297"/>
              <a:ext cx="696900" cy="2760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800">
                  <a:solidFill>
                    <a:srgbClr val="701C7F"/>
                  </a:solidFill>
                  <a:latin typeface="Roboto"/>
                  <a:ea typeface="Roboto"/>
                  <a:cs typeface="Roboto"/>
                  <a:sym typeface="Roboto"/>
                </a:rPr>
                <a:t>20XX</a:t>
              </a:r>
              <a:endParaRPr b="1" sz="800">
                <a:solidFill>
                  <a:srgbClr val="701C7F"/>
                </a:solidFill>
                <a:latin typeface="Roboto"/>
                <a:ea typeface="Roboto"/>
                <a:cs typeface="Roboto"/>
                <a:sym typeface="Roboto"/>
              </a:endParaRPr>
            </a:p>
          </p:txBody>
        </p:sp>
        <p:sp>
          <p:nvSpPr>
            <p:cNvPr id="179" name="Google Shape;179;p23"/>
            <p:cNvSpPr/>
            <p:nvPr/>
          </p:nvSpPr>
          <p:spPr>
            <a:xfrm rot="10800000">
              <a:off x="2448800" y="1919036"/>
              <a:ext cx="90000" cy="67500"/>
            </a:xfrm>
            <a:prstGeom prst="triangle">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23"/>
            <p:cNvSpPr txBox="1"/>
            <p:nvPr/>
          </p:nvSpPr>
          <p:spPr>
            <a:xfrm>
              <a:off x="1681725" y="1257142"/>
              <a:ext cx="1624200" cy="624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lang="en" sz="800">
                  <a:solidFill>
                    <a:srgbClr val="FFFFFF"/>
                  </a:solidFill>
                  <a:latin typeface="Roboto"/>
                  <a:ea typeface="Roboto"/>
                  <a:cs typeface="Roboto"/>
                  <a:sym typeface="Roboto"/>
                </a:rPr>
                <a:t>Lorem ipsum dolor sit amet, consectetur adipiscing. Lorem ipsum dolor sit.</a:t>
              </a:r>
              <a:endParaRPr sz="800">
                <a:solidFill>
                  <a:srgbClr val="FFFFFF"/>
                </a:solidFill>
              </a:endParaRPr>
            </a:p>
          </p:txBody>
        </p:sp>
        <p:sp>
          <p:nvSpPr>
            <p:cNvPr id="181" name="Google Shape;181;p23"/>
            <p:cNvSpPr/>
            <p:nvPr/>
          </p:nvSpPr>
          <p:spPr>
            <a:xfrm rot="-1789476">
              <a:off x="2410765" y="2276970"/>
              <a:ext cx="160451" cy="160451"/>
            </a:xfrm>
            <a:prstGeom prst="ellipse">
              <a:avLst/>
            </a:prstGeom>
            <a:solidFill>
              <a:srgbClr val="FFFFFF"/>
            </a:solidFill>
            <a:ln cap="flat" cmpd="sng" w="38100">
              <a:solidFill>
                <a:srgbClr val="701C7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82" name="Google Shape;182;p23"/>
          <p:cNvPicPr preferRelativeResize="0"/>
          <p:nvPr/>
        </p:nvPicPr>
        <p:blipFill rotWithShape="1">
          <a:blip r:embed="rId3">
            <a:alphaModFix/>
          </a:blip>
          <a:srcRect b="7590" l="0" r="6173" t="16880"/>
          <a:stretch/>
        </p:blipFill>
        <p:spPr>
          <a:xfrm>
            <a:off x="487350" y="423924"/>
            <a:ext cx="7733175" cy="3638625"/>
          </a:xfrm>
          <a:prstGeom prst="rect">
            <a:avLst/>
          </a:prstGeom>
          <a:noFill/>
          <a:ln>
            <a:noFill/>
          </a:ln>
        </p:spPr>
      </p:pic>
      <p:sp>
        <p:nvSpPr>
          <p:cNvPr id="183" name="Google Shape;183;p23"/>
          <p:cNvSpPr/>
          <p:nvPr/>
        </p:nvSpPr>
        <p:spPr>
          <a:xfrm>
            <a:off x="1680150" y="1160725"/>
            <a:ext cx="2195400" cy="1204800"/>
          </a:xfrm>
          <a:prstGeom prst="cloudCallout">
            <a:avLst>
              <a:gd fmla="val 101047" name="adj1"/>
              <a:gd fmla="val -33675" name="adj2"/>
            </a:avLst>
          </a:prstGeom>
          <a:solidFill>
            <a:srgbClr val="FFF2CC"/>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5</a:t>
            </a:r>
            <a:endParaRPr sz="1300">
              <a:solidFill>
                <a:srgbClr val="674EA7"/>
              </a:solidFill>
              <a:latin typeface="Spartan"/>
              <a:ea typeface="Spartan"/>
              <a:cs typeface="Spartan"/>
              <a:sym typeface="Spartan"/>
            </a:endParaRPr>
          </a:p>
          <a:p>
            <a:pPr indent="0" lvl="0" marL="0" rtl="0" algn="ctr">
              <a:spcBef>
                <a:spcPts val="0"/>
              </a:spcBef>
              <a:spcAft>
                <a:spcPts val="0"/>
              </a:spcAft>
              <a:buNone/>
            </a:pPr>
            <a:r>
              <a:rPr lang="en" sz="1300">
                <a:solidFill>
                  <a:srgbClr val="674EA7"/>
                </a:solidFill>
                <a:latin typeface="Spartan"/>
                <a:ea typeface="Spartan"/>
                <a:cs typeface="Spartan"/>
                <a:sym typeface="Spartan"/>
              </a:rPr>
              <a:t>“language-</a:t>
            </a:r>
            <a:br>
              <a:rPr lang="en" sz="1300">
                <a:solidFill>
                  <a:srgbClr val="674EA7"/>
                </a:solidFill>
                <a:latin typeface="Spartan"/>
                <a:ea typeface="Spartan"/>
                <a:cs typeface="Spartan"/>
                <a:sym typeface="Spartan"/>
              </a:rPr>
            </a:br>
            <a:r>
              <a:rPr lang="en" sz="1300">
                <a:solidFill>
                  <a:srgbClr val="674EA7"/>
                </a:solidFill>
                <a:latin typeface="Spartan"/>
                <a:ea typeface="Spartan"/>
                <a:cs typeface="Spartan"/>
                <a:sym typeface="Spartan"/>
              </a:rPr>
              <a:t>identity dilemma”</a:t>
            </a:r>
            <a:r>
              <a:rPr lang="en" sz="1800">
                <a:solidFill>
                  <a:srgbClr val="674EA7"/>
                </a:solidFill>
                <a:latin typeface="Spartan"/>
                <a:ea typeface="Spartan"/>
                <a:cs typeface="Spartan"/>
                <a:sym typeface="Spartan"/>
              </a:rPr>
              <a:t> </a:t>
            </a:r>
            <a:endParaRPr sz="1800">
              <a:solidFill>
                <a:srgbClr val="674EA7"/>
              </a:solidFill>
              <a:latin typeface="Spartan"/>
              <a:ea typeface="Spartan"/>
              <a:cs typeface="Spartan"/>
              <a:sym typeface="Spartan"/>
            </a:endParaRPr>
          </a:p>
        </p:txBody>
      </p:sp>
      <p:sp>
        <p:nvSpPr>
          <p:cNvPr id="184" name="Google Shape;184;p23"/>
          <p:cNvSpPr/>
          <p:nvPr/>
        </p:nvSpPr>
        <p:spPr>
          <a:xfrm>
            <a:off x="3739525" y="4190725"/>
            <a:ext cx="1951500" cy="904200"/>
          </a:xfrm>
          <a:prstGeom prst="cloudCallout">
            <a:avLst>
              <a:gd fmla="val -38222" name="adj1"/>
              <a:gd fmla="val -108223"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1</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“black tax”</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85" name="Google Shape;185;p23"/>
          <p:cNvSpPr/>
          <p:nvPr/>
        </p:nvSpPr>
        <p:spPr>
          <a:xfrm>
            <a:off x="5802425" y="3776813"/>
            <a:ext cx="1712700" cy="1090200"/>
          </a:xfrm>
          <a:prstGeom prst="cloudCallout">
            <a:avLst>
              <a:gd fmla="val -76166" name="adj1"/>
              <a:gd fmla="val -60003"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2</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“linguistic norms” </a:t>
            </a:r>
            <a:endParaRPr sz="1300">
              <a:solidFill>
                <a:srgbClr val="674EA7"/>
              </a:solidFill>
              <a:latin typeface="Spartan"/>
              <a:ea typeface="Spartan"/>
              <a:cs typeface="Spartan"/>
              <a:sym typeface="Spartan"/>
            </a:endParaRPr>
          </a:p>
        </p:txBody>
      </p:sp>
      <p:sp>
        <p:nvSpPr>
          <p:cNvPr id="186" name="Google Shape;186;p23"/>
          <p:cNvSpPr/>
          <p:nvPr/>
        </p:nvSpPr>
        <p:spPr>
          <a:xfrm>
            <a:off x="4285050" y="1507750"/>
            <a:ext cx="2328000" cy="1230600"/>
          </a:xfrm>
          <a:prstGeom prst="cloudCallout">
            <a:avLst>
              <a:gd fmla="val 76290" name="adj1"/>
              <a:gd fmla="val -9918"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4</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“connect issues to learning”</a:t>
            </a:r>
            <a:endParaRPr sz="1600">
              <a:solidFill>
                <a:srgbClr val="674EA7"/>
              </a:solidFill>
              <a:latin typeface="Spartan"/>
              <a:ea typeface="Spartan"/>
              <a:cs typeface="Spartan"/>
              <a:sym typeface="Spartan"/>
            </a:endParaRPr>
          </a:p>
        </p:txBody>
      </p:sp>
      <p:sp>
        <p:nvSpPr>
          <p:cNvPr id="187" name="Google Shape;187;p23"/>
          <p:cNvSpPr/>
          <p:nvPr/>
        </p:nvSpPr>
        <p:spPr>
          <a:xfrm>
            <a:off x="1261575" y="39000"/>
            <a:ext cx="1725900" cy="1090200"/>
          </a:xfrm>
          <a:prstGeom prst="cloudCallout">
            <a:avLst>
              <a:gd fmla="val 65208" name="adj1"/>
              <a:gd fmla="val 42389"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6</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The Hero Teacher</a:t>
            </a:r>
            <a:endParaRPr sz="1300">
              <a:solidFill>
                <a:srgbClr val="674EA7"/>
              </a:solidFill>
              <a:latin typeface="Spartan"/>
              <a:ea typeface="Spartan"/>
              <a:cs typeface="Spartan"/>
              <a:sym typeface="Spartan"/>
            </a:endParaRPr>
          </a:p>
        </p:txBody>
      </p:sp>
      <p:sp>
        <p:nvSpPr>
          <p:cNvPr id="188" name="Google Shape;188;p23"/>
          <p:cNvSpPr/>
          <p:nvPr/>
        </p:nvSpPr>
        <p:spPr>
          <a:xfrm>
            <a:off x="4227963" y="0"/>
            <a:ext cx="1725900" cy="1090200"/>
          </a:xfrm>
          <a:prstGeom prst="cloudCallout">
            <a:avLst>
              <a:gd fmla="val -63318" name="adj1"/>
              <a:gd fmla="val 27045"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7</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“rethinking models”</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89" name="Google Shape;189;p23"/>
          <p:cNvSpPr/>
          <p:nvPr/>
        </p:nvSpPr>
        <p:spPr>
          <a:xfrm>
            <a:off x="6704525" y="2312063"/>
            <a:ext cx="1951500" cy="1400700"/>
          </a:xfrm>
          <a:prstGeom prst="cloudCallout">
            <a:avLst>
              <a:gd fmla="val -72761" name="adj1"/>
              <a:gd fmla="val 5124"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Chapter 3</a:t>
            </a:r>
            <a:endParaRPr sz="1300">
              <a:solidFill>
                <a:srgbClr val="674EA7"/>
              </a:solidFill>
              <a:latin typeface="Spartan"/>
              <a:ea typeface="Spartan"/>
              <a:cs typeface="Spartan"/>
              <a:sym typeface="Spartan"/>
            </a:endParaRPr>
          </a:p>
          <a:p>
            <a:pPr indent="0" lvl="0" marL="0" rtl="0" algn="l">
              <a:spcBef>
                <a:spcPts val="0"/>
              </a:spcBef>
              <a:spcAft>
                <a:spcPts val="0"/>
              </a:spcAft>
              <a:buNone/>
            </a:pPr>
            <a:r>
              <a:rPr lang="en" sz="1300">
                <a:solidFill>
                  <a:srgbClr val="674EA7"/>
                </a:solidFill>
                <a:latin typeface="Spartan"/>
                <a:ea typeface="Spartan"/>
                <a:cs typeface="Spartan"/>
                <a:sym typeface="Spartan"/>
              </a:rPr>
              <a:t>“science cognition &amp; language”</a:t>
            </a:r>
            <a:r>
              <a:rPr lang="en" sz="1500">
                <a:solidFill>
                  <a:srgbClr val="674EA7"/>
                </a:solidFill>
                <a:latin typeface="Spartan"/>
                <a:ea typeface="Spartan"/>
                <a:cs typeface="Spartan"/>
                <a:sym typeface="Spartan"/>
              </a:rPr>
              <a:t> </a:t>
            </a:r>
            <a:endParaRPr sz="1500">
              <a:solidFill>
                <a:srgbClr val="674EA7"/>
              </a:solidFill>
              <a:latin typeface="Spartan"/>
              <a:ea typeface="Spartan"/>
              <a:cs typeface="Spartan"/>
              <a:sym typeface="Spartan"/>
            </a:endParaRPr>
          </a:p>
        </p:txBody>
      </p:sp>
      <p:sp>
        <p:nvSpPr>
          <p:cNvPr id="190" name="Google Shape;190;p23"/>
          <p:cNvSpPr/>
          <p:nvPr/>
        </p:nvSpPr>
        <p:spPr>
          <a:xfrm>
            <a:off x="6089413" y="78000"/>
            <a:ext cx="1725900" cy="1012200"/>
          </a:xfrm>
          <a:prstGeom prst="cloudCallout">
            <a:avLst>
              <a:gd fmla="val -71468" name="adj1"/>
              <a:gd fmla="val 35356" name="adj2"/>
            </a:avLst>
          </a:prstGeom>
          <a:solidFill>
            <a:schemeClr val="lt2"/>
          </a:solidFill>
          <a:ln cap="flat" cmpd="sng" w="9525">
            <a:solidFill>
              <a:schemeClr val="dk2"/>
            </a:solidFill>
            <a:prstDash val="solid"/>
            <a:round/>
            <a:headEnd len="sm" w="sm" type="none"/>
            <a:tailEnd len="sm" w="sm" type="none"/>
          </a:ln>
          <a:effectLst>
            <a:outerShdw blurRad="57150" rotWithShape="0" algn="bl" dir="5400000" dist="19050">
              <a:srgbClr val="000000">
                <a:alpha val="410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lang="en" sz="1300">
                <a:solidFill>
                  <a:srgbClr val="674EA7"/>
                </a:solidFill>
                <a:latin typeface="Spartan"/>
                <a:ea typeface="Spartan"/>
                <a:cs typeface="Spartan"/>
                <a:sym typeface="Spartan"/>
              </a:rPr>
              <a:t>Plan to Implement</a:t>
            </a:r>
            <a:endParaRPr sz="1300">
              <a:solidFill>
                <a:srgbClr val="674EA7"/>
              </a:solidFill>
              <a:latin typeface="Spartan"/>
              <a:ea typeface="Spartan"/>
              <a:cs typeface="Spartan"/>
              <a:sym typeface="Spartan"/>
            </a:endParaRPr>
          </a:p>
        </p:txBody>
      </p:sp>
      <p:grpSp>
        <p:nvGrpSpPr>
          <p:cNvPr id="191" name="Google Shape;191;p23"/>
          <p:cNvGrpSpPr/>
          <p:nvPr/>
        </p:nvGrpSpPr>
        <p:grpSpPr>
          <a:xfrm>
            <a:off x="4789391" y="5371718"/>
            <a:ext cx="2460300" cy="2460300"/>
            <a:chOff x="6254516" y="1318143"/>
            <a:chExt cx="2460300" cy="2460300"/>
          </a:xfrm>
        </p:grpSpPr>
        <p:sp>
          <p:nvSpPr>
            <p:cNvPr id="192" name="Google Shape;192;p23"/>
            <p:cNvSpPr/>
            <p:nvPr/>
          </p:nvSpPr>
          <p:spPr>
            <a:xfrm rot="2700000">
              <a:off x="7239866" y="1053398"/>
              <a:ext cx="489601" cy="2989789"/>
            </a:xfrm>
            <a:prstGeom prst="roundRect">
              <a:avLst>
                <a:gd fmla="val 50000" name="adj"/>
              </a:avLst>
            </a:prstGeom>
            <a:solidFill>
              <a:srgbClr val="9225A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23"/>
            <p:cNvSpPr/>
            <p:nvPr/>
          </p:nvSpPr>
          <p:spPr>
            <a:xfrm>
              <a:off x="6443962"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9225A5"/>
                  </a:solidFill>
                  <a:latin typeface="Roboto"/>
                  <a:ea typeface="Roboto"/>
                  <a:cs typeface="Roboto"/>
                  <a:sym typeface="Roboto"/>
                </a:rPr>
                <a:t>5</a:t>
              </a:r>
              <a:endParaRPr b="1" sz="900">
                <a:solidFill>
                  <a:srgbClr val="9225A5"/>
                </a:solidFill>
                <a:latin typeface="Roboto"/>
                <a:ea typeface="Roboto"/>
                <a:cs typeface="Roboto"/>
                <a:sym typeface="Roboto"/>
              </a:endParaRPr>
            </a:p>
          </p:txBody>
        </p:sp>
        <p:sp>
          <p:nvSpPr>
            <p:cNvPr id="194" name="Google Shape;194;p23"/>
            <p:cNvSpPr txBox="1"/>
            <p:nvPr/>
          </p:nvSpPr>
          <p:spPr>
            <a:xfrm rot="-2700000">
              <a:off x="6437087" y="2445147"/>
              <a:ext cx="1959676"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b="1" sz="1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Chapter 6 The Hero Teacher</a:t>
              </a:r>
              <a:endParaRPr b="1" sz="1100">
                <a:solidFill>
                  <a:srgbClr val="FFFFFF"/>
                </a:solidFill>
                <a:latin typeface="Roboto"/>
                <a:ea typeface="Roboto"/>
                <a:cs typeface="Roboto"/>
                <a:sym typeface="Roboto"/>
              </a:endParaRPr>
            </a:p>
            <a:p>
              <a:pPr indent="0" lvl="0" marL="0" rtl="0" algn="l">
                <a:lnSpc>
                  <a:spcPct val="115000"/>
                </a:lnSpc>
                <a:spcBef>
                  <a:spcPts val="0"/>
                </a:spcBef>
                <a:spcAft>
                  <a:spcPts val="0"/>
                </a:spcAft>
                <a:buNone/>
              </a:pPr>
              <a:r>
                <a:t/>
              </a:r>
              <a:endParaRPr b="1" sz="1100">
                <a:solidFill>
                  <a:srgbClr val="FFFFFF"/>
                </a:solidFill>
                <a:latin typeface="Roboto"/>
                <a:ea typeface="Roboto"/>
                <a:cs typeface="Roboto"/>
                <a:sym typeface="Roboto"/>
              </a:endParaRPr>
            </a:p>
          </p:txBody>
        </p:sp>
      </p:grpSp>
      <p:grpSp>
        <p:nvGrpSpPr>
          <p:cNvPr id="195" name="Google Shape;195;p23"/>
          <p:cNvGrpSpPr/>
          <p:nvPr/>
        </p:nvGrpSpPr>
        <p:grpSpPr>
          <a:xfrm>
            <a:off x="3585493" y="5371718"/>
            <a:ext cx="2460300" cy="2460300"/>
            <a:chOff x="4761418" y="1318143"/>
            <a:chExt cx="2460300" cy="2460300"/>
          </a:xfrm>
        </p:grpSpPr>
        <p:sp>
          <p:nvSpPr>
            <p:cNvPr id="196" name="Google Shape;196;p23"/>
            <p:cNvSpPr/>
            <p:nvPr/>
          </p:nvSpPr>
          <p:spPr>
            <a:xfrm rot="2700000">
              <a:off x="5746767" y="1053398"/>
              <a:ext cx="489601" cy="2989789"/>
            </a:xfrm>
            <a:prstGeom prst="roundRect">
              <a:avLst>
                <a:gd fmla="val 50000" name="adj"/>
              </a:avLst>
            </a:prstGeom>
            <a:solidFill>
              <a:srgbClr val="7F209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3"/>
            <p:cNvSpPr/>
            <p:nvPr/>
          </p:nvSpPr>
          <p:spPr>
            <a:xfrm>
              <a:off x="4950863"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F2090"/>
                  </a:solidFill>
                  <a:latin typeface="Roboto"/>
                  <a:ea typeface="Roboto"/>
                  <a:cs typeface="Roboto"/>
                  <a:sym typeface="Roboto"/>
                </a:rPr>
                <a:t>4</a:t>
              </a:r>
              <a:endParaRPr b="1" sz="900">
                <a:solidFill>
                  <a:srgbClr val="7F2090"/>
                </a:solidFill>
                <a:latin typeface="Roboto"/>
                <a:ea typeface="Roboto"/>
                <a:cs typeface="Roboto"/>
                <a:sym typeface="Roboto"/>
              </a:endParaRPr>
            </a:p>
          </p:txBody>
        </p:sp>
        <p:sp>
          <p:nvSpPr>
            <p:cNvPr id="198" name="Google Shape;198;p23"/>
            <p:cNvSpPr txBox="1"/>
            <p:nvPr/>
          </p:nvSpPr>
          <p:spPr>
            <a:xfrm rot="-2700000">
              <a:off x="4896424" y="2302799"/>
              <a:ext cx="2362302"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grpSp>
        <p:nvGrpSpPr>
          <p:cNvPr id="199" name="Google Shape;199;p23"/>
          <p:cNvGrpSpPr/>
          <p:nvPr/>
        </p:nvGrpSpPr>
        <p:grpSpPr>
          <a:xfrm>
            <a:off x="2616676" y="5426143"/>
            <a:ext cx="2460300" cy="2460300"/>
            <a:chOff x="3269751" y="1318143"/>
            <a:chExt cx="2460300" cy="2460300"/>
          </a:xfrm>
        </p:grpSpPr>
        <p:sp>
          <p:nvSpPr>
            <p:cNvPr id="200" name="Google Shape;200;p23"/>
            <p:cNvSpPr/>
            <p:nvPr/>
          </p:nvSpPr>
          <p:spPr>
            <a:xfrm rot="2700000">
              <a:off x="4255100" y="1053398"/>
              <a:ext cx="489601" cy="2989789"/>
            </a:xfrm>
            <a:prstGeom prst="roundRect">
              <a:avLst>
                <a:gd fmla="val 50000" name="adj"/>
              </a:avLst>
            </a:prstGeom>
            <a:solidFill>
              <a:srgbClr val="761E8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3"/>
            <p:cNvSpPr/>
            <p:nvPr/>
          </p:nvSpPr>
          <p:spPr>
            <a:xfrm>
              <a:off x="3459197"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61E86"/>
                  </a:solidFill>
                  <a:latin typeface="Roboto"/>
                  <a:ea typeface="Roboto"/>
                  <a:cs typeface="Roboto"/>
                  <a:sym typeface="Roboto"/>
                </a:rPr>
                <a:t>3</a:t>
              </a:r>
              <a:endParaRPr b="1" sz="900">
                <a:solidFill>
                  <a:srgbClr val="761E86"/>
                </a:solidFill>
                <a:latin typeface="Roboto"/>
                <a:ea typeface="Roboto"/>
                <a:cs typeface="Roboto"/>
                <a:sym typeface="Roboto"/>
              </a:endParaRPr>
            </a:p>
          </p:txBody>
        </p:sp>
        <p:sp>
          <p:nvSpPr>
            <p:cNvPr id="202" name="Google Shape;202;p23"/>
            <p:cNvSpPr txBox="1"/>
            <p:nvPr/>
          </p:nvSpPr>
          <p:spPr>
            <a:xfrm rot="-2700000">
              <a:off x="3404724" y="2302799"/>
              <a:ext cx="2362302"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grpSp>
        <p:nvGrpSpPr>
          <p:cNvPr id="203" name="Google Shape;203;p23"/>
          <p:cNvGrpSpPr/>
          <p:nvPr/>
        </p:nvGrpSpPr>
        <p:grpSpPr>
          <a:xfrm>
            <a:off x="1342551" y="5426143"/>
            <a:ext cx="2460300" cy="2460300"/>
            <a:chOff x="1776626" y="1318143"/>
            <a:chExt cx="2460300" cy="2460300"/>
          </a:xfrm>
        </p:grpSpPr>
        <p:grpSp>
          <p:nvGrpSpPr>
            <p:cNvPr id="204" name="Google Shape;204;p23"/>
            <p:cNvGrpSpPr/>
            <p:nvPr/>
          </p:nvGrpSpPr>
          <p:grpSpPr>
            <a:xfrm>
              <a:off x="1776626" y="1318143"/>
              <a:ext cx="2460300" cy="2460300"/>
              <a:chOff x="1776626" y="1318143"/>
              <a:chExt cx="2460300" cy="2460300"/>
            </a:xfrm>
          </p:grpSpPr>
          <p:sp>
            <p:nvSpPr>
              <p:cNvPr id="205" name="Google Shape;205;p23"/>
              <p:cNvSpPr/>
              <p:nvPr/>
            </p:nvSpPr>
            <p:spPr>
              <a:xfrm rot="2700000">
                <a:off x="2761975" y="1053398"/>
                <a:ext cx="489601" cy="2989789"/>
              </a:xfrm>
              <a:prstGeom prst="roundRect">
                <a:avLst>
                  <a:gd fmla="val 50000" name="adj"/>
                </a:avLst>
              </a:prstGeom>
              <a:solidFill>
                <a:srgbClr val="701C7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3"/>
              <p:cNvSpPr txBox="1"/>
              <p:nvPr/>
            </p:nvSpPr>
            <p:spPr>
              <a:xfrm rot="-2700000">
                <a:off x="1818624" y="2307786"/>
                <a:ext cx="2376303"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sp>
          <p:nvSpPr>
            <p:cNvPr id="207" name="Google Shape;207;p23"/>
            <p:cNvSpPr/>
            <p:nvPr/>
          </p:nvSpPr>
          <p:spPr>
            <a:xfrm>
              <a:off x="1966072"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701C7F"/>
                  </a:solidFill>
                  <a:latin typeface="Roboto"/>
                  <a:ea typeface="Roboto"/>
                  <a:cs typeface="Roboto"/>
                  <a:sym typeface="Roboto"/>
                </a:rPr>
                <a:t>2</a:t>
              </a:r>
              <a:endParaRPr b="1" sz="900">
                <a:solidFill>
                  <a:srgbClr val="701C7F"/>
                </a:solidFill>
                <a:latin typeface="Roboto"/>
                <a:ea typeface="Roboto"/>
                <a:cs typeface="Roboto"/>
                <a:sym typeface="Roboto"/>
              </a:endParaRPr>
            </a:p>
          </p:txBody>
        </p:sp>
      </p:grpSp>
      <p:grpSp>
        <p:nvGrpSpPr>
          <p:cNvPr id="208" name="Google Shape;208;p23"/>
          <p:cNvGrpSpPr/>
          <p:nvPr/>
        </p:nvGrpSpPr>
        <p:grpSpPr>
          <a:xfrm>
            <a:off x="216359" y="5576993"/>
            <a:ext cx="2460300" cy="2460300"/>
            <a:chOff x="284959" y="1318143"/>
            <a:chExt cx="2460300" cy="2460300"/>
          </a:xfrm>
        </p:grpSpPr>
        <p:sp>
          <p:nvSpPr>
            <p:cNvPr id="209" name="Google Shape;209;p23"/>
            <p:cNvSpPr/>
            <p:nvPr/>
          </p:nvSpPr>
          <p:spPr>
            <a:xfrm rot="2700000">
              <a:off x="1270309" y="1053398"/>
              <a:ext cx="489601" cy="2989789"/>
            </a:xfrm>
            <a:prstGeom prst="roundRect">
              <a:avLst>
                <a:gd fmla="val 50000" name="adj"/>
              </a:avLst>
            </a:prstGeom>
            <a:solidFill>
              <a:srgbClr val="5515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3"/>
            <p:cNvSpPr/>
            <p:nvPr/>
          </p:nvSpPr>
          <p:spPr>
            <a:xfrm>
              <a:off x="472955" y="3255512"/>
              <a:ext cx="326100" cy="326100"/>
            </a:xfrm>
            <a:prstGeom prst="ellipse">
              <a:avLst/>
            </a:prstGeom>
            <a:solidFill>
              <a:srgbClr val="FFFFFF"/>
            </a:solidFill>
            <a:ln>
              <a:noFill/>
            </a:ln>
            <a:effectLst>
              <a:outerShdw blurRad="228600" rotWithShape="0" algn="tl" dir="5400000" dist="50800">
                <a:srgbClr val="000000">
                  <a:alpha val="54900"/>
                </a:srgbClr>
              </a:outerShdw>
            </a:effectLst>
          </p:spPr>
          <p:txBody>
            <a:bodyPr anchorCtr="0" anchor="ctr" bIns="91425" lIns="91425" spcFirstLastPara="1" rIns="91425" wrap="square" tIns="91425">
              <a:noAutofit/>
            </a:bodyPr>
            <a:lstStyle/>
            <a:p>
              <a:pPr indent="0" lvl="0" marL="0" rtl="0" algn="l">
                <a:spcBef>
                  <a:spcPts val="0"/>
                </a:spcBef>
                <a:spcAft>
                  <a:spcPts val="0"/>
                </a:spcAft>
                <a:buNone/>
              </a:pPr>
              <a:r>
                <a:rPr b="1" lang="en" sz="900">
                  <a:solidFill>
                    <a:srgbClr val="551561"/>
                  </a:solidFill>
                  <a:latin typeface="Roboto"/>
                  <a:ea typeface="Roboto"/>
                  <a:cs typeface="Roboto"/>
                  <a:sym typeface="Roboto"/>
                </a:rPr>
                <a:t>1</a:t>
              </a:r>
              <a:endParaRPr b="1" sz="900">
                <a:solidFill>
                  <a:srgbClr val="551561"/>
                </a:solidFill>
                <a:latin typeface="Roboto"/>
                <a:ea typeface="Roboto"/>
                <a:cs typeface="Roboto"/>
                <a:sym typeface="Roboto"/>
              </a:endParaRPr>
            </a:p>
          </p:txBody>
        </p:sp>
        <p:sp>
          <p:nvSpPr>
            <p:cNvPr id="211" name="Google Shape;211;p23"/>
            <p:cNvSpPr txBox="1"/>
            <p:nvPr/>
          </p:nvSpPr>
          <p:spPr>
            <a:xfrm rot="-2700000">
              <a:off x="414317" y="2300549"/>
              <a:ext cx="2368666" cy="342805"/>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 sz="1100">
                  <a:solidFill>
                    <a:srgbClr val="FFFFFF"/>
                  </a:solidFill>
                  <a:latin typeface="Roboto"/>
                  <a:ea typeface="Roboto"/>
                  <a:cs typeface="Roboto"/>
                  <a:sym typeface="Roboto"/>
                </a:rPr>
                <a:t>Vestibulum congue tempus</a:t>
              </a:r>
              <a:endParaRPr b="1" sz="1100">
                <a:solidFill>
                  <a:srgbClr val="FFFFFF"/>
                </a:solidFill>
                <a:latin typeface="Roboto"/>
                <a:ea typeface="Roboto"/>
                <a:cs typeface="Roboto"/>
                <a:sym typeface="Roboto"/>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24"/>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Chapter Overview-Science Identity</a:t>
            </a:r>
            <a:endParaRPr/>
          </a:p>
        </p:txBody>
      </p:sp>
      <p:sp>
        <p:nvSpPr>
          <p:cNvPr id="217" name="Google Shape;217;p24"/>
          <p:cNvSpPr txBox="1"/>
          <p:nvPr>
            <p:ph idx="1" type="body"/>
          </p:nvPr>
        </p:nvSpPr>
        <p:spPr>
          <a:xfrm>
            <a:off x="560675" y="1030050"/>
            <a:ext cx="50070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a:t>What does it mean to be a smart</a:t>
            </a:r>
            <a:r>
              <a:rPr lang="en"/>
              <a:t> </a:t>
            </a:r>
            <a:r>
              <a:rPr lang="en"/>
              <a:t>science student</a:t>
            </a:r>
            <a:r>
              <a:rPr lang="en"/>
              <a:t>? Drop your ideas in the chat.</a:t>
            </a:r>
            <a:endParaRPr/>
          </a:p>
          <a:p>
            <a:pPr indent="-361950" lvl="0" marL="457200" rtl="0" algn="l">
              <a:spcBef>
                <a:spcPts val="0"/>
              </a:spcBef>
              <a:spcAft>
                <a:spcPts val="0"/>
              </a:spcAft>
              <a:buSzPts val="2100"/>
              <a:buChar char="•"/>
            </a:pPr>
            <a:r>
              <a:rPr lang="en"/>
              <a:t>Who gets to be a </a:t>
            </a:r>
            <a:br>
              <a:rPr lang="en"/>
            </a:br>
            <a:r>
              <a:rPr lang="en"/>
              <a:t>“</a:t>
            </a:r>
            <a:r>
              <a:rPr lang="en" u="sng">
                <a:solidFill>
                  <a:schemeClr val="hlink"/>
                </a:solidFill>
                <a:hlinkClick r:id="rId3"/>
              </a:rPr>
              <a:t>Smart Science Student</a:t>
            </a:r>
            <a:r>
              <a:rPr lang="en"/>
              <a:t>”?</a:t>
            </a:r>
            <a:endParaRPr/>
          </a:p>
          <a:p>
            <a:pPr indent="-361950" lvl="0" marL="457200" rtl="0" algn="l">
              <a:spcBef>
                <a:spcPts val="0"/>
              </a:spcBef>
              <a:spcAft>
                <a:spcPts val="0"/>
              </a:spcAft>
              <a:buSzPts val="2100"/>
              <a:buChar char="•"/>
            </a:pPr>
            <a:r>
              <a:rPr lang="en"/>
              <a:t>How might the language-identity dilemma influence students’ science identity?</a:t>
            </a:r>
            <a:endParaRPr/>
          </a:p>
        </p:txBody>
      </p:sp>
      <p:pic>
        <p:nvPicPr>
          <p:cNvPr descr="In a science classroom, have you ever wondered who gets to identify as a &quot;smart science student&quot;?  Find out what science teachers can do to make this identity compelling and accessible to all students. (research by Carlone et al., 2011)" id="218" name="Google Shape;218;p24" title="Who gets to be a &quot;Smart Science Student&quot;?">
            <a:hlinkClick r:id="rId4"/>
          </p:cNvPr>
          <p:cNvPicPr preferRelativeResize="0"/>
          <p:nvPr/>
        </p:nvPicPr>
        <p:blipFill>
          <a:blip r:embed="rId5">
            <a:alphaModFix/>
          </a:blip>
          <a:stretch>
            <a:fillRect/>
          </a:stretch>
        </p:blipFill>
        <p:spPr>
          <a:xfrm>
            <a:off x="5771325" y="1476425"/>
            <a:ext cx="3231824" cy="24238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8"/>
                                        </p:tgtEl>
                                        <p:attrNameLst>
                                          <p:attrName>style.visibility</p:attrName>
                                        </p:attrNameLst>
                                      </p:cBhvr>
                                      <p:to>
                                        <p:strVal val="visible"/>
                                      </p:to>
                                    </p:set>
                                    <p:animEffect filter="fade" transition="in">
                                      <p:cBhvr>
                                        <p:cTn dur="1000"/>
                                        <p:tgtEl>
                                          <p:spTgt spid="21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5"/>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Chapter Overview-Proving the Affective Domain</a:t>
            </a:r>
            <a:endParaRPr/>
          </a:p>
        </p:txBody>
      </p:sp>
      <p:sp>
        <p:nvSpPr>
          <p:cNvPr id="224" name="Google Shape;224;p25"/>
          <p:cNvSpPr txBox="1"/>
          <p:nvPr>
            <p:ph idx="1" type="body"/>
          </p:nvPr>
        </p:nvSpPr>
        <p:spPr>
          <a:xfrm>
            <a:off x="541175" y="1234825"/>
            <a:ext cx="41001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u="sng">
                <a:solidFill>
                  <a:schemeClr val="hlink"/>
                </a:solidFill>
                <a:hlinkClick r:id="rId3"/>
              </a:rPr>
              <a:t>Stroop Test</a:t>
            </a:r>
            <a:endParaRPr/>
          </a:p>
          <a:p>
            <a:pPr indent="-361950" lvl="0" marL="457200" rtl="0" algn="l">
              <a:spcBef>
                <a:spcPts val="0"/>
              </a:spcBef>
              <a:spcAft>
                <a:spcPts val="0"/>
              </a:spcAft>
              <a:buSzPts val="2100"/>
              <a:buChar char="•"/>
            </a:pPr>
            <a:r>
              <a:rPr lang="en" u="sng">
                <a:solidFill>
                  <a:schemeClr val="hlink"/>
                </a:solidFill>
                <a:hlinkClick r:id="rId4"/>
              </a:rPr>
              <a:t>Flanker Test</a:t>
            </a:r>
            <a:endParaRPr/>
          </a:p>
          <a:p>
            <a:pPr indent="-361950" lvl="0" marL="457200" rtl="0" algn="l">
              <a:spcBef>
                <a:spcPts val="0"/>
              </a:spcBef>
              <a:spcAft>
                <a:spcPts val="0"/>
              </a:spcAft>
              <a:buSzPts val="2100"/>
              <a:buChar char="•"/>
            </a:pPr>
            <a:r>
              <a:rPr lang="en"/>
              <a:t>“...when the task became more complicated, the simpler language freed these student to think.” (p. 93)</a:t>
            </a:r>
            <a:endParaRPr/>
          </a:p>
        </p:txBody>
      </p:sp>
      <p:pic>
        <p:nvPicPr>
          <p:cNvPr id="225" name="Google Shape;225;p25"/>
          <p:cNvPicPr preferRelativeResize="0"/>
          <p:nvPr/>
        </p:nvPicPr>
        <p:blipFill>
          <a:blip r:embed="rId5">
            <a:alphaModFix/>
          </a:blip>
          <a:stretch>
            <a:fillRect/>
          </a:stretch>
        </p:blipFill>
        <p:spPr>
          <a:xfrm>
            <a:off x="5057275" y="1092076"/>
            <a:ext cx="2525350" cy="1446175"/>
          </a:xfrm>
          <a:prstGeom prst="rect">
            <a:avLst/>
          </a:prstGeom>
          <a:noFill/>
          <a:ln>
            <a:noFill/>
          </a:ln>
        </p:spPr>
      </p:pic>
      <p:pic>
        <p:nvPicPr>
          <p:cNvPr id="226" name="Google Shape;226;p25"/>
          <p:cNvPicPr preferRelativeResize="0"/>
          <p:nvPr/>
        </p:nvPicPr>
        <p:blipFill>
          <a:blip r:embed="rId6">
            <a:alphaModFix/>
          </a:blip>
          <a:stretch>
            <a:fillRect/>
          </a:stretch>
        </p:blipFill>
        <p:spPr>
          <a:xfrm>
            <a:off x="5284878" y="2779300"/>
            <a:ext cx="2243249" cy="17242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Chapter Overview-Implications for Teaching</a:t>
            </a:r>
            <a:endParaRPr/>
          </a:p>
        </p:txBody>
      </p:sp>
      <p:sp>
        <p:nvSpPr>
          <p:cNvPr id="232" name="Google Shape;232;p26"/>
          <p:cNvSpPr txBox="1"/>
          <p:nvPr>
            <p:ph idx="1" type="body"/>
          </p:nvPr>
        </p:nvSpPr>
        <p:spPr>
          <a:xfrm>
            <a:off x="541175" y="1215325"/>
            <a:ext cx="82101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a:t>Curricular modifications-start with language that the students know</a:t>
            </a:r>
            <a:endParaRPr/>
          </a:p>
          <a:p>
            <a:pPr indent="-361950" lvl="0" marL="457200" rtl="0" algn="l">
              <a:spcBef>
                <a:spcPts val="0"/>
              </a:spcBef>
              <a:spcAft>
                <a:spcPts val="0"/>
              </a:spcAft>
              <a:buSzPts val="2100"/>
              <a:buChar char="•"/>
            </a:pPr>
            <a:r>
              <a:rPr lang="en"/>
              <a:t>Provide time to practice through discourse</a:t>
            </a:r>
            <a:endParaRPr/>
          </a:p>
          <a:p>
            <a:pPr indent="-361950" lvl="0" marL="457200" rtl="0" algn="l">
              <a:spcBef>
                <a:spcPts val="0"/>
              </a:spcBef>
              <a:spcAft>
                <a:spcPts val="0"/>
              </a:spcAft>
              <a:buSzPts val="2100"/>
              <a:buChar char="•"/>
            </a:pPr>
            <a:r>
              <a:rPr lang="en"/>
              <a:t>Teacher training- “...view the world from a lens that is not binary.” (p. 95)</a:t>
            </a:r>
            <a:endParaRPr/>
          </a:p>
          <a:p>
            <a:pPr indent="-361950" lvl="0" marL="457200" rtl="0" algn="l">
              <a:spcBef>
                <a:spcPts val="0"/>
              </a:spcBef>
              <a:spcAft>
                <a:spcPts val="0"/>
              </a:spcAft>
              <a:buSzPts val="2100"/>
              <a:buChar char="•"/>
            </a:pPr>
            <a:r>
              <a:rPr lang="en"/>
              <a:t>More on this in Chapter 6!</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7"/>
          <p:cNvSpPr txBox="1"/>
          <p:nvPr>
            <p:ph type="title"/>
          </p:nvPr>
        </p:nvSpPr>
        <p:spPr>
          <a:xfrm>
            <a:off x="640075" y="252688"/>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Breakout Rooms: </a:t>
            </a:r>
            <a:r>
              <a:rPr lang="en" u="sng">
                <a:solidFill>
                  <a:schemeClr val="hlink"/>
                </a:solidFill>
                <a:hlinkClick r:id="rId3"/>
              </a:rPr>
              <a:t>Save the Last Word</a:t>
            </a:r>
            <a:r>
              <a:rPr lang="en"/>
              <a:t> </a:t>
            </a:r>
            <a:endParaRPr/>
          </a:p>
        </p:txBody>
      </p:sp>
      <p:sp>
        <p:nvSpPr>
          <p:cNvPr id="238" name="Google Shape;238;p27"/>
          <p:cNvSpPr txBox="1"/>
          <p:nvPr>
            <p:ph idx="1" type="body"/>
          </p:nvPr>
        </p:nvSpPr>
        <p:spPr>
          <a:xfrm>
            <a:off x="451825" y="836150"/>
            <a:ext cx="8580900" cy="37380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a:t>Identify a Timekeeper and an initial Presenter</a:t>
            </a:r>
            <a:endParaRPr/>
          </a:p>
          <a:p>
            <a:pPr indent="-342900" lvl="1" marL="914400" rtl="0" algn="l">
              <a:spcBef>
                <a:spcPts val="0"/>
              </a:spcBef>
              <a:spcAft>
                <a:spcPts val="0"/>
              </a:spcAft>
              <a:buSzPts val="1800"/>
              <a:buChar char="•"/>
            </a:pPr>
            <a:r>
              <a:rPr lang="en"/>
              <a:t>Suggestion: Whoever’s first name is closest to the letter Z (Timekeeper) and A (initial Presenter). Also a great time to introduce yourselves!</a:t>
            </a:r>
            <a:endParaRPr/>
          </a:p>
          <a:p>
            <a:pPr indent="-361950" lvl="0" marL="457200" rtl="0" algn="l">
              <a:spcBef>
                <a:spcPts val="0"/>
              </a:spcBef>
              <a:spcAft>
                <a:spcPts val="0"/>
              </a:spcAft>
              <a:buSzPts val="2100"/>
              <a:buChar char="•"/>
            </a:pPr>
            <a:r>
              <a:rPr lang="en"/>
              <a:t>Presenter reads their chosen quote and identifies the page number. Does NOT say </a:t>
            </a:r>
            <a:r>
              <a:rPr lang="en"/>
              <a:t>anything</a:t>
            </a:r>
            <a:r>
              <a:rPr lang="en"/>
              <a:t> about why it was chosen.</a:t>
            </a:r>
            <a:endParaRPr/>
          </a:p>
          <a:p>
            <a:pPr indent="-361950" lvl="0" marL="457200" rtl="0" algn="l">
              <a:spcBef>
                <a:spcPts val="0"/>
              </a:spcBef>
              <a:spcAft>
                <a:spcPts val="0"/>
              </a:spcAft>
              <a:buSzPts val="2100"/>
              <a:buChar char="•"/>
            </a:pPr>
            <a:r>
              <a:rPr lang="en"/>
              <a:t>All other members of the group have </a:t>
            </a:r>
            <a:r>
              <a:rPr b="1" lang="en"/>
              <a:t>1 </a:t>
            </a:r>
            <a:r>
              <a:rPr b="1" lang="en"/>
              <a:t>minute each</a:t>
            </a:r>
            <a:r>
              <a:rPr lang="en"/>
              <a:t> to respond saying what it makes them think about, what questions it raises for them, etc.</a:t>
            </a:r>
            <a:endParaRPr/>
          </a:p>
          <a:p>
            <a:pPr indent="-361950" lvl="0" marL="457200" rtl="0" algn="l">
              <a:spcBef>
                <a:spcPts val="0"/>
              </a:spcBef>
              <a:spcAft>
                <a:spcPts val="0"/>
              </a:spcAft>
              <a:buSzPts val="2100"/>
              <a:buChar char="•"/>
            </a:pPr>
            <a:r>
              <a:rPr lang="en"/>
              <a:t>The Presenter then has </a:t>
            </a:r>
            <a:r>
              <a:rPr b="1" lang="en"/>
              <a:t>3 minutes</a:t>
            </a:r>
            <a:r>
              <a:rPr lang="en"/>
              <a:t> to state why they chose that quote and to respond to — or build on — what they heard from their colleagues.</a:t>
            </a:r>
            <a:endParaRPr/>
          </a:p>
          <a:p>
            <a:pPr indent="-361950" lvl="0" marL="457200" rtl="0" algn="l">
              <a:spcBef>
                <a:spcPts val="0"/>
              </a:spcBef>
              <a:spcAft>
                <a:spcPts val="0"/>
              </a:spcAft>
              <a:buSzPts val="2100"/>
              <a:buChar char="•"/>
            </a:pPr>
            <a:r>
              <a:rPr lang="en"/>
              <a:t>Rinse and Repeat until everyone has had the chance to be the Presenter and have the “Last Word”.</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Synthesis-Waterfall Chat</a:t>
            </a:r>
            <a:endParaRPr/>
          </a:p>
        </p:txBody>
      </p:sp>
      <p:sp>
        <p:nvSpPr>
          <p:cNvPr id="244" name="Google Shape;244;p2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a:t>Reflect on what you heard in your group. Take a minute to craft this sentence in the chat (DO NOT hit Enter yet!)</a:t>
            </a:r>
            <a:endParaRPr/>
          </a:p>
          <a:p>
            <a:pPr indent="-342900" lvl="1" marL="914400" rtl="0" algn="l">
              <a:spcBef>
                <a:spcPts val="0"/>
              </a:spcBef>
              <a:spcAft>
                <a:spcPts val="0"/>
              </a:spcAft>
              <a:buSzPts val="1800"/>
              <a:buChar char="•"/>
            </a:pPr>
            <a:r>
              <a:rPr lang="en"/>
              <a:t>I used to …</a:t>
            </a:r>
            <a:endParaRPr/>
          </a:p>
          <a:p>
            <a:pPr indent="-342900" lvl="1" marL="914400" rtl="0" algn="l">
              <a:spcBef>
                <a:spcPts val="0"/>
              </a:spcBef>
              <a:spcAft>
                <a:spcPts val="0"/>
              </a:spcAft>
              <a:buSzPts val="1800"/>
              <a:buChar char="•"/>
            </a:pPr>
            <a:r>
              <a:rPr lang="en"/>
              <a:t>But now I …</a:t>
            </a:r>
            <a:endParaRPr/>
          </a:p>
          <a:p>
            <a:pPr indent="-342900" lvl="1" marL="914400" rtl="0" algn="l">
              <a:spcBef>
                <a:spcPts val="0"/>
              </a:spcBef>
              <a:spcAft>
                <a:spcPts val="0"/>
              </a:spcAft>
              <a:buSzPts val="1800"/>
              <a:buChar char="•"/>
            </a:pPr>
            <a:r>
              <a:rPr lang="en"/>
              <a:t>So I will…</a:t>
            </a:r>
            <a:endParaRPr/>
          </a:p>
          <a:p>
            <a:pPr indent="-361950" lvl="0" marL="457200" rtl="0" algn="l">
              <a:spcBef>
                <a:spcPts val="0"/>
              </a:spcBef>
              <a:spcAft>
                <a:spcPts val="0"/>
              </a:spcAft>
              <a:buSzPts val="2100"/>
              <a:buChar char="•"/>
            </a:pPr>
            <a:r>
              <a:rPr lang="en"/>
              <a:t>Example: </a:t>
            </a:r>
            <a:r>
              <a:rPr lang="en" u="sng"/>
              <a:t>I used to</a:t>
            </a:r>
            <a:r>
              <a:rPr lang="en"/>
              <a:t> think that telling students they were smart was a good thing </a:t>
            </a:r>
            <a:r>
              <a:rPr lang="en" u="sng"/>
              <a:t>but now I</a:t>
            </a:r>
            <a:r>
              <a:rPr lang="en"/>
              <a:t> realize that this label is limiting </a:t>
            </a:r>
            <a:r>
              <a:rPr lang="en" u="sng"/>
              <a:t>so I will</a:t>
            </a:r>
            <a:r>
              <a:rPr lang="en"/>
              <a:t> focus on using language to notice and name something specific students have done well. </a:t>
            </a:r>
            <a:endParaRPr/>
          </a:p>
          <a:p>
            <a:pPr indent="-361950" lvl="0" marL="457200" rtl="0" algn="l">
              <a:spcBef>
                <a:spcPts val="0"/>
              </a:spcBef>
              <a:spcAft>
                <a:spcPts val="0"/>
              </a:spcAft>
              <a:buSzPts val="2100"/>
              <a:buChar char="•"/>
            </a:pPr>
            <a:r>
              <a:rPr lang="en"/>
              <a:t>We’ll all hit Enter together...so get ready!</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9"/>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Key “Language Moves”</a:t>
            </a:r>
            <a:endParaRPr/>
          </a:p>
        </p:txBody>
      </p:sp>
      <p:sp>
        <p:nvSpPr>
          <p:cNvPr id="250" name="Google Shape;250;p29"/>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a:t>Thinking:</a:t>
            </a:r>
            <a:endParaRPr/>
          </a:p>
          <a:p>
            <a:pPr indent="-342900" lvl="1" marL="914400" rtl="0" algn="l">
              <a:spcBef>
                <a:spcPts val="0"/>
              </a:spcBef>
              <a:spcAft>
                <a:spcPts val="0"/>
              </a:spcAft>
              <a:buSzPts val="1800"/>
              <a:buChar char="•"/>
            </a:pPr>
            <a:r>
              <a:rPr lang="en"/>
              <a:t>cue action and provide a means to regulate our activity, direct students to specific cognitive acts</a:t>
            </a:r>
            <a:endParaRPr/>
          </a:p>
          <a:p>
            <a:pPr indent="-342900" lvl="1" marL="914400" rtl="0" algn="l">
              <a:spcBef>
                <a:spcPts val="0"/>
              </a:spcBef>
              <a:spcAft>
                <a:spcPts val="0"/>
              </a:spcAft>
              <a:buSzPts val="1800"/>
              <a:buChar char="•"/>
            </a:pPr>
            <a:r>
              <a:rPr lang="en"/>
              <a:t>We don’t want students to just “think”</a:t>
            </a:r>
            <a:endParaRPr/>
          </a:p>
          <a:p>
            <a:pPr indent="-342900" lvl="1" marL="914400" rtl="0" algn="l">
              <a:spcBef>
                <a:spcPts val="0"/>
              </a:spcBef>
              <a:spcAft>
                <a:spcPts val="0"/>
              </a:spcAft>
              <a:buSzPts val="1800"/>
              <a:buChar char="•"/>
            </a:pPr>
            <a:r>
              <a:rPr lang="en"/>
              <a:t>Noticing and Naming</a:t>
            </a:r>
            <a:endParaRPr/>
          </a:p>
          <a:p>
            <a:pPr indent="-361950" lvl="0" marL="457200" rtl="0" algn="l">
              <a:spcBef>
                <a:spcPts val="0"/>
              </a:spcBef>
              <a:spcAft>
                <a:spcPts val="0"/>
              </a:spcAft>
              <a:buSzPts val="2100"/>
              <a:buChar char="•"/>
            </a:pPr>
            <a:r>
              <a:rPr lang="en"/>
              <a:t>Community:</a:t>
            </a:r>
            <a:endParaRPr/>
          </a:p>
          <a:p>
            <a:pPr indent="-342900" lvl="1" marL="914400" rtl="0" algn="l">
              <a:spcBef>
                <a:spcPts val="0"/>
              </a:spcBef>
              <a:spcAft>
                <a:spcPts val="0"/>
              </a:spcAft>
              <a:buSzPts val="1800"/>
              <a:buChar char="•"/>
            </a:pPr>
            <a:r>
              <a:rPr lang="en"/>
              <a:t>Using more inclusive and community-oriented language</a:t>
            </a:r>
            <a:endParaRPr/>
          </a:p>
          <a:p>
            <a:pPr indent="-342900" lvl="1" marL="914400" rtl="0" algn="l">
              <a:spcBef>
                <a:spcPts val="0"/>
              </a:spcBef>
              <a:spcAft>
                <a:spcPts val="0"/>
              </a:spcAft>
              <a:buSzPts val="1800"/>
              <a:buChar char="•"/>
            </a:pPr>
            <a:r>
              <a:rPr lang="en"/>
              <a:t>Teacher is not only director of activity but a participant</a:t>
            </a:r>
            <a:endParaRPr/>
          </a:p>
          <a:p>
            <a:pPr indent="-342900" lvl="1" marL="914400" rtl="0" algn="l">
              <a:spcBef>
                <a:spcPts val="0"/>
              </a:spcBef>
              <a:spcAft>
                <a:spcPts val="0"/>
              </a:spcAft>
              <a:buSzPts val="1800"/>
              <a:buChar char="•"/>
            </a:pPr>
            <a:r>
              <a:rPr lang="en"/>
              <a:t>Make connections to real people and their contributions</a:t>
            </a:r>
            <a:endParaRPr/>
          </a:p>
          <a:p>
            <a:pPr indent="0" lvl="0" marL="0" rtl="0" algn="l">
              <a:spcBef>
                <a:spcPts val="800"/>
              </a:spcBef>
              <a:spcAft>
                <a:spcPts val="0"/>
              </a:spcAft>
              <a:buNone/>
            </a:pPr>
            <a:r>
              <a:rPr lang="en" sz="700"/>
              <a:t>S</a:t>
            </a:r>
            <a:r>
              <a:rPr lang="en" sz="700"/>
              <a:t>ource: </a:t>
            </a:r>
            <a:r>
              <a:rPr lang="en" sz="700"/>
              <a:t>Creating</a:t>
            </a:r>
            <a:r>
              <a:rPr lang="en" sz="700"/>
              <a:t> Cultures of Thinking by Ron Ritchhart</a:t>
            </a:r>
            <a:endParaRPr sz="700"/>
          </a:p>
        </p:txBody>
      </p:sp>
      <p:pic>
        <p:nvPicPr>
          <p:cNvPr id="251" name="Google Shape;251;p29"/>
          <p:cNvPicPr preferRelativeResize="0"/>
          <p:nvPr/>
        </p:nvPicPr>
        <p:blipFill>
          <a:blip r:embed="rId3">
            <a:alphaModFix/>
          </a:blip>
          <a:stretch>
            <a:fillRect/>
          </a:stretch>
        </p:blipFill>
        <p:spPr>
          <a:xfrm>
            <a:off x="7906895" y="68275"/>
            <a:ext cx="1147950" cy="15188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sp>
        <p:nvSpPr>
          <p:cNvPr id="256" name="Google Shape;256;p30"/>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Key “Language Moves”</a:t>
            </a:r>
            <a:endParaRPr/>
          </a:p>
        </p:txBody>
      </p:sp>
      <p:sp>
        <p:nvSpPr>
          <p:cNvPr id="257" name="Google Shape;257;p30"/>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a:t>Identity</a:t>
            </a:r>
            <a:endParaRPr/>
          </a:p>
          <a:p>
            <a:pPr indent="-342900" lvl="1" marL="914400" rtl="0" algn="l">
              <a:spcBef>
                <a:spcPts val="0"/>
              </a:spcBef>
              <a:spcAft>
                <a:spcPts val="0"/>
              </a:spcAft>
              <a:buSzPts val="1800"/>
              <a:buChar char="•"/>
            </a:pPr>
            <a:r>
              <a:rPr lang="en"/>
              <a:t>Aboutitis-teaching about the subject rather than engaging students as members of it</a:t>
            </a:r>
            <a:endParaRPr/>
          </a:p>
          <a:p>
            <a:pPr indent="-342900" lvl="1" marL="914400" rtl="0" algn="l">
              <a:spcBef>
                <a:spcPts val="0"/>
              </a:spcBef>
              <a:spcAft>
                <a:spcPts val="0"/>
              </a:spcAft>
              <a:buSzPts val="1800"/>
              <a:buChar char="•"/>
            </a:pPr>
            <a:r>
              <a:rPr lang="en"/>
              <a:t>Language helps students assume role, signals they need to activate certain applicable ways of thinking</a:t>
            </a:r>
            <a:endParaRPr/>
          </a:p>
          <a:p>
            <a:pPr indent="-342900" lvl="1" marL="914400" rtl="0" algn="l">
              <a:spcBef>
                <a:spcPts val="0"/>
              </a:spcBef>
              <a:spcAft>
                <a:spcPts val="0"/>
              </a:spcAft>
              <a:buSzPts val="1800"/>
              <a:buChar char="•"/>
            </a:pPr>
            <a:r>
              <a:rPr lang="en"/>
              <a:t>Focus is on acquiring thinking abilities and processes of the discipline, not just learning for the test</a:t>
            </a:r>
            <a:endParaRPr/>
          </a:p>
          <a:p>
            <a:pPr indent="-361950" lvl="0" marL="457200" rtl="0" algn="l">
              <a:spcBef>
                <a:spcPts val="0"/>
              </a:spcBef>
              <a:spcAft>
                <a:spcPts val="0"/>
              </a:spcAft>
              <a:buSzPts val="2100"/>
              <a:buChar char="•"/>
            </a:pPr>
            <a:r>
              <a:rPr lang="en"/>
              <a:t>Initiative</a:t>
            </a:r>
            <a:endParaRPr/>
          </a:p>
          <a:p>
            <a:pPr indent="-342900" lvl="1" marL="914400" rtl="0" algn="l">
              <a:spcBef>
                <a:spcPts val="0"/>
              </a:spcBef>
              <a:spcAft>
                <a:spcPts val="0"/>
              </a:spcAft>
              <a:buSzPts val="1800"/>
              <a:buChar char="•"/>
            </a:pPr>
            <a:r>
              <a:rPr lang="en"/>
              <a:t>Thinking about the world as a field of action that we can potentially direct and influence, rather than something that  is apart and separate</a:t>
            </a:r>
            <a:endParaRPr/>
          </a:p>
          <a:p>
            <a:pPr indent="-342900" lvl="1" marL="914400" rtl="0" algn="l">
              <a:spcBef>
                <a:spcPts val="0"/>
              </a:spcBef>
              <a:spcAft>
                <a:spcPts val="0"/>
              </a:spcAft>
              <a:buSzPts val="1800"/>
              <a:buChar char="•"/>
            </a:pPr>
            <a:r>
              <a:rPr lang="en"/>
              <a:t>“What’s your plan for tackling this?” “Where will you go next?” “If you did have an idea, what might it be?”</a:t>
            </a:r>
            <a:endParaRPr/>
          </a:p>
          <a:p>
            <a:pPr indent="0" lvl="0" marL="0" rtl="0" algn="l">
              <a:spcBef>
                <a:spcPts val="800"/>
              </a:spcBef>
              <a:spcAft>
                <a:spcPts val="0"/>
              </a:spcAft>
              <a:buNone/>
            </a:pPr>
            <a:r>
              <a:rPr lang="en" sz="700"/>
              <a:t>Source: Creating Cultures of Thinking by Ron Ritchhart</a:t>
            </a:r>
            <a:endParaRPr sz="700"/>
          </a:p>
        </p:txBody>
      </p:sp>
      <p:pic>
        <p:nvPicPr>
          <p:cNvPr id="258" name="Google Shape;258;p30"/>
          <p:cNvPicPr preferRelativeResize="0"/>
          <p:nvPr/>
        </p:nvPicPr>
        <p:blipFill>
          <a:blip r:embed="rId3">
            <a:alphaModFix/>
          </a:blip>
          <a:stretch>
            <a:fillRect/>
          </a:stretch>
        </p:blipFill>
        <p:spPr>
          <a:xfrm>
            <a:off x="7906895" y="68275"/>
            <a:ext cx="1147950" cy="15188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31"/>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Key “Language Moves”</a:t>
            </a:r>
            <a:endParaRPr/>
          </a:p>
        </p:txBody>
      </p:sp>
      <p:sp>
        <p:nvSpPr>
          <p:cNvPr id="264" name="Google Shape;264;p31"/>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p>
            <a:pPr indent="-361950" lvl="0" marL="457200" rtl="0" algn="l">
              <a:spcBef>
                <a:spcPts val="800"/>
              </a:spcBef>
              <a:spcAft>
                <a:spcPts val="0"/>
              </a:spcAft>
              <a:buSzPts val="2100"/>
              <a:buChar char="•"/>
            </a:pPr>
            <a:r>
              <a:rPr lang="en"/>
              <a:t>Mindfulness</a:t>
            </a:r>
            <a:endParaRPr/>
          </a:p>
          <a:p>
            <a:pPr indent="-342900" lvl="1" marL="914400" rtl="0" algn="l">
              <a:spcBef>
                <a:spcPts val="0"/>
              </a:spcBef>
              <a:spcAft>
                <a:spcPts val="0"/>
              </a:spcAft>
              <a:buSzPts val="1800"/>
              <a:buChar char="•"/>
            </a:pPr>
            <a:r>
              <a:rPr lang="en"/>
              <a:t>Language that allows for the possibility of interpretation keeps the mind in an open state</a:t>
            </a:r>
            <a:endParaRPr/>
          </a:p>
          <a:p>
            <a:pPr indent="-342900" lvl="1" marL="914400" rtl="0" algn="l">
              <a:spcBef>
                <a:spcPts val="0"/>
              </a:spcBef>
              <a:spcAft>
                <a:spcPts val="0"/>
              </a:spcAft>
              <a:buSzPts val="1800"/>
              <a:buChar char="•"/>
            </a:pPr>
            <a:r>
              <a:rPr lang="en"/>
              <a:t>Conditional (“might) vs. absolute language (“is”)</a:t>
            </a:r>
            <a:endParaRPr/>
          </a:p>
          <a:p>
            <a:pPr indent="-342900" lvl="1" marL="914400" rtl="0" algn="l">
              <a:spcBef>
                <a:spcPts val="0"/>
              </a:spcBef>
              <a:spcAft>
                <a:spcPts val="0"/>
              </a:spcAft>
              <a:buSzPts val="1800"/>
              <a:buChar char="•"/>
            </a:pPr>
            <a:r>
              <a:rPr lang="en"/>
              <a:t>Seeking to understand vs. passive recipients</a:t>
            </a:r>
            <a:endParaRPr/>
          </a:p>
          <a:p>
            <a:pPr indent="-361950" lvl="0" marL="457200" rtl="0" algn="l">
              <a:spcBef>
                <a:spcPts val="0"/>
              </a:spcBef>
              <a:spcAft>
                <a:spcPts val="0"/>
              </a:spcAft>
              <a:buSzPts val="2100"/>
              <a:buChar char="•"/>
            </a:pPr>
            <a:r>
              <a:rPr lang="en"/>
              <a:t>Praise and Feedback</a:t>
            </a:r>
            <a:endParaRPr/>
          </a:p>
          <a:p>
            <a:pPr indent="-342900" lvl="1" marL="914400" rtl="0" algn="l">
              <a:spcBef>
                <a:spcPts val="0"/>
              </a:spcBef>
              <a:spcAft>
                <a:spcPts val="0"/>
              </a:spcAft>
              <a:buSzPts val="1800"/>
              <a:buChar char="•"/>
            </a:pPr>
            <a:r>
              <a:rPr lang="en"/>
              <a:t>Focus on effort and actions</a:t>
            </a:r>
            <a:endParaRPr/>
          </a:p>
          <a:p>
            <a:pPr indent="-342900" lvl="1" marL="914400" rtl="0" algn="l">
              <a:spcBef>
                <a:spcPts val="0"/>
              </a:spcBef>
              <a:spcAft>
                <a:spcPts val="0"/>
              </a:spcAft>
              <a:buSzPts val="1800"/>
              <a:buChar char="•"/>
            </a:pPr>
            <a:r>
              <a:rPr lang="en"/>
              <a:t>Language should be specific, descriptive and informative</a:t>
            </a:r>
            <a:endParaRPr/>
          </a:p>
          <a:p>
            <a:pPr indent="-361950" lvl="0" marL="457200" rtl="0" algn="l">
              <a:spcBef>
                <a:spcPts val="0"/>
              </a:spcBef>
              <a:spcAft>
                <a:spcPts val="0"/>
              </a:spcAft>
              <a:buSzPts val="2100"/>
              <a:buChar char="•"/>
            </a:pPr>
            <a:r>
              <a:rPr lang="en"/>
              <a:t>Listening</a:t>
            </a:r>
            <a:endParaRPr/>
          </a:p>
          <a:p>
            <a:pPr indent="-342900" lvl="1" marL="914400" rtl="0" algn="l">
              <a:spcBef>
                <a:spcPts val="0"/>
              </a:spcBef>
              <a:spcAft>
                <a:spcPts val="0"/>
              </a:spcAft>
              <a:buSzPts val="1800"/>
              <a:buChar char="•"/>
            </a:pPr>
            <a:r>
              <a:rPr lang="en"/>
              <a:t>Listening shows respect for an interest in our people’s thinking</a:t>
            </a:r>
            <a:endParaRPr/>
          </a:p>
          <a:p>
            <a:pPr indent="-342900" lvl="1" marL="914400" rtl="0" algn="l">
              <a:spcBef>
                <a:spcPts val="0"/>
              </a:spcBef>
              <a:spcAft>
                <a:spcPts val="0"/>
              </a:spcAft>
              <a:buSzPts val="1800"/>
              <a:buChar char="•"/>
            </a:pPr>
            <a:r>
              <a:rPr lang="en"/>
              <a:t>Invite others in, challenge ideas (in exploratory sense)</a:t>
            </a:r>
            <a:endParaRPr/>
          </a:p>
          <a:p>
            <a:pPr indent="-342900" lvl="1" marL="914400" rtl="0" algn="l">
              <a:spcBef>
                <a:spcPts val="0"/>
              </a:spcBef>
              <a:spcAft>
                <a:spcPts val="0"/>
              </a:spcAft>
              <a:buSzPts val="1800"/>
              <a:buChar char="•"/>
            </a:pPr>
            <a:r>
              <a:rPr lang="en"/>
              <a:t>7 aspects of </a:t>
            </a:r>
            <a:r>
              <a:rPr lang="en" u="sng">
                <a:solidFill>
                  <a:schemeClr val="hlink"/>
                </a:solidFill>
                <a:hlinkClick r:id="rId3"/>
              </a:rPr>
              <a:t>Collaborative Communication</a:t>
            </a:r>
            <a:endParaRPr/>
          </a:p>
          <a:p>
            <a:pPr indent="0" lvl="0" marL="0" rtl="0" algn="l">
              <a:spcBef>
                <a:spcPts val="800"/>
              </a:spcBef>
              <a:spcAft>
                <a:spcPts val="0"/>
              </a:spcAft>
              <a:buNone/>
            </a:pPr>
            <a:r>
              <a:rPr lang="en" sz="700"/>
              <a:t>Source: Creating Cultures of Thinking by Ron Ritchhart</a:t>
            </a:r>
            <a:endParaRPr sz="700"/>
          </a:p>
        </p:txBody>
      </p:sp>
      <p:pic>
        <p:nvPicPr>
          <p:cNvPr id="265" name="Google Shape;265;p31"/>
          <p:cNvPicPr preferRelativeResize="0"/>
          <p:nvPr/>
        </p:nvPicPr>
        <p:blipFill>
          <a:blip r:embed="rId4">
            <a:alphaModFix/>
          </a:blip>
          <a:stretch>
            <a:fillRect/>
          </a:stretch>
        </p:blipFill>
        <p:spPr>
          <a:xfrm>
            <a:off x="8012025" y="68275"/>
            <a:ext cx="1042825" cy="13797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32"/>
          <p:cNvSpPr txBox="1"/>
          <p:nvPr>
            <p:ph type="title"/>
          </p:nvPr>
        </p:nvSpPr>
        <p:spPr>
          <a:xfrm>
            <a:off x="320200" y="57575"/>
            <a:ext cx="7641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In Your Community</a:t>
            </a:r>
            <a:endParaRPr/>
          </a:p>
        </p:txBody>
      </p:sp>
      <p:pic>
        <p:nvPicPr>
          <p:cNvPr id="271" name="Google Shape;271;p32"/>
          <p:cNvPicPr preferRelativeResize="0"/>
          <p:nvPr/>
        </p:nvPicPr>
        <p:blipFill>
          <a:blip r:embed="rId3">
            <a:alphaModFix/>
          </a:blip>
          <a:stretch>
            <a:fillRect/>
          </a:stretch>
        </p:blipFill>
        <p:spPr>
          <a:xfrm>
            <a:off x="388251" y="993450"/>
            <a:ext cx="3514474" cy="2360800"/>
          </a:xfrm>
          <a:prstGeom prst="rect">
            <a:avLst/>
          </a:prstGeom>
          <a:noFill/>
          <a:ln>
            <a:noFill/>
          </a:ln>
        </p:spPr>
      </p:pic>
      <p:pic>
        <p:nvPicPr>
          <p:cNvPr id="272" name="Google Shape;272;p32"/>
          <p:cNvPicPr preferRelativeResize="0"/>
          <p:nvPr/>
        </p:nvPicPr>
        <p:blipFill>
          <a:blip r:embed="rId4">
            <a:alphaModFix/>
          </a:blip>
          <a:stretch>
            <a:fillRect/>
          </a:stretch>
        </p:blipFill>
        <p:spPr>
          <a:xfrm>
            <a:off x="5469550" y="326100"/>
            <a:ext cx="3182900" cy="3442450"/>
          </a:xfrm>
          <a:prstGeom prst="rect">
            <a:avLst/>
          </a:prstGeom>
          <a:noFill/>
          <a:ln>
            <a:noFill/>
          </a:ln>
        </p:spPr>
      </p:pic>
      <p:pic>
        <p:nvPicPr>
          <p:cNvPr id="273" name="Google Shape;273;p32"/>
          <p:cNvPicPr preferRelativeResize="0"/>
          <p:nvPr/>
        </p:nvPicPr>
        <p:blipFill>
          <a:blip r:embed="rId5">
            <a:alphaModFix/>
          </a:blip>
          <a:stretch>
            <a:fillRect/>
          </a:stretch>
        </p:blipFill>
        <p:spPr>
          <a:xfrm>
            <a:off x="3367113" y="2180375"/>
            <a:ext cx="1950025" cy="23027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3"/>
          <p:cNvSpPr txBox="1"/>
          <p:nvPr>
            <p:ph type="ctrTitle"/>
          </p:nvPr>
        </p:nvSpPr>
        <p:spPr>
          <a:xfrm>
            <a:off x="311708" y="1319850"/>
            <a:ext cx="8520600" cy="2052600"/>
          </a:xfrm>
          <a:prstGeom prst="rect">
            <a:avLst/>
          </a:prstGeom>
        </p:spPr>
        <p:txBody>
          <a:bodyPr anchorCtr="0" anchor="b" bIns="34275" lIns="68575" spcFirstLastPara="1" rIns="68575" wrap="square" tIns="34275">
            <a:noAutofit/>
          </a:bodyPr>
          <a:lstStyle/>
          <a:p>
            <a:pPr indent="0" lvl="0" marL="0" rtl="0" algn="ctr">
              <a:spcBef>
                <a:spcPts val="0"/>
              </a:spcBef>
              <a:spcAft>
                <a:spcPts val="0"/>
              </a:spcAft>
              <a:buNone/>
            </a:pPr>
            <a:r>
              <a:rPr lang="en"/>
              <a:t>Science in the City</a:t>
            </a:r>
            <a:endParaRPr/>
          </a:p>
        </p:txBody>
      </p:sp>
      <p:sp>
        <p:nvSpPr>
          <p:cNvPr id="279" name="Google Shape;279;p33"/>
          <p:cNvSpPr txBox="1"/>
          <p:nvPr/>
        </p:nvSpPr>
        <p:spPr>
          <a:xfrm>
            <a:off x="267825" y="215450"/>
            <a:ext cx="5654100" cy="1754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400">
                <a:solidFill>
                  <a:schemeClr val="dk2"/>
                </a:solidFill>
                <a:latin typeface="Spartan"/>
                <a:ea typeface="Spartan"/>
                <a:cs typeface="Spartan"/>
                <a:sym typeface="Spartan"/>
              </a:rPr>
              <a:t>Thank you for attending! </a:t>
            </a:r>
            <a:endParaRPr sz="2400">
              <a:solidFill>
                <a:schemeClr val="dk2"/>
              </a:solidFill>
              <a:latin typeface="Spartan"/>
              <a:ea typeface="Spartan"/>
              <a:cs typeface="Spartan"/>
              <a:sym typeface="Spartan"/>
            </a:endParaRPr>
          </a:p>
          <a:p>
            <a:pPr indent="0" lvl="0" marL="0" rtl="0" algn="l">
              <a:spcBef>
                <a:spcPts val="0"/>
              </a:spcBef>
              <a:spcAft>
                <a:spcPts val="0"/>
              </a:spcAft>
              <a:buNone/>
            </a:pPr>
            <a:r>
              <a:rPr lang="en" sz="2400">
                <a:solidFill>
                  <a:schemeClr val="dk2"/>
                </a:solidFill>
                <a:latin typeface="Spartan"/>
                <a:ea typeface="Spartan"/>
                <a:cs typeface="Spartan"/>
                <a:sym typeface="Spartan"/>
              </a:rPr>
              <a:t>Please provide us with </a:t>
            </a:r>
            <a:r>
              <a:rPr lang="en" sz="2400" u="sng">
                <a:solidFill>
                  <a:schemeClr val="hlink"/>
                </a:solidFill>
                <a:latin typeface="Spartan"/>
                <a:ea typeface="Spartan"/>
                <a:cs typeface="Spartan"/>
                <a:sym typeface="Spartan"/>
                <a:hlinkClick r:id="rId3"/>
              </a:rPr>
              <a:t>feedback</a:t>
            </a:r>
            <a:r>
              <a:rPr lang="en" sz="2400">
                <a:solidFill>
                  <a:srgbClr val="FFFFFF"/>
                </a:solidFill>
                <a:latin typeface="Spartan"/>
                <a:ea typeface="Spartan"/>
                <a:cs typeface="Spartan"/>
                <a:sym typeface="Spartan"/>
              </a:rPr>
              <a:t>.</a:t>
            </a:r>
            <a:endParaRPr sz="2400">
              <a:solidFill>
                <a:srgbClr val="FFFFFF"/>
              </a:solidFill>
              <a:latin typeface="Spartan"/>
              <a:ea typeface="Spartan"/>
              <a:cs typeface="Spartan"/>
              <a:sym typeface="Spartan"/>
            </a:endParaRPr>
          </a:p>
          <a:p>
            <a:pPr indent="0" lvl="0" marL="0" rtl="0" algn="l">
              <a:spcBef>
                <a:spcPts val="0"/>
              </a:spcBef>
              <a:spcAft>
                <a:spcPts val="0"/>
              </a:spcAft>
              <a:buNone/>
            </a:pPr>
            <a:r>
              <a:t/>
            </a:r>
            <a:endParaRPr sz="2400">
              <a:solidFill>
                <a:schemeClr val="dk1"/>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Join us for Session 6</a:t>
            </a:r>
            <a:endParaRPr sz="2400">
              <a:solidFill>
                <a:schemeClr val="dk1"/>
              </a:solidFill>
              <a:latin typeface="Spartan"/>
              <a:ea typeface="Spartan"/>
              <a:cs typeface="Spartan"/>
              <a:sym typeface="Spartan"/>
            </a:endParaRPr>
          </a:p>
          <a:p>
            <a:pPr indent="0" lvl="0" marL="0" rtl="0" algn="l">
              <a:spcBef>
                <a:spcPts val="0"/>
              </a:spcBef>
              <a:spcAft>
                <a:spcPts val="0"/>
              </a:spcAft>
              <a:buNone/>
            </a:pPr>
            <a:r>
              <a:rPr lang="en" sz="2400">
                <a:solidFill>
                  <a:schemeClr val="dk1"/>
                </a:solidFill>
                <a:latin typeface="Spartan"/>
                <a:ea typeface="Spartan"/>
                <a:cs typeface="Spartan"/>
                <a:sym typeface="Spartan"/>
              </a:rPr>
              <a:t>Link to the </a:t>
            </a:r>
            <a:r>
              <a:rPr lang="en" sz="2400" u="sng">
                <a:solidFill>
                  <a:schemeClr val="hlink"/>
                </a:solidFill>
                <a:latin typeface="Spartan"/>
                <a:ea typeface="Spartan"/>
                <a:cs typeface="Spartan"/>
                <a:sym typeface="Spartan"/>
                <a:hlinkClick r:id="rId4"/>
              </a:rPr>
              <a:t>Hub</a:t>
            </a:r>
            <a:endParaRPr sz="2400">
              <a:solidFill>
                <a:srgbClr val="351C75"/>
              </a:solidFill>
              <a:latin typeface="Spartan"/>
              <a:ea typeface="Spartan"/>
              <a:cs typeface="Spartan"/>
              <a:sym typeface="Spartan"/>
            </a:endParaRPr>
          </a:p>
        </p:txBody>
      </p:sp>
      <p:sp>
        <p:nvSpPr>
          <p:cNvPr id="280" name="Google Shape;280;p33"/>
          <p:cNvSpPr txBox="1"/>
          <p:nvPr/>
        </p:nvSpPr>
        <p:spPr>
          <a:xfrm>
            <a:off x="302250" y="3419025"/>
            <a:ext cx="83871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lang="en" sz="2800">
                <a:solidFill>
                  <a:schemeClr val="dk2"/>
                </a:solidFill>
                <a:latin typeface="Spartan"/>
                <a:ea typeface="Spartan"/>
                <a:cs typeface="Spartan"/>
                <a:sym typeface="Spartan"/>
              </a:rPr>
              <a:t>Session 5: #SITCbookchat</a:t>
            </a:r>
            <a:endParaRPr sz="2800">
              <a:solidFill>
                <a:schemeClr val="dk2"/>
              </a:solidFill>
              <a:latin typeface="Spartan"/>
              <a:ea typeface="Spartan"/>
              <a:cs typeface="Spartan"/>
              <a:sym typeface="Spartan"/>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