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5143500" cx="9144000"/>
  <p:notesSz cx="6858000" cy="9144000"/>
  <p:embeddedFontLst>
    <p:embeddedFont>
      <p:font typeface="Roboto"/>
      <p:regular r:id="rId16"/>
      <p:bold r:id="rId17"/>
      <p:italic r:id="rId18"/>
      <p:boldItalic r:id="rId19"/>
    </p:embeddedFont>
    <p:embeddedFont>
      <p:font typeface="Open Sans SemiBold"/>
      <p:regular r:id="rId20"/>
      <p:bold r:id="rId21"/>
      <p:italic r:id="rId22"/>
      <p:boldItalic r:id="rId23"/>
    </p:embeddedFont>
    <p:embeddedFont>
      <p:font typeface="Open Sans Light"/>
      <p:regular r:id="rId24"/>
      <p:bold r:id="rId25"/>
      <p:italic r:id="rId26"/>
      <p:boldItalic r:id="rId27"/>
    </p:embeddedFont>
    <p:embeddedFont>
      <p:font typeface="Open Sans"/>
      <p:regular r:id="rId28"/>
      <p:bold r:id="rId29"/>
      <p:italic r:id="rId30"/>
      <p:bold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7BA54DF-49B1-46AB-A3E8-0B9255B96B44}">
  <a:tblStyle styleId="{67BA54DF-49B1-46AB-A3E8-0B9255B96B44}"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penSansSemiBold-regular.fntdata"/><Relationship Id="rId22" Type="http://schemas.openxmlformats.org/officeDocument/2006/relationships/font" Target="fonts/OpenSansSemiBold-italic.fntdata"/><Relationship Id="rId21" Type="http://schemas.openxmlformats.org/officeDocument/2006/relationships/font" Target="fonts/OpenSansSemiBold-bold.fntdata"/><Relationship Id="rId24" Type="http://schemas.openxmlformats.org/officeDocument/2006/relationships/font" Target="fonts/OpenSansLight-regular.fntdata"/><Relationship Id="rId23" Type="http://schemas.openxmlformats.org/officeDocument/2006/relationships/font" Target="fonts/OpenSansSemiBold-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OpenSansLight-italic.fntdata"/><Relationship Id="rId25" Type="http://schemas.openxmlformats.org/officeDocument/2006/relationships/font" Target="fonts/OpenSansLight-bold.fntdata"/><Relationship Id="rId28" Type="http://schemas.openxmlformats.org/officeDocument/2006/relationships/font" Target="fonts/OpenSans-regular.fntdata"/><Relationship Id="rId27" Type="http://schemas.openxmlformats.org/officeDocument/2006/relationships/font" Target="fonts/OpenSansLight-bold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OpenSans-bold.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penSans-boldItalic.fntdata"/><Relationship Id="rId30" Type="http://schemas.openxmlformats.org/officeDocument/2006/relationships/font" Target="fonts/OpenSans-italic.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Roboto-bold.fntdata"/><Relationship Id="rId16" Type="http://schemas.openxmlformats.org/officeDocument/2006/relationships/font" Target="fonts/Roboto-regular.fntdata"/><Relationship Id="rId19" Type="http://schemas.openxmlformats.org/officeDocument/2006/relationships/font" Target="fonts/Roboto-boldItalic.fntdata"/><Relationship Id="rId18" Type="http://schemas.openxmlformats.org/officeDocument/2006/relationships/font" Target="fonts/Roboto-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215750060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215750060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2157500602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2157500602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27e2b0033a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27e2b0033a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27e2b0033a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27e2b0033a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27e2b0033a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27e2b0033a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127e2b0033a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127e2b0033a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127e2b0033a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127e2b0033a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215750060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1215750060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Feedback Form: </a:t>
            </a:r>
            <a:r>
              <a:rPr lang="en">
                <a:solidFill>
                  <a:schemeClr val="dk1"/>
                </a:solidFill>
              </a:rPr>
              <a:t>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hyperlink" Target="https://docs.google.com/forms/d/e/1FAIpQLScsAIhzGyQtzIKI-m78annk1pM9qSuFsiZScY-grnica2Vr6A/viewform?usp=sf_link" TargetMode="External"/><Relationship Id="rId5"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9"/>
          <p:cNvSpPr txBox="1"/>
          <p:nvPr>
            <p:ph type="title"/>
          </p:nvPr>
        </p:nvSpPr>
        <p:spPr>
          <a:xfrm>
            <a:off x="1496292" y="165100"/>
            <a:ext cx="6255300" cy="2034900"/>
          </a:xfrm>
          <a:prstGeom prst="rect">
            <a:avLst/>
          </a:prstGeom>
        </p:spPr>
        <p:txBody>
          <a:bodyPr anchorCtr="0" anchor="b" bIns="34275" lIns="68575" spcFirstLastPara="1" rIns="342900" wrap="square" tIns="34275">
            <a:noAutofit/>
          </a:bodyPr>
          <a:lstStyle/>
          <a:p>
            <a:pPr indent="0" lvl="0" marL="0" rtl="0" algn="l">
              <a:spcBef>
                <a:spcPts val="0"/>
              </a:spcBef>
              <a:spcAft>
                <a:spcPts val="0"/>
              </a:spcAft>
              <a:buNone/>
            </a:pPr>
            <a:r>
              <a:rPr lang="en" sz="3600"/>
              <a:t>The Instructional Leader's Guide to Implementing K-8 Science Practices</a:t>
            </a:r>
            <a:endParaRPr sz="3600"/>
          </a:p>
        </p:txBody>
      </p:sp>
      <p:sp>
        <p:nvSpPr>
          <p:cNvPr id="127" name="Google Shape;127;p19"/>
          <p:cNvSpPr txBox="1"/>
          <p:nvPr>
            <p:ph idx="1" type="body"/>
          </p:nvPr>
        </p:nvSpPr>
        <p:spPr>
          <a:xfrm>
            <a:off x="2602250" y="2533750"/>
            <a:ext cx="4043400" cy="593400"/>
          </a:xfrm>
          <a:prstGeom prst="rect">
            <a:avLst/>
          </a:prstGeom>
        </p:spPr>
        <p:txBody>
          <a:bodyPr anchorCtr="0" anchor="t" bIns="137150" lIns="68575" spcFirstLastPara="1" rIns="342900" wrap="square" tIns="137150">
            <a:noAutofit/>
          </a:bodyPr>
          <a:lstStyle/>
          <a:p>
            <a:pPr indent="0" lvl="0" marL="0" rtl="0" algn="l">
              <a:spcBef>
                <a:spcPts val="800"/>
              </a:spcBef>
              <a:spcAft>
                <a:spcPts val="0"/>
              </a:spcAft>
              <a:buNone/>
            </a:pPr>
            <a:r>
              <a:rPr lang="en"/>
              <a:t>Chapters 6 &amp; 7</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idx="1" type="body"/>
          </p:nvPr>
        </p:nvSpPr>
        <p:spPr>
          <a:xfrm>
            <a:off x="628650" y="1233052"/>
            <a:ext cx="7886700" cy="1991400"/>
          </a:xfrm>
          <a:prstGeom prst="rect">
            <a:avLst/>
          </a:prstGeom>
        </p:spPr>
        <p:txBody>
          <a:bodyPr anchorCtr="0" anchor="t" bIns="34275" lIns="68575" spcFirstLastPara="1" rIns="68575" wrap="square" tIns="34275">
            <a:noAutofit/>
          </a:bodyPr>
          <a:lstStyle/>
          <a:p>
            <a:pPr indent="-336550" lvl="0" marL="457200" rtl="0" algn="l">
              <a:spcBef>
                <a:spcPts val="800"/>
              </a:spcBef>
              <a:spcAft>
                <a:spcPts val="0"/>
              </a:spcAft>
              <a:buClr>
                <a:schemeClr val="accent3"/>
              </a:buClr>
              <a:buSzPts val="1700"/>
              <a:buChar char="•"/>
            </a:pPr>
            <a:r>
              <a:rPr lang="en"/>
              <a:t>Stay engaged</a:t>
            </a:r>
            <a:endParaRPr/>
          </a:p>
          <a:p>
            <a:pPr indent="-336550" lvl="0" marL="457200" rtl="0" algn="l">
              <a:spcBef>
                <a:spcPts val="0"/>
              </a:spcBef>
              <a:spcAft>
                <a:spcPts val="0"/>
              </a:spcAft>
              <a:buClr>
                <a:schemeClr val="accent3"/>
              </a:buClr>
              <a:buSzPts val="1700"/>
              <a:buChar char="•"/>
            </a:pPr>
            <a:r>
              <a:rPr lang="en"/>
              <a:t>Expect and accept a lack of closure</a:t>
            </a:r>
            <a:endParaRPr/>
          </a:p>
          <a:p>
            <a:pPr indent="-336550" lvl="0" marL="457200" rtl="0" algn="l">
              <a:spcBef>
                <a:spcPts val="0"/>
              </a:spcBef>
              <a:spcAft>
                <a:spcPts val="0"/>
              </a:spcAft>
              <a:buClr>
                <a:schemeClr val="accent3"/>
              </a:buClr>
              <a:buSzPts val="1700"/>
              <a:buChar char="•"/>
            </a:pPr>
            <a:r>
              <a:rPr lang="en"/>
              <a:t>Speak your truth </a:t>
            </a:r>
            <a:endParaRPr/>
          </a:p>
          <a:p>
            <a:pPr indent="-336550" lvl="0" marL="457200" rtl="0" algn="l">
              <a:spcBef>
                <a:spcPts val="0"/>
              </a:spcBef>
              <a:spcAft>
                <a:spcPts val="0"/>
              </a:spcAft>
              <a:buClr>
                <a:schemeClr val="accent3"/>
              </a:buClr>
              <a:buSzPts val="1700"/>
              <a:buChar char="•"/>
            </a:pPr>
            <a:r>
              <a:rPr lang="en"/>
              <a:t>Expect to experience discomfort</a:t>
            </a:r>
            <a:endParaRPr/>
          </a:p>
          <a:p>
            <a:pPr indent="-336550" lvl="0" marL="457200" rtl="0" algn="l">
              <a:spcBef>
                <a:spcPts val="0"/>
              </a:spcBef>
              <a:spcAft>
                <a:spcPts val="0"/>
              </a:spcAft>
              <a:buClr>
                <a:schemeClr val="accent3"/>
              </a:buClr>
              <a:buSzPts val="1700"/>
              <a:buChar char="•"/>
            </a:pPr>
            <a:r>
              <a:rPr lang="en"/>
              <a:t>Bring your identity</a:t>
            </a:r>
            <a:endParaRPr/>
          </a:p>
          <a:p>
            <a:pPr indent="0" lvl="0" marL="0" rtl="0" algn="l">
              <a:spcBef>
                <a:spcPts val="800"/>
              </a:spcBef>
              <a:spcAft>
                <a:spcPts val="0"/>
              </a:spcAft>
              <a:buNone/>
            </a:pPr>
            <a:r>
              <a:t/>
            </a:r>
            <a:endParaRPr/>
          </a:p>
        </p:txBody>
      </p:sp>
      <p:sp>
        <p:nvSpPr>
          <p:cNvPr id="133" name="Google Shape;133;p20"/>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idx="1" type="body"/>
          </p:nvPr>
        </p:nvSpPr>
        <p:spPr>
          <a:xfrm>
            <a:off x="628650" y="1233050"/>
            <a:ext cx="6532800" cy="3399600"/>
          </a:xfrm>
          <a:prstGeom prst="rect">
            <a:avLst/>
          </a:prstGeom>
        </p:spPr>
        <p:txBody>
          <a:bodyPr anchorCtr="0" anchor="t" bIns="34275" lIns="68575" spcFirstLastPara="1" rIns="68575" wrap="square" tIns="34275">
            <a:noAutofit/>
          </a:bodyPr>
          <a:lstStyle/>
          <a:p>
            <a:pPr indent="-342900" lvl="0" marL="457200" rtl="0" algn="l">
              <a:lnSpc>
                <a:spcPct val="115000"/>
              </a:lnSpc>
              <a:spcBef>
                <a:spcPts val="800"/>
              </a:spcBef>
              <a:spcAft>
                <a:spcPts val="0"/>
              </a:spcAft>
              <a:buClr>
                <a:schemeClr val="accent3"/>
              </a:buClr>
              <a:buSzPts val="1800"/>
              <a:buChar char="•"/>
            </a:pPr>
            <a:r>
              <a:rPr lang="en"/>
              <a:t>To reduce background noise, please stay on mute when not speaking.</a:t>
            </a:r>
            <a:endParaRPr/>
          </a:p>
          <a:p>
            <a:pPr indent="-342900" lvl="0" marL="457200" rtl="0" algn="l">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indent="-342900" lvl="0" marL="457200" rtl="0" algn="l">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indent="-342900" lvl="0" marL="457200" rtl="0" algn="l">
              <a:lnSpc>
                <a:spcPct val="115000"/>
              </a:lnSpc>
              <a:spcBef>
                <a:spcPts val="0"/>
              </a:spcBef>
              <a:spcAft>
                <a:spcPts val="0"/>
              </a:spcAft>
              <a:buClr>
                <a:schemeClr val="accent3"/>
              </a:buClr>
              <a:buSzPts val="1800"/>
              <a:buChar char="•"/>
            </a:pPr>
            <a:r>
              <a:rPr lang="en"/>
              <a:t>Materials will be shared following the session. </a:t>
            </a:r>
            <a:endParaRPr/>
          </a:p>
          <a:p>
            <a:pPr indent="0" lvl="0" marL="0" rtl="0" algn="l">
              <a:spcBef>
                <a:spcPts val="800"/>
              </a:spcBef>
              <a:spcAft>
                <a:spcPts val="0"/>
              </a:spcAft>
              <a:buNone/>
            </a:pPr>
            <a:r>
              <a:t/>
            </a:r>
            <a:endParaRPr/>
          </a:p>
        </p:txBody>
      </p:sp>
      <p:sp>
        <p:nvSpPr>
          <p:cNvPr id="141" name="Google Shape;141;p2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5 Critical Components of PD</a:t>
            </a:r>
            <a:endParaRPr/>
          </a:p>
        </p:txBody>
      </p:sp>
      <p:graphicFrame>
        <p:nvGraphicFramePr>
          <p:cNvPr id="148" name="Google Shape;148;p22"/>
          <p:cNvGraphicFramePr/>
          <p:nvPr/>
        </p:nvGraphicFramePr>
        <p:xfrm>
          <a:off x="690725" y="1290550"/>
          <a:ext cx="3000000" cy="3000000"/>
        </p:xfrm>
        <a:graphic>
          <a:graphicData uri="http://schemas.openxmlformats.org/drawingml/2006/table">
            <a:tbl>
              <a:tblPr>
                <a:noFill/>
                <a:tableStyleId>{67BA54DF-49B1-46AB-A3E8-0B9255B96B44}</a:tableStyleId>
              </a:tblPr>
              <a:tblGrid>
                <a:gridCol w="3259075"/>
                <a:gridCol w="4726325"/>
              </a:tblGrid>
              <a:tr h="609575">
                <a:tc>
                  <a:txBody>
                    <a:bodyPr/>
                    <a:lstStyle/>
                    <a:p>
                      <a:pPr indent="0" lvl="0" marL="0" rtl="0" algn="l">
                        <a:lnSpc>
                          <a:spcPct val="90000"/>
                        </a:lnSpc>
                        <a:spcBef>
                          <a:spcPts val="800"/>
                        </a:spcBef>
                        <a:spcAft>
                          <a:spcPts val="0"/>
                        </a:spcAft>
                        <a:buNone/>
                      </a:pPr>
                      <a:r>
                        <a:rPr b="1" lang="en" sz="2100" u="sng">
                          <a:solidFill>
                            <a:schemeClr val="dk1"/>
                          </a:solidFill>
                          <a:latin typeface="Open Sans"/>
                          <a:ea typeface="Open Sans"/>
                          <a:cs typeface="Open Sans"/>
                          <a:sym typeface="Open Sans"/>
                        </a:rPr>
                        <a:t>Content focus </a:t>
                      </a:r>
                      <a:endParaRPr b="1" sz="2100" u="sng">
                        <a:solidFill>
                          <a:schemeClr val="dk1"/>
                        </a:solidFill>
                        <a:latin typeface="Open Sans"/>
                        <a:ea typeface="Open Sans"/>
                        <a:cs typeface="Open Sans"/>
                        <a:sym typeface="Open Sans"/>
                      </a:endParaRPr>
                    </a:p>
                  </a:txBody>
                  <a:tcPr marT="91425" marB="91425" marR="91425" marL="91425"/>
                </a:tc>
                <a:tc>
                  <a:txBody>
                    <a:bodyPr/>
                    <a:lstStyle/>
                    <a:p>
                      <a:pPr indent="0" lvl="0" marL="0" rtl="0" algn="l">
                        <a:spcBef>
                          <a:spcPts val="0"/>
                        </a:spcBef>
                        <a:spcAft>
                          <a:spcPts val="0"/>
                        </a:spcAft>
                        <a:buNone/>
                      </a:pPr>
                      <a:r>
                        <a:rPr lang="en">
                          <a:latin typeface="Open Sans"/>
                          <a:ea typeface="Open Sans"/>
                          <a:cs typeface="Open Sans"/>
                          <a:sym typeface="Open Sans"/>
                        </a:rPr>
                        <a:t>How might we advocate and leverage time in our communities to achieve this goal?</a:t>
                      </a:r>
                      <a:endParaRPr>
                        <a:latin typeface="Open Sans"/>
                        <a:ea typeface="Open Sans"/>
                        <a:cs typeface="Open Sans"/>
                        <a:sym typeface="Open Sans"/>
                      </a:endParaRPr>
                    </a:p>
                  </a:txBody>
                  <a:tcPr marT="91425" marB="91425" marR="91425" marL="91425"/>
                </a:tc>
              </a:tr>
              <a:tr h="470875">
                <a:tc>
                  <a:txBody>
                    <a:bodyPr/>
                    <a:lstStyle/>
                    <a:p>
                      <a:pPr indent="0" lvl="0" marL="0" rtl="0" algn="l">
                        <a:lnSpc>
                          <a:spcPct val="90000"/>
                        </a:lnSpc>
                        <a:spcBef>
                          <a:spcPts val="800"/>
                        </a:spcBef>
                        <a:spcAft>
                          <a:spcPts val="0"/>
                        </a:spcAft>
                        <a:buNone/>
                      </a:pPr>
                      <a:r>
                        <a:rPr lang="en" sz="2100">
                          <a:solidFill>
                            <a:schemeClr val="dk1"/>
                          </a:solidFill>
                          <a:latin typeface="Open Sans Light"/>
                          <a:ea typeface="Open Sans Light"/>
                          <a:cs typeface="Open Sans Light"/>
                          <a:sym typeface="Open Sans Light"/>
                        </a:rPr>
                        <a:t>Active Learning</a:t>
                      </a:r>
                      <a:endParaRPr/>
                    </a:p>
                  </a:txBody>
                  <a:tcPr marT="91425" marB="91425" marR="91425" marL="91425"/>
                </a:tc>
                <a:tc>
                  <a:txBody>
                    <a:bodyPr/>
                    <a:lstStyle/>
                    <a:p>
                      <a:pPr indent="0" lvl="0" marL="0" rtl="0" algn="l">
                        <a:spcBef>
                          <a:spcPts val="0"/>
                        </a:spcBef>
                        <a:spcAft>
                          <a:spcPts val="0"/>
                        </a:spcAft>
                        <a:buNone/>
                      </a:pPr>
                      <a:r>
                        <a:rPr lang="en">
                          <a:latin typeface="Open Sans"/>
                          <a:ea typeface="Open Sans"/>
                          <a:cs typeface="Open Sans"/>
                          <a:sym typeface="Open Sans"/>
                        </a:rPr>
                        <a:t>What does this look like in Science PL?</a:t>
                      </a:r>
                      <a:endParaRPr>
                        <a:latin typeface="Open Sans"/>
                        <a:ea typeface="Open Sans"/>
                        <a:cs typeface="Open Sans"/>
                        <a:sym typeface="Open Sans"/>
                      </a:endParaRPr>
                    </a:p>
                  </a:txBody>
                  <a:tcPr marT="91425" marB="91425" marR="91425" marL="91425"/>
                </a:tc>
              </a:tr>
              <a:tr h="822925">
                <a:tc>
                  <a:txBody>
                    <a:bodyPr/>
                    <a:lstStyle/>
                    <a:p>
                      <a:pPr indent="0" lvl="0" marL="0" rtl="0" algn="l">
                        <a:lnSpc>
                          <a:spcPct val="90000"/>
                        </a:lnSpc>
                        <a:spcBef>
                          <a:spcPts val="800"/>
                        </a:spcBef>
                        <a:spcAft>
                          <a:spcPts val="0"/>
                        </a:spcAft>
                        <a:buNone/>
                      </a:pPr>
                      <a:r>
                        <a:rPr lang="en" sz="2100">
                          <a:solidFill>
                            <a:schemeClr val="dk1"/>
                          </a:solidFill>
                          <a:latin typeface="Open Sans Light"/>
                          <a:ea typeface="Open Sans Light"/>
                          <a:cs typeface="Open Sans Light"/>
                          <a:sym typeface="Open Sans Light"/>
                        </a:rPr>
                        <a:t>Coherence</a:t>
                      </a:r>
                      <a:endParaRPr/>
                    </a:p>
                  </a:txBody>
                  <a:tcPr marT="91425" marB="91425" marR="91425" marL="91425"/>
                </a:tc>
                <a:tc>
                  <a:txBody>
                    <a:bodyPr/>
                    <a:lstStyle/>
                    <a:p>
                      <a:pPr indent="0" lvl="0" marL="0" rtl="0" algn="l">
                        <a:spcBef>
                          <a:spcPts val="0"/>
                        </a:spcBef>
                        <a:spcAft>
                          <a:spcPts val="0"/>
                        </a:spcAft>
                        <a:buNone/>
                      </a:pPr>
                      <a:r>
                        <a:rPr lang="en">
                          <a:latin typeface="Open Sans"/>
                          <a:ea typeface="Open Sans"/>
                          <a:cs typeface="Open Sans"/>
                          <a:sym typeface="Open Sans"/>
                        </a:rPr>
                        <a:t>Specifically in elementary spaces how do we support coherence across the different disciplines and grade levels?</a:t>
                      </a:r>
                      <a:endParaRPr>
                        <a:latin typeface="Open Sans"/>
                        <a:ea typeface="Open Sans"/>
                        <a:cs typeface="Open Sans"/>
                        <a:sym typeface="Open Sans"/>
                      </a:endParaRPr>
                    </a:p>
                  </a:txBody>
                  <a:tcPr marT="91425" marB="91425" marR="91425" marL="91425"/>
                </a:tc>
              </a:tr>
              <a:tr h="470875">
                <a:tc>
                  <a:txBody>
                    <a:bodyPr/>
                    <a:lstStyle/>
                    <a:p>
                      <a:pPr indent="0" lvl="0" marL="0" rtl="0" algn="l">
                        <a:lnSpc>
                          <a:spcPct val="90000"/>
                        </a:lnSpc>
                        <a:spcBef>
                          <a:spcPts val="800"/>
                        </a:spcBef>
                        <a:spcAft>
                          <a:spcPts val="0"/>
                        </a:spcAft>
                        <a:buNone/>
                      </a:pPr>
                      <a:r>
                        <a:rPr lang="en" sz="2100">
                          <a:solidFill>
                            <a:schemeClr val="dk1"/>
                          </a:solidFill>
                          <a:latin typeface="Open Sans Light"/>
                          <a:ea typeface="Open Sans Light"/>
                          <a:cs typeface="Open Sans Light"/>
                          <a:sym typeface="Open Sans Light"/>
                        </a:rPr>
                        <a:t>Duration</a:t>
                      </a:r>
                      <a:endParaRPr/>
                    </a:p>
                  </a:txBody>
                  <a:tcPr marT="91425" marB="91425" marR="91425" marL="91425"/>
                </a:tc>
                <a:tc>
                  <a:txBody>
                    <a:bodyPr/>
                    <a:lstStyle/>
                    <a:p>
                      <a:pPr indent="0" lvl="0" marL="0" rtl="0" algn="l">
                        <a:spcBef>
                          <a:spcPts val="0"/>
                        </a:spcBef>
                        <a:spcAft>
                          <a:spcPts val="0"/>
                        </a:spcAft>
                        <a:buNone/>
                      </a:pPr>
                      <a:r>
                        <a:rPr lang="en">
                          <a:latin typeface="Open Sans"/>
                          <a:ea typeface="Open Sans"/>
                          <a:cs typeface="Open Sans"/>
                          <a:sym typeface="Open Sans"/>
                        </a:rPr>
                        <a:t>Does the learning extend beyond the "seat time"?</a:t>
                      </a:r>
                      <a:endParaRPr>
                        <a:latin typeface="Open Sans"/>
                        <a:ea typeface="Open Sans"/>
                        <a:cs typeface="Open Sans"/>
                        <a:sym typeface="Open Sans"/>
                      </a:endParaRPr>
                    </a:p>
                  </a:txBody>
                  <a:tcPr marT="91425" marB="91425" marR="91425" marL="91425"/>
                </a:tc>
              </a:tr>
              <a:tr h="470875">
                <a:tc>
                  <a:txBody>
                    <a:bodyPr/>
                    <a:lstStyle/>
                    <a:p>
                      <a:pPr indent="0" lvl="0" marL="0" rtl="0" algn="l">
                        <a:lnSpc>
                          <a:spcPct val="90000"/>
                        </a:lnSpc>
                        <a:spcBef>
                          <a:spcPts val="800"/>
                        </a:spcBef>
                        <a:spcAft>
                          <a:spcPts val="0"/>
                        </a:spcAft>
                        <a:buNone/>
                      </a:pPr>
                      <a:r>
                        <a:rPr lang="en" sz="2100">
                          <a:solidFill>
                            <a:schemeClr val="dk1"/>
                          </a:solidFill>
                          <a:latin typeface="Open Sans Light"/>
                          <a:ea typeface="Open Sans Light"/>
                          <a:cs typeface="Open Sans Light"/>
                          <a:sym typeface="Open Sans Light"/>
                        </a:rPr>
                        <a:t>Collective Participation</a:t>
                      </a:r>
                      <a:endParaRPr/>
                    </a:p>
                  </a:txBody>
                  <a:tcPr marT="91425" marB="91425" marR="91425" marL="91425"/>
                </a:tc>
                <a:tc>
                  <a:txBody>
                    <a:bodyPr/>
                    <a:lstStyle/>
                    <a:p>
                      <a:pPr indent="0" lvl="0" marL="0" rtl="0" algn="l">
                        <a:spcBef>
                          <a:spcPts val="0"/>
                        </a:spcBef>
                        <a:spcAft>
                          <a:spcPts val="0"/>
                        </a:spcAft>
                        <a:buNone/>
                      </a:pPr>
                      <a:r>
                        <a:rPr lang="en">
                          <a:latin typeface="Open Sans"/>
                          <a:ea typeface="Open Sans"/>
                          <a:cs typeface="Open Sans"/>
                          <a:sym typeface="Open Sans"/>
                        </a:rPr>
                        <a:t>How do we differentiate for all learners?</a:t>
                      </a:r>
                      <a:endParaRPr>
                        <a:latin typeface="Open Sans"/>
                        <a:ea typeface="Open Sans"/>
                        <a:cs typeface="Open Sans"/>
                        <a:sym typeface="Open Sans"/>
                      </a:endParaRPr>
                    </a:p>
                  </a:txBody>
                  <a:tcPr marT="91425" marB="91425" marR="91425" marL="91425"/>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23"/>
          <p:cNvPicPr preferRelativeResize="0"/>
          <p:nvPr/>
        </p:nvPicPr>
        <p:blipFill rotWithShape="1">
          <a:blip r:embed="rId3">
            <a:alphaModFix/>
          </a:blip>
          <a:srcRect b="2047" l="0" r="0" t="0"/>
          <a:stretch/>
        </p:blipFill>
        <p:spPr>
          <a:xfrm>
            <a:off x="1038062" y="90375"/>
            <a:ext cx="7067874" cy="45295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4"/>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b="1" lang="en">
                <a:latin typeface="Open Sans"/>
                <a:ea typeface="Open Sans"/>
                <a:cs typeface="Open Sans"/>
                <a:sym typeface="Open Sans"/>
              </a:rPr>
              <a:t>Teachers respond better to PD run by people who share a lived experience.</a:t>
            </a:r>
            <a:endParaRPr b="1">
              <a:latin typeface="Open Sans"/>
              <a:ea typeface="Open Sans"/>
              <a:cs typeface="Open Sans"/>
              <a:sym typeface="Open Sans"/>
            </a:endParaRPr>
          </a:p>
          <a:p>
            <a:pPr indent="0" lvl="0" marL="0" rtl="0" algn="l">
              <a:spcBef>
                <a:spcPts val="800"/>
              </a:spcBef>
              <a:spcAft>
                <a:spcPts val="0"/>
              </a:spcAft>
              <a:buNone/>
            </a:pPr>
            <a:r>
              <a:t/>
            </a:r>
            <a:endParaRPr/>
          </a:p>
          <a:p>
            <a:pPr indent="0" lvl="0" marL="0" rtl="0" algn="ctr">
              <a:spcBef>
                <a:spcPts val="800"/>
              </a:spcBef>
              <a:spcAft>
                <a:spcPts val="0"/>
              </a:spcAft>
              <a:buNone/>
            </a:pPr>
            <a:r>
              <a:rPr i="1" lang="en"/>
              <a:t>"when teachers from </a:t>
            </a:r>
            <a:r>
              <a:rPr b="1" i="1" lang="en">
                <a:latin typeface="Open Sans"/>
                <a:ea typeface="Open Sans"/>
                <a:cs typeface="Open Sans"/>
                <a:sym typeface="Open Sans"/>
              </a:rPr>
              <a:t>different schools and grade levels</a:t>
            </a:r>
            <a:r>
              <a:rPr i="1" lang="en"/>
              <a:t> work together and participate in regular meetings and professional development, they return to their schools and teams reinvigorated and eager to share and model what they've learned." p. 105</a:t>
            </a:r>
            <a:endParaRPr i="1"/>
          </a:p>
          <a:p>
            <a:pPr indent="0" lvl="0" marL="0" rtl="0" algn="ctr">
              <a:spcBef>
                <a:spcPts val="800"/>
              </a:spcBef>
              <a:spcAft>
                <a:spcPts val="0"/>
              </a:spcAft>
              <a:buNone/>
            </a:pPr>
            <a:r>
              <a:t/>
            </a:r>
            <a:endParaRPr i="1"/>
          </a:p>
          <a:p>
            <a:pPr indent="0" lvl="0" marL="0" rtl="0" algn="ctr">
              <a:spcBef>
                <a:spcPts val="800"/>
              </a:spcBef>
              <a:spcAft>
                <a:spcPts val="0"/>
              </a:spcAft>
              <a:buNone/>
            </a:pPr>
            <a:r>
              <a:rPr b="1" lang="en">
                <a:latin typeface="Open Sans"/>
                <a:ea typeface="Open Sans"/>
                <a:cs typeface="Open Sans"/>
                <a:sym typeface="Open Sans"/>
              </a:rPr>
              <a:t>What are ways that we might accomplish this?</a:t>
            </a:r>
            <a:endParaRPr b="1">
              <a:latin typeface="Open Sans"/>
              <a:ea typeface="Open Sans"/>
              <a:cs typeface="Open Sans"/>
              <a:sym typeface="Open Sans"/>
            </a:endParaRPr>
          </a:p>
        </p:txBody>
      </p:sp>
      <p:sp>
        <p:nvSpPr>
          <p:cNvPr id="159" name="Google Shape;159;p24"/>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Practical Tips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5"/>
          <p:cNvSpPr txBox="1"/>
          <p:nvPr>
            <p:ph idx="1" type="body"/>
          </p:nvPr>
        </p:nvSpPr>
        <p:spPr>
          <a:xfrm>
            <a:off x="628650" y="1233050"/>
            <a:ext cx="5993400" cy="33996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Char char="•"/>
            </a:pPr>
            <a:r>
              <a:rPr lang="en"/>
              <a:t>Think of a time where you were able to engage in the type of professional learning described. What make it impactful on your practice?</a:t>
            </a:r>
            <a:endParaRPr/>
          </a:p>
          <a:p>
            <a:pPr indent="-361950" lvl="0" marL="457200" rtl="0" algn="l">
              <a:lnSpc>
                <a:spcPct val="115000"/>
              </a:lnSpc>
              <a:spcBef>
                <a:spcPts val="0"/>
              </a:spcBef>
              <a:spcAft>
                <a:spcPts val="0"/>
              </a:spcAft>
              <a:buClr>
                <a:schemeClr val="accent3"/>
              </a:buClr>
              <a:buSzPts val="2100"/>
              <a:buChar char="•"/>
            </a:pPr>
            <a:r>
              <a:rPr lang="en"/>
              <a:t>How could the science practices be a lever for supporting educational reform?</a:t>
            </a:r>
            <a:endParaRPr/>
          </a:p>
        </p:txBody>
      </p:sp>
      <p:sp>
        <p:nvSpPr>
          <p:cNvPr id="165" name="Google Shape;165;p25"/>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Reflection</a:t>
            </a:r>
            <a:endParaRPr/>
          </a:p>
        </p:txBody>
      </p:sp>
      <p:pic>
        <p:nvPicPr>
          <p:cNvPr id="166" name="Google Shape;166;p25"/>
          <p:cNvPicPr preferRelativeResize="0"/>
          <p:nvPr/>
        </p:nvPicPr>
        <p:blipFill>
          <a:blip r:embed="rId3">
            <a:alphaModFix/>
          </a:blip>
          <a:stretch>
            <a:fillRect/>
          </a:stretch>
        </p:blipFill>
        <p:spPr>
          <a:xfrm>
            <a:off x="7235400" y="2646048"/>
            <a:ext cx="1678376" cy="16783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6"/>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368300" lvl="0" marL="457200" rtl="0" algn="l">
              <a:lnSpc>
                <a:spcPct val="115000"/>
              </a:lnSpc>
              <a:spcBef>
                <a:spcPts val="800"/>
              </a:spcBef>
              <a:spcAft>
                <a:spcPts val="0"/>
              </a:spcAft>
              <a:buClr>
                <a:schemeClr val="accent3"/>
              </a:buClr>
              <a:buSzPts val="2200"/>
              <a:buChar char="•"/>
            </a:pPr>
            <a:r>
              <a:rPr lang="en"/>
              <a:t>Individualize approach to </a:t>
            </a:r>
            <a:r>
              <a:rPr lang="en"/>
              <a:t>implementation</a:t>
            </a:r>
            <a:endParaRPr/>
          </a:p>
          <a:p>
            <a:pPr indent="-368300" lvl="0" marL="457200" rtl="0" algn="l">
              <a:lnSpc>
                <a:spcPct val="115000"/>
              </a:lnSpc>
              <a:spcBef>
                <a:spcPts val="0"/>
              </a:spcBef>
              <a:spcAft>
                <a:spcPts val="0"/>
              </a:spcAft>
              <a:buClr>
                <a:schemeClr val="accent3"/>
              </a:buClr>
              <a:buSzPts val="2200"/>
              <a:buChar char="•"/>
            </a:pPr>
            <a:r>
              <a:rPr lang="en"/>
              <a:t>Engage the entire school</a:t>
            </a:r>
            <a:endParaRPr/>
          </a:p>
          <a:p>
            <a:pPr indent="-368300" lvl="0" marL="457200" rtl="0" algn="l">
              <a:lnSpc>
                <a:spcPct val="115000"/>
              </a:lnSpc>
              <a:spcBef>
                <a:spcPts val="0"/>
              </a:spcBef>
              <a:spcAft>
                <a:spcPts val="0"/>
              </a:spcAft>
              <a:buClr>
                <a:schemeClr val="accent3"/>
              </a:buClr>
              <a:buSzPts val="2200"/>
              <a:buChar char="•"/>
            </a:pPr>
            <a:r>
              <a:rPr lang="en"/>
              <a:t>District level</a:t>
            </a:r>
            <a:endParaRPr/>
          </a:p>
          <a:p>
            <a:pPr indent="0" lvl="0" marL="0" rtl="0" algn="l">
              <a:lnSpc>
                <a:spcPct val="115000"/>
              </a:lnSpc>
              <a:spcBef>
                <a:spcPts val="800"/>
              </a:spcBef>
              <a:spcAft>
                <a:spcPts val="0"/>
              </a:spcAft>
              <a:buNone/>
            </a:pPr>
            <a:r>
              <a:t/>
            </a:r>
            <a:endParaRPr/>
          </a:p>
          <a:p>
            <a:pPr indent="0" lvl="0" marL="0" rtl="0" algn="l">
              <a:lnSpc>
                <a:spcPct val="115000"/>
              </a:lnSpc>
              <a:spcBef>
                <a:spcPts val="800"/>
              </a:spcBef>
              <a:spcAft>
                <a:spcPts val="0"/>
              </a:spcAft>
              <a:buNone/>
            </a:pPr>
            <a:r>
              <a:rPr lang="en"/>
              <a:t>One step at a time…</a:t>
            </a:r>
            <a:endParaRPr/>
          </a:p>
        </p:txBody>
      </p:sp>
      <p:sp>
        <p:nvSpPr>
          <p:cNvPr id="172" name="Google Shape;172;p26"/>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Moving Forward</a:t>
            </a:r>
            <a:endParaRPr/>
          </a:p>
        </p:txBody>
      </p:sp>
      <p:pic>
        <p:nvPicPr>
          <p:cNvPr id="173" name="Google Shape;173;p26"/>
          <p:cNvPicPr preferRelativeResize="0"/>
          <p:nvPr/>
        </p:nvPicPr>
        <p:blipFill>
          <a:blip r:embed="rId3">
            <a:alphaModFix/>
          </a:blip>
          <a:stretch>
            <a:fillRect/>
          </a:stretch>
        </p:blipFill>
        <p:spPr>
          <a:xfrm>
            <a:off x="6907045" y="1800850"/>
            <a:ext cx="1720025" cy="2264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7" name="Shape 177"/>
        <p:cNvGrpSpPr/>
        <p:nvPr/>
      </p:nvGrpSpPr>
      <p:grpSpPr>
        <a:xfrm>
          <a:off x="0" y="0"/>
          <a:ext cx="0" cy="0"/>
          <a:chOff x="0" y="0"/>
          <a:chExt cx="0" cy="0"/>
        </a:xfrm>
      </p:grpSpPr>
      <p:sp>
        <p:nvSpPr>
          <p:cNvPr id="178" name="Google Shape;178;p27"/>
          <p:cNvSpPr txBox="1"/>
          <p:nvPr>
            <p:ph type="title"/>
          </p:nvPr>
        </p:nvSpPr>
        <p:spPr>
          <a:xfrm>
            <a:off x="208400" y="269500"/>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Thank you for attending Session 5! </a:t>
            </a:r>
            <a:endParaRPr/>
          </a:p>
        </p:txBody>
      </p:sp>
      <p:sp>
        <p:nvSpPr>
          <p:cNvPr id="179" name="Google Shape;179;p27"/>
          <p:cNvSpPr txBox="1"/>
          <p:nvPr>
            <p:ph idx="1" type="body"/>
          </p:nvPr>
        </p:nvSpPr>
        <p:spPr>
          <a:xfrm>
            <a:off x="208400" y="871875"/>
            <a:ext cx="6558600" cy="2467500"/>
          </a:xfrm>
          <a:prstGeom prst="rect">
            <a:avLst/>
          </a:prstGeom>
        </p:spPr>
        <p:txBody>
          <a:bodyPr anchorCtr="0" anchor="t" bIns="34275" lIns="68575" spcFirstLastPara="1" rIns="68575" wrap="square" tIns="34275">
            <a:noAutofit/>
          </a:bodyPr>
          <a:lstStyle/>
          <a:p>
            <a:pPr indent="-378334" lvl="0" marL="457200" rtl="0" algn="l">
              <a:lnSpc>
                <a:spcPct val="115000"/>
              </a:lnSpc>
              <a:spcBef>
                <a:spcPts val="800"/>
              </a:spcBef>
              <a:spcAft>
                <a:spcPts val="0"/>
              </a:spcAft>
              <a:buClr>
                <a:schemeClr val="accent3"/>
              </a:buClr>
              <a:buSzPts val="2358"/>
              <a:buFont typeface="Roboto"/>
              <a:buChar char="•"/>
            </a:pPr>
            <a:r>
              <a:rPr b="1" lang="en" sz="2358">
                <a:solidFill>
                  <a:schemeClr val="dk1"/>
                </a:solidFill>
                <a:latin typeface="Open Sans"/>
                <a:ea typeface="Open Sans"/>
                <a:cs typeface="Open Sans"/>
                <a:sym typeface="Open Sans"/>
              </a:rPr>
              <a:t>Please</a:t>
            </a:r>
            <a:r>
              <a:rPr lang="en" sz="2358">
                <a:solidFill>
                  <a:schemeClr val="dk1"/>
                </a:solidFill>
                <a:latin typeface="Open Sans"/>
                <a:ea typeface="Open Sans"/>
                <a:cs typeface="Open Sans"/>
                <a:sym typeface="Open Sans"/>
              </a:rPr>
              <a:t> provide us with feedback (</a:t>
            </a:r>
            <a:r>
              <a:rPr lang="en" sz="2358" u="sng">
                <a:solidFill>
                  <a:schemeClr val="hlink"/>
                </a:solidFill>
                <a:latin typeface="Open Sans"/>
                <a:ea typeface="Open Sans"/>
                <a:cs typeface="Open Sans"/>
                <a:sym typeface="Open Sans"/>
                <a:hlinkClick r:id="rId4"/>
              </a:rPr>
              <a:t>Link</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378334" lvl="0" marL="457200" rtl="0" algn="l">
              <a:lnSpc>
                <a:spcPct val="115000"/>
              </a:lnSpc>
              <a:spcBef>
                <a:spcPts val="800"/>
              </a:spcBef>
              <a:spcAft>
                <a:spcPts val="0"/>
              </a:spcAft>
              <a:buClr>
                <a:schemeClr val="accent3"/>
              </a:buClr>
              <a:buSzPts val="2358"/>
              <a:buFont typeface="Open Sans"/>
              <a:buChar char="•"/>
            </a:pPr>
            <a:r>
              <a:rPr lang="en" sz="2358">
                <a:latin typeface="Open Sans"/>
                <a:ea typeface="Open Sans"/>
                <a:cs typeface="Open Sans"/>
                <a:sym typeface="Open Sans"/>
              </a:rPr>
              <a:t>What would you like to see next?</a:t>
            </a:r>
            <a:endParaRPr sz="2358">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0" rtl="0" algn="l">
              <a:lnSpc>
                <a:spcPct val="115000"/>
              </a:lnSpc>
              <a:spcBef>
                <a:spcPts val="800"/>
              </a:spcBef>
              <a:spcAft>
                <a:spcPts val="0"/>
              </a:spcAft>
              <a:buClr>
                <a:schemeClr val="dk1"/>
              </a:buClr>
              <a:buSzPts val="1100"/>
              <a:buFont typeface="Arial"/>
              <a:buNone/>
            </a:pPr>
            <a:r>
              <a:t/>
            </a:r>
            <a:endParaRPr sz="1108">
              <a:solidFill>
                <a:schemeClr val="accent3"/>
              </a:solidFill>
              <a:latin typeface="Roboto"/>
              <a:ea typeface="Roboto"/>
              <a:cs typeface="Roboto"/>
              <a:sym typeface="Roboto"/>
            </a:endParaRPr>
          </a:p>
          <a:p>
            <a:pPr indent="0" lvl="0" marL="0" rtl="0" algn="l">
              <a:lnSpc>
                <a:spcPct val="115000"/>
              </a:lnSpc>
              <a:spcBef>
                <a:spcPts val="800"/>
              </a:spcBef>
              <a:spcAft>
                <a:spcPts val="0"/>
              </a:spcAft>
              <a:buClr>
                <a:schemeClr val="dk1"/>
              </a:buClr>
              <a:buSzPts val="1100"/>
              <a:buFont typeface="Arial"/>
              <a:buNone/>
            </a:pPr>
            <a:r>
              <a:t/>
            </a:r>
            <a:endParaRPr>
              <a:solidFill>
                <a:schemeClr val="accent3"/>
              </a:solidFill>
              <a:latin typeface="Roboto"/>
              <a:ea typeface="Roboto"/>
              <a:cs typeface="Roboto"/>
              <a:sym typeface="Roboto"/>
            </a:endParaRPr>
          </a:p>
        </p:txBody>
      </p:sp>
      <p:pic>
        <p:nvPicPr>
          <p:cNvPr id="180" name="Google Shape;180;p27"/>
          <p:cNvPicPr preferRelativeResize="0"/>
          <p:nvPr/>
        </p:nvPicPr>
        <p:blipFill>
          <a:blip r:embed="rId5">
            <a:alphaModFix/>
          </a:blip>
          <a:stretch>
            <a:fillRect/>
          </a:stretch>
        </p:blipFill>
        <p:spPr>
          <a:xfrm>
            <a:off x="7241001" y="2108354"/>
            <a:ext cx="1341901" cy="1916452"/>
          </a:xfrm>
          <a:prstGeom prst="rect">
            <a:avLst/>
          </a:prstGeom>
          <a:noFill/>
          <a:ln>
            <a:noFill/>
          </a:ln>
          <a:effectLst>
            <a:outerShdw blurRad="57150" rotWithShape="0" algn="bl" dir="2280000" dist="85725">
              <a:srgbClr val="000000">
                <a:alpha val="2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