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ppt/notesSlides/notesSlide133.xml" ContentType="application/vnd.openxmlformats-officedocument.presentationml.notesSlide+xml"/>
  <Override PartName="/ppt/notesSlides/notesSlide134.xml" ContentType="application/vnd.openxmlformats-officedocument.presentationml.notesSlide+xml"/>
  <Override PartName="/ppt/notesSlides/notesSlide135.xml" ContentType="application/vnd.openxmlformats-officedocument.presentationml.notesSlide+xml"/>
  <Override PartName="/ppt/notesSlides/notesSlide136.xml" ContentType="application/vnd.openxmlformats-officedocument.presentationml.notesSlide+xml"/>
  <Override PartName="/ppt/notesSlides/notesSlide1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notesMasterIdLst>
    <p:notesMasterId r:id="rId141"/>
  </p:notesMasterIdLst>
  <p:handoutMasterIdLst>
    <p:handoutMasterId r:id="rId142"/>
  </p:handoutMasterIdLst>
  <p:sldIdLst>
    <p:sldId id="655" r:id="rId3"/>
    <p:sldId id="453" r:id="rId4"/>
    <p:sldId id="454" r:id="rId5"/>
    <p:sldId id="257" r:id="rId6"/>
    <p:sldId id="291" r:id="rId7"/>
    <p:sldId id="477" r:id="rId8"/>
    <p:sldId id="455" r:id="rId9"/>
    <p:sldId id="281" r:id="rId10"/>
    <p:sldId id="289" r:id="rId11"/>
    <p:sldId id="475" r:id="rId12"/>
    <p:sldId id="285" r:id="rId13"/>
    <p:sldId id="441" r:id="rId14"/>
    <p:sldId id="271" r:id="rId15"/>
    <p:sldId id="645" r:id="rId16"/>
    <p:sldId id="284" r:id="rId17"/>
    <p:sldId id="293" r:id="rId18"/>
    <p:sldId id="290" r:id="rId19"/>
    <p:sldId id="457" r:id="rId20"/>
    <p:sldId id="299" r:id="rId21"/>
    <p:sldId id="296" r:id="rId22"/>
    <p:sldId id="276" r:id="rId23"/>
    <p:sldId id="555" r:id="rId24"/>
    <p:sldId id="300" r:id="rId25"/>
    <p:sldId id="301" r:id="rId26"/>
    <p:sldId id="302" r:id="rId27"/>
    <p:sldId id="303" r:id="rId28"/>
    <p:sldId id="304" r:id="rId29"/>
    <p:sldId id="305" r:id="rId30"/>
    <p:sldId id="306" r:id="rId31"/>
    <p:sldId id="309" r:id="rId32"/>
    <p:sldId id="310" r:id="rId33"/>
    <p:sldId id="312" r:id="rId34"/>
    <p:sldId id="460" r:id="rId35"/>
    <p:sldId id="316" r:id="rId36"/>
    <p:sldId id="317" r:id="rId37"/>
    <p:sldId id="318" r:id="rId38"/>
    <p:sldId id="319" r:id="rId39"/>
    <p:sldId id="320" r:id="rId40"/>
    <p:sldId id="321" r:id="rId41"/>
    <p:sldId id="322" r:id="rId42"/>
    <p:sldId id="323" r:id="rId43"/>
    <p:sldId id="324" r:id="rId44"/>
    <p:sldId id="443" r:id="rId45"/>
    <p:sldId id="325" r:id="rId46"/>
    <p:sldId id="326" r:id="rId47"/>
    <p:sldId id="327" r:id="rId48"/>
    <p:sldId id="330" r:id="rId49"/>
    <p:sldId id="451" r:id="rId50"/>
    <p:sldId id="333" r:id="rId51"/>
    <p:sldId id="336" r:id="rId52"/>
    <p:sldId id="337" r:id="rId53"/>
    <p:sldId id="340" r:id="rId54"/>
    <p:sldId id="491" r:id="rId55"/>
    <p:sldId id="654" r:id="rId56"/>
    <p:sldId id="343" r:id="rId57"/>
    <p:sldId id="452" r:id="rId58"/>
    <p:sldId id="341" r:id="rId59"/>
    <p:sldId id="342" r:id="rId60"/>
    <p:sldId id="478" r:id="rId61"/>
    <p:sldId id="346" r:id="rId62"/>
    <p:sldId id="347" r:id="rId63"/>
    <p:sldId id="349" r:id="rId64"/>
    <p:sldId id="344" r:id="rId65"/>
    <p:sldId id="298" r:id="rId66"/>
    <p:sldId id="653" r:id="rId67"/>
    <p:sldId id="393" r:id="rId68"/>
    <p:sldId id="357" r:id="rId69"/>
    <p:sldId id="358" r:id="rId70"/>
    <p:sldId id="359" r:id="rId71"/>
    <p:sldId id="467" r:id="rId72"/>
    <p:sldId id="361" r:id="rId73"/>
    <p:sldId id="480" r:id="rId74"/>
    <p:sldId id="465" r:id="rId75"/>
    <p:sldId id="464" r:id="rId76"/>
    <p:sldId id="364" r:id="rId77"/>
    <p:sldId id="365" r:id="rId78"/>
    <p:sldId id="445" r:id="rId79"/>
    <p:sldId id="366" r:id="rId80"/>
    <p:sldId id="367" r:id="rId81"/>
    <p:sldId id="482" r:id="rId82"/>
    <p:sldId id="369" r:id="rId83"/>
    <p:sldId id="481" r:id="rId84"/>
    <p:sldId id="511" r:id="rId85"/>
    <p:sldId id="371" r:id="rId86"/>
    <p:sldId id="372" r:id="rId87"/>
    <p:sldId id="373" r:id="rId88"/>
    <p:sldId id="374" r:id="rId89"/>
    <p:sldId id="376" r:id="rId90"/>
    <p:sldId id="377" r:id="rId91"/>
    <p:sldId id="378" r:id="rId92"/>
    <p:sldId id="379" r:id="rId93"/>
    <p:sldId id="380" r:id="rId94"/>
    <p:sldId id="381" r:id="rId95"/>
    <p:sldId id="382" r:id="rId96"/>
    <p:sldId id="383" r:id="rId97"/>
    <p:sldId id="386" r:id="rId98"/>
    <p:sldId id="390" r:id="rId99"/>
    <p:sldId id="544" r:id="rId100"/>
    <p:sldId id="391" r:id="rId101"/>
    <p:sldId id="540" r:id="rId102"/>
    <p:sldId id="395" r:id="rId103"/>
    <p:sldId id="400" r:id="rId104"/>
    <p:sldId id="401" r:id="rId105"/>
    <p:sldId id="541" r:id="rId106"/>
    <p:sldId id="463" r:id="rId107"/>
    <p:sldId id="402" r:id="rId108"/>
    <p:sldId id="328" r:id="rId109"/>
    <p:sldId id="405" r:id="rId110"/>
    <p:sldId id="483" r:id="rId111"/>
    <p:sldId id="407" r:id="rId112"/>
    <p:sldId id="410" r:id="rId113"/>
    <p:sldId id="501" r:id="rId114"/>
    <p:sldId id="408" r:id="rId115"/>
    <p:sldId id="412" r:id="rId116"/>
    <p:sldId id="413" r:id="rId117"/>
    <p:sldId id="472" r:id="rId118"/>
    <p:sldId id="447" r:id="rId119"/>
    <p:sldId id="484" r:id="rId120"/>
    <p:sldId id="415" r:id="rId121"/>
    <p:sldId id="416" r:id="rId122"/>
    <p:sldId id="417" r:id="rId123"/>
    <p:sldId id="419" r:id="rId124"/>
    <p:sldId id="448" r:id="rId125"/>
    <p:sldId id="420" r:id="rId126"/>
    <p:sldId id="423" r:id="rId127"/>
    <p:sldId id="422" r:id="rId128"/>
    <p:sldId id="554" r:id="rId129"/>
    <p:sldId id="479" r:id="rId130"/>
    <p:sldId id="428" r:id="rId131"/>
    <p:sldId id="429" r:id="rId132"/>
    <p:sldId id="553" r:id="rId133"/>
    <p:sldId id="462" r:id="rId134"/>
    <p:sldId id="432" r:id="rId135"/>
    <p:sldId id="433" r:id="rId136"/>
    <p:sldId id="434" r:id="rId137"/>
    <p:sldId id="435" r:id="rId138"/>
    <p:sldId id="437" r:id="rId139"/>
    <p:sldId id="476" r:id="rId140"/>
  </p:sldIdLst>
  <p:sldSz cx="9144000" cy="6858000" type="screen4x3"/>
  <p:notesSz cx="6950075" cy="9236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heila Meggers" initials="SM" lastIdx="1" clrIdx="0">
    <p:extLst/>
  </p:cmAuthor>
  <p:cmAuthor id="2" name="Jerry Braun" initials="JB" lastIdx="34"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12C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653" autoAdjust="0"/>
    <p:restoredTop sz="70421" autoAdjust="0"/>
  </p:normalViewPr>
  <p:slideViewPr>
    <p:cSldViewPr snapToGrid="0">
      <p:cViewPr varScale="1">
        <p:scale>
          <a:sx n="77" d="100"/>
          <a:sy n="77" d="100"/>
        </p:scale>
        <p:origin x="624"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5725"/>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slide" Target="slides/slide131.xml"/><Relationship Id="rId138" Type="http://schemas.openxmlformats.org/officeDocument/2006/relationships/slide" Target="slides/slide136.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28" Type="http://schemas.openxmlformats.org/officeDocument/2006/relationships/slide" Target="slides/slide126.xml"/><Relationship Id="rId144" Type="http://schemas.openxmlformats.org/officeDocument/2006/relationships/presProps" Target="presProps.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113" Type="http://schemas.openxmlformats.org/officeDocument/2006/relationships/slide" Target="slides/slide111.xml"/><Relationship Id="rId118" Type="http://schemas.openxmlformats.org/officeDocument/2006/relationships/slide" Target="slides/slide116.xml"/><Relationship Id="rId134" Type="http://schemas.openxmlformats.org/officeDocument/2006/relationships/slide" Target="slides/slide132.xml"/><Relationship Id="rId139" Type="http://schemas.openxmlformats.org/officeDocument/2006/relationships/slide" Target="slides/slide137.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116" Type="http://schemas.openxmlformats.org/officeDocument/2006/relationships/slide" Target="slides/slide114.xml"/><Relationship Id="rId124" Type="http://schemas.openxmlformats.org/officeDocument/2006/relationships/slide" Target="slides/slide122.xml"/><Relationship Id="rId129" Type="http://schemas.openxmlformats.org/officeDocument/2006/relationships/slide" Target="slides/slide127.xml"/><Relationship Id="rId137" Type="http://schemas.openxmlformats.org/officeDocument/2006/relationships/slide" Target="slides/slide13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slide" Target="slides/slide109.xml"/><Relationship Id="rId132" Type="http://schemas.openxmlformats.org/officeDocument/2006/relationships/slide" Target="slides/slide130.xml"/><Relationship Id="rId140" Type="http://schemas.openxmlformats.org/officeDocument/2006/relationships/slide" Target="slides/slide138.xml"/><Relationship Id="rId14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slide" Target="slides/slide112.xml"/><Relationship Id="rId119" Type="http://schemas.openxmlformats.org/officeDocument/2006/relationships/slide" Target="slides/slide117.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30" Type="http://schemas.openxmlformats.org/officeDocument/2006/relationships/slide" Target="slides/slide128.xml"/><Relationship Id="rId135" Type="http://schemas.openxmlformats.org/officeDocument/2006/relationships/slide" Target="slides/slide133.xml"/><Relationship Id="rId143"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slide" Target="slides/slide123.xml"/><Relationship Id="rId141" Type="http://schemas.openxmlformats.org/officeDocument/2006/relationships/notesMaster" Target="notesMasters/notesMaster1.xml"/><Relationship Id="rId14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131" Type="http://schemas.openxmlformats.org/officeDocument/2006/relationships/slide" Target="slides/slide129.xml"/><Relationship Id="rId136" Type="http://schemas.openxmlformats.org/officeDocument/2006/relationships/slide" Target="slides/slide134.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26" Type="http://schemas.openxmlformats.org/officeDocument/2006/relationships/slide" Target="slides/slide124.xml"/><Relationship Id="rId14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142"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67.wmf"/><Relationship Id="rId2" Type="http://schemas.openxmlformats.org/officeDocument/2006/relationships/image" Target="../media/image66.wmf"/><Relationship Id="rId1" Type="http://schemas.openxmlformats.org/officeDocument/2006/relationships/image" Target="../media/image65.wmf"/><Relationship Id="rId4" Type="http://schemas.openxmlformats.org/officeDocument/2006/relationships/image" Target="../media/image68.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1699" cy="461804"/>
          </a:xfrm>
          <a:prstGeom prst="rect">
            <a:avLst/>
          </a:prstGeom>
        </p:spPr>
        <p:txBody>
          <a:bodyPr vert="horz" lIns="92487" tIns="46244" rIns="92487" bIns="46244" rtlCol="0"/>
          <a:lstStyle>
            <a:lvl1pPr algn="l">
              <a:defRPr sz="1200"/>
            </a:lvl1pPr>
          </a:lstStyle>
          <a:p>
            <a:r>
              <a:rPr lang="en-US"/>
              <a:t>Math Vocabulary</a:t>
            </a:r>
          </a:p>
        </p:txBody>
      </p:sp>
      <p:sp>
        <p:nvSpPr>
          <p:cNvPr id="3" name="Date Placeholder 2"/>
          <p:cNvSpPr>
            <a:spLocks noGrp="1"/>
          </p:cNvSpPr>
          <p:nvPr>
            <p:ph type="dt" sz="quarter" idx="1"/>
          </p:nvPr>
        </p:nvSpPr>
        <p:spPr>
          <a:xfrm>
            <a:off x="3936768" y="0"/>
            <a:ext cx="3011699" cy="461804"/>
          </a:xfrm>
          <a:prstGeom prst="rect">
            <a:avLst/>
          </a:prstGeom>
        </p:spPr>
        <p:txBody>
          <a:bodyPr vert="horz" lIns="92487" tIns="46244" rIns="92487" bIns="46244" rtlCol="0"/>
          <a:lstStyle>
            <a:lvl1pPr algn="r">
              <a:defRPr sz="1200"/>
            </a:lvl1pPr>
          </a:lstStyle>
          <a:p>
            <a:endParaRPr lang="en-US"/>
          </a:p>
        </p:txBody>
      </p:sp>
      <p:sp>
        <p:nvSpPr>
          <p:cNvPr id="4" name="Footer Placeholder 3"/>
          <p:cNvSpPr>
            <a:spLocks noGrp="1"/>
          </p:cNvSpPr>
          <p:nvPr>
            <p:ph type="ftr" sz="quarter" idx="2"/>
          </p:nvPr>
        </p:nvSpPr>
        <p:spPr>
          <a:xfrm>
            <a:off x="0" y="8772669"/>
            <a:ext cx="3011699" cy="461804"/>
          </a:xfrm>
          <a:prstGeom prst="rect">
            <a:avLst/>
          </a:prstGeom>
        </p:spPr>
        <p:txBody>
          <a:bodyPr vert="horz" lIns="92487" tIns="46244" rIns="92487" bIns="46244" rtlCol="0" anchor="b"/>
          <a:lstStyle>
            <a:lvl1pPr algn="l">
              <a:defRPr sz="1200"/>
            </a:lvl1pPr>
          </a:lstStyle>
          <a:p>
            <a:endParaRPr lang="en-US"/>
          </a:p>
        </p:txBody>
      </p:sp>
      <p:sp>
        <p:nvSpPr>
          <p:cNvPr id="5" name="Slide Number Placeholder 4"/>
          <p:cNvSpPr>
            <a:spLocks noGrp="1"/>
          </p:cNvSpPr>
          <p:nvPr>
            <p:ph type="sldNum" sz="quarter" idx="3"/>
          </p:nvPr>
        </p:nvSpPr>
        <p:spPr>
          <a:xfrm>
            <a:off x="3936768" y="8772669"/>
            <a:ext cx="3011699" cy="461804"/>
          </a:xfrm>
          <a:prstGeom prst="rect">
            <a:avLst/>
          </a:prstGeom>
        </p:spPr>
        <p:txBody>
          <a:bodyPr vert="horz" lIns="92487" tIns="46244" rIns="92487" bIns="46244" rtlCol="0" anchor="b"/>
          <a:lstStyle>
            <a:lvl1pPr algn="r">
              <a:defRPr sz="1200"/>
            </a:lvl1pPr>
          </a:lstStyle>
          <a:p>
            <a:fld id="{C4BD799D-CC69-4FEB-A9A5-7CE706334E27}" type="slidenum">
              <a:rPr lang="en-US" smtClean="0"/>
              <a:pPr/>
              <a:t>‹#›</a:t>
            </a:fld>
            <a:endParaRPr lang="en-US"/>
          </a:p>
        </p:txBody>
      </p:sp>
    </p:spTree>
    <p:extLst>
      <p:ext uri="{BB962C8B-B14F-4D97-AF65-F5344CB8AC3E}">
        <p14:creationId xmlns:p14="http://schemas.microsoft.com/office/powerpoint/2010/main" val="2831074076"/>
      </p:ext>
    </p:extLst>
  </p:cSld>
  <p:clrMap bg1="lt1" tx1="dk1" bg2="lt2" tx2="dk2" accent1="accent1" accent2="accent2" accent3="accent3" accent4="accent4" accent5="accent5" accent6="accent6" hlink="hlink" folHlink="folHlink"/>
  <p:hf sldNum="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2329" cy="462120"/>
          </a:xfrm>
          <a:prstGeom prst="rect">
            <a:avLst/>
          </a:prstGeom>
        </p:spPr>
        <p:txBody>
          <a:bodyPr vert="horz" lIns="90763" tIns="45382" rIns="90763" bIns="45382" rtlCol="0"/>
          <a:lstStyle>
            <a:lvl1pPr algn="l">
              <a:defRPr sz="1200"/>
            </a:lvl1pPr>
          </a:lstStyle>
          <a:p>
            <a:r>
              <a:rPr lang="en-US"/>
              <a:t>Math Vocabulary</a:t>
            </a:r>
          </a:p>
        </p:txBody>
      </p:sp>
      <p:sp>
        <p:nvSpPr>
          <p:cNvPr id="3" name="Date Placeholder 2"/>
          <p:cNvSpPr>
            <a:spLocks noGrp="1"/>
          </p:cNvSpPr>
          <p:nvPr>
            <p:ph type="dt" idx="1"/>
          </p:nvPr>
        </p:nvSpPr>
        <p:spPr>
          <a:xfrm>
            <a:off x="3936173" y="0"/>
            <a:ext cx="3012329" cy="462120"/>
          </a:xfrm>
          <a:prstGeom prst="rect">
            <a:avLst/>
          </a:prstGeom>
        </p:spPr>
        <p:txBody>
          <a:bodyPr vert="horz" lIns="90763" tIns="45382" rIns="90763" bIns="45382" rtlCol="0"/>
          <a:lstStyle>
            <a:lvl1pPr algn="r">
              <a:defRPr sz="1200"/>
            </a:lvl1pPr>
          </a:lstStyle>
          <a:p>
            <a:endParaRPr lang="en-US"/>
          </a:p>
        </p:txBody>
      </p:sp>
      <p:sp>
        <p:nvSpPr>
          <p:cNvPr id="4" name="Slide Image Placeholder 3"/>
          <p:cNvSpPr>
            <a:spLocks noGrp="1" noRot="1" noChangeAspect="1"/>
          </p:cNvSpPr>
          <p:nvPr>
            <p:ph type="sldImg" idx="2"/>
          </p:nvPr>
        </p:nvSpPr>
        <p:spPr>
          <a:xfrm>
            <a:off x="1166813" y="692150"/>
            <a:ext cx="4616450" cy="3463925"/>
          </a:xfrm>
          <a:prstGeom prst="rect">
            <a:avLst/>
          </a:prstGeom>
          <a:noFill/>
          <a:ln w="12700">
            <a:solidFill>
              <a:prstClr val="black"/>
            </a:solidFill>
          </a:ln>
        </p:spPr>
        <p:txBody>
          <a:bodyPr vert="horz" lIns="90763" tIns="45382" rIns="90763" bIns="45382" rtlCol="0" anchor="ctr"/>
          <a:lstStyle/>
          <a:p>
            <a:endParaRPr lang="en-US"/>
          </a:p>
        </p:txBody>
      </p:sp>
      <p:sp>
        <p:nvSpPr>
          <p:cNvPr id="5" name="Notes Placeholder 4"/>
          <p:cNvSpPr>
            <a:spLocks noGrp="1"/>
          </p:cNvSpPr>
          <p:nvPr>
            <p:ph type="body" sz="quarter" idx="3"/>
          </p:nvPr>
        </p:nvSpPr>
        <p:spPr>
          <a:xfrm>
            <a:off x="695637" y="4387767"/>
            <a:ext cx="5558801" cy="4155919"/>
          </a:xfrm>
          <a:prstGeom prst="rect">
            <a:avLst/>
          </a:prstGeom>
        </p:spPr>
        <p:txBody>
          <a:bodyPr vert="horz" lIns="90763" tIns="45382" rIns="90763" bIns="45382"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72378"/>
            <a:ext cx="3012329" cy="462120"/>
          </a:xfrm>
          <a:prstGeom prst="rect">
            <a:avLst/>
          </a:prstGeom>
        </p:spPr>
        <p:txBody>
          <a:bodyPr vert="horz" lIns="90763" tIns="45382" rIns="90763" bIns="45382" rtlCol="0" anchor="b"/>
          <a:lstStyle>
            <a:lvl1pPr algn="l">
              <a:defRPr sz="1200"/>
            </a:lvl1pPr>
          </a:lstStyle>
          <a:p>
            <a:endParaRPr lang="en-US"/>
          </a:p>
        </p:txBody>
      </p:sp>
      <p:sp>
        <p:nvSpPr>
          <p:cNvPr id="7" name="Slide Number Placeholder 6"/>
          <p:cNvSpPr>
            <a:spLocks noGrp="1"/>
          </p:cNvSpPr>
          <p:nvPr>
            <p:ph type="sldNum" sz="quarter" idx="5"/>
          </p:nvPr>
        </p:nvSpPr>
        <p:spPr>
          <a:xfrm>
            <a:off x="3936173" y="8772378"/>
            <a:ext cx="3012329" cy="462120"/>
          </a:xfrm>
          <a:prstGeom prst="rect">
            <a:avLst/>
          </a:prstGeom>
        </p:spPr>
        <p:txBody>
          <a:bodyPr vert="horz" lIns="90763" tIns="45382" rIns="90763" bIns="45382" rtlCol="0" anchor="b"/>
          <a:lstStyle>
            <a:lvl1pPr algn="r">
              <a:defRPr sz="1200"/>
            </a:lvl1pPr>
          </a:lstStyle>
          <a:p>
            <a:fld id="{301B41D3-CC90-4CF7-ADAD-E15432E6832E}" type="slidenum">
              <a:rPr lang="en-US" smtClean="0"/>
              <a:pPr/>
              <a:t>‹#›</a:t>
            </a:fld>
            <a:endParaRPr lang="en-US"/>
          </a:p>
        </p:txBody>
      </p:sp>
    </p:spTree>
    <p:extLst>
      <p:ext uri="{BB962C8B-B14F-4D97-AF65-F5344CB8AC3E}">
        <p14:creationId xmlns:p14="http://schemas.microsoft.com/office/powerpoint/2010/main" val="3902907745"/>
      </p:ext>
    </p:extLst>
  </p:cSld>
  <p:clrMap bg1="lt1" tx1="dk1" bg2="lt2" tx2="dk2" accent1="accent1" accent2="accent2" accent3="accent3" accent4="accent4" accent5="accent5" accent6="accent6" hlink="hlink" folHlink="folHlink"/>
  <p:hf sldNum="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Elementary - 4</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2165141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Elementary - 4</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7156231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Elementary </a:t>
            </a:r>
            <a:r>
              <a:rPr lang="mr-IN" dirty="0" smtClean="0"/>
              <a:t>–</a:t>
            </a:r>
            <a:r>
              <a:rPr lang="en-US" dirty="0" smtClean="0"/>
              <a:t> K word 1</a:t>
            </a:r>
            <a:r>
              <a:rPr lang="en-US" baseline="30000" dirty="0" smtClean="0"/>
              <a:t>st</a:t>
            </a:r>
            <a:r>
              <a:rPr lang="en-US" dirty="0" smtClean="0"/>
              <a:t> grade the</a:t>
            </a:r>
            <a:r>
              <a:rPr lang="en-US" baseline="0" dirty="0" smtClean="0"/>
              <a:t> addition equation</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0151809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Use in elementary starting</a:t>
            </a:r>
            <a:r>
              <a:rPr lang="en-US" baseline="0" dirty="0" smtClean="0"/>
              <a:t> in 1</a:t>
            </a:r>
            <a:r>
              <a:rPr lang="en-US" baseline="30000" dirty="0" smtClean="0"/>
              <a:t>st</a:t>
            </a:r>
            <a:r>
              <a:rPr lang="en-US" dirty="0" smtClean="0"/>
              <a:t> but don’t need to know the name of the property until MS</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2922022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Elementary </a:t>
            </a:r>
            <a:r>
              <a:rPr lang="mr-IN" dirty="0" smtClean="0"/>
              <a:t>–</a:t>
            </a:r>
            <a:r>
              <a:rPr lang="en-US" dirty="0" smtClean="0"/>
              <a:t> 2</a:t>
            </a:r>
            <a:r>
              <a:rPr lang="en-US" baseline="30000" dirty="0" smtClean="0"/>
              <a:t>nd</a:t>
            </a:r>
            <a:r>
              <a:rPr lang="en-US" dirty="0" smtClean="0"/>
              <a:t> (as an attribute to describe</a:t>
            </a:r>
            <a:r>
              <a:rPr lang="en-US" baseline="0" dirty="0" smtClean="0"/>
              <a:t> geometric figures)</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7106150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Elementary </a:t>
            </a:r>
            <a:r>
              <a:rPr lang="mr-IN" dirty="0" smtClean="0"/>
              <a:t>–</a:t>
            </a:r>
            <a:r>
              <a:rPr lang="en-US" dirty="0" smtClean="0"/>
              <a:t> 3rd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9133353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2nd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93909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solidFill>
                  <a:srgbClr val="FF0000"/>
                </a:solidFill>
              </a:rPr>
              <a:t>GRADE 3</a:t>
            </a:r>
            <a:endParaRPr lang="en-US" dirty="0">
              <a:solidFill>
                <a:srgbClr val="FF0000"/>
              </a:solidFill>
            </a:endParaRPr>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6473524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 K</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9038967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5th</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1245995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Elem </a:t>
            </a:r>
            <a:r>
              <a:rPr lang="mr-IN" dirty="0" smtClean="0"/>
              <a:t>–</a:t>
            </a:r>
            <a:r>
              <a:rPr lang="en-US" dirty="0" smtClean="0"/>
              <a:t> 2nd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0413158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5</a:t>
            </a:r>
            <a:r>
              <a:rPr lang="en-US" baseline="30000" dirty="0" smtClean="0"/>
              <a:t>th</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2619317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Elementary in K</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90654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Elem </a:t>
            </a:r>
            <a:r>
              <a:rPr lang="mr-IN" dirty="0" smtClean="0"/>
              <a:t>–</a:t>
            </a:r>
            <a:r>
              <a:rPr lang="en-US" dirty="0" smtClean="0"/>
              <a:t> 1st</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5142097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 K</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0528182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Use</a:t>
            </a:r>
            <a:r>
              <a:rPr lang="en-US" baseline="0" dirty="0" smtClean="0"/>
              <a:t> in Elem at 1st but don</a:t>
            </a:r>
            <a:r>
              <a:rPr lang="mr-IN" baseline="0" dirty="0" smtClean="0"/>
              <a:t>’</a:t>
            </a:r>
            <a:r>
              <a:rPr lang="en-US" baseline="0" dirty="0" smtClean="0"/>
              <a:t>t need to know definition of term until MS</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5085384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a:t>
            </a:r>
            <a:r>
              <a:rPr lang="mr-IN" dirty="0" smtClean="0"/>
              <a:t>–</a:t>
            </a:r>
            <a:r>
              <a:rPr lang="en-US" dirty="0" smtClean="0"/>
              <a:t> 4th</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229752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 K</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5355954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Elem </a:t>
            </a:r>
            <a:r>
              <a:rPr lang="mr-IN" dirty="0" smtClean="0"/>
              <a:t>–</a:t>
            </a:r>
            <a:r>
              <a:rPr lang="en-US" dirty="0" smtClean="0"/>
              <a:t> 5</a:t>
            </a:r>
            <a:r>
              <a:rPr lang="en-US" baseline="30000" dirty="0" smtClean="0"/>
              <a:t>th</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9894468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a:t>
            </a:r>
            <a:r>
              <a:rPr lang="mr-IN" dirty="0" smtClean="0"/>
              <a:t>–</a:t>
            </a:r>
            <a:r>
              <a:rPr lang="en-US" dirty="0" smtClean="0"/>
              <a:t> 5</a:t>
            </a:r>
            <a:r>
              <a:rPr lang="en-US" baseline="30000" dirty="0" smtClean="0"/>
              <a:t>th</a:t>
            </a:r>
            <a:r>
              <a:rPr lang="en-US" dirty="0" smtClean="0"/>
              <a:t> (only w/</a:t>
            </a:r>
            <a:r>
              <a:rPr lang="en-US" baseline="0" dirty="0" smtClean="0"/>
              <a:t> positive values)</a:t>
            </a:r>
            <a:endParaRPr lang="en-US" dirty="0" smtClean="0"/>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9103079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Grade 5</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3484565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 K</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1735603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 K</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54648057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 K</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6137156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a:t>
            </a:r>
            <a:r>
              <a:rPr lang="mr-IN" dirty="0" smtClean="0"/>
              <a:t>–</a:t>
            </a:r>
            <a:r>
              <a:rPr lang="en-US" dirty="0" smtClean="0"/>
              <a:t> 2nd</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7873860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a:t>
            </a:r>
            <a:r>
              <a:rPr lang="mr-IN" dirty="0" smtClean="0"/>
              <a:t>–</a:t>
            </a:r>
            <a:r>
              <a:rPr lang="en-US" dirty="0" smtClean="0"/>
              <a:t> 3</a:t>
            </a:r>
            <a:r>
              <a:rPr lang="en-US" baseline="30000" dirty="0" smtClean="0"/>
              <a:t>rd</a:t>
            </a:r>
            <a:r>
              <a:rPr lang="en-US" dirty="0" smtClean="0"/>
              <a:t> </a:t>
            </a:r>
          </a:p>
          <a:p>
            <a:endParaRPr lang="en-US" b="1"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712799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a:t>
            </a:r>
            <a:r>
              <a:rPr lang="mr-IN" dirty="0" smtClean="0"/>
              <a:t>–</a:t>
            </a:r>
            <a:r>
              <a:rPr lang="en-US" dirty="0" smtClean="0"/>
              <a:t> 4th</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50338071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smtClean="0"/>
              <a:t>Elem</a:t>
            </a:r>
            <a:r>
              <a:rPr lang="en-US" b="0" baseline="0" dirty="0" smtClean="0"/>
              <a:t> </a:t>
            </a:r>
            <a:r>
              <a:rPr lang="mr-IN" b="0" baseline="0" dirty="0" smtClean="0"/>
              <a:t>–</a:t>
            </a:r>
            <a:r>
              <a:rPr lang="en-US" b="0" baseline="0" dirty="0" smtClean="0"/>
              <a:t> 3rd</a:t>
            </a:r>
            <a:endParaRPr lang="en-US" b="0"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63464525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a:t>
            </a:r>
            <a:r>
              <a:rPr lang="mr-IN" dirty="0" smtClean="0"/>
              <a:t>–</a:t>
            </a:r>
            <a:r>
              <a:rPr lang="en-US" dirty="0" smtClean="0"/>
              <a:t> 2</a:t>
            </a:r>
            <a:r>
              <a:rPr lang="en-US" baseline="30000" dirty="0" smtClean="0"/>
              <a:t>nd</a:t>
            </a:r>
            <a:endParaRPr lang="en-US" dirty="0" smtClean="0"/>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64785086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a:t>
            </a:r>
            <a:r>
              <a:rPr lang="mr-IN" dirty="0" smtClean="0"/>
              <a:t>–</a:t>
            </a:r>
            <a:r>
              <a:rPr lang="en-US" dirty="0" smtClean="0"/>
              <a:t> 1</a:t>
            </a:r>
            <a:r>
              <a:rPr lang="en-US" baseline="30000" dirty="0" smtClean="0"/>
              <a:t>st</a:t>
            </a:r>
            <a:r>
              <a:rPr lang="en-US" dirty="0" smtClean="0"/>
              <a:t> </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57198912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Know</a:t>
            </a:r>
            <a:r>
              <a:rPr lang="en-US" baseline="0" dirty="0" smtClean="0"/>
              <a:t> how to use it in Elem in 3</a:t>
            </a:r>
            <a:r>
              <a:rPr lang="en-US" baseline="30000" dirty="0" smtClean="0"/>
              <a:t>rd</a:t>
            </a:r>
            <a:r>
              <a:rPr lang="en-US" baseline="0" dirty="0" smtClean="0"/>
              <a:t> grade but don’t need to know definition of term </a:t>
            </a:r>
            <a:r>
              <a:rPr lang="en-US" baseline="0" dirty="0" err="1" smtClean="0"/>
              <a:t>term</a:t>
            </a:r>
            <a:r>
              <a:rPr lang="en-US" baseline="0" dirty="0" smtClean="0"/>
              <a:t> until MS</a:t>
            </a:r>
          </a:p>
          <a:p>
            <a:endParaRPr lang="en-US" baseline="0" dirty="0" smtClean="0"/>
          </a:p>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10237543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a:t>
            </a:r>
            <a:r>
              <a:rPr lang="mr-IN" dirty="0" smtClean="0"/>
              <a:t>–</a:t>
            </a:r>
            <a:r>
              <a:rPr lang="en-US" dirty="0" smtClean="0"/>
              <a:t> 3rd</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29771371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a:t>
            </a:r>
            <a:r>
              <a:rPr lang="en-US" baseline="0" dirty="0" smtClean="0"/>
              <a:t> </a:t>
            </a:r>
            <a:r>
              <a:rPr lang="mr-IN" baseline="0" dirty="0" smtClean="0"/>
              <a:t>–</a:t>
            </a:r>
            <a:r>
              <a:rPr lang="en-US" baseline="0" dirty="0" smtClean="0"/>
              <a:t> 5th</a:t>
            </a:r>
            <a:endParaRPr lang="en-US" dirty="0" smtClean="0"/>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81214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a:t>
            </a:r>
            <a:r>
              <a:rPr lang="mr-IN" dirty="0" smtClean="0"/>
              <a:t>–</a:t>
            </a:r>
            <a:r>
              <a:rPr lang="en-US" dirty="0" smtClean="0"/>
              <a:t> should be familiar with tern</a:t>
            </a:r>
            <a:r>
              <a:rPr lang="en-US" baseline="0" dirty="0" smtClean="0"/>
              <a:t> but will </a:t>
            </a:r>
            <a:r>
              <a:rPr lang="en-US" dirty="0" smtClean="0"/>
              <a:t>not be in assessment</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18400922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 K</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46872690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a:t>
            </a:r>
            <a:r>
              <a:rPr lang="mr-IN" dirty="0" smtClean="0"/>
              <a:t>–</a:t>
            </a:r>
            <a:r>
              <a:rPr lang="en-US" dirty="0" smtClean="0"/>
              <a:t> begin to understand in K but don’t use until 2</a:t>
            </a:r>
            <a:r>
              <a:rPr lang="en-US" baseline="30000" dirty="0" smtClean="0"/>
              <a:t>nd</a:t>
            </a:r>
            <a:r>
              <a:rPr lang="en-US" baseline="0" dirty="0" smtClean="0"/>
              <a:t> </a:t>
            </a:r>
            <a:endParaRPr lang="en-US" dirty="0" smtClean="0"/>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17969315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a:t>
            </a:r>
            <a:r>
              <a:rPr lang="mr-IN" dirty="0" smtClean="0"/>
              <a:t>–</a:t>
            </a:r>
            <a:r>
              <a:rPr lang="en-US" dirty="0" smtClean="0"/>
              <a:t> 4th</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19454574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a:t>
            </a:r>
            <a:r>
              <a:rPr lang="mr-IN" dirty="0" smtClean="0"/>
              <a:t>–</a:t>
            </a:r>
            <a:r>
              <a:rPr lang="en-US" dirty="0" smtClean="0"/>
              <a:t> 4th</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16807726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a:t>
            </a:r>
            <a:r>
              <a:rPr lang="mr-IN" dirty="0" smtClean="0"/>
              <a:t>–</a:t>
            </a:r>
            <a:r>
              <a:rPr lang="en-US" dirty="0" smtClean="0"/>
              <a:t> start understanding</a:t>
            </a:r>
            <a:r>
              <a:rPr lang="en-US" baseline="0" dirty="0" smtClean="0"/>
              <a:t> term in 1</a:t>
            </a:r>
            <a:r>
              <a:rPr lang="en-US" baseline="30000" dirty="0" smtClean="0"/>
              <a:t>st</a:t>
            </a:r>
            <a:r>
              <a:rPr lang="en-US" baseline="0" dirty="0" smtClean="0"/>
              <a:t> grade but don’t need to know until 3rd</a:t>
            </a:r>
            <a:endParaRPr lang="en-US" dirty="0" smtClean="0"/>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25446380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 K</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16865742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a:t>
            </a:r>
            <a:r>
              <a:rPr lang="mr-IN" dirty="0" smtClean="0"/>
              <a:t>–</a:t>
            </a:r>
            <a:r>
              <a:rPr lang="en-US" dirty="0" smtClean="0"/>
              <a:t> 2</a:t>
            </a:r>
            <a:r>
              <a:rPr lang="en-US" baseline="30000" dirty="0" smtClean="0"/>
              <a:t>nd</a:t>
            </a:r>
            <a:r>
              <a:rPr lang="en-US" dirty="0" smtClean="0"/>
              <a:t> </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8231468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a:t>
            </a:r>
            <a:r>
              <a:rPr lang="mr-IN" dirty="0" smtClean="0"/>
              <a:t>–</a:t>
            </a:r>
            <a:r>
              <a:rPr lang="en-US" dirty="0" smtClean="0"/>
              <a:t> 2</a:t>
            </a:r>
            <a:r>
              <a:rPr lang="en-US" baseline="30000" dirty="0" smtClean="0"/>
              <a:t>nd</a:t>
            </a:r>
            <a:r>
              <a:rPr lang="en-US" dirty="0" smtClean="0"/>
              <a:t> </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73522070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- 5</a:t>
            </a:r>
            <a:r>
              <a:rPr lang="en-US" baseline="30000" dirty="0" smtClean="0"/>
              <a:t>th</a:t>
            </a:r>
            <a:r>
              <a:rPr lang="en-US" dirty="0" smtClean="0"/>
              <a:t> grade</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13472265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An expression</a:t>
            </a:r>
            <a:r>
              <a:rPr lang="en-US" baseline="0" dirty="0"/>
              <a:t> DOES NOT contain relation symbols such as =, &lt;, </a:t>
            </a:r>
            <a:r>
              <a:rPr lang="en-US" baseline="0" dirty="0" smtClean="0"/>
              <a:t>&gt;</a:t>
            </a:r>
          </a:p>
          <a:p>
            <a:r>
              <a:rPr lang="en-US" baseline="0" dirty="0" smtClean="0"/>
              <a:t>Elem </a:t>
            </a:r>
            <a:r>
              <a:rPr lang="mr-IN" baseline="0" dirty="0" smtClean="0"/>
              <a:t>–</a:t>
            </a:r>
            <a:r>
              <a:rPr lang="en-US" baseline="0" dirty="0" smtClean="0"/>
              <a:t> 5th</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88165851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 K</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93914217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3rd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21585716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1st</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35301499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1st</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99490884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3rd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26132510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2nd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75021755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a term that is not</a:t>
            </a:r>
            <a:r>
              <a:rPr lang="en-US" baseline="0" dirty="0" smtClean="0"/>
              <a:t> needed according to the standards but we included it since so many different curricula have it </a:t>
            </a:r>
            <a:r>
              <a:rPr lang="mr-IN" baseline="0" dirty="0" smtClean="0"/>
              <a:t>–</a:t>
            </a:r>
            <a:r>
              <a:rPr lang="en-US" baseline="0" dirty="0" smtClean="0"/>
              <a:t> Elem 3</a:t>
            </a:r>
            <a:r>
              <a:rPr lang="en-US" baseline="30000" dirty="0" smtClean="0"/>
              <a:t>rd</a:t>
            </a:r>
            <a:r>
              <a:rPr lang="en-US" baseline="0" dirty="0" smtClean="0"/>
              <a:t> grade starts with the understanding but the term is </a:t>
            </a:r>
            <a:r>
              <a:rPr lang="en-US" b="1" baseline="0" dirty="0" smtClean="0"/>
              <a:t>not</a:t>
            </a:r>
            <a:r>
              <a:rPr lang="en-US" baseline="0" dirty="0" smtClean="0"/>
              <a:t> required.</a:t>
            </a:r>
          </a:p>
          <a:p>
            <a:endParaRPr lang="en-US" baseline="0" dirty="0" smtClean="0"/>
          </a:p>
          <a:p>
            <a:r>
              <a:rPr lang="en-US" baseline="0" dirty="0" smtClean="0"/>
              <a:t>Should use the phrase “fractions larger than one” instead of this term.</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17178770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1</a:t>
            </a:r>
            <a:r>
              <a:rPr lang="en-US" baseline="30000" dirty="0" smtClean="0"/>
              <a:t>st</a:t>
            </a:r>
            <a:r>
              <a:rPr lang="en-US" baseline="0" dirty="0" smtClean="0"/>
              <a:t> start understanding but use the term in 3rd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93979334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Not a required term in Elem but used.</a:t>
            </a:r>
          </a:p>
          <a:p>
            <a:endParaRPr lang="en-US" dirty="0" smtClean="0"/>
          </a:p>
          <a:p>
            <a:r>
              <a:rPr lang="en-US" dirty="0" smtClean="0"/>
              <a:t>Required by</a:t>
            </a:r>
            <a:r>
              <a:rPr lang="en-US" baseline="0" dirty="0" smtClean="0"/>
              <a:t> </a:t>
            </a:r>
            <a:r>
              <a:rPr lang="en-US" dirty="0" smtClean="0"/>
              <a:t>8</a:t>
            </a:r>
            <a:r>
              <a:rPr lang="en-US" baseline="30000" dirty="0" smtClean="0"/>
              <a:t>th</a:t>
            </a:r>
            <a:r>
              <a:rPr lang="en-US" dirty="0" smtClean="0"/>
              <a:t> grade</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34650605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Elementary – used to describe</a:t>
            </a:r>
            <a:r>
              <a:rPr lang="en-US" baseline="0" dirty="0" smtClean="0"/>
              <a:t> equal spacing on number line starting in 3</a:t>
            </a:r>
            <a:r>
              <a:rPr lang="en-US" baseline="30000" dirty="0" smtClean="0"/>
              <a:t>rd</a:t>
            </a:r>
            <a:r>
              <a:rPr lang="en-US" baseline="0" dirty="0" smtClean="0"/>
              <a:t> grade</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3684813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Elem – grade 4</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64339582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Term does not need to be known</a:t>
            </a:r>
            <a:r>
              <a:rPr lang="en-US" baseline="0" dirty="0" smtClean="0"/>
              <a:t> for Elem but they understand the concept</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5569971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4th</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061110814"/>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3rd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22132361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 K</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093596990"/>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4th</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518143336"/>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Elem</a:t>
            </a:r>
            <a:r>
              <a:rPr lang="en-US" baseline="0" dirty="0" smtClean="0"/>
              <a:t> </a:t>
            </a:r>
            <a:r>
              <a:rPr lang="mr-IN" baseline="0" dirty="0" smtClean="0"/>
              <a:t>–</a:t>
            </a:r>
            <a:r>
              <a:rPr lang="en-US" baseline="0" dirty="0" smtClean="0"/>
              <a:t> 3rd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47264796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4th</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43676420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3rd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99890763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Not on assessment but all grades should be familiar</a:t>
            </a:r>
            <a:r>
              <a:rPr lang="en-US" baseline="0" dirty="0" smtClean="0"/>
              <a:t> with term.</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7114898"/>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4th</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80633558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3rd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172479077"/>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3rd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146464685"/>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4th</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38344694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Know</a:t>
            </a:r>
            <a:r>
              <a:rPr lang="en-US" baseline="0" dirty="0" smtClean="0"/>
              <a:t> how to use this in Elem at 3</a:t>
            </a:r>
            <a:r>
              <a:rPr lang="en-US" baseline="30000" dirty="0" smtClean="0"/>
              <a:t>rd</a:t>
            </a:r>
            <a:r>
              <a:rPr lang="en-US" baseline="0" dirty="0" smtClean="0"/>
              <a:t> but not know term until MS</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150397020"/>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3</a:t>
            </a:r>
            <a:r>
              <a:rPr lang="en-US" baseline="30000" dirty="0" smtClean="0"/>
              <a:t>rd</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466889613"/>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2</a:t>
            </a:r>
            <a:r>
              <a:rPr lang="en-US" baseline="30000" dirty="0" smtClean="0"/>
              <a:t>nd</a:t>
            </a:r>
            <a:r>
              <a:rPr lang="en-US" dirty="0" smtClean="0"/>
              <a:t> </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260253620"/>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2</a:t>
            </a:r>
            <a:r>
              <a:rPr lang="en-US" baseline="30000" dirty="0" smtClean="0"/>
              <a:t>nd</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546187860"/>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2</a:t>
            </a:r>
            <a:r>
              <a:rPr lang="en-US" baseline="30000" dirty="0" smtClean="0"/>
              <a:t>nd</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548933970"/>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3rd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540403489"/>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4th</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915726068"/>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4th</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4153128"/>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3</a:t>
            </a:r>
            <a:r>
              <a:rPr lang="en-US" baseline="30000" dirty="0" smtClean="0"/>
              <a:t>rd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740615075"/>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2nd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639734474"/>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Start understanding</a:t>
            </a:r>
            <a:r>
              <a:rPr lang="en-US" baseline="0" dirty="0" smtClean="0"/>
              <a:t> in 1</a:t>
            </a:r>
            <a:r>
              <a:rPr lang="en-US" baseline="30000" dirty="0" smtClean="0"/>
              <a:t>st</a:t>
            </a:r>
            <a:r>
              <a:rPr lang="en-US" baseline="0" dirty="0" smtClean="0"/>
              <a:t> grade but not use until 3rd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639734474"/>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5th</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497083318"/>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Start understanding in Elem but not necessary to know the term</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497083318"/>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5</a:t>
            </a:r>
            <a:r>
              <a:rPr lang="en-US" baseline="30000" dirty="0" smtClean="0"/>
              <a:t>th</a:t>
            </a:r>
            <a:r>
              <a:rPr lang="en-US" baseline="0" dirty="0" smtClean="0"/>
              <a:t> </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735823623"/>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3</a:t>
            </a:r>
            <a:r>
              <a:rPr lang="en-US" baseline="30000" dirty="0" smtClean="0"/>
              <a:t>rd</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801914236"/>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3</a:t>
            </a:r>
            <a:r>
              <a:rPr lang="en-US" baseline="30000" dirty="0" smtClean="0"/>
              <a:t>rd</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188950802"/>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not necessary to know the term repeating since it is not a standards expectation. Growing patterns begin in 1</a:t>
            </a:r>
            <a:r>
              <a:rPr lang="en-US" baseline="30000" dirty="0" smtClean="0"/>
              <a:t>st</a:t>
            </a:r>
            <a:r>
              <a:rPr lang="en-US" baseline="0" dirty="0" smtClean="0"/>
              <a:t> grade</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846116810"/>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2</a:t>
            </a:r>
            <a:r>
              <a:rPr lang="en-US" baseline="30000" dirty="0" smtClean="0"/>
              <a:t>nd</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013235165"/>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3rd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91983400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4</a:t>
            </a:r>
            <a:r>
              <a:rPr lang="en-US" baseline="30000" dirty="0" smtClean="0"/>
              <a:t>th</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3970087"/>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Elem </a:t>
            </a:r>
            <a:r>
              <a:rPr lang="mr-IN" dirty="0" smtClean="0"/>
              <a:t>–</a:t>
            </a:r>
            <a:r>
              <a:rPr lang="en-US" dirty="0" smtClean="0"/>
              <a:t> 1st</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018265574"/>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2</a:t>
            </a:r>
            <a:r>
              <a:rPr lang="en-US" baseline="30000" dirty="0" smtClean="0"/>
              <a:t>nd</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228382727"/>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need</a:t>
            </a:r>
            <a:r>
              <a:rPr lang="en-US" baseline="0" dirty="0" smtClean="0"/>
              <a:t> to know 2-D shapes in 1</a:t>
            </a:r>
            <a:r>
              <a:rPr lang="en-US" baseline="30000" dirty="0" smtClean="0"/>
              <a:t>st</a:t>
            </a:r>
            <a:r>
              <a:rPr lang="en-US" baseline="0" dirty="0" smtClean="0"/>
              <a:t> grade but don’t need to know the term plane figures until MS</a:t>
            </a:r>
          </a:p>
          <a:p>
            <a:endParaRPr lang="en-US" baseline="0" dirty="0" smtClean="0"/>
          </a:p>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058431407"/>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5</a:t>
            </a:r>
            <a:r>
              <a:rPr lang="en-US" baseline="30000" dirty="0" smtClean="0"/>
              <a:t>th</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55222767"/>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4</a:t>
            </a:r>
            <a:r>
              <a:rPr lang="en-US" baseline="30000" dirty="0" smtClean="0"/>
              <a:t>th</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139119279"/>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3</a:t>
            </a:r>
            <a:r>
              <a:rPr lang="en-US" baseline="30000" dirty="0" smtClean="0"/>
              <a:t>rd</a:t>
            </a:r>
            <a:r>
              <a:rPr lang="en-US" baseline="0"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645706012"/>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4</a:t>
            </a:r>
            <a:r>
              <a:rPr lang="en-US" baseline="30000" dirty="0" smtClean="0"/>
              <a:t>th</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689410218"/>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5th</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486394139"/>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Not on assessment</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431738233"/>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Start looking at this shape in elementary</a:t>
            </a:r>
            <a:r>
              <a:rPr lang="en-US" baseline="0" dirty="0" smtClean="0"/>
              <a:t> but don’t need to know term then.</a:t>
            </a:r>
          </a:p>
          <a:p>
            <a:r>
              <a:rPr lang="en-US" dirty="0" smtClean="0"/>
              <a:t>MS – grade</a:t>
            </a:r>
            <a:r>
              <a:rPr lang="en-US" baseline="0" dirty="0" smtClean="0"/>
              <a:t> 8</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166224486"/>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Introduced in grade</a:t>
            </a:r>
            <a:r>
              <a:rPr lang="en-US" baseline="0" dirty="0" smtClean="0"/>
              <a:t> 5 but more fully integrated at MS grade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848426711"/>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2</a:t>
            </a:r>
            <a:r>
              <a:rPr lang="en-US" baseline="30000" dirty="0" smtClean="0"/>
              <a:t>nd</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830857316"/>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4</a:t>
            </a:r>
            <a:r>
              <a:rPr lang="en-US" baseline="30000" dirty="0" smtClean="0"/>
              <a:t>th</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189978211"/>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K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14103598"/>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3</a:t>
            </a:r>
            <a:r>
              <a:rPr lang="en-US" baseline="30000" dirty="0" smtClean="0"/>
              <a:t>rd</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151050637"/>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4</a:t>
            </a:r>
            <a:r>
              <a:rPr lang="en-US" baseline="30000" dirty="0" smtClean="0"/>
              <a:t>th</a:t>
            </a:r>
            <a:r>
              <a:rPr lang="en-US" baseline="0"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009075343"/>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Need to start understanding</a:t>
            </a:r>
            <a:r>
              <a:rPr lang="en-US" baseline="0" dirty="0" smtClean="0"/>
              <a:t> the qualities but don’t need to know the term in Elem</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050192706"/>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1</a:t>
            </a:r>
            <a:r>
              <a:rPr lang="en-US" baseline="30000" dirty="0" smtClean="0"/>
              <a:t>st</a:t>
            </a:r>
            <a:r>
              <a:rPr lang="en-US" baseline="0"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698961048"/>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Start</a:t>
            </a:r>
            <a:r>
              <a:rPr lang="en-US" baseline="0" dirty="0" smtClean="0"/>
              <a:t> building understanding in K but don’t need to know term until 3</a:t>
            </a:r>
            <a:r>
              <a:rPr lang="en-US" baseline="30000" dirty="0" smtClean="0"/>
              <a:t>rd</a:t>
            </a:r>
            <a:r>
              <a:rPr lang="en-US" baseline="0"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48029620"/>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4th</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48029620"/>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3</a:t>
            </a:r>
            <a:r>
              <a:rPr lang="en-US" baseline="30000" dirty="0" smtClean="0"/>
              <a:t>rd</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249686524"/>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3</a:t>
            </a:r>
            <a:r>
              <a:rPr lang="en-US" baseline="30000" dirty="0" smtClean="0"/>
              <a:t>rd</a:t>
            </a:r>
            <a:r>
              <a:rPr lang="en-US" baseline="0"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050950458"/>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5</a:t>
            </a:r>
            <a:r>
              <a:rPr lang="en-US" baseline="30000" dirty="0" smtClean="0"/>
              <a:t>th</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358688922"/>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4</a:t>
            </a:r>
            <a:r>
              <a:rPr lang="en-US" baseline="30000" dirty="0" smtClean="0"/>
              <a:t>th</a:t>
            </a:r>
            <a:r>
              <a:rPr lang="en-US" dirty="0" smtClean="0"/>
              <a:t> (leg and hypotenuse are not until 8</a:t>
            </a:r>
            <a:r>
              <a:rPr lang="en-US" baseline="30000" dirty="0" smtClean="0"/>
              <a:t>th</a:t>
            </a:r>
            <a:r>
              <a:rPr lang="en-US" dirty="0" smtClean="0"/>
              <a:t> grade)</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126596943"/>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3</a:t>
            </a:r>
            <a:r>
              <a:rPr lang="en-US" baseline="30000" dirty="0" smtClean="0"/>
              <a:t>rd</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023230927"/>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Elem </a:t>
            </a:r>
            <a:r>
              <a:rPr lang="mr-IN" dirty="0" smtClean="0"/>
              <a:t>–</a:t>
            </a:r>
            <a:r>
              <a:rPr lang="en-US" dirty="0" smtClean="0"/>
              <a:t> start using this in 2</a:t>
            </a:r>
            <a:r>
              <a:rPr lang="en-US" baseline="30000" dirty="0" smtClean="0"/>
              <a:t>nd</a:t>
            </a:r>
            <a:r>
              <a:rPr lang="en-US" dirty="0" smtClean="0"/>
              <a:t> grade but don’t need to know term until 3</a:t>
            </a:r>
            <a:r>
              <a:rPr lang="en-US" baseline="30000" dirty="0" smtClean="0"/>
              <a:t>rd</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445849454"/>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smtClean="0"/>
              <a:t>Elem </a:t>
            </a:r>
            <a:r>
              <a:rPr lang="mr-IN" baseline="0" dirty="0" smtClean="0"/>
              <a:t>–</a:t>
            </a:r>
            <a:r>
              <a:rPr lang="en-US" baseline="0" dirty="0" smtClean="0"/>
              <a:t> 5</a:t>
            </a:r>
            <a:r>
              <a:rPr lang="en-US" baseline="30000" dirty="0" smtClean="0"/>
              <a:t>th</a:t>
            </a:r>
            <a:r>
              <a:rPr lang="en-US" baseline="0" dirty="0" smtClean="0"/>
              <a:t> </a:t>
            </a:r>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597985425"/>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4</a:t>
            </a:r>
            <a:r>
              <a:rPr lang="en-US" baseline="30000" dirty="0" smtClean="0"/>
              <a:t>th</a:t>
            </a:r>
            <a:r>
              <a:rPr lang="en-US" baseline="0"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881058125"/>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start using term in 2</a:t>
            </a:r>
            <a:r>
              <a:rPr lang="en-US" baseline="30000" dirty="0" smtClean="0"/>
              <a:t>nd</a:t>
            </a:r>
            <a:r>
              <a:rPr lang="en-US" baseline="0" dirty="0" smtClean="0"/>
              <a:t> grade but don’t need term until 3</a:t>
            </a:r>
            <a:r>
              <a:rPr lang="en-US" baseline="30000" dirty="0" smtClean="0"/>
              <a:t>rd</a:t>
            </a:r>
            <a:r>
              <a:rPr lang="en-US" baseline="0"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881058125"/>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start looking at these in K but don’t need to know term until 5</a:t>
            </a:r>
            <a:r>
              <a:rPr lang="en-US" baseline="30000" dirty="0" smtClean="0"/>
              <a:t>th</a:t>
            </a:r>
            <a:r>
              <a:rPr lang="en-US" baseline="0"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026480597"/>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 K</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272755299"/>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K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820344619"/>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4th</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012288295"/>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Not </a:t>
            </a:r>
            <a:r>
              <a:rPr lang="en-US" smtClean="0"/>
              <a:t>on assessment</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975551450"/>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1st</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02922510"/>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Start using this in Elem but don’t need to know term</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229173984"/>
      </p:ext>
    </p:extLst>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4</a:t>
            </a:r>
            <a:r>
              <a:rPr lang="en-US" baseline="30000" dirty="0" smtClean="0"/>
              <a:t>th</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736739941"/>
      </p:ext>
    </p:extLst>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start using this in</a:t>
            </a:r>
            <a:r>
              <a:rPr lang="en-US" baseline="0" dirty="0" smtClean="0"/>
              <a:t> K </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018970524"/>
      </p:ext>
    </p:extLst>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1</a:t>
            </a:r>
            <a:r>
              <a:rPr lang="en-US" baseline="30000" dirty="0" smtClean="0"/>
              <a:t>st</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595557280"/>
      </p:ext>
    </p:extLst>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1</a:t>
            </a:r>
            <a:r>
              <a:rPr lang="en-US" baseline="30000" dirty="0" smtClean="0"/>
              <a:t>st</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98249536"/>
      </p:ext>
    </p:extLst>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 K</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474780218"/>
      </p:ext>
    </p:extLst>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1</a:t>
            </a:r>
            <a:r>
              <a:rPr lang="en-US" baseline="30000" dirty="0" smtClean="0"/>
              <a:t>st</a:t>
            </a:r>
            <a:r>
              <a:rPr lang="en-US" dirty="0" smtClean="0"/>
              <a:t> </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464192245"/>
      </p:ext>
    </p:extLst>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3</a:t>
            </a:r>
            <a:r>
              <a:rPr lang="en-US" baseline="30000" dirty="0" smtClean="0"/>
              <a:t>rd</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985739239"/>
      </p:ext>
    </p:extLst>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Start understanding</a:t>
            </a:r>
            <a:r>
              <a:rPr lang="en-US" baseline="0" dirty="0" smtClean="0"/>
              <a:t> this in Elem but not a required known term</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700721840"/>
      </p:ext>
    </p:extLst>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5</a:t>
            </a:r>
            <a:r>
              <a:rPr lang="en-US" baseline="30000" dirty="0" smtClean="0"/>
              <a:t>th</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095152970"/>
      </p:ext>
    </p:extLst>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start using weight in K and mass in 3</a:t>
            </a:r>
            <a:r>
              <a:rPr lang="en-US" baseline="30000" dirty="0" smtClean="0"/>
              <a:t>rd</a:t>
            </a:r>
            <a:r>
              <a:rPr lang="en-US" baseline="0"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910865767"/>
      </p:ext>
    </p:extLst>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1</a:t>
            </a:r>
            <a:r>
              <a:rPr lang="en-US" baseline="30000" dirty="0" smtClean="0"/>
              <a:t>st</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17934414"/>
      </p:ext>
    </p:extLst>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1</a:t>
            </a:r>
            <a:r>
              <a:rPr lang="en-US" baseline="30000" dirty="0" smtClean="0"/>
              <a:t>st</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141660656"/>
      </p:ext>
    </p:extLst>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start understanding</a:t>
            </a:r>
            <a:r>
              <a:rPr lang="en-US" baseline="0" dirty="0" smtClean="0"/>
              <a:t> in 3</a:t>
            </a:r>
            <a:r>
              <a:rPr lang="en-US" baseline="30000" dirty="0" smtClean="0"/>
              <a:t>rd</a:t>
            </a:r>
            <a:r>
              <a:rPr lang="en-US" baseline="0" dirty="0" smtClean="0"/>
              <a:t> grade but don’t need to </a:t>
            </a:r>
            <a:r>
              <a:rPr lang="en-US" baseline="0" smtClean="0"/>
              <a:t>know term</a:t>
            </a:r>
            <a:endParaRPr lang="en-US"/>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9223082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8F252BB-138B-482B-9F29-CCDC50D420D5}" type="datetimeFigureOut">
              <a:rPr lang="en-US" smtClean="0"/>
              <a:pPr/>
              <a:t>2/13/2018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30A639-8CBD-4D75-A71C-6059DF5E4ABC}"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8F252BB-138B-482B-9F29-CCDC50D420D5}" type="datetimeFigureOut">
              <a:rPr lang="en-US" smtClean="0"/>
              <a:pPr/>
              <a:t>2/13/2018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30A639-8CBD-4D75-A71C-6059DF5E4AB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8F252BB-138B-482B-9F29-CCDC50D420D5}" type="datetimeFigureOut">
              <a:rPr lang="en-US" smtClean="0"/>
              <a:pPr/>
              <a:t>2/13/2018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30A639-8CBD-4D75-A71C-6059DF5E4ABC}"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8F252BB-138B-482B-9F29-CCDC50D420D5}" type="datetimeFigureOut">
              <a:rPr lang="en-US" smtClean="0"/>
              <a:pPr/>
              <a:t>2/13/2018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230A639-8CBD-4D75-A71C-6059DF5E4AB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8F252BB-138B-482B-9F29-CCDC50D420D5}" type="datetimeFigureOut">
              <a:rPr lang="en-US" smtClean="0"/>
              <a:pPr/>
              <a:t>2/13/2018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230A639-8CBD-4D75-A71C-6059DF5E4ABC}"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8F252BB-138B-482B-9F29-CCDC50D420D5}" type="datetimeFigureOut">
              <a:rPr lang="en-US" smtClean="0"/>
              <a:pPr/>
              <a:t>2/13/2018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230A639-8CBD-4D75-A71C-6059DF5E4AB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F252BB-138B-482B-9F29-CCDC50D420D5}" type="datetimeFigureOut">
              <a:rPr lang="en-US" smtClean="0"/>
              <a:pPr/>
              <a:t>2/13/2018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230A639-8CBD-4D75-A71C-6059DF5E4AB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8F252BB-138B-482B-9F29-CCDC50D420D5}" type="datetimeFigureOut">
              <a:rPr lang="en-US" smtClean="0"/>
              <a:pPr/>
              <a:t>2/13/2018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230A639-8CBD-4D75-A71C-6059DF5E4ABC}"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8F252BB-138B-482B-9F29-CCDC50D420D5}" type="datetimeFigureOut">
              <a:rPr lang="en-US" smtClean="0"/>
              <a:pPr/>
              <a:t>2/13/2018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230A639-8CBD-4D75-A71C-6059DF5E4AB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8F252BB-138B-482B-9F29-CCDC50D420D5}" type="datetimeFigureOut">
              <a:rPr lang="en-US" smtClean="0"/>
              <a:pPr/>
              <a:t>2/13/2018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30A639-8CBD-4D75-A71C-6059DF5E4AB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8F252BB-138B-482B-9F29-CCDC50D420D5}" type="datetimeFigureOut">
              <a:rPr lang="en-US" smtClean="0"/>
              <a:pPr/>
              <a:t>2/13/2018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30A639-8CBD-4D75-A71C-6059DF5E4ABC}"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ECC0DCED-2A2B-4376-ACA6-9885635F1E56}" type="datetimeFigureOut">
              <a:rPr lang="en-US" smtClean="0"/>
              <a:t>2/13/2018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25564918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C0DCED-2A2B-4376-ACA6-9885635F1E56}" type="datetimeFigureOut">
              <a:rPr lang="en-US" smtClean="0"/>
              <a:t>2/13/2018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42323713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CC0DCED-2A2B-4376-ACA6-9885635F1E56}" type="datetimeFigureOut">
              <a:rPr lang="en-US" smtClean="0"/>
              <a:t>2/13/2018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305408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CC0DCED-2A2B-4376-ACA6-9885635F1E56}" type="datetimeFigureOut">
              <a:rPr lang="en-US" smtClean="0"/>
              <a:t>2/13/2018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15271684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CC0DCED-2A2B-4376-ACA6-9885635F1E56}" type="datetimeFigureOut">
              <a:rPr lang="en-US" smtClean="0"/>
              <a:t>2/13/2018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2176337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CC0DCED-2A2B-4376-ACA6-9885635F1E56}" type="datetimeFigureOut">
              <a:rPr lang="en-US" smtClean="0"/>
              <a:t>2/13/2018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16768870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C0DCED-2A2B-4376-ACA6-9885635F1E56}" type="datetimeFigureOut">
              <a:rPr lang="en-US" smtClean="0"/>
              <a:t>2/13/2018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16114555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ECC0DCED-2A2B-4376-ACA6-9885635F1E56}" type="datetimeFigureOut">
              <a:rPr lang="en-US" smtClean="0"/>
              <a:t>2/13/2018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16209906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ECC0DCED-2A2B-4376-ACA6-9885635F1E56}" type="datetimeFigureOut">
              <a:rPr lang="en-US" smtClean="0"/>
              <a:t>2/13/2018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13812931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C0DCED-2A2B-4376-ACA6-9885635F1E56}" type="datetimeFigureOut">
              <a:rPr lang="en-US" smtClean="0"/>
              <a:t>2/13/2018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1694059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C0DCED-2A2B-4376-ACA6-9885635F1E56}" type="datetimeFigureOut">
              <a:rPr lang="en-US" smtClean="0"/>
              <a:t>2/13/2018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16080766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F252BB-138B-482B-9F29-CCDC50D420D5}" type="datetimeFigureOut">
              <a:rPr lang="en-US" smtClean="0"/>
              <a:pPr/>
              <a:t>2/13/2018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30A639-8CBD-4D75-A71C-6059DF5E4ABC}"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ECC0DCED-2A2B-4376-ACA6-9885635F1E56}" type="datetimeFigureOut">
              <a:rPr lang="en-US" smtClean="0"/>
              <a:t>2/13/2018</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61EE4E1-09D5-401F-A7C0-8FB48F0185D2}" type="slidenum">
              <a:rPr lang="en-US" smtClean="0"/>
              <a:t>‹#›</a:t>
            </a:fld>
            <a:endParaRPr lang="en-US"/>
          </a:p>
        </p:txBody>
      </p:sp>
    </p:spTree>
    <p:extLst>
      <p:ext uri="{BB962C8B-B14F-4D97-AF65-F5344CB8AC3E}">
        <p14:creationId xmlns:p14="http://schemas.microsoft.com/office/powerpoint/2010/main" val="325190073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2.wmf"/></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gif"/><Relationship Id="rId4" Type="http://schemas.openxmlformats.org/officeDocument/2006/relationships/image" Target="../media/image18.jpeg"/></Relationships>
</file>

<file path=ppt/slides/_rels/slide20.xml.rels><?xml version="1.0" encoding="UTF-8" standalone="yes"?>
<Relationships xmlns="http://schemas.openxmlformats.org/package/2006/relationships"><Relationship Id="rId3" Type="http://schemas.openxmlformats.org/officeDocument/2006/relationships/hyperlink" Target="http://upload.wikimedia.org/wikipedia/commons/0/0e/Cartesian-coordinate-system.svg" TargetMode="External"/><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5.wmf"/></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28.jpeg"/></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hyperlink" Target="http://www.google.com/imgres?imgurl=http://etc.usf.edu/clipart/40200/40220/nickle_back_40220_md.gif&amp;imgrefurl=http://etc.usf.edu/clipart/40200/40220/nickle_back_40220.htm&amp;usg=__kEoILjUX_N6X1_kyn1mTi3HWAZk=&amp;h=350&amp;w=350&amp;sz=20&amp;hl=en&amp;start=7&amp;zoom=1&amp;itbs=1&amp;tbnid=lQIAiclVtp_rQM:&amp;tbnh=120&amp;tbnw=120&amp;prev=/images?q=nickle&amp;hl=en&amp;gbv=2&amp;tbs=isch:1" TargetMode="External"/><Relationship Id="rId7" Type="http://schemas.openxmlformats.org/officeDocument/2006/relationships/hyperlink" Target="http://www.google.com/imgres?imgurl=http://etc.usf.edu/clipart/40200/40207/dime_front_40207_md.gif&amp;imgrefurl=http://etc.usf.edu/clipart/40200/40207/dime_front_40207.htm&amp;usg=__jFMc0QePNLiVJuml3Lm9nGwdID8=&amp;h=350&amp;w=350&amp;sz=17&amp;hl=en&amp;start=6&amp;zoom=1&amp;itbs=1&amp;tbnid=e-lKuLdTRDjDOM:&amp;tbnh=120&amp;tbnw=120&amp;prev=/images?q=dime&amp;hl=en&amp;gbv=2&amp;tbs=isch:1" TargetMode="External"/><Relationship Id="rId2" Type="http://schemas.openxmlformats.org/officeDocument/2006/relationships/notesSlide" Target="../notesSlides/notesSlide35.xml"/><Relationship Id="rId1" Type="http://schemas.openxmlformats.org/officeDocument/2006/relationships/slideLayout" Target="../slideLayouts/slideLayout1.xml"/><Relationship Id="rId6" Type="http://schemas.openxmlformats.org/officeDocument/2006/relationships/image" Target="../media/image34.jpeg"/><Relationship Id="rId5" Type="http://schemas.openxmlformats.org/officeDocument/2006/relationships/hyperlink" Target="http://www.google.com/imgres?imgurl=http://etc.usf.edu/clipart/40200/40222/nickle_front_40222_lg.gif&amp;imgrefurl=http://etc.usf.edu/clipart/40200/40222/nickle_front_40222.htm&amp;usg=__kx1OnAkD9G_XwYr4i50X0BvfnUI=&amp;h=700&amp;w=700&amp;sz=39&amp;hl=en&amp;start=3&amp;zoom=1&amp;itbs=1&amp;tbnid=3txVePPEaQYQZM:&amp;tbnh=140&amp;tbnw=140&amp;prev=/images?q=nickle&amp;hl=en&amp;gbv=2&amp;tbs=isch:1" TargetMode="External"/><Relationship Id="rId4" Type="http://schemas.openxmlformats.org/officeDocument/2006/relationships/image" Target="../media/image33.jpe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9.xml"/><Relationship Id="rId1" Type="http://schemas.openxmlformats.org/officeDocument/2006/relationships/slideLayout" Target="../slideLayouts/slideLayout1.xml"/><Relationship Id="rId5" Type="http://schemas.openxmlformats.org/officeDocument/2006/relationships/image" Target="../media/image39.png"/><Relationship Id="rId4" Type="http://schemas.openxmlformats.org/officeDocument/2006/relationships/image" Target="../media/image38.png"/></Relationships>
</file>

<file path=ppt/slides/_rels/slide41.xml.rels><?xml version="1.0" encoding="UTF-8" standalone="yes"?>
<Relationships xmlns="http://schemas.openxmlformats.org/package/2006/relationships"><Relationship Id="rId3" Type="http://schemas.openxmlformats.org/officeDocument/2006/relationships/image" Target="../media/image40.wmf"/><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6.xml"/><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4.wmf"/><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51.xml"/><Relationship Id="rId1" Type="http://schemas.openxmlformats.org/officeDocument/2006/relationships/slideLayout" Target="../slideLayouts/slideLayout1.xml"/><Relationship Id="rId4" Type="http://schemas.openxmlformats.org/officeDocument/2006/relationships/image" Target="../media/image48.png"/></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54.xml"/><Relationship Id="rId1" Type="http://schemas.openxmlformats.org/officeDocument/2006/relationships/slideLayout" Target="../slideLayouts/slideLayout1.xml"/><Relationship Id="rId4" Type="http://schemas.openxmlformats.org/officeDocument/2006/relationships/image" Target="../media/image51.gif"/></Relationships>
</file>

<file path=ppt/slides/_rels/slide5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5.xml"/><Relationship Id="rId1" Type="http://schemas.openxmlformats.org/officeDocument/2006/relationships/slideLayout" Target="../slideLayouts/slideLayout1.xml"/><Relationship Id="rId4" Type="http://schemas.openxmlformats.org/officeDocument/2006/relationships/image" Target="../media/image53.gif"/></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58.xml"/><Relationship Id="rId1" Type="http://schemas.openxmlformats.org/officeDocument/2006/relationships/slideLayout" Target="../slideLayouts/slideLayout1.xml"/><Relationship Id="rId4" Type="http://schemas.openxmlformats.org/officeDocument/2006/relationships/image" Target="../media/image56.jpeg"/></Relationships>
</file>

<file path=ppt/slides/_rels/slide60.xml.rels><?xml version="1.0" encoding="UTF-8" standalone="yes"?>
<Relationships xmlns="http://schemas.openxmlformats.org/package/2006/relationships"><Relationship Id="rId3" Type="http://schemas.openxmlformats.org/officeDocument/2006/relationships/image" Target="../media/image57.wmf"/><Relationship Id="rId2" Type="http://schemas.openxmlformats.org/officeDocument/2006/relationships/notesSlide" Target="../notesSlides/notesSlide59.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61.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59.wmf"/><Relationship Id="rId2" Type="http://schemas.openxmlformats.org/officeDocument/2006/relationships/notesSlide" Target="../notesSlides/notesSlide63.xml"/><Relationship Id="rId1" Type="http://schemas.openxmlformats.org/officeDocument/2006/relationships/slideLayout" Target="../slideLayouts/slideLayout1.xml"/><Relationship Id="rId4" Type="http://schemas.openxmlformats.org/officeDocument/2006/relationships/image" Target="../media/image60.wmf"/></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65.xml"/><Relationship Id="rId1" Type="http://schemas.openxmlformats.org/officeDocument/2006/relationships/slideLayout" Target="../slideLayouts/slideLayout1.xml"/><Relationship Id="rId6" Type="http://schemas.openxmlformats.org/officeDocument/2006/relationships/image" Target="../media/image64.jpeg"/><Relationship Id="rId5" Type="http://schemas.openxmlformats.org/officeDocument/2006/relationships/image" Target="../media/image63.jpeg"/><Relationship Id="rId4" Type="http://schemas.openxmlformats.org/officeDocument/2006/relationships/image" Target="../media/image62.jpeg"/></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notesSlide" Target="../notesSlides/notesSlide67.xml"/><Relationship Id="rId7" Type="http://schemas.openxmlformats.org/officeDocument/2006/relationships/image" Target="../media/image66.wmf"/><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oleObject" Target="../embeddings/oleObject2.bin"/><Relationship Id="rId11" Type="http://schemas.openxmlformats.org/officeDocument/2006/relationships/image" Target="../media/image68.wmf"/><Relationship Id="rId5" Type="http://schemas.openxmlformats.org/officeDocument/2006/relationships/image" Target="../media/image65.wmf"/><Relationship Id="rId10" Type="http://schemas.openxmlformats.org/officeDocument/2006/relationships/oleObject" Target="../embeddings/oleObject4.bin"/><Relationship Id="rId4" Type="http://schemas.openxmlformats.org/officeDocument/2006/relationships/oleObject" Target="../embeddings/oleObject1.bin"/><Relationship Id="rId9" Type="http://schemas.openxmlformats.org/officeDocument/2006/relationships/image" Target="../media/image67.wmf"/></Relationships>
</file>

<file path=ppt/slides/_rels/slide69.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68.xml"/><Relationship Id="rId1" Type="http://schemas.openxmlformats.org/officeDocument/2006/relationships/slideLayout" Target="../slideLayouts/slideLayout1.xml"/><Relationship Id="rId4" Type="http://schemas.openxmlformats.org/officeDocument/2006/relationships/image" Target="../media/image70.wmf"/></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70.xml"/><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72.wmf"/><Relationship Id="rId2" Type="http://schemas.openxmlformats.org/officeDocument/2006/relationships/notesSlide" Target="../notesSlides/notesSlide72.xml"/><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73.png"/></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74.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75.xml"/><Relationship Id="rId1" Type="http://schemas.openxmlformats.org/officeDocument/2006/relationships/slideLayout" Target="../slideLayouts/slideLayout7.xml"/><Relationship Id="rId5" Type="http://schemas.openxmlformats.org/officeDocument/2006/relationships/image" Target="../media/image76.png"/><Relationship Id="rId4" Type="http://schemas.openxmlformats.org/officeDocument/2006/relationships/image" Target="../media/image75.png"/></Relationships>
</file>

<file path=ppt/slides/_rels/slide77.xml.rels><?xml version="1.0" encoding="UTF-8" standalone="yes"?>
<Relationships xmlns="http://schemas.openxmlformats.org/package/2006/relationships"><Relationship Id="rId3" Type="http://schemas.openxmlformats.org/officeDocument/2006/relationships/image" Target="../media/image77.gif"/><Relationship Id="rId2" Type="http://schemas.openxmlformats.org/officeDocument/2006/relationships/notesSlide" Target="../notesSlides/notesSlide76.xml"/><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77.xml"/><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notesSlide" Target="../notesSlides/notesSlide79.xml"/><Relationship Id="rId1" Type="http://schemas.openxmlformats.org/officeDocument/2006/relationships/slideLayout" Target="../slideLayouts/slideLayout1.xml"/><Relationship Id="rId4" Type="http://schemas.microsoft.com/office/2007/relationships/hdphoto" Target="../media/hdphoto2.wdp"/></Relationships>
</file>

<file path=ppt/slides/_rels/slide81.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80.xml"/><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3" Type="http://schemas.openxmlformats.org/officeDocument/2006/relationships/image" Target="../media/image81.gif"/><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82.wmf"/><Relationship Id="rId2" Type="http://schemas.openxmlformats.org/officeDocument/2006/relationships/notesSlide" Target="../notesSlides/notesSlide83.xml"/><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85.xml"/><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86.xml"/><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88.xml"/><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90.xml"/><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91.xml"/><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5.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15.png"/></Relationships>
</file>

<file path=ppt/slides/_rels/slide97.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96.xml"/><Relationship Id="rId1" Type="http://schemas.openxmlformats.org/officeDocument/2006/relationships/slideLayout" Target="../slideLayouts/slideLayout1.xml"/><Relationship Id="rId4" Type="http://schemas.openxmlformats.org/officeDocument/2006/relationships/image" Target="../media/image90.gif"/></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notesSlide" Target="../notesSlides/notesSlide98.xml"/><Relationship Id="rId1" Type="http://schemas.openxmlformats.org/officeDocument/2006/relationships/slideLayout" Target="../slideLayouts/slideLayout1.xml"/><Relationship Id="rId5" Type="http://schemas.openxmlformats.org/officeDocument/2006/relationships/image" Target="../media/image93.png"/><Relationship Id="rId4" Type="http://schemas.openxmlformats.org/officeDocument/2006/relationships/image" Target="../media/image92.jpeg"/></Relationships>
</file>

<file path=ppt/slides/_rels/slide100.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99.xml"/><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notesSlide" Target="../notesSlides/notesSlide100.xml"/><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3" Type="http://schemas.openxmlformats.org/officeDocument/2006/relationships/image" Target="../media/image96.gif"/><Relationship Id="rId2" Type="http://schemas.openxmlformats.org/officeDocument/2006/relationships/notesSlide" Target="../notesSlides/notesSlide104.xml"/><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108.xml"/><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109.xml"/><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3" Type="http://schemas.openxmlformats.org/officeDocument/2006/relationships/image" Target="../media/image97.gif"/><Relationship Id="rId2" Type="http://schemas.openxmlformats.org/officeDocument/2006/relationships/notesSlide" Target="../notesSlides/notesSlide110.xml"/><Relationship Id="rId1" Type="http://schemas.openxmlformats.org/officeDocument/2006/relationships/slideLayout" Target="../slideLayouts/slideLayout7.xml"/><Relationship Id="rId4" Type="http://schemas.openxmlformats.org/officeDocument/2006/relationships/image" Target="../media/image98.gif"/></Relationships>
</file>

<file path=ppt/slides/_rels/slide112.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111.xml"/><Relationship Id="rId1" Type="http://schemas.openxmlformats.org/officeDocument/2006/relationships/slideLayout" Target="../slideLayouts/slideLayout1.xml"/><Relationship Id="rId4" Type="http://schemas.openxmlformats.org/officeDocument/2006/relationships/image" Target="../media/image99.png"/></Relationships>
</file>

<file path=ppt/slides/_rels/slide113.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112.xml"/><Relationship Id="rId1" Type="http://schemas.openxmlformats.org/officeDocument/2006/relationships/slideLayout" Target="../slideLayouts/slideLayout1.xml"/><Relationship Id="rId4" Type="http://schemas.openxmlformats.org/officeDocument/2006/relationships/image" Target="../media/image101.png"/></Relationships>
</file>

<file path=ppt/slides/_rels/slide114.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113.xml"/><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notesSlide" Target="../notesSlides/notesSlide114.xml"/><Relationship Id="rId1" Type="http://schemas.openxmlformats.org/officeDocument/2006/relationships/slideLayout" Target="../slideLayouts/slideLayout1.xml"/><Relationship Id="rId4" Type="http://schemas.openxmlformats.org/officeDocument/2006/relationships/image" Target="../media/image104.png"/></Relationships>
</file>

<file path=ppt/slides/_rels/slide116.xml.rels><?xml version="1.0" encoding="UTF-8" standalone="yes"?>
<Relationships xmlns="http://schemas.openxmlformats.org/package/2006/relationships"><Relationship Id="rId3" Type="http://schemas.openxmlformats.org/officeDocument/2006/relationships/image" Target="../media/image105.wmf"/><Relationship Id="rId2" Type="http://schemas.openxmlformats.org/officeDocument/2006/relationships/notesSlide" Target="../notesSlides/notesSlide115.xml"/><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3" Type="http://schemas.openxmlformats.org/officeDocument/2006/relationships/image" Target="../media/image106.gif"/><Relationship Id="rId2" Type="http://schemas.openxmlformats.org/officeDocument/2006/relationships/notesSlide" Target="../notesSlides/notesSlide116.xml"/><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117.xml"/><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notesSlide" Target="../notesSlides/notesSlide119.xml"/><Relationship Id="rId1" Type="http://schemas.openxmlformats.org/officeDocument/2006/relationships/slideLayout" Target="../slideLayouts/slideLayout1.xml"/><Relationship Id="rId5" Type="http://schemas.openxmlformats.org/officeDocument/2006/relationships/image" Target="../media/image109.png"/><Relationship Id="rId4" Type="http://schemas.openxmlformats.org/officeDocument/2006/relationships/image" Target="../media/image108.jpeg"/></Relationships>
</file>

<file path=ppt/slides/_rels/slide121.xml.rels><?xml version="1.0" encoding="UTF-8" standalone="yes"?>
<Relationships xmlns="http://schemas.openxmlformats.org/package/2006/relationships"><Relationship Id="rId2" Type="http://schemas.openxmlformats.org/officeDocument/2006/relationships/notesSlide" Target="../notesSlides/notesSlide120.xml"/><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3" Type="http://schemas.openxmlformats.org/officeDocument/2006/relationships/image" Target="../media/image110.gif"/><Relationship Id="rId2" Type="http://schemas.openxmlformats.org/officeDocument/2006/relationships/notesSlide" Target="../notesSlides/notesSlide121.xml"/><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122.xml"/><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3" Type="http://schemas.openxmlformats.org/officeDocument/2006/relationships/image" Target="../media/image111.wmf"/><Relationship Id="rId2" Type="http://schemas.openxmlformats.org/officeDocument/2006/relationships/notesSlide" Target="../notesSlides/notesSlide123.xml"/><Relationship Id="rId1" Type="http://schemas.openxmlformats.org/officeDocument/2006/relationships/slideLayout" Target="../slideLayouts/slideLayout1.xml"/><Relationship Id="rId4" Type="http://schemas.openxmlformats.org/officeDocument/2006/relationships/image" Target="../media/image112.wmf"/></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124.xml"/><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125.xml"/><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notesSlide" Target="../notesSlides/notesSlide126.xml"/><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3" Type="http://schemas.openxmlformats.org/officeDocument/2006/relationships/image" Target="../media/image114.jpeg"/><Relationship Id="rId2" Type="http://schemas.openxmlformats.org/officeDocument/2006/relationships/notesSlide" Target="../notesSlides/notesSlide127.xml"/><Relationship Id="rId1" Type="http://schemas.openxmlformats.org/officeDocument/2006/relationships/slideLayout" Target="../slideLayouts/slideLayout1.xml"/><Relationship Id="rId5" Type="http://schemas.openxmlformats.org/officeDocument/2006/relationships/image" Target="../media/image116.jpeg"/><Relationship Id="rId4" Type="http://schemas.openxmlformats.org/officeDocument/2006/relationships/image" Target="../media/image115.wmf"/></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128.xml"/><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2" Type="http://schemas.openxmlformats.org/officeDocument/2006/relationships/notesSlide" Target="../notesSlides/notesSlide129.xml"/><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notesSlide" Target="../notesSlides/notesSlide130.xml"/><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131.xml"/><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notesSlide" Target="../notesSlides/notesSlide132.xml"/><Relationship Id="rId1" Type="http://schemas.openxmlformats.org/officeDocument/2006/relationships/slideLayout" Target="../slideLayouts/slideLayout1.xml"/><Relationship Id="rId4" Type="http://schemas.openxmlformats.org/officeDocument/2006/relationships/image" Target="../media/image118.jpeg"/></Relationships>
</file>

<file path=ppt/slides/_rels/slide134.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notesSlide" Target="../notesSlides/notesSlide133.xml"/><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3" Type="http://schemas.openxmlformats.org/officeDocument/2006/relationships/image" Target="../media/image120.wmf"/><Relationship Id="rId2" Type="http://schemas.openxmlformats.org/officeDocument/2006/relationships/notesSlide" Target="../notesSlides/notesSlide134.xml"/><Relationship Id="rId1" Type="http://schemas.openxmlformats.org/officeDocument/2006/relationships/slideLayout" Target="../slideLayouts/slideLayout1.xml"/><Relationship Id="rId4" Type="http://schemas.openxmlformats.org/officeDocument/2006/relationships/image" Target="../media/image121.wmf"/></Relationships>
</file>

<file path=ppt/slides/_rels/slide136.xml.rels><?xml version="1.0" encoding="UTF-8" standalone="yes"?>
<Relationships xmlns="http://schemas.openxmlformats.org/package/2006/relationships"><Relationship Id="rId2" Type="http://schemas.openxmlformats.org/officeDocument/2006/relationships/notesSlide" Target="../notesSlides/notesSlide135.xml"/><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notesSlide" Target="../notesSlides/notesSlide136.xml"/><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2" Type="http://schemas.openxmlformats.org/officeDocument/2006/relationships/notesSlide" Target="../notesSlides/notesSlide13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04672" y="3388873"/>
            <a:ext cx="7397885" cy="1342418"/>
          </a:xfrm>
        </p:spPr>
        <p:txBody>
          <a:bodyPr>
            <a:normAutofit fontScale="90000"/>
          </a:bodyPr>
          <a:lstStyle/>
          <a:p>
            <a:r>
              <a:rPr lang="en-US" b="1" dirty="0" smtClean="0">
                <a:solidFill>
                  <a:schemeClr val="accent1"/>
                </a:solidFill>
              </a:rPr>
              <a:t>K-5 Student Glossary for the 2017 Kansas Mathematics Standards</a:t>
            </a:r>
            <a:endParaRPr lang="en-US" b="1" dirty="0">
              <a:solidFill>
                <a:schemeClr val="accent1"/>
              </a:solidFill>
            </a:endParaRPr>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3472330" y="1387482"/>
            <a:ext cx="2050256" cy="1667828"/>
          </a:xfrm>
          <a:prstGeom prst="rect">
            <a:avLst/>
          </a:prstGeom>
        </p:spPr>
      </p:pic>
      <p:sp>
        <p:nvSpPr>
          <p:cNvPr id="5" name="Date Placeholder 4"/>
          <p:cNvSpPr>
            <a:spLocks noGrp="1"/>
          </p:cNvSpPr>
          <p:nvPr>
            <p:ph type="dt" sz="half" idx="10"/>
          </p:nvPr>
        </p:nvSpPr>
        <p:spPr>
          <a:xfrm>
            <a:off x="7955615" y="369803"/>
            <a:ext cx="693884" cy="350413"/>
          </a:xfrm>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46FCFFFB-EBDD-4F7E-89F9-B3BD91A57E42}" type="datetime1">
              <a:rPr kumimoji="0" lang="en-US" sz="9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pPr marL="0" marR="0" lvl="0" indent="0" algn="l" defTabSz="685800" rtl="0" eaLnBrk="1" fontAlgn="auto" latinLnBrk="0" hangingPunct="1">
                <a:lnSpc>
                  <a:spcPct val="100000"/>
                </a:lnSpc>
                <a:spcBef>
                  <a:spcPts val="0"/>
                </a:spcBef>
                <a:spcAft>
                  <a:spcPts val="0"/>
                </a:spcAft>
                <a:buClrTx/>
                <a:buSzTx/>
                <a:buFontTx/>
                <a:buNone/>
                <a:tabLst/>
                <a:defRPr/>
              </a:pPr>
              <a:t>2/13/2018</a:t>
            </a:fld>
            <a:endParaRPr kumimoji="0" lang="en-US" sz="9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a:xfrm>
            <a:off x="531340" y="5942056"/>
            <a:ext cx="8240971" cy="582311"/>
          </a:xfrm>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rPr>
              <a:t>The Kansas State Department of Education does not discriminate on the basis of race, color, national origin, sex, disability, or age in its programs and activities.  The following person has been designated to handle inquiries regarding the non-discrimination policies:  KSDE General Counsel, 900 SW Jackson St., Topeka, KS  66612; 785-296-3201</a:t>
            </a:r>
          </a:p>
        </p:txBody>
      </p:sp>
    </p:spTree>
    <p:extLst>
      <p:ext uri="{BB962C8B-B14F-4D97-AF65-F5344CB8AC3E}">
        <p14:creationId xmlns:p14="http://schemas.microsoft.com/office/powerpoint/2010/main" val="819395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304800" y="414997"/>
            <a:ext cx="8534400" cy="6194474"/>
            <a:chOff x="304800" y="358726"/>
            <a:chExt cx="8534400" cy="6194474"/>
          </a:xfrm>
        </p:grpSpPr>
        <p:sp>
          <p:nvSpPr>
            <p:cNvPr id="6" name="Rectangle 5"/>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143000" y="358726"/>
              <a:ext cx="6781800" cy="1446550"/>
            </a:xfrm>
            <a:prstGeom prst="rect">
              <a:avLst/>
            </a:prstGeom>
            <a:noFill/>
          </p:spPr>
          <p:txBody>
            <a:bodyPr wrap="square" rtlCol="0">
              <a:spAutoFit/>
            </a:bodyPr>
            <a:lstStyle/>
            <a:p>
              <a:pPr algn="ctr"/>
              <a:r>
                <a:rPr lang="en-US" sz="8800" dirty="0">
                  <a:latin typeface="Comic Sans MS" pitchFamily="66" charset="0"/>
                </a:rPr>
                <a:t>acute angle</a:t>
              </a:r>
            </a:p>
          </p:txBody>
        </p:sp>
        <p:sp>
          <p:nvSpPr>
            <p:cNvPr id="8" name="TextBox 7"/>
            <p:cNvSpPr txBox="1"/>
            <p:nvPr/>
          </p:nvSpPr>
          <p:spPr>
            <a:xfrm>
              <a:off x="351020" y="5000378"/>
              <a:ext cx="8382000" cy="1446550"/>
            </a:xfrm>
            <a:prstGeom prst="rect">
              <a:avLst/>
            </a:prstGeom>
            <a:noFill/>
          </p:spPr>
          <p:txBody>
            <a:bodyPr wrap="square" rtlCol="0">
              <a:spAutoFit/>
            </a:bodyPr>
            <a:lstStyle/>
            <a:p>
              <a:pPr algn="ctr"/>
              <a:r>
                <a:rPr lang="en-US" sz="4400" dirty="0">
                  <a:latin typeface="Comic Sans MS" pitchFamily="66" charset="0"/>
                </a:rPr>
                <a:t>an angle with a measure </a:t>
              </a:r>
            </a:p>
            <a:p>
              <a:pPr algn="ctr"/>
              <a:r>
                <a:rPr lang="en-US" sz="4400" dirty="0">
                  <a:latin typeface="Comic Sans MS" pitchFamily="66" charset="0"/>
                </a:rPr>
                <a:t>less than 90</a:t>
              </a:r>
              <a:r>
                <a:rPr lang="en-US" sz="4400" dirty="0">
                  <a:latin typeface="Candy Round BTN"/>
                </a:rPr>
                <a:t>°</a:t>
              </a:r>
              <a:endParaRPr lang="en-US" sz="4400" dirty="0">
                <a:latin typeface="Comic Sans MS" pitchFamily="66" charset="0"/>
              </a:endParaRPr>
            </a:p>
          </p:txBody>
        </p:sp>
      </p:grpSp>
      <p:pic>
        <p:nvPicPr>
          <p:cNvPr id="103426" name="Picture 2"/>
          <p:cNvPicPr>
            <a:picLocks noChangeAspect="1" noChangeArrowheads="1"/>
          </p:cNvPicPr>
          <p:nvPr/>
        </p:nvPicPr>
        <p:blipFill>
          <a:blip r:embed="rId3" cstate="print">
            <a:clrChange>
              <a:clrFrom>
                <a:srgbClr val="FFFFFF"/>
              </a:clrFrom>
              <a:clrTo>
                <a:srgbClr val="FFFFFF">
                  <a:alpha val="0"/>
                </a:srgbClr>
              </a:clrTo>
            </a:clrChange>
            <a:grayscl/>
          </a:blip>
          <a:srcRect/>
          <a:stretch>
            <a:fillRect/>
          </a:stretch>
        </p:blipFill>
        <p:spPr bwMode="auto">
          <a:xfrm rot="19571095">
            <a:off x="-140167" y="2408700"/>
            <a:ext cx="3049965" cy="1799093"/>
          </a:xfrm>
          <a:prstGeom prst="rect">
            <a:avLst/>
          </a:prstGeom>
          <a:noFill/>
          <a:ln w="9525">
            <a:noFill/>
            <a:miter lim="800000"/>
            <a:headEnd/>
            <a:tailEnd/>
          </a:ln>
        </p:spPr>
      </p:pic>
      <p:pic>
        <p:nvPicPr>
          <p:cNvPr id="103427" name="Picture 3"/>
          <p:cNvPicPr>
            <a:picLocks noChangeAspect="1" noChangeArrowheads="1"/>
          </p:cNvPicPr>
          <p:nvPr/>
        </p:nvPicPr>
        <p:blipFill>
          <a:blip r:embed="rId4" cstate="print">
            <a:clrChange>
              <a:clrFrom>
                <a:srgbClr val="FFFFFF"/>
              </a:clrFrom>
              <a:clrTo>
                <a:srgbClr val="FFFFFF">
                  <a:alpha val="0"/>
                </a:srgbClr>
              </a:clrTo>
            </a:clrChange>
            <a:grayscl/>
          </a:blip>
          <a:srcRect/>
          <a:stretch>
            <a:fillRect/>
          </a:stretch>
        </p:blipFill>
        <p:spPr bwMode="auto">
          <a:xfrm rot="3297902">
            <a:off x="3658015" y="2104178"/>
            <a:ext cx="2353897" cy="2337203"/>
          </a:xfrm>
          <a:prstGeom prst="rect">
            <a:avLst/>
          </a:prstGeom>
          <a:noFill/>
          <a:ln w="9525">
            <a:noFill/>
            <a:miter lim="800000"/>
            <a:headEnd/>
            <a:tailEnd/>
          </a:ln>
        </p:spPr>
      </p:pic>
      <p:pic>
        <p:nvPicPr>
          <p:cNvPr id="103428" name="Picture 4"/>
          <p:cNvPicPr>
            <a:picLocks noChangeAspect="1" noChangeArrowheads="1"/>
          </p:cNvPicPr>
          <p:nvPr/>
        </p:nvPicPr>
        <p:blipFill>
          <a:blip r:embed="rId5" cstate="print">
            <a:clrChange>
              <a:clrFrom>
                <a:srgbClr val="FFFFFF"/>
              </a:clrFrom>
              <a:clrTo>
                <a:srgbClr val="FFFFFF">
                  <a:alpha val="0"/>
                </a:srgbClr>
              </a:clrTo>
            </a:clrChange>
            <a:grayscl/>
          </a:blip>
          <a:srcRect/>
          <a:stretch>
            <a:fillRect/>
          </a:stretch>
        </p:blipFill>
        <p:spPr bwMode="auto">
          <a:xfrm rot="16200000">
            <a:off x="5820883" y="2050644"/>
            <a:ext cx="3009900" cy="2352675"/>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acute triangle</a:t>
            </a:r>
          </a:p>
        </p:txBody>
      </p:sp>
      <p:sp>
        <p:nvSpPr>
          <p:cNvPr id="10" name="TextBox 9"/>
          <p:cNvSpPr txBox="1"/>
          <p:nvPr/>
        </p:nvSpPr>
        <p:spPr>
          <a:xfrm>
            <a:off x="300789" y="5076669"/>
            <a:ext cx="8382000" cy="1323439"/>
          </a:xfrm>
          <a:prstGeom prst="rect">
            <a:avLst/>
          </a:prstGeom>
          <a:noFill/>
        </p:spPr>
        <p:txBody>
          <a:bodyPr wrap="square" rtlCol="0">
            <a:spAutoFit/>
          </a:bodyPr>
          <a:lstStyle/>
          <a:p>
            <a:pPr algn="ctr"/>
            <a:r>
              <a:rPr lang="en-US" sz="4000" dirty="0">
                <a:latin typeface="Comic Sans MS" pitchFamily="66" charset="0"/>
              </a:rPr>
              <a:t>a triangle with all interior angles measuring less than 90°</a:t>
            </a:r>
          </a:p>
        </p:txBody>
      </p:sp>
      <p:pic>
        <p:nvPicPr>
          <p:cNvPr id="14338" name="Picture 2"/>
          <p:cNvPicPr>
            <a:picLocks noChangeAspect="1" noChangeArrowheads="1"/>
          </p:cNvPicPr>
          <p:nvPr/>
        </p:nvPicPr>
        <p:blipFill>
          <a:blip r:embed="rId3" cstate="print"/>
          <a:srcRect/>
          <a:stretch>
            <a:fillRect/>
          </a:stretch>
        </p:blipFill>
        <p:spPr bwMode="auto">
          <a:xfrm>
            <a:off x="3048000" y="1956924"/>
            <a:ext cx="3014663" cy="2843151"/>
          </a:xfrm>
          <a:prstGeom prst="rect">
            <a:avLst/>
          </a:prstGeom>
          <a:noFill/>
          <a:ln w="9525">
            <a:noFill/>
            <a:miter lim="800000"/>
            <a:headEnd/>
            <a:tailEnd/>
          </a:ln>
        </p:spPr>
      </p:pic>
      <p:sp>
        <p:nvSpPr>
          <p:cNvPr id="7" name="Arc 6"/>
          <p:cNvSpPr/>
          <p:nvPr/>
        </p:nvSpPr>
        <p:spPr>
          <a:xfrm>
            <a:off x="2887437" y="4219216"/>
            <a:ext cx="914400" cy="914400"/>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ln w="38100">
                <a:solidFill>
                  <a:schemeClr val="tx1"/>
                </a:solidFill>
              </a:ln>
            </a:endParaRPr>
          </a:p>
        </p:txBody>
      </p:sp>
      <p:sp>
        <p:nvSpPr>
          <p:cNvPr id="11" name="Arc 10"/>
          <p:cNvSpPr/>
          <p:nvPr/>
        </p:nvSpPr>
        <p:spPr>
          <a:xfrm rot="7942770">
            <a:off x="3665619" y="1980775"/>
            <a:ext cx="914400" cy="914400"/>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 name="Arc 11"/>
          <p:cNvSpPr/>
          <p:nvPr/>
        </p:nvSpPr>
        <p:spPr>
          <a:xfrm rot="15249128">
            <a:off x="5157893" y="4098688"/>
            <a:ext cx="914400" cy="914400"/>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3" name="TextBox 12"/>
          <p:cNvSpPr txBox="1"/>
          <p:nvPr/>
        </p:nvSpPr>
        <p:spPr>
          <a:xfrm>
            <a:off x="3924886" y="2912012"/>
            <a:ext cx="561372" cy="369332"/>
          </a:xfrm>
          <a:prstGeom prst="rect">
            <a:avLst/>
          </a:prstGeom>
          <a:noFill/>
        </p:spPr>
        <p:txBody>
          <a:bodyPr wrap="none" rtlCol="0">
            <a:spAutoFit/>
          </a:bodyPr>
          <a:lstStyle/>
          <a:p>
            <a:r>
              <a:rPr lang="en-US" dirty="0">
                <a:latin typeface="Comic Sans MS" pitchFamily="66" charset="0"/>
              </a:rPr>
              <a:t>50°</a:t>
            </a:r>
            <a:endParaRPr lang="en-US" dirty="0"/>
          </a:p>
        </p:txBody>
      </p:sp>
      <p:sp>
        <p:nvSpPr>
          <p:cNvPr id="14" name="TextBox 13"/>
          <p:cNvSpPr txBox="1"/>
          <p:nvPr/>
        </p:nvSpPr>
        <p:spPr>
          <a:xfrm>
            <a:off x="4794738" y="4063219"/>
            <a:ext cx="561372" cy="369332"/>
          </a:xfrm>
          <a:prstGeom prst="rect">
            <a:avLst/>
          </a:prstGeom>
          <a:noFill/>
        </p:spPr>
        <p:txBody>
          <a:bodyPr wrap="none" rtlCol="0">
            <a:spAutoFit/>
          </a:bodyPr>
          <a:lstStyle/>
          <a:p>
            <a:r>
              <a:rPr lang="en-US" dirty="0">
                <a:latin typeface="Comic Sans MS" pitchFamily="66" charset="0"/>
              </a:rPr>
              <a:t>55°</a:t>
            </a:r>
            <a:endParaRPr lang="en-US" dirty="0"/>
          </a:p>
        </p:txBody>
      </p:sp>
      <p:sp>
        <p:nvSpPr>
          <p:cNvPr id="15" name="TextBox 14"/>
          <p:cNvSpPr txBox="1"/>
          <p:nvPr/>
        </p:nvSpPr>
        <p:spPr>
          <a:xfrm>
            <a:off x="3554437" y="4060875"/>
            <a:ext cx="561372" cy="369332"/>
          </a:xfrm>
          <a:prstGeom prst="rect">
            <a:avLst/>
          </a:prstGeom>
          <a:noFill/>
        </p:spPr>
        <p:txBody>
          <a:bodyPr wrap="none" rtlCol="0">
            <a:spAutoFit/>
          </a:bodyPr>
          <a:lstStyle/>
          <a:p>
            <a:r>
              <a:rPr lang="en-US" dirty="0">
                <a:latin typeface="Comic Sans MS" pitchFamily="66" charset="0"/>
              </a:rPr>
              <a:t>75°</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304800" y="325580"/>
            <a:ext cx="8534400" cy="6303820"/>
            <a:chOff x="304800" y="249380"/>
            <a:chExt cx="8534400" cy="6303820"/>
          </a:xfrm>
        </p:grpSpPr>
        <p:sp>
          <p:nvSpPr>
            <p:cNvPr id="6" name="Rectangle 5"/>
            <p:cNvSpPr/>
            <p:nvPr/>
          </p:nvSpPr>
          <p:spPr>
            <a:xfrm>
              <a:off x="304800" y="5164540"/>
              <a:ext cx="8534400" cy="138866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143000" y="249380"/>
              <a:ext cx="6781800" cy="1446550"/>
            </a:xfrm>
            <a:prstGeom prst="rect">
              <a:avLst/>
            </a:prstGeom>
            <a:noFill/>
          </p:spPr>
          <p:txBody>
            <a:bodyPr wrap="square" rtlCol="0">
              <a:spAutoFit/>
            </a:bodyPr>
            <a:lstStyle/>
            <a:p>
              <a:pPr algn="ctr"/>
              <a:r>
                <a:rPr lang="en-US" sz="8800" dirty="0">
                  <a:latin typeface="Comic Sans MS" pitchFamily="66" charset="0"/>
                </a:rPr>
                <a:t>addition</a:t>
              </a:r>
            </a:p>
          </p:txBody>
        </p:sp>
        <p:sp>
          <p:nvSpPr>
            <p:cNvPr id="8" name="TextBox 7"/>
            <p:cNvSpPr txBox="1"/>
            <p:nvPr/>
          </p:nvSpPr>
          <p:spPr>
            <a:xfrm>
              <a:off x="381000" y="5261357"/>
              <a:ext cx="8382000" cy="1200329"/>
            </a:xfrm>
            <a:prstGeom prst="rect">
              <a:avLst/>
            </a:prstGeom>
            <a:noFill/>
          </p:spPr>
          <p:txBody>
            <a:bodyPr wrap="square" rtlCol="0">
              <a:spAutoFit/>
            </a:bodyPr>
            <a:lstStyle/>
            <a:p>
              <a:pPr algn="ctr"/>
              <a:r>
                <a:rPr lang="en-US" sz="3600" dirty="0">
                  <a:latin typeface="Comic Sans MS" pitchFamily="66" charset="0"/>
                </a:rPr>
                <a:t>an operation that combines two or more numbers or groups of objects</a:t>
              </a:r>
            </a:p>
          </p:txBody>
        </p:sp>
      </p:grpSp>
      <p:sp>
        <p:nvSpPr>
          <p:cNvPr id="10255" name="Rectangle 15"/>
          <p:cNvSpPr>
            <a:spLocks noChangeArrowheads="1"/>
          </p:cNvSpPr>
          <p:nvPr/>
        </p:nvSpPr>
        <p:spPr bwMode="auto">
          <a:xfrm>
            <a:off x="0" y="457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0256" name="Rectangle 16"/>
          <p:cNvSpPr>
            <a:spLocks noChangeArrowheads="1"/>
          </p:cNvSpPr>
          <p:nvPr/>
        </p:nvSpPr>
        <p:spPr bwMode="auto">
          <a:xfrm>
            <a:off x="0" y="245745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7200" b="0" i="0" u="none" strike="noStrike" cap="none" normalizeH="0" baseline="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7200" b="0" i="0" u="none" strike="noStrike" cap="none" normalizeH="0" baseline="0">
                <a:ln>
                  <a:noFill/>
                </a:ln>
                <a:solidFill>
                  <a:schemeClr val="tx1"/>
                </a:solidFill>
                <a:effectLst/>
                <a:latin typeface="Arial" pitchFamily="34"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10257" name="Rectangle 17"/>
          <p:cNvSpPr>
            <a:spLocks noChangeArrowheads="1"/>
          </p:cNvSpPr>
          <p:nvPr/>
        </p:nvSpPr>
        <p:spPr bwMode="auto">
          <a:xfrm>
            <a:off x="0" y="34575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7200" b="0" i="0" u="none" strike="noStrike" cap="none" normalizeH="0" baseline="0">
                <a:ln>
                  <a:noFill/>
                </a:ln>
                <a:solidFill>
                  <a:schemeClr val="tx1"/>
                </a:solidFill>
                <a:effectLst/>
                <a:latin typeface="Arial" pitchFamily="34"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10258" name="Rectangle 18"/>
          <p:cNvSpPr>
            <a:spLocks noChangeArrowheads="1"/>
          </p:cNvSpPr>
          <p:nvPr/>
        </p:nvSpPr>
        <p:spPr bwMode="auto">
          <a:xfrm>
            <a:off x="0" y="647700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7200" b="0" i="0" u="none" strike="noStrike" cap="none" normalizeH="0" baseline="0">
                <a:ln>
                  <a:noFill/>
                </a:ln>
                <a:solidFill>
                  <a:schemeClr val="tx1"/>
                </a:solidFill>
                <a:effectLst/>
                <a:latin typeface="Arial" pitchFamily="34" charset="0"/>
                <a:ea typeface="Times New Roman" pitchFamily="18"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10259" name="Rectangle 19"/>
          <p:cNvSpPr>
            <a:spLocks noChangeArrowheads="1"/>
          </p:cNvSpPr>
          <p:nvPr/>
        </p:nvSpPr>
        <p:spPr bwMode="auto">
          <a:xfrm>
            <a:off x="228600" y="79152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7200" b="0" i="0" u="none" strike="noStrike" cap="none" normalizeH="0" baseline="0">
                <a:ln>
                  <a:noFill/>
                </a:ln>
                <a:solidFill>
                  <a:schemeClr val="tx1"/>
                </a:solidFill>
                <a:effectLst/>
                <a:latin typeface="Arial" pitchFamily="34" charset="0"/>
                <a:ea typeface="Times New Roman" pitchFamily="18"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10260" name="Rectangle 20"/>
          <p:cNvSpPr>
            <a:spLocks noChangeArrowheads="1"/>
          </p:cNvSpPr>
          <p:nvPr/>
        </p:nvSpPr>
        <p:spPr bwMode="auto">
          <a:xfrm>
            <a:off x="228600" y="89154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7200" b="0" i="0" u="none" strike="noStrike" cap="none" normalizeH="0" baseline="0">
                <a:ln>
                  <a:noFill/>
                </a:ln>
                <a:solidFill>
                  <a:schemeClr val="tx1"/>
                </a:solidFill>
                <a:effectLst/>
                <a:latin typeface="Arial" pitchFamily="34" charset="0"/>
                <a:ea typeface="Times New Roman" pitchFamily="18"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46" name="TextBox 45"/>
          <p:cNvSpPr txBox="1"/>
          <p:nvPr/>
        </p:nvSpPr>
        <p:spPr>
          <a:xfrm>
            <a:off x="304800" y="3581400"/>
            <a:ext cx="8229600" cy="1569660"/>
          </a:xfrm>
          <a:prstGeom prst="rect">
            <a:avLst/>
          </a:prstGeom>
          <a:noFill/>
        </p:spPr>
        <p:txBody>
          <a:bodyPr wrap="square" rtlCol="0">
            <a:spAutoFit/>
          </a:bodyPr>
          <a:lstStyle/>
          <a:p>
            <a:r>
              <a:rPr lang="en-US" sz="9600" dirty="0">
                <a:latin typeface="Comic Sans MS" pitchFamily="66" charset="0"/>
              </a:rPr>
              <a:t>  2 + 2  =  4</a:t>
            </a:r>
          </a:p>
        </p:txBody>
      </p:sp>
      <p:sp>
        <p:nvSpPr>
          <p:cNvPr id="48" name="TextBox 47"/>
          <p:cNvSpPr txBox="1"/>
          <p:nvPr/>
        </p:nvSpPr>
        <p:spPr>
          <a:xfrm>
            <a:off x="4569656" y="2015197"/>
            <a:ext cx="1066800" cy="1569660"/>
          </a:xfrm>
          <a:prstGeom prst="rect">
            <a:avLst/>
          </a:prstGeom>
          <a:noFill/>
        </p:spPr>
        <p:txBody>
          <a:bodyPr wrap="square" rtlCol="0">
            <a:spAutoFit/>
          </a:bodyPr>
          <a:lstStyle/>
          <a:p>
            <a:r>
              <a:rPr lang="en-US" sz="9600" dirty="0">
                <a:latin typeface="Comic Sans MS" pitchFamily="66" charset="0"/>
              </a:rPr>
              <a:t>=</a:t>
            </a:r>
          </a:p>
        </p:txBody>
      </p:sp>
      <p:sp>
        <p:nvSpPr>
          <p:cNvPr id="49" name="TextBox 48"/>
          <p:cNvSpPr txBox="1"/>
          <p:nvPr/>
        </p:nvSpPr>
        <p:spPr>
          <a:xfrm>
            <a:off x="2078502" y="1995268"/>
            <a:ext cx="685800" cy="1569660"/>
          </a:xfrm>
          <a:prstGeom prst="rect">
            <a:avLst/>
          </a:prstGeom>
          <a:noFill/>
        </p:spPr>
        <p:txBody>
          <a:bodyPr wrap="square" rtlCol="0">
            <a:spAutoFit/>
          </a:bodyPr>
          <a:lstStyle/>
          <a:p>
            <a:r>
              <a:rPr lang="en-US" sz="9600" dirty="0">
                <a:latin typeface="Comic Sans MS" pitchFamily="66" charset="0"/>
              </a:rPr>
              <a:t>+</a:t>
            </a:r>
          </a:p>
        </p:txBody>
      </p:sp>
      <p:grpSp>
        <p:nvGrpSpPr>
          <p:cNvPr id="40" name="Group 39"/>
          <p:cNvGrpSpPr/>
          <p:nvPr/>
        </p:nvGrpSpPr>
        <p:grpSpPr>
          <a:xfrm>
            <a:off x="253218" y="2419642"/>
            <a:ext cx="1831526" cy="926075"/>
            <a:chOff x="-110155" y="2015746"/>
            <a:chExt cx="2048825" cy="1181116"/>
          </a:xfrm>
        </p:grpSpPr>
        <p:pic>
          <p:nvPicPr>
            <p:cNvPr id="98306" name="Picture 2" descr="Seven petal flower"/>
            <p:cNvPicPr>
              <a:picLocks noChangeAspect="1" noChangeArrowheads="1"/>
            </p:cNvPicPr>
            <p:nvPr/>
          </p:nvPicPr>
          <p:blipFill>
            <a:blip r:embed="rId3" cstate="print">
              <a:grayscl/>
            </a:blip>
            <a:srcRect/>
            <a:stretch>
              <a:fillRect/>
            </a:stretch>
          </p:blipFill>
          <p:spPr bwMode="auto">
            <a:xfrm>
              <a:off x="-110155" y="2015746"/>
              <a:ext cx="999460" cy="1166941"/>
            </a:xfrm>
            <a:prstGeom prst="rect">
              <a:avLst/>
            </a:prstGeom>
            <a:noFill/>
          </p:spPr>
        </p:pic>
        <p:pic>
          <p:nvPicPr>
            <p:cNvPr id="28" name="Picture 2" descr="Seven petal flower"/>
            <p:cNvPicPr>
              <a:picLocks noChangeAspect="1" noChangeArrowheads="1"/>
            </p:cNvPicPr>
            <p:nvPr/>
          </p:nvPicPr>
          <p:blipFill>
            <a:blip r:embed="rId3" cstate="print">
              <a:grayscl/>
            </a:blip>
            <a:srcRect/>
            <a:stretch>
              <a:fillRect/>
            </a:stretch>
          </p:blipFill>
          <p:spPr bwMode="auto">
            <a:xfrm>
              <a:off x="939210" y="2029921"/>
              <a:ext cx="999460" cy="1166941"/>
            </a:xfrm>
            <a:prstGeom prst="rect">
              <a:avLst/>
            </a:prstGeom>
            <a:noFill/>
          </p:spPr>
        </p:pic>
      </p:grpSp>
      <p:grpSp>
        <p:nvGrpSpPr>
          <p:cNvPr id="27" name="Group 26"/>
          <p:cNvGrpSpPr/>
          <p:nvPr/>
        </p:nvGrpSpPr>
        <p:grpSpPr>
          <a:xfrm>
            <a:off x="2797126" y="2403230"/>
            <a:ext cx="1831526" cy="926075"/>
            <a:chOff x="-110155" y="2015746"/>
            <a:chExt cx="2048825" cy="1181116"/>
          </a:xfrm>
        </p:grpSpPr>
        <p:pic>
          <p:nvPicPr>
            <p:cNvPr id="29" name="Picture 2" descr="Seven petal flower"/>
            <p:cNvPicPr>
              <a:picLocks noChangeAspect="1" noChangeArrowheads="1"/>
            </p:cNvPicPr>
            <p:nvPr/>
          </p:nvPicPr>
          <p:blipFill>
            <a:blip r:embed="rId3" cstate="print">
              <a:grayscl/>
            </a:blip>
            <a:srcRect/>
            <a:stretch>
              <a:fillRect/>
            </a:stretch>
          </p:blipFill>
          <p:spPr bwMode="auto">
            <a:xfrm>
              <a:off x="-110155" y="2015746"/>
              <a:ext cx="999460" cy="1166941"/>
            </a:xfrm>
            <a:prstGeom prst="rect">
              <a:avLst/>
            </a:prstGeom>
            <a:noFill/>
          </p:spPr>
        </p:pic>
        <p:pic>
          <p:nvPicPr>
            <p:cNvPr id="30" name="Picture 2" descr="Seven petal flower"/>
            <p:cNvPicPr>
              <a:picLocks noChangeAspect="1" noChangeArrowheads="1"/>
            </p:cNvPicPr>
            <p:nvPr/>
          </p:nvPicPr>
          <p:blipFill>
            <a:blip r:embed="rId3" cstate="print">
              <a:grayscl/>
            </a:blip>
            <a:srcRect/>
            <a:stretch>
              <a:fillRect/>
            </a:stretch>
          </p:blipFill>
          <p:spPr bwMode="auto">
            <a:xfrm>
              <a:off x="939210" y="2029921"/>
              <a:ext cx="999460" cy="1166941"/>
            </a:xfrm>
            <a:prstGeom prst="rect">
              <a:avLst/>
            </a:prstGeom>
            <a:noFill/>
          </p:spPr>
        </p:pic>
      </p:grpSp>
      <p:grpSp>
        <p:nvGrpSpPr>
          <p:cNvPr id="31" name="Group 30"/>
          <p:cNvGrpSpPr/>
          <p:nvPr/>
        </p:nvGrpSpPr>
        <p:grpSpPr>
          <a:xfrm>
            <a:off x="5301175" y="2417298"/>
            <a:ext cx="1831526" cy="926075"/>
            <a:chOff x="-110155" y="2015746"/>
            <a:chExt cx="2048825" cy="1181116"/>
          </a:xfrm>
        </p:grpSpPr>
        <p:pic>
          <p:nvPicPr>
            <p:cNvPr id="32" name="Picture 2" descr="Seven petal flower"/>
            <p:cNvPicPr>
              <a:picLocks noChangeAspect="1" noChangeArrowheads="1"/>
            </p:cNvPicPr>
            <p:nvPr/>
          </p:nvPicPr>
          <p:blipFill>
            <a:blip r:embed="rId3" cstate="print">
              <a:grayscl/>
            </a:blip>
            <a:srcRect/>
            <a:stretch>
              <a:fillRect/>
            </a:stretch>
          </p:blipFill>
          <p:spPr bwMode="auto">
            <a:xfrm>
              <a:off x="-110155" y="2015746"/>
              <a:ext cx="999460" cy="1166941"/>
            </a:xfrm>
            <a:prstGeom prst="rect">
              <a:avLst/>
            </a:prstGeom>
            <a:noFill/>
          </p:spPr>
        </p:pic>
        <p:pic>
          <p:nvPicPr>
            <p:cNvPr id="33" name="Picture 2" descr="Seven petal flower"/>
            <p:cNvPicPr>
              <a:picLocks noChangeAspect="1" noChangeArrowheads="1"/>
            </p:cNvPicPr>
            <p:nvPr/>
          </p:nvPicPr>
          <p:blipFill>
            <a:blip r:embed="rId3" cstate="print">
              <a:grayscl/>
            </a:blip>
            <a:srcRect/>
            <a:stretch>
              <a:fillRect/>
            </a:stretch>
          </p:blipFill>
          <p:spPr bwMode="auto">
            <a:xfrm>
              <a:off x="939210" y="2029921"/>
              <a:ext cx="999460" cy="1166941"/>
            </a:xfrm>
            <a:prstGeom prst="rect">
              <a:avLst/>
            </a:prstGeom>
            <a:noFill/>
          </p:spPr>
        </p:pic>
      </p:grpSp>
      <p:grpSp>
        <p:nvGrpSpPr>
          <p:cNvPr id="34" name="Group 33"/>
          <p:cNvGrpSpPr/>
          <p:nvPr/>
        </p:nvGrpSpPr>
        <p:grpSpPr>
          <a:xfrm>
            <a:off x="7129975" y="2403230"/>
            <a:ext cx="1831526" cy="926075"/>
            <a:chOff x="-110155" y="2015746"/>
            <a:chExt cx="2048825" cy="1181116"/>
          </a:xfrm>
        </p:grpSpPr>
        <p:pic>
          <p:nvPicPr>
            <p:cNvPr id="35" name="Picture 2" descr="Seven petal flower"/>
            <p:cNvPicPr>
              <a:picLocks noChangeAspect="1" noChangeArrowheads="1"/>
            </p:cNvPicPr>
            <p:nvPr/>
          </p:nvPicPr>
          <p:blipFill>
            <a:blip r:embed="rId3" cstate="print">
              <a:grayscl/>
            </a:blip>
            <a:srcRect/>
            <a:stretch>
              <a:fillRect/>
            </a:stretch>
          </p:blipFill>
          <p:spPr bwMode="auto">
            <a:xfrm>
              <a:off x="-110155" y="2015746"/>
              <a:ext cx="999460" cy="1166941"/>
            </a:xfrm>
            <a:prstGeom prst="rect">
              <a:avLst/>
            </a:prstGeom>
            <a:noFill/>
          </p:spPr>
        </p:pic>
        <p:pic>
          <p:nvPicPr>
            <p:cNvPr id="36" name="Picture 2" descr="Seven petal flower"/>
            <p:cNvPicPr>
              <a:picLocks noChangeAspect="1" noChangeArrowheads="1"/>
            </p:cNvPicPr>
            <p:nvPr/>
          </p:nvPicPr>
          <p:blipFill>
            <a:blip r:embed="rId3" cstate="print">
              <a:grayscl/>
            </a:blip>
            <a:srcRect/>
            <a:stretch>
              <a:fillRect/>
            </a:stretch>
          </p:blipFill>
          <p:spPr bwMode="auto">
            <a:xfrm>
              <a:off x="939210" y="2029921"/>
              <a:ext cx="999460" cy="1166941"/>
            </a:xfrm>
            <a:prstGeom prst="rect">
              <a:avLst/>
            </a:prstGeom>
            <a:noFill/>
          </p:spPr>
        </p:pic>
      </p:grpSp>
      <p:sp>
        <p:nvSpPr>
          <p:cNvPr id="2" name="TextBox 1"/>
          <p:cNvSpPr txBox="1"/>
          <p:nvPr/>
        </p:nvSpPr>
        <p:spPr>
          <a:xfrm>
            <a:off x="1776845" y="1637049"/>
            <a:ext cx="5626220" cy="461665"/>
          </a:xfrm>
          <a:prstGeom prst="rect">
            <a:avLst/>
          </a:prstGeom>
          <a:noFill/>
        </p:spPr>
        <p:txBody>
          <a:bodyPr wrap="none" rtlCol="0">
            <a:spAutoFit/>
          </a:bodyPr>
          <a:lstStyle/>
          <a:p>
            <a:r>
              <a:rPr lang="en-US" sz="2400" dirty="0"/>
              <a:t>component parts:   addend + addend = sum</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04800" y="228600"/>
            <a:ext cx="85344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10660"/>
            <a:ext cx="8534400" cy="2123658"/>
          </a:xfrm>
          <a:prstGeom prst="rect">
            <a:avLst/>
          </a:prstGeom>
          <a:noFill/>
        </p:spPr>
        <p:txBody>
          <a:bodyPr wrap="square" rtlCol="0">
            <a:spAutoFit/>
          </a:bodyPr>
          <a:lstStyle/>
          <a:p>
            <a:pPr algn="ctr"/>
            <a:r>
              <a:rPr lang="en-US" sz="6600" dirty="0">
                <a:latin typeface="Comic Sans MS" pitchFamily="66" charset="0"/>
              </a:rPr>
              <a:t>additive identity property of zero</a:t>
            </a:r>
          </a:p>
        </p:txBody>
      </p:sp>
      <p:sp>
        <p:nvSpPr>
          <p:cNvPr id="10" name="TextBox 9"/>
          <p:cNvSpPr txBox="1"/>
          <p:nvPr/>
        </p:nvSpPr>
        <p:spPr>
          <a:xfrm>
            <a:off x="381000" y="4953000"/>
            <a:ext cx="8382000" cy="1200329"/>
          </a:xfrm>
          <a:prstGeom prst="rect">
            <a:avLst/>
          </a:prstGeom>
          <a:noFill/>
        </p:spPr>
        <p:txBody>
          <a:bodyPr wrap="square" rtlCol="0">
            <a:spAutoFit/>
          </a:bodyPr>
          <a:lstStyle/>
          <a:p>
            <a:pPr algn="ctr"/>
            <a:r>
              <a:rPr lang="en-US" sz="3600" dirty="0">
                <a:latin typeface="Comic Sans MS" pitchFamily="66" charset="0"/>
              </a:rPr>
              <a:t>when you add 0 to any number you end up with that number</a:t>
            </a:r>
          </a:p>
        </p:txBody>
      </p:sp>
      <p:sp>
        <p:nvSpPr>
          <p:cNvPr id="14338" name="Text Box 2"/>
          <p:cNvSpPr txBox="1">
            <a:spLocks noChangeArrowheads="1"/>
          </p:cNvSpPr>
          <p:nvPr/>
        </p:nvSpPr>
        <p:spPr bwMode="auto">
          <a:xfrm>
            <a:off x="463296" y="2857500"/>
            <a:ext cx="8241792" cy="2123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defTabSz="914400" rtl="0" eaLnBrk="1" fontAlgn="base" latinLnBrk="0" hangingPunct="1">
              <a:spcBef>
                <a:spcPct val="0"/>
              </a:spcBef>
              <a:spcAft>
                <a:spcPct val="0"/>
              </a:spcAft>
              <a:buClrTx/>
              <a:buSzTx/>
              <a:buFontTx/>
              <a:buNone/>
              <a:tabLst/>
            </a:pPr>
            <a:r>
              <a:rPr kumimoji="0" lang="en-US" sz="6000" i="0" u="none" strike="noStrike" cap="none" normalizeH="0" baseline="0" dirty="0">
                <a:ln>
                  <a:noFill/>
                </a:ln>
                <a:solidFill>
                  <a:schemeClr val="tx1"/>
                </a:solidFill>
                <a:effectLst/>
                <a:latin typeface="Comic Sans MS" pitchFamily="66" charset="0"/>
              </a:rPr>
              <a:t> </a:t>
            </a:r>
            <a:r>
              <a:rPr kumimoji="0" lang="en-US" sz="5400" i="0" u="none" strike="noStrike" cap="none" normalizeH="0" baseline="0" dirty="0">
                <a:ln>
                  <a:noFill/>
                </a:ln>
                <a:solidFill>
                  <a:schemeClr val="tx1"/>
                </a:solidFill>
                <a:effectLst/>
                <a:latin typeface="Comic Sans MS" pitchFamily="66" charset="0"/>
              </a:rPr>
              <a:t>8 + 0 = 8</a:t>
            </a:r>
          </a:p>
          <a:p>
            <a:pPr marL="0" marR="0" lvl="0" indent="0" defTabSz="914400" rtl="0" eaLnBrk="1" fontAlgn="base" latinLnBrk="0" hangingPunct="1">
              <a:spcBef>
                <a:spcPct val="0"/>
              </a:spcBef>
              <a:spcAft>
                <a:spcPct val="0"/>
              </a:spcAft>
              <a:buClrTx/>
              <a:buSzTx/>
              <a:buFontTx/>
              <a:buNone/>
              <a:tabLst/>
            </a:pPr>
            <a:r>
              <a:rPr lang="en-US" sz="6000" dirty="0">
                <a:latin typeface="Comic Sans MS" pitchFamily="66" charset="0"/>
              </a:rPr>
              <a:t>				      </a:t>
            </a:r>
            <a:r>
              <a:rPr kumimoji="0" lang="en-US" sz="5400" i="0" u="none" strike="noStrike" cap="none" normalizeH="0" baseline="0" dirty="0">
                <a:ln>
                  <a:noFill/>
                </a:ln>
                <a:effectLst/>
                <a:latin typeface="Comic Sans MS" pitchFamily="66" charset="0"/>
              </a:rPr>
              <a:t>0 + ½ = ½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p:cNvGrpSpPr/>
          <p:nvPr/>
        </p:nvGrpSpPr>
        <p:grpSpPr>
          <a:xfrm>
            <a:off x="304800" y="358724"/>
            <a:ext cx="8534400" cy="6194476"/>
            <a:chOff x="304800" y="358724"/>
            <a:chExt cx="8534400" cy="6194476"/>
          </a:xfrm>
        </p:grpSpPr>
        <p:sp>
          <p:nvSpPr>
            <p:cNvPr id="12" name="Rectangle 11"/>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1143000" y="358724"/>
              <a:ext cx="6781800" cy="1446550"/>
            </a:xfrm>
            <a:prstGeom prst="rect">
              <a:avLst/>
            </a:prstGeom>
            <a:noFill/>
          </p:spPr>
          <p:txBody>
            <a:bodyPr wrap="square" rtlCol="0">
              <a:spAutoFit/>
            </a:bodyPr>
            <a:lstStyle/>
            <a:p>
              <a:pPr algn="ctr"/>
              <a:r>
                <a:rPr lang="en-US" sz="8800" dirty="0">
                  <a:latin typeface="Comic Sans MS" pitchFamily="66" charset="0"/>
                </a:rPr>
                <a:t>angle</a:t>
              </a:r>
            </a:p>
          </p:txBody>
        </p:sp>
        <p:sp>
          <p:nvSpPr>
            <p:cNvPr id="14" name="TextBox 13"/>
            <p:cNvSpPr txBox="1"/>
            <p:nvPr/>
          </p:nvSpPr>
          <p:spPr>
            <a:xfrm>
              <a:off x="381000" y="5023340"/>
              <a:ext cx="8382000" cy="1384995"/>
            </a:xfrm>
            <a:prstGeom prst="rect">
              <a:avLst/>
            </a:prstGeom>
            <a:noFill/>
          </p:spPr>
          <p:txBody>
            <a:bodyPr wrap="square" rtlCol="0">
              <a:spAutoFit/>
            </a:bodyPr>
            <a:lstStyle/>
            <a:p>
              <a:pPr algn="ctr"/>
              <a:r>
                <a:rPr lang="en-US" sz="4200" dirty="0">
                  <a:latin typeface="Comic Sans MS" pitchFamily="66" charset="0"/>
                </a:rPr>
                <a:t>two rays or line segments that share an endpoint</a:t>
              </a:r>
            </a:p>
          </p:txBody>
        </p:sp>
      </p:grpSp>
      <p:grpSp>
        <p:nvGrpSpPr>
          <p:cNvPr id="19" name="Group 18"/>
          <p:cNvGrpSpPr/>
          <p:nvPr/>
        </p:nvGrpSpPr>
        <p:grpSpPr>
          <a:xfrm>
            <a:off x="685800" y="2209800"/>
            <a:ext cx="7899400" cy="2527300"/>
            <a:chOff x="685800" y="2209800"/>
            <a:chExt cx="7899400" cy="2527300"/>
          </a:xfrm>
        </p:grpSpPr>
        <p:grpSp>
          <p:nvGrpSpPr>
            <p:cNvPr id="1026" name="Group 2"/>
            <p:cNvGrpSpPr>
              <a:grpSpLocks/>
            </p:cNvGrpSpPr>
            <p:nvPr/>
          </p:nvGrpSpPr>
          <p:grpSpPr bwMode="auto">
            <a:xfrm>
              <a:off x="685800" y="2362200"/>
              <a:ext cx="2381250" cy="2038350"/>
              <a:chOff x="5940" y="7410"/>
              <a:chExt cx="3750" cy="3210"/>
            </a:xfrm>
          </p:grpSpPr>
          <p:sp>
            <p:nvSpPr>
              <p:cNvPr id="1027" name="Line 3"/>
              <p:cNvSpPr>
                <a:spLocks noChangeShapeType="1"/>
              </p:cNvSpPr>
              <p:nvPr/>
            </p:nvSpPr>
            <p:spPr bwMode="auto">
              <a:xfrm flipH="1" flipV="1">
                <a:off x="5940" y="7410"/>
                <a:ext cx="0" cy="3210"/>
              </a:xfrm>
              <a:prstGeom prst="line">
                <a:avLst/>
              </a:prstGeom>
              <a:noFill/>
              <a:ln w="38100">
                <a:solidFill>
                  <a:srgbClr val="000000"/>
                </a:solidFill>
                <a:round/>
                <a:headEnd/>
                <a:tailEnd type="stealth" w="lg" len="lg"/>
              </a:ln>
            </p:spPr>
            <p:txBody>
              <a:bodyPr vert="horz" wrap="square" lIns="91440" tIns="45720" rIns="91440" bIns="45720" numCol="1" anchor="t" anchorCtr="0" compatLnSpc="1">
                <a:prstTxWarp prst="textNoShape">
                  <a:avLst/>
                </a:prstTxWarp>
              </a:bodyPr>
              <a:lstStyle/>
              <a:p>
                <a:endParaRPr lang="en-US"/>
              </a:p>
            </p:txBody>
          </p:sp>
          <p:sp>
            <p:nvSpPr>
              <p:cNvPr id="1028" name="Line 4"/>
              <p:cNvSpPr>
                <a:spLocks noChangeShapeType="1"/>
              </p:cNvSpPr>
              <p:nvPr/>
            </p:nvSpPr>
            <p:spPr bwMode="auto">
              <a:xfrm>
                <a:off x="5940" y="10620"/>
                <a:ext cx="3750" cy="0"/>
              </a:xfrm>
              <a:prstGeom prst="line">
                <a:avLst/>
              </a:prstGeom>
              <a:noFill/>
              <a:ln w="38100">
                <a:solidFill>
                  <a:srgbClr val="000000"/>
                </a:solidFill>
                <a:round/>
                <a:headEnd/>
                <a:tailEnd type="stealth" w="lg" len="lg"/>
              </a:ln>
            </p:spPr>
            <p:txBody>
              <a:bodyPr vert="horz" wrap="square" lIns="91440" tIns="45720" rIns="91440" bIns="45720" numCol="1" anchor="t" anchorCtr="0" compatLnSpc="1">
                <a:prstTxWarp prst="textNoShape">
                  <a:avLst/>
                </a:prstTxWarp>
              </a:bodyPr>
              <a:lstStyle/>
              <a:p>
                <a:endParaRPr lang="en-US"/>
              </a:p>
            </p:txBody>
          </p:sp>
          <p:sp>
            <p:nvSpPr>
              <p:cNvPr id="1029" name="Rectangle 5"/>
              <p:cNvSpPr>
                <a:spLocks noChangeArrowheads="1"/>
              </p:cNvSpPr>
              <p:nvPr/>
            </p:nvSpPr>
            <p:spPr bwMode="auto">
              <a:xfrm>
                <a:off x="5940" y="10144"/>
                <a:ext cx="403" cy="476"/>
              </a:xfrm>
              <a:prstGeom prst="rect">
                <a:avLst/>
              </a:prstGeom>
              <a:no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grpSp>
        <p:sp>
          <p:nvSpPr>
            <p:cNvPr id="1030" name="Line 6"/>
            <p:cNvSpPr>
              <a:spLocks noChangeShapeType="1"/>
            </p:cNvSpPr>
            <p:nvPr/>
          </p:nvSpPr>
          <p:spPr bwMode="auto">
            <a:xfrm flipH="1" flipV="1">
              <a:off x="3733800" y="2438400"/>
              <a:ext cx="609600" cy="1752600"/>
            </a:xfrm>
            <a:prstGeom prst="line">
              <a:avLst/>
            </a:prstGeom>
            <a:noFill/>
            <a:ln w="3810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1031" name="Line 7"/>
            <p:cNvSpPr>
              <a:spLocks noChangeShapeType="1"/>
            </p:cNvSpPr>
            <p:nvPr/>
          </p:nvSpPr>
          <p:spPr bwMode="auto">
            <a:xfrm flipV="1">
              <a:off x="4343400" y="2209800"/>
              <a:ext cx="406400" cy="1981200"/>
            </a:xfrm>
            <a:prstGeom prst="line">
              <a:avLst/>
            </a:prstGeom>
            <a:noFill/>
            <a:ln w="3810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1032" name="Line 8"/>
            <p:cNvSpPr>
              <a:spLocks noChangeShapeType="1"/>
            </p:cNvSpPr>
            <p:nvPr/>
          </p:nvSpPr>
          <p:spPr bwMode="auto">
            <a:xfrm flipH="1" flipV="1">
              <a:off x="5638800" y="2286000"/>
              <a:ext cx="990600" cy="1752600"/>
            </a:xfrm>
            <a:prstGeom prst="line">
              <a:avLst/>
            </a:prstGeom>
            <a:noFill/>
            <a:ln w="38100">
              <a:solidFill>
                <a:srgbClr val="000000"/>
              </a:solidFill>
              <a:round/>
              <a:headEnd type="none" w="med" len="med"/>
              <a:tailEnd type="none" w="med" len="med"/>
            </a:ln>
          </p:spPr>
          <p:txBody>
            <a:bodyPr vert="horz" wrap="square" lIns="91440" tIns="45720" rIns="91440" bIns="45720" numCol="1" anchor="t" anchorCtr="0" compatLnSpc="1">
              <a:prstTxWarp prst="textNoShape">
                <a:avLst/>
              </a:prstTxWarp>
            </a:bodyPr>
            <a:lstStyle/>
            <a:p>
              <a:endParaRPr lang="en-US"/>
            </a:p>
          </p:txBody>
        </p:sp>
        <p:sp>
          <p:nvSpPr>
            <p:cNvPr id="1033" name="Line 9"/>
            <p:cNvSpPr>
              <a:spLocks noChangeShapeType="1"/>
            </p:cNvSpPr>
            <p:nvPr/>
          </p:nvSpPr>
          <p:spPr bwMode="auto">
            <a:xfrm>
              <a:off x="6629400" y="4038600"/>
              <a:ext cx="1955800" cy="698500"/>
            </a:xfrm>
            <a:prstGeom prst="line">
              <a:avLst/>
            </a:prstGeom>
            <a:noFill/>
            <a:ln w="38100">
              <a:solidFill>
                <a:srgbClr val="000000"/>
              </a:solidFill>
              <a:round/>
              <a:headEnd type="none" w="med" len="med"/>
              <a:tailEnd type="none" w="med" len="med"/>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23545350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04800" y="228600"/>
            <a:ext cx="85344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533400" y="304800"/>
            <a:ext cx="8153400" cy="1446550"/>
          </a:xfrm>
          <a:prstGeom prst="rect">
            <a:avLst/>
          </a:prstGeom>
          <a:noFill/>
        </p:spPr>
        <p:txBody>
          <a:bodyPr wrap="square" rtlCol="0">
            <a:spAutoFit/>
          </a:bodyPr>
          <a:lstStyle/>
          <a:p>
            <a:pPr algn="ctr"/>
            <a:r>
              <a:rPr lang="en-US" sz="8800" dirty="0">
                <a:latin typeface="Comic Sans MS" pitchFamily="66" charset="0"/>
              </a:rPr>
              <a:t>area</a:t>
            </a:r>
          </a:p>
        </p:txBody>
      </p:sp>
      <p:sp>
        <p:nvSpPr>
          <p:cNvPr id="10" name="TextBox 9"/>
          <p:cNvSpPr txBox="1"/>
          <p:nvPr/>
        </p:nvSpPr>
        <p:spPr>
          <a:xfrm>
            <a:off x="381000" y="4953000"/>
            <a:ext cx="8382000" cy="1384995"/>
          </a:xfrm>
          <a:prstGeom prst="rect">
            <a:avLst/>
          </a:prstGeom>
          <a:noFill/>
        </p:spPr>
        <p:txBody>
          <a:bodyPr wrap="square" rtlCol="0">
            <a:spAutoFit/>
          </a:bodyPr>
          <a:lstStyle/>
          <a:p>
            <a:pPr algn="ctr"/>
            <a:r>
              <a:rPr lang="en-US" sz="4200" dirty="0">
                <a:latin typeface="Comic Sans MS" pitchFamily="66" charset="0"/>
              </a:rPr>
              <a:t>the number of square units needed to cover a given surface</a:t>
            </a:r>
          </a:p>
        </p:txBody>
      </p:sp>
      <p:pic>
        <p:nvPicPr>
          <p:cNvPr id="3088" name="Picture 16" descr="C:\Documents and Settings\jjunker\Local Settings\Temporary Internet Files\Content.IE5\C60Z33U1\MC900432517[1].wmf"/>
          <p:cNvPicPr>
            <a:picLocks noChangeAspect="1" noChangeArrowheads="1"/>
          </p:cNvPicPr>
          <p:nvPr/>
        </p:nvPicPr>
        <p:blipFill>
          <a:blip r:embed="rId3" cstate="print">
            <a:duotone>
              <a:schemeClr val="accent1">
                <a:shade val="45000"/>
                <a:satMod val="135000"/>
              </a:schemeClr>
              <a:prstClr val="white"/>
            </a:duotone>
          </a:blip>
          <a:srcRect/>
          <a:stretch>
            <a:fillRect/>
          </a:stretch>
        </p:blipFill>
        <p:spPr bwMode="auto">
          <a:xfrm>
            <a:off x="2971800" y="2148840"/>
            <a:ext cx="2971799" cy="2377440"/>
          </a:xfrm>
          <a:prstGeom prst="rect">
            <a:avLst/>
          </a:prstGeom>
          <a:noFill/>
        </p:spPr>
      </p:pic>
      <p:graphicFrame>
        <p:nvGraphicFramePr>
          <p:cNvPr id="25" name="Table 24"/>
          <p:cNvGraphicFramePr>
            <a:graphicFrameLocks noGrp="1"/>
          </p:cNvGraphicFramePr>
          <p:nvPr/>
        </p:nvGraphicFramePr>
        <p:xfrm>
          <a:off x="3066756" y="2362200"/>
          <a:ext cx="2800645" cy="1752600"/>
        </p:xfrm>
        <a:graphic>
          <a:graphicData uri="http://schemas.openxmlformats.org/drawingml/2006/table">
            <a:tbl>
              <a:tblPr firstRow="1" bandRow="1">
                <a:tableStyleId>{5C22544A-7EE6-4342-B048-85BDC9FD1C3A}</a:tableStyleId>
              </a:tblPr>
              <a:tblGrid>
                <a:gridCol w="560129">
                  <a:extLst>
                    <a:ext uri="{9D8B030D-6E8A-4147-A177-3AD203B41FA5}">
                      <a16:colId xmlns:a16="http://schemas.microsoft.com/office/drawing/2014/main" val="20000"/>
                    </a:ext>
                  </a:extLst>
                </a:gridCol>
                <a:gridCol w="560129">
                  <a:extLst>
                    <a:ext uri="{9D8B030D-6E8A-4147-A177-3AD203B41FA5}">
                      <a16:colId xmlns:a16="http://schemas.microsoft.com/office/drawing/2014/main" val="20001"/>
                    </a:ext>
                  </a:extLst>
                </a:gridCol>
                <a:gridCol w="560129">
                  <a:extLst>
                    <a:ext uri="{9D8B030D-6E8A-4147-A177-3AD203B41FA5}">
                      <a16:colId xmlns:a16="http://schemas.microsoft.com/office/drawing/2014/main" val="20002"/>
                    </a:ext>
                  </a:extLst>
                </a:gridCol>
                <a:gridCol w="560129">
                  <a:extLst>
                    <a:ext uri="{9D8B030D-6E8A-4147-A177-3AD203B41FA5}">
                      <a16:colId xmlns:a16="http://schemas.microsoft.com/office/drawing/2014/main" val="20003"/>
                    </a:ext>
                  </a:extLst>
                </a:gridCol>
                <a:gridCol w="560129">
                  <a:extLst>
                    <a:ext uri="{9D8B030D-6E8A-4147-A177-3AD203B41FA5}">
                      <a16:colId xmlns:a16="http://schemas.microsoft.com/office/drawing/2014/main" val="20004"/>
                    </a:ext>
                  </a:extLst>
                </a:gridCol>
              </a:tblGrid>
              <a:tr h="584200">
                <a:tc>
                  <a:txBody>
                    <a:bodyPr/>
                    <a:lstStyle/>
                    <a:p>
                      <a:endParaRPr lang="en-US" dirty="0"/>
                    </a:p>
                  </a:txBody>
                  <a:tcP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endParaRPr lang="en-US"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endParaRPr lang="en-US"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endParaRPr lang="en-US"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endParaRPr lang="en-US" dirty="0"/>
                    </a:p>
                  </a:txBody>
                  <a:tcP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584200">
                <a:tc>
                  <a:txBody>
                    <a:bodyPr/>
                    <a:lstStyle/>
                    <a:p>
                      <a:endParaRPr lang="en-US" dirty="0"/>
                    </a:p>
                  </a:txBody>
                  <a:tcP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endParaRPr lang="en-US"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endParaRPr lang="en-US"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endParaRPr lang="en-US"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endParaRPr lang="en-US" dirty="0"/>
                    </a:p>
                  </a:txBody>
                  <a:tcP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584200">
                <a:tc>
                  <a:txBody>
                    <a:bodyPr/>
                    <a:lstStyle/>
                    <a:p>
                      <a:endParaRPr lang="en-US" dirty="0"/>
                    </a:p>
                  </a:txBody>
                  <a:tcP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bl>
          </a:graphicData>
        </a:graphic>
      </p:graphicFrame>
      <p:sp>
        <p:nvSpPr>
          <p:cNvPr id="26" name="TextBox 25"/>
          <p:cNvSpPr txBox="1"/>
          <p:nvPr/>
        </p:nvSpPr>
        <p:spPr>
          <a:xfrm>
            <a:off x="351692" y="2514600"/>
            <a:ext cx="2504050" cy="1200329"/>
          </a:xfrm>
          <a:prstGeom prst="rect">
            <a:avLst/>
          </a:prstGeom>
          <a:noFill/>
        </p:spPr>
        <p:txBody>
          <a:bodyPr wrap="square" rtlCol="0">
            <a:spAutoFit/>
          </a:bodyPr>
          <a:lstStyle/>
          <a:p>
            <a:r>
              <a:rPr lang="en-US" sz="2400" dirty="0">
                <a:latin typeface="Comic Sans MS" pitchFamily="66" charset="0"/>
              </a:rPr>
              <a:t>The area of the TV screen is </a:t>
            </a:r>
          </a:p>
          <a:p>
            <a:r>
              <a:rPr lang="en-US" sz="2400" dirty="0">
                <a:latin typeface="Comic Sans MS" pitchFamily="66" charset="0"/>
              </a:rPr>
              <a:t>15 square units.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304800" y="228600"/>
            <a:ext cx="8534400" cy="6324600"/>
            <a:chOff x="304800" y="228600"/>
            <a:chExt cx="8534400" cy="6324600"/>
          </a:xfrm>
        </p:grpSpPr>
        <p:sp>
          <p:nvSpPr>
            <p:cNvPr id="5" name="Rectangle 4"/>
            <p:cNvSpPr/>
            <p:nvPr/>
          </p:nvSpPr>
          <p:spPr>
            <a:xfrm>
              <a:off x="304800" y="228600"/>
              <a:ext cx="85344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143000" y="457200"/>
              <a:ext cx="6781800" cy="1200329"/>
            </a:xfrm>
            <a:prstGeom prst="rect">
              <a:avLst/>
            </a:prstGeom>
            <a:noFill/>
          </p:spPr>
          <p:txBody>
            <a:bodyPr wrap="square" rtlCol="0">
              <a:spAutoFit/>
            </a:bodyPr>
            <a:lstStyle/>
            <a:p>
              <a:pPr algn="ctr"/>
              <a:endParaRPr lang="en-US" sz="7200" dirty="0">
                <a:latin typeface="Comic Sans MS" pitchFamily="66" charset="0"/>
              </a:endParaRPr>
            </a:p>
          </p:txBody>
        </p:sp>
        <p:sp>
          <p:nvSpPr>
            <p:cNvPr id="8" name="TextBox 7"/>
            <p:cNvSpPr txBox="1"/>
            <p:nvPr/>
          </p:nvSpPr>
          <p:spPr>
            <a:xfrm>
              <a:off x="381000" y="4953000"/>
              <a:ext cx="8382000" cy="584775"/>
            </a:xfrm>
            <a:prstGeom prst="rect">
              <a:avLst/>
            </a:prstGeom>
            <a:noFill/>
          </p:spPr>
          <p:txBody>
            <a:bodyPr wrap="square" rtlCol="0">
              <a:spAutoFit/>
            </a:bodyPr>
            <a:lstStyle/>
            <a:p>
              <a:pPr algn="ctr"/>
              <a:endParaRPr lang="en-US" sz="3200" dirty="0">
                <a:latin typeface="Comic Sans MS" pitchFamily="66" charset="0"/>
              </a:endParaRPr>
            </a:p>
          </p:txBody>
        </p:sp>
      </p:grpSp>
      <p:sp>
        <p:nvSpPr>
          <p:cNvPr id="11" name="TextBox 10"/>
          <p:cNvSpPr txBox="1"/>
          <p:nvPr/>
        </p:nvSpPr>
        <p:spPr>
          <a:xfrm>
            <a:off x="381000" y="457200"/>
            <a:ext cx="8382000" cy="1323439"/>
          </a:xfrm>
          <a:prstGeom prst="rect">
            <a:avLst/>
          </a:prstGeom>
          <a:noFill/>
        </p:spPr>
        <p:txBody>
          <a:bodyPr wrap="square" rtlCol="0">
            <a:spAutoFit/>
          </a:bodyPr>
          <a:lstStyle/>
          <a:p>
            <a:pPr algn="ctr"/>
            <a:r>
              <a:rPr lang="en-US" sz="8000" dirty="0">
                <a:latin typeface="Comic Sans MS" pitchFamily="66" charset="0"/>
              </a:rPr>
              <a:t>array</a:t>
            </a:r>
          </a:p>
        </p:txBody>
      </p:sp>
      <p:sp>
        <p:nvSpPr>
          <p:cNvPr id="12" name="TextBox 11"/>
          <p:cNvSpPr txBox="1"/>
          <p:nvPr/>
        </p:nvSpPr>
        <p:spPr>
          <a:xfrm>
            <a:off x="304800" y="5105400"/>
            <a:ext cx="8534400" cy="1200329"/>
          </a:xfrm>
          <a:prstGeom prst="rect">
            <a:avLst/>
          </a:prstGeom>
          <a:noFill/>
        </p:spPr>
        <p:txBody>
          <a:bodyPr wrap="square" rtlCol="0">
            <a:spAutoFit/>
          </a:bodyPr>
          <a:lstStyle/>
          <a:p>
            <a:pPr algn="ctr"/>
            <a:r>
              <a:rPr lang="en-US" sz="3600" dirty="0">
                <a:latin typeface="Comic Sans MS" pitchFamily="66" charset="0"/>
              </a:rPr>
              <a:t>a rectangular arrangement of objects with equal amounts in each row</a:t>
            </a:r>
          </a:p>
        </p:txBody>
      </p:sp>
      <p:grpSp>
        <p:nvGrpSpPr>
          <p:cNvPr id="3" name="Group 24"/>
          <p:cNvGrpSpPr/>
          <p:nvPr/>
        </p:nvGrpSpPr>
        <p:grpSpPr>
          <a:xfrm>
            <a:off x="1325884" y="2209800"/>
            <a:ext cx="6341012" cy="1940169"/>
            <a:chOff x="609600" y="1905000"/>
            <a:chExt cx="6781800" cy="2333148"/>
          </a:xfrm>
        </p:grpSpPr>
        <p:pic>
          <p:nvPicPr>
            <p:cNvPr id="13" name="Picture 12" descr="dogtoy_c.wmf"/>
            <p:cNvPicPr>
              <a:picLocks noChangeAspect="1"/>
            </p:cNvPicPr>
            <p:nvPr/>
          </p:nvPicPr>
          <p:blipFill>
            <a:blip r:embed="rId3" cstate="print"/>
            <a:stretch>
              <a:fillRect/>
            </a:stretch>
          </p:blipFill>
          <p:spPr>
            <a:xfrm>
              <a:off x="609600" y="1905000"/>
              <a:ext cx="1066800" cy="1113948"/>
            </a:xfrm>
            <a:prstGeom prst="rect">
              <a:avLst/>
            </a:prstGeom>
          </p:spPr>
        </p:pic>
        <p:pic>
          <p:nvPicPr>
            <p:cNvPr id="14" name="Picture 13" descr="dogtoy_c.wmf"/>
            <p:cNvPicPr>
              <a:picLocks noChangeAspect="1"/>
            </p:cNvPicPr>
            <p:nvPr/>
          </p:nvPicPr>
          <p:blipFill>
            <a:blip r:embed="rId3" cstate="print"/>
            <a:stretch>
              <a:fillRect/>
            </a:stretch>
          </p:blipFill>
          <p:spPr>
            <a:xfrm>
              <a:off x="1752600" y="1905000"/>
              <a:ext cx="1066800" cy="1113948"/>
            </a:xfrm>
            <a:prstGeom prst="rect">
              <a:avLst/>
            </a:prstGeom>
          </p:spPr>
        </p:pic>
        <p:pic>
          <p:nvPicPr>
            <p:cNvPr id="15" name="Picture 14" descr="dogtoy_c.wmf"/>
            <p:cNvPicPr>
              <a:picLocks noChangeAspect="1"/>
            </p:cNvPicPr>
            <p:nvPr/>
          </p:nvPicPr>
          <p:blipFill>
            <a:blip r:embed="rId3" cstate="print"/>
            <a:stretch>
              <a:fillRect/>
            </a:stretch>
          </p:blipFill>
          <p:spPr>
            <a:xfrm>
              <a:off x="2895600" y="1905000"/>
              <a:ext cx="1066800" cy="1113948"/>
            </a:xfrm>
            <a:prstGeom prst="rect">
              <a:avLst/>
            </a:prstGeom>
          </p:spPr>
        </p:pic>
        <p:pic>
          <p:nvPicPr>
            <p:cNvPr id="16" name="Picture 15" descr="dogtoy_c.wmf"/>
            <p:cNvPicPr>
              <a:picLocks noChangeAspect="1"/>
            </p:cNvPicPr>
            <p:nvPr/>
          </p:nvPicPr>
          <p:blipFill>
            <a:blip r:embed="rId3" cstate="print"/>
            <a:stretch>
              <a:fillRect/>
            </a:stretch>
          </p:blipFill>
          <p:spPr>
            <a:xfrm>
              <a:off x="4038600" y="1905000"/>
              <a:ext cx="1066800" cy="1113948"/>
            </a:xfrm>
            <a:prstGeom prst="rect">
              <a:avLst/>
            </a:prstGeom>
          </p:spPr>
        </p:pic>
        <p:pic>
          <p:nvPicPr>
            <p:cNvPr id="17" name="Picture 16" descr="dogtoy_c.wmf"/>
            <p:cNvPicPr>
              <a:picLocks noChangeAspect="1"/>
            </p:cNvPicPr>
            <p:nvPr/>
          </p:nvPicPr>
          <p:blipFill>
            <a:blip r:embed="rId3" cstate="print"/>
            <a:stretch>
              <a:fillRect/>
            </a:stretch>
          </p:blipFill>
          <p:spPr>
            <a:xfrm>
              <a:off x="5181600" y="1905000"/>
              <a:ext cx="1066800" cy="1113948"/>
            </a:xfrm>
            <a:prstGeom prst="rect">
              <a:avLst/>
            </a:prstGeom>
          </p:spPr>
        </p:pic>
        <p:pic>
          <p:nvPicPr>
            <p:cNvPr id="18" name="Picture 17" descr="dogtoy_c.wmf"/>
            <p:cNvPicPr>
              <a:picLocks noChangeAspect="1"/>
            </p:cNvPicPr>
            <p:nvPr/>
          </p:nvPicPr>
          <p:blipFill>
            <a:blip r:embed="rId3" cstate="print"/>
            <a:stretch>
              <a:fillRect/>
            </a:stretch>
          </p:blipFill>
          <p:spPr>
            <a:xfrm>
              <a:off x="6324600" y="1905000"/>
              <a:ext cx="1066800" cy="1113948"/>
            </a:xfrm>
            <a:prstGeom prst="rect">
              <a:avLst/>
            </a:prstGeom>
          </p:spPr>
        </p:pic>
        <p:pic>
          <p:nvPicPr>
            <p:cNvPr id="19" name="Picture 18" descr="dogtoy_c.wmf"/>
            <p:cNvPicPr>
              <a:picLocks noChangeAspect="1"/>
            </p:cNvPicPr>
            <p:nvPr/>
          </p:nvPicPr>
          <p:blipFill>
            <a:blip r:embed="rId3" cstate="print"/>
            <a:stretch>
              <a:fillRect/>
            </a:stretch>
          </p:blipFill>
          <p:spPr>
            <a:xfrm>
              <a:off x="609600" y="3124200"/>
              <a:ext cx="1066800" cy="1113948"/>
            </a:xfrm>
            <a:prstGeom prst="rect">
              <a:avLst/>
            </a:prstGeom>
          </p:spPr>
        </p:pic>
        <p:pic>
          <p:nvPicPr>
            <p:cNvPr id="20" name="Picture 19" descr="dogtoy_c.wmf"/>
            <p:cNvPicPr>
              <a:picLocks noChangeAspect="1"/>
            </p:cNvPicPr>
            <p:nvPr/>
          </p:nvPicPr>
          <p:blipFill>
            <a:blip r:embed="rId3" cstate="print"/>
            <a:stretch>
              <a:fillRect/>
            </a:stretch>
          </p:blipFill>
          <p:spPr>
            <a:xfrm>
              <a:off x="1752600" y="3124200"/>
              <a:ext cx="1066800" cy="1113948"/>
            </a:xfrm>
            <a:prstGeom prst="rect">
              <a:avLst/>
            </a:prstGeom>
          </p:spPr>
        </p:pic>
        <p:pic>
          <p:nvPicPr>
            <p:cNvPr id="21" name="Picture 20" descr="dogtoy_c.wmf"/>
            <p:cNvPicPr>
              <a:picLocks noChangeAspect="1"/>
            </p:cNvPicPr>
            <p:nvPr/>
          </p:nvPicPr>
          <p:blipFill>
            <a:blip r:embed="rId3" cstate="print"/>
            <a:stretch>
              <a:fillRect/>
            </a:stretch>
          </p:blipFill>
          <p:spPr>
            <a:xfrm>
              <a:off x="2895600" y="3124200"/>
              <a:ext cx="1066800" cy="1113948"/>
            </a:xfrm>
            <a:prstGeom prst="rect">
              <a:avLst/>
            </a:prstGeom>
          </p:spPr>
        </p:pic>
        <p:pic>
          <p:nvPicPr>
            <p:cNvPr id="22" name="Picture 21" descr="dogtoy_c.wmf"/>
            <p:cNvPicPr>
              <a:picLocks noChangeAspect="1"/>
            </p:cNvPicPr>
            <p:nvPr/>
          </p:nvPicPr>
          <p:blipFill>
            <a:blip r:embed="rId3" cstate="print"/>
            <a:stretch>
              <a:fillRect/>
            </a:stretch>
          </p:blipFill>
          <p:spPr>
            <a:xfrm>
              <a:off x="4038600" y="3124200"/>
              <a:ext cx="1066800" cy="1113948"/>
            </a:xfrm>
            <a:prstGeom prst="rect">
              <a:avLst/>
            </a:prstGeom>
          </p:spPr>
        </p:pic>
        <p:pic>
          <p:nvPicPr>
            <p:cNvPr id="23" name="Picture 22" descr="dogtoy_c.wmf"/>
            <p:cNvPicPr>
              <a:picLocks noChangeAspect="1"/>
            </p:cNvPicPr>
            <p:nvPr/>
          </p:nvPicPr>
          <p:blipFill>
            <a:blip r:embed="rId3" cstate="print"/>
            <a:stretch>
              <a:fillRect/>
            </a:stretch>
          </p:blipFill>
          <p:spPr>
            <a:xfrm>
              <a:off x="5181600" y="3124200"/>
              <a:ext cx="1066800" cy="1113948"/>
            </a:xfrm>
            <a:prstGeom prst="rect">
              <a:avLst/>
            </a:prstGeom>
          </p:spPr>
        </p:pic>
        <p:pic>
          <p:nvPicPr>
            <p:cNvPr id="24" name="Picture 23" descr="dogtoy_c.wmf"/>
            <p:cNvPicPr>
              <a:picLocks noChangeAspect="1"/>
            </p:cNvPicPr>
            <p:nvPr/>
          </p:nvPicPr>
          <p:blipFill>
            <a:blip r:embed="rId3" cstate="print"/>
            <a:stretch>
              <a:fillRect/>
            </a:stretch>
          </p:blipFill>
          <p:spPr>
            <a:xfrm>
              <a:off x="6324600" y="3124200"/>
              <a:ext cx="1066800" cy="1113948"/>
            </a:xfrm>
            <a:prstGeom prst="rect">
              <a:avLst/>
            </a:prstGeom>
          </p:spPr>
        </p:pic>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107996"/>
          </a:xfrm>
          <a:prstGeom prst="rect">
            <a:avLst/>
          </a:prstGeom>
          <a:noFill/>
        </p:spPr>
        <p:txBody>
          <a:bodyPr wrap="square" rtlCol="0">
            <a:spAutoFit/>
          </a:bodyPr>
          <a:lstStyle/>
          <a:p>
            <a:pPr algn="ctr"/>
            <a:r>
              <a:rPr lang="en-US" sz="6600" dirty="0">
                <a:latin typeface="Comic Sans MS" pitchFamily="66" charset="0"/>
              </a:rPr>
              <a:t>associative property</a:t>
            </a:r>
          </a:p>
        </p:txBody>
      </p:sp>
      <p:sp>
        <p:nvSpPr>
          <p:cNvPr id="10" name="TextBox 9"/>
          <p:cNvSpPr txBox="1"/>
          <p:nvPr/>
        </p:nvSpPr>
        <p:spPr>
          <a:xfrm>
            <a:off x="381000" y="4953000"/>
            <a:ext cx="8382000" cy="1569660"/>
          </a:xfrm>
          <a:prstGeom prst="rect">
            <a:avLst/>
          </a:prstGeom>
          <a:noFill/>
        </p:spPr>
        <p:txBody>
          <a:bodyPr wrap="square" rtlCol="0">
            <a:spAutoFit/>
          </a:bodyPr>
          <a:lstStyle/>
          <a:p>
            <a:pPr algn="ctr"/>
            <a:r>
              <a:rPr lang="en-US" sz="3200" dirty="0">
                <a:latin typeface="Comic Sans MS" pitchFamily="66" charset="0"/>
              </a:rPr>
              <a:t>in addition and multiplication, no matter how the numbers are grouped, the answer will always be the same</a:t>
            </a:r>
          </a:p>
        </p:txBody>
      </p:sp>
      <p:sp>
        <p:nvSpPr>
          <p:cNvPr id="13" name="Text Box 2"/>
          <p:cNvSpPr txBox="1">
            <a:spLocks noChangeArrowheads="1"/>
          </p:cNvSpPr>
          <p:nvPr/>
        </p:nvSpPr>
        <p:spPr bwMode="auto">
          <a:xfrm>
            <a:off x="614152" y="2018728"/>
            <a:ext cx="8465024" cy="1009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defTabSz="914400" rtl="0" eaLnBrk="1" fontAlgn="base" latinLnBrk="0" hangingPunct="1">
              <a:lnSpc>
                <a:spcPct val="100000"/>
              </a:lnSpc>
              <a:spcBef>
                <a:spcPct val="0"/>
              </a:spcBef>
              <a:spcAft>
                <a:spcPct val="0"/>
              </a:spcAft>
              <a:buClrTx/>
              <a:buSzTx/>
              <a:buFontTx/>
              <a:buNone/>
              <a:tabLst/>
            </a:pPr>
            <a:r>
              <a:rPr kumimoji="0" lang="en-US" sz="5800" i="0" u="none" strike="noStrike" cap="none" normalizeH="0" baseline="0" dirty="0">
                <a:ln>
                  <a:noFill/>
                </a:ln>
                <a:solidFill>
                  <a:schemeClr val="tx1"/>
                </a:solidFill>
                <a:effectLst/>
                <a:latin typeface="Comic Sans MS" pitchFamily="66" charset="0"/>
              </a:rPr>
              <a:t>(5+2)+8 = 5+(2+8)</a:t>
            </a:r>
          </a:p>
        </p:txBody>
      </p:sp>
      <p:sp>
        <p:nvSpPr>
          <p:cNvPr id="14" name="Text Box 2"/>
          <p:cNvSpPr txBox="1">
            <a:spLocks noChangeArrowheads="1"/>
          </p:cNvSpPr>
          <p:nvPr/>
        </p:nvSpPr>
        <p:spPr bwMode="auto">
          <a:xfrm>
            <a:off x="228600" y="3429000"/>
            <a:ext cx="8267700" cy="1009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lgn="r" fontAlgn="base">
              <a:spcBef>
                <a:spcPct val="0"/>
              </a:spcBef>
              <a:spcAft>
                <a:spcPct val="0"/>
              </a:spcAft>
            </a:pPr>
            <a:r>
              <a:rPr lang="en-US" sz="5800" dirty="0">
                <a:latin typeface="Comic Sans MS" pitchFamily="66" charset="0"/>
              </a:rPr>
              <a:t>(</a:t>
            </a:r>
            <a:r>
              <a:rPr lang="en-US" sz="5800" i="1" dirty="0">
                <a:latin typeface="Comic Sans MS" pitchFamily="66" charset="0"/>
              </a:rPr>
              <a:t>a</a:t>
            </a:r>
            <a:r>
              <a:rPr lang="en-US" sz="5800" dirty="0">
                <a:latin typeface="Comic Sans MS" pitchFamily="66" charset="0"/>
              </a:rPr>
              <a:t> </a:t>
            </a:r>
            <a:r>
              <a:rPr lang="en-US" sz="5800" dirty="0">
                <a:latin typeface="Comic Sans MS" pitchFamily="66" charset="0"/>
                <a:sym typeface="Wingdings"/>
              </a:rPr>
              <a:t></a:t>
            </a:r>
            <a:r>
              <a:rPr lang="en-US" sz="5800" i="1" dirty="0">
                <a:latin typeface="Comic Sans MS" pitchFamily="66" charset="0"/>
              </a:rPr>
              <a:t>b</a:t>
            </a:r>
            <a:r>
              <a:rPr lang="en-US" sz="5800" dirty="0">
                <a:latin typeface="Comic Sans MS" pitchFamily="66" charset="0"/>
              </a:rPr>
              <a:t>)</a:t>
            </a:r>
            <a:r>
              <a:rPr lang="en-US" sz="5800" dirty="0">
                <a:latin typeface="Comic Sans MS" pitchFamily="66" charset="0"/>
                <a:sym typeface="Wingdings"/>
              </a:rPr>
              <a:t></a:t>
            </a:r>
            <a:r>
              <a:rPr lang="en-US" sz="5800" i="1" dirty="0">
                <a:latin typeface="Comic Sans MS" pitchFamily="66" charset="0"/>
              </a:rPr>
              <a:t>c</a:t>
            </a:r>
            <a:r>
              <a:rPr lang="en-US" sz="5800" dirty="0">
                <a:latin typeface="Comic Sans MS" pitchFamily="66" charset="0"/>
              </a:rPr>
              <a:t> = </a:t>
            </a:r>
            <a:r>
              <a:rPr kumimoji="0" lang="en-US" sz="5800" i="1" u="none" strike="noStrike" cap="none" normalizeH="0" baseline="0" dirty="0">
                <a:ln>
                  <a:noFill/>
                </a:ln>
                <a:solidFill>
                  <a:schemeClr val="tx1"/>
                </a:solidFill>
                <a:effectLst/>
                <a:latin typeface="Comic Sans MS" pitchFamily="66" charset="0"/>
              </a:rPr>
              <a:t>a</a:t>
            </a:r>
            <a:r>
              <a:rPr kumimoji="0" lang="en-US" sz="5800" i="0" u="none" strike="noStrike" cap="none" normalizeH="0" baseline="0" dirty="0">
                <a:ln>
                  <a:noFill/>
                </a:ln>
                <a:solidFill>
                  <a:schemeClr val="tx1"/>
                </a:solidFill>
                <a:effectLst/>
                <a:latin typeface="Comic Sans MS" pitchFamily="66" charset="0"/>
              </a:rPr>
              <a:t> </a:t>
            </a:r>
            <a:r>
              <a:rPr kumimoji="0" lang="en-US" sz="5800" i="0" u="none" strike="noStrike" cap="none" normalizeH="0" baseline="0" dirty="0">
                <a:ln>
                  <a:noFill/>
                </a:ln>
                <a:solidFill>
                  <a:schemeClr val="tx1"/>
                </a:solidFill>
                <a:effectLst/>
                <a:latin typeface="Comic Sans MS" pitchFamily="66" charset="0"/>
                <a:sym typeface="Wingdings"/>
              </a:rPr>
              <a:t></a:t>
            </a:r>
            <a:r>
              <a:rPr kumimoji="0" lang="en-US" sz="5800" i="0" u="none" strike="noStrike" cap="none" normalizeH="0" baseline="0" dirty="0">
                <a:ln>
                  <a:noFill/>
                </a:ln>
                <a:solidFill>
                  <a:schemeClr val="tx1"/>
                </a:solidFill>
                <a:effectLst/>
                <a:latin typeface="Comic Sans MS" pitchFamily="66" charset="0"/>
              </a:rPr>
              <a:t>(</a:t>
            </a:r>
            <a:r>
              <a:rPr kumimoji="0" lang="en-US" sz="5800" i="1" u="none" strike="noStrike" cap="none" normalizeH="0" baseline="0" dirty="0">
                <a:ln>
                  <a:noFill/>
                </a:ln>
                <a:solidFill>
                  <a:schemeClr val="tx1"/>
                </a:solidFill>
                <a:effectLst/>
                <a:latin typeface="Comic Sans MS" pitchFamily="66" charset="0"/>
              </a:rPr>
              <a:t>b</a:t>
            </a:r>
            <a:r>
              <a:rPr kumimoji="0" lang="en-US" sz="5800" i="0" u="none" strike="noStrike" cap="none" normalizeH="0" baseline="0" dirty="0">
                <a:ln>
                  <a:noFill/>
                </a:ln>
                <a:solidFill>
                  <a:schemeClr val="tx1"/>
                </a:solidFill>
                <a:effectLst/>
                <a:latin typeface="Comic Sans MS" pitchFamily="66" charset="0"/>
              </a:rPr>
              <a:t> </a:t>
            </a:r>
            <a:r>
              <a:rPr kumimoji="0" lang="en-US" sz="5800" i="0" u="none" strike="noStrike" cap="none" normalizeH="0" baseline="0" dirty="0">
                <a:ln>
                  <a:noFill/>
                </a:ln>
                <a:solidFill>
                  <a:schemeClr val="tx1"/>
                </a:solidFill>
                <a:effectLst/>
                <a:latin typeface="Comic Sans MS" pitchFamily="66" charset="0"/>
                <a:sym typeface="Wingdings"/>
              </a:rPr>
              <a:t></a:t>
            </a:r>
            <a:r>
              <a:rPr kumimoji="0" lang="en-US" sz="5800" i="1" u="none" strike="noStrike" cap="none" normalizeH="0" baseline="0" dirty="0">
                <a:ln>
                  <a:noFill/>
                </a:ln>
                <a:solidFill>
                  <a:schemeClr val="tx1"/>
                </a:solidFill>
                <a:effectLst/>
                <a:latin typeface="Comic Sans MS" pitchFamily="66" charset="0"/>
              </a:rPr>
              <a:t>c</a:t>
            </a:r>
            <a:r>
              <a:rPr kumimoji="0" lang="en-US" sz="5800" i="0" u="none" strike="noStrike" cap="none" normalizeH="0" baseline="0" dirty="0">
                <a:ln>
                  <a:noFill/>
                </a:ln>
                <a:solidFill>
                  <a:schemeClr val="tx1"/>
                </a:solidFill>
                <a:effectLst/>
                <a:latin typeface="Comic Sans MS" pitchFamily="66" charset="0"/>
              </a:rPr>
              <a: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attribute</a:t>
            </a:r>
          </a:p>
        </p:txBody>
      </p:sp>
      <p:sp>
        <p:nvSpPr>
          <p:cNvPr id="10" name="TextBox 9"/>
          <p:cNvSpPr txBox="1"/>
          <p:nvPr/>
        </p:nvSpPr>
        <p:spPr>
          <a:xfrm>
            <a:off x="381000" y="4868592"/>
            <a:ext cx="8382000" cy="1661993"/>
          </a:xfrm>
          <a:prstGeom prst="rect">
            <a:avLst/>
          </a:prstGeom>
          <a:noFill/>
        </p:spPr>
        <p:txBody>
          <a:bodyPr wrap="square" rtlCol="0">
            <a:spAutoFit/>
          </a:bodyPr>
          <a:lstStyle/>
          <a:p>
            <a:pPr algn="ctr"/>
            <a:r>
              <a:rPr lang="en-US" sz="3400" dirty="0">
                <a:latin typeface="Comic Sans MS" pitchFamily="66" charset="0"/>
              </a:rPr>
              <a:t>a characteristic of a number, geometric figure, mathematical operation, equation, or inequality</a:t>
            </a:r>
          </a:p>
        </p:txBody>
      </p:sp>
      <p:sp>
        <p:nvSpPr>
          <p:cNvPr id="11" name="TextBox 10"/>
          <p:cNvSpPr txBox="1"/>
          <p:nvPr/>
        </p:nvSpPr>
        <p:spPr>
          <a:xfrm>
            <a:off x="1447800" y="2057400"/>
            <a:ext cx="6477000" cy="2462213"/>
          </a:xfrm>
          <a:prstGeom prst="rect">
            <a:avLst/>
          </a:prstGeom>
          <a:noFill/>
        </p:spPr>
        <p:txBody>
          <a:bodyPr wrap="square" rtlCol="0">
            <a:spAutoFit/>
          </a:bodyPr>
          <a:lstStyle/>
          <a:p>
            <a:r>
              <a:rPr lang="en-US" sz="10000" dirty="0"/>
              <a:t> 3</a:t>
            </a:r>
          </a:p>
          <a:p>
            <a:endParaRPr lang="en-US" sz="1000" dirty="0"/>
          </a:p>
          <a:p>
            <a:r>
              <a:rPr lang="en-US" sz="4000" dirty="0"/>
              <a:t>  odd</a:t>
            </a:r>
            <a:r>
              <a:rPr lang="en-US" sz="4400" dirty="0"/>
              <a:t>                     </a:t>
            </a:r>
            <a:r>
              <a:rPr lang="en-US" sz="4000" dirty="0"/>
              <a:t>equal sides               </a:t>
            </a:r>
          </a:p>
        </p:txBody>
      </p:sp>
      <p:sp>
        <p:nvSpPr>
          <p:cNvPr id="12" name="Heptagon 11"/>
          <p:cNvSpPr/>
          <p:nvPr/>
        </p:nvSpPr>
        <p:spPr>
          <a:xfrm>
            <a:off x="5257800" y="2133600"/>
            <a:ext cx="2057400" cy="1676400"/>
          </a:xfrm>
          <a:prstGeom prst="heptagon">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3108130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304800" y="457200"/>
            <a:ext cx="8534400" cy="6096000"/>
            <a:chOff x="304800" y="457200"/>
            <a:chExt cx="8534400" cy="6096000"/>
          </a:xfrm>
        </p:grpSpPr>
        <p:sp>
          <p:nvSpPr>
            <p:cNvPr id="6" name="Rectangle 5"/>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143000" y="457200"/>
              <a:ext cx="6781800" cy="1200329"/>
            </a:xfrm>
            <a:prstGeom prst="rect">
              <a:avLst/>
            </a:prstGeom>
            <a:noFill/>
          </p:spPr>
          <p:txBody>
            <a:bodyPr wrap="square" rtlCol="0">
              <a:spAutoFit/>
            </a:bodyPr>
            <a:lstStyle/>
            <a:p>
              <a:pPr algn="ctr"/>
              <a:endParaRPr lang="en-US" sz="7200" dirty="0">
                <a:latin typeface="Comic Sans MS" pitchFamily="66" charset="0"/>
              </a:endParaRPr>
            </a:p>
          </p:txBody>
        </p:sp>
        <p:sp>
          <p:nvSpPr>
            <p:cNvPr id="8" name="TextBox 7"/>
            <p:cNvSpPr txBox="1"/>
            <p:nvPr/>
          </p:nvSpPr>
          <p:spPr>
            <a:xfrm>
              <a:off x="381000" y="4953000"/>
              <a:ext cx="8382000" cy="584775"/>
            </a:xfrm>
            <a:prstGeom prst="rect">
              <a:avLst/>
            </a:prstGeom>
            <a:noFill/>
          </p:spPr>
          <p:txBody>
            <a:bodyPr wrap="square" rtlCol="0">
              <a:spAutoFit/>
            </a:bodyPr>
            <a:lstStyle/>
            <a:p>
              <a:pPr algn="ctr"/>
              <a:endParaRPr lang="en-US" sz="3200" dirty="0">
                <a:latin typeface="Comic Sans MS" pitchFamily="66" charset="0"/>
              </a:endParaRPr>
            </a:p>
          </p:txBody>
        </p:sp>
      </p:grpSp>
      <p:sp>
        <p:nvSpPr>
          <p:cNvPr id="11" name="TextBox 10"/>
          <p:cNvSpPr txBox="1"/>
          <p:nvPr/>
        </p:nvSpPr>
        <p:spPr>
          <a:xfrm>
            <a:off x="381000" y="316520"/>
            <a:ext cx="8382000" cy="1446550"/>
          </a:xfrm>
          <a:prstGeom prst="rect">
            <a:avLst/>
          </a:prstGeom>
          <a:noFill/>
        </p:spPr>
        <p:txBody>
          <a:bodyPr wrap="square" rtlCol="0">
            <a:spAutoFit/>
          </a:bodyPr>
          <a:lstStyle/>
          <a:p>
            <a:pPr algn="ctr"/>
            <a:r>
              <a:rPr lang="en-US" sz="8800" dirty="0">
                <a:latin typeface="Comic Sans MS" pitchFamily="66" charset="0"/>
              </a:rPr>
              <a:t>axis</a:t>
            </a:r>
          </a:p>
        </p:txBody>
      </p:sp>
      <p:sp>
        <p:nvSpPr>
          <p:cNvPr id="12" name="TextBox 11"/>
          <p:cNvSpPr txBox="1"/>
          <p:nvPr/>
        </p:nvSpPr>
        <p:spPr>
          <a:xfrm>
            <a:off x="304800" y="4925781"/>
            <a:ext cx="8534400" cy="1631216"/>
          </a:xfrm>
          <a:prstGeom prst="rect">
            <a:avLst/>
          </a:prstGeom>
          <a:noFill/>
        </p:spPr>
        <p:txBody>
          <a:bodyPr wrap="square" rtlCol="0">
            <a:spAutoFit/>
          </a:bodyPr>
          <a:lstStyle/>
          <a:p>
            <a:pPr algn="ctr"/>
            <a:r>
              <a:rPr lang="en-US" sz="3600" dirty="0">
                <a:latin typeface="Comic Sans MS" pitchFamily="66" charset="0"/>
              </a:rPr>
              <a:t>any of the number lines that intersect to form a coordinate system</a:t>
            </a:r>
            <a:br>
              <a:rPr lang="en-US" sz="3600" dirty="0">
                <a:latin typeface="Comic Sans MS" pitchFamily="66" charset="0"/>
              </a:rPr>
            </a:br>
            <a:r>
              <a:rPr lang="en-US" sz="2800" dirty="0">
                <a:latin typeface="Comic Sans MS" pitchFamily="66" charset="0"/>
              </a:rPr>
              <a:t>*the plural of axis is axes</a:t>
            </a:r>
            <a:endParaRPr lang="en-US" sz="3600" dirty="0">
              <a:latin typeface="Comic Sans MS" pitchFamily="66" charset="0"/>
            </a:endParaRPr>
          </a:p>
        </p:txBody>
      </p:sp>
      <p:grpSp>
        <p:nvGrpSpPr>
          <p:cNvPr id="18" name="Group 17"/>
          <p:cNvGrpSpPr/>
          <p:nvPr/>
        </p:nvGrpSpPr>
        <p:grpSpPr>
          <a:xfrm>
            <a:off x="4596980" y="1801320"/>
            <a:ext cx="4648200" cy="2860675"/>
            <a:chOff x="4267200" y="1981200"/>
            <a:chExt cx="4648200" cy="2860675"/>
          </a:xfrm>
        </p:grpSpPr>
        <p:pic>
          <p:nvPicPr>
            <p:cNvPr id="12290" name="Picture 2" descr="-10 To 10 Coordinate Grid With Axes And Even Increments Labeled"/>
            <p:cNvPicPr>
              <a:picLocks noChangeAspect="1" noChangeArrowheads="1"/>
            </p:cNvPicPr>
            <p:nvPr/>
          </p:nvPicPr>
          <p:blipFill>
            <a:blip r:embed="rId3" cstate="print"/>
            <a:srcRect/>
            <a:stretch>
              <a:fillRect/>
            </a:stretch>
          </p:blipFill>
          <p:spPr bwMode="auto">
            <a:xfrm>
              <a:off x="4267200" y="1981200"/>
              <a:ext cx="2746248" cy="2860675"/>
            </a:xfrm>
            <a:prstGeom prst="rect">
              <a:avLst/>
            </a:prstGeom>
            <a:noFill/>
          </p:spPr>
        </p:pic>
        <p:cxnSp>
          <p:nvCxnSpPr>
            <p:cNvPr id="16" name="Straight Arrow Connector 15"/>
            <p:cNvCxnSpPr/>
            <p:nvPr/>
          </p:nvCxnSpPr>
          <p:spPr>
            <a:xfrm rot="10800000" flipV="1">
              <a:off x="5867400" y="2667000"/>
              <a:ext cx="1066800" cy="76200"/>
            </a:xfrm>
            <a:prstGeom prst="straightConnector1">
              <a:avLst/>
            </a:prstGeom>
            <a:ln w="25400" cmpd="sng">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7010400" y="2209800"/>
              <a:ext cx="1905000" cy="646331"/>
            </a:xfrm>
            <a:prstGeom prst="rect">
              <a:avLst/>
            </a:prstGeom>
            <a:noFill/>
          </p:spPr>
          <p:txBody>
            <a:bodyPr wrap="square" rtlCol="0">
              <a:spAutoFit/>
            </a:bodyPr>
            <a:lstStyle/>
            <a:p>
              <a:r>
                <a:rPr lang="en-US" sz="3600" dirty="0">
                  <a:latin typeface="Comic Sans MS" pitchFamily="66" charset="0"/>
                </a:rPr>
                <a:t>axes</a:t>
              </a:r>
            </a:p>
          </p:txBody>
        </p:sp>
        <p:cxnSp>
          <p:nvCxnSpPr>
            <p:cNvPr id="14" name="Straight Arrow Connector 13"/>
            <p:cNvCxnSpPr/>
            <p:nvPr/>
          </p:nvCxnSpPr>
          <p:spPr>
            <a:xfrm rot="10800000" flipV="1">
              <a:off x="6172200" y="2743200"/>
              <a:ext cx="838200" cy="533400"/>
            </a:xfrm>
            <a:prstGeom prst="straightConnector1">
              <a:avLst/>
            </a:prstGeom>
            <a:ln w="25400" cmpd="sng">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19" name="Group 18"/>
          <p:cNvGrpSpPr/>
          <p:nvPr/>
        </p:nvGrpSpPr>
        <p:grpSpPr>
          <a:xfrm>
            <a:off x="96128" y="1738860"/>
            <a:ext cx="3739602" cy="3008531"/>
            <a:chOff x="96128" y="1828800"/>
            <a:chExt cx="3739602" cy="3008531"/>
          </a:xfrm>
        </p:grpSpPr>
        <p:pic>
          <p:nvPicPr>
            <p:cNvPr id="12292" name="Picture 4" descr="http://www.eduplace.com/math/mathsteps/artwork/4_coord_what1.gif"/>
            <p:cNvPicPr>
              <a:picLocks noChangeAspect="1" noChangeArrowheads="1"/>
            </p:cNvPicPr>
            <p:nvPr/>
          </p:nvPicPr>
          <p:blipFill>
            <a:blip r:embed="rId4" cstate="print">
              <a:clrChange>
                <a:clrFrom>
                  <a:srgbClr val="FFFFFF"/>
                </a:clrFrom>
                <a:clrTo>
                  <a:srgbClr val="FFFFFF">
                    <a:alpha val="0"/>
                  </a:srgbClr>
                </a:clrTo>
              </a:clrChange>
              <a:grayscl/>
              <a:lum bright="-30000"/>
            </a:blip>
            <a:srcRect t="11696" r="4592"/>
            <a:stretch>
              <a:fillRect/>
            </a:stretch>
          </p:blipFill>
          <p:spPr bwMode="auto">
            <a:xfrm>
              <a:off x="839449" y="1828800"/>
              <a:ext cx="2996281" cy="2773181"/>
            </a:xfrm>
            <a:prstGeom prst="rect">
              <a:avLst/>
            </a:prstGeom>
            <a:noFill/>
            <a:ln>
              <a:noFill/>
            </a:ln>
          </p:spPr>
        </p:pic>
        <p:sp>
          <p:nvSpPr>
            <p:cNvPr id="20" name="TextBox 19"/>
            <p:cNvSpPr txBox="1"/>
            <p:nvPr/>
          </p:nvSpPr>
          <p:spPr>
            <a:xfrm>
              <a:off x="96128" y="4191000"/>
              <a:ext cx="1423182" cy="646331"/>
            </a:xfrm>
            <a:prstGeom prst="rect">
              <a:avLst/>
            </a:prstGeom>
            <a:noFill/>
          </p:spPr>
          <p:txBody>
            <a:bodyPr wrap="square" rtlCol="0">
              <a:spAutoFit/>
            </a:bodyPr>
            <a:lstStyle/>
            <a:p>
              <a:r>
                <a:rPr lang="en-US" sz="3600" dirty="0">
                  <a:latin typeface="Comic Sans MS" pitchFamily="66" charset="0"/>
                </a:rPr>
                <a:t>axes</a:t>
              </a:r>
            </a:p>
          </p:txBody>
        </p:sp>
        <p:cxnSp>
          <p:nvCxnSpPr>
            <p:cNvPr id="21" name="Straight Arrow Connector 20"/>
            <p:cNvCxnSpPr/>
            <p:nvPr/>
          </p:nvCxnSpPr>
          <p:spPr>
            <a:xfrm rot="5400000" flipH="1" flipV="1">
              <a:off x="990600" y="3733800"/>
              <a:ext cx="533400" cy="533400"/>
            </a:xfrm>
            <a:prstGeom prst="straightConnector1">
              <a:avLst/>
            </a:prstGeom>
            <a:ln w="25400" cmpd="sng">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V="1">
              <a:off x="1252025" y="4114800"/>
              <a:ext cx="957775" cy="400929"/>
            </a:xfrm>
            <a:prstGeom prst="straightConnector1">
              <a:avLst/>
            </a:prstGeom>
            <a:ln w="25400" cmpd="sng">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457200"/>
            <a:ext cx="6781800" cy="1446550"/>
          </a:xfrm>
          <a:prstGeom prst="rect">
            <a:avLst/>
          </a:prstGeom>
          <a:noFill/>
        </p:spPr>
        <p:txBody>
          <a:bodyPr wrap="square" rtlCol="0">
            <a:spAutoFit/>
          </a:bodyPr>
          <a:lstStyle/>
          <a:p>
            <a:pPr algn="ctr"/>
            <a:r>
              <a:rPr lang="en-US" sz="8800" dirty="0">
                <a:latin typeface="Comic Sans MS" pitchFamily="66" charset="0"/>
              </a:rPr>
              <a:t> bar graph</a:t>
            </a:r>
          </a:p>
        </p:txBody>
      </p:sp>
      <p:sp>
        <p:nvSpPr>
          <p:cNvPr id="10" name="TextBox 9"/>
          <p:cNvSpPr txBox="1"/>
          <p:nvPr/>
        </p:nvSpPr>
        <p:spPr>
          <a:xfrm>
            <a:off x="381000" y="4953000"/>
            <a:ext cx="8382000" cy="1323439"/>
          </a:xfrm>
          <a:prstGeom prst="rect">
            <a:avLst/>
          </a:prstGeom>
          <a:noFill/>
        </p:spPr>
        <p:txBody>
          <a:bodyPr wrap="square" rtlCol="0">
            <a:spAutoFit/>
          </a:bodyPr>
          <a:lstStyle/>
          <a:p>
            <a:pPr algn="ctr"/>
            <a:r>
              <a:rPr lang="en-US" sz="3200" dirty="0"/>
              <a:t> </a:t>
            </a:r>
            <a:r>
              <a:rPr lang="en-US" sz="4000" dirty="0">
                <a:latin typeface="Comic Sans MS" pitchFamily="66" charset="0"/>
              </a:rPr>
              <a:t>a display that uses horizontal or vertical bars to represent data</a:t>
            </a:r>
          </a:p>
        </p:txBody>
      </p:sp>
      <p:pic>
        <p:nvPicPr>
          <p:cNvPr id="12" name="Picture 11"/>
          <p:cNvPicPr/>
          <p:nvPr/>
        </p:nvPicPr>
        <p:blipFill>
          <a:blip r:embed="rId3" cstate="print">
            <a:grayscl/>
          </a:blip>
          <a:srcRect l="3963" t="8181" r="4014" b="9375"/>
          <a:stretch>
            <a:fillRect/>
          </a:stretch>
        </p:blipFill>
        <p:spPr bwMode="auto">
          <a:xfrm>
            <a:off x="341194" y="1951630"/>
            <a:ext cx="3985147" cy="2292824"/>
          </a:xfrm>
          <a:prstGeom prst="rect">
            <a:avLst/>
          </a:prstGeom>
          <a:noFill/>
          <a:ln w="9525">
            <a:noFill/>
            <a:miter lim="800000"/>
            <a:headEnd/>
            <a:tailEnd/>
          </a:ln>
        </p:spPr>
      </p:pic>
      <p:pic>
        <p:nvPicPr>
          <p:cNvPr id="92161" name="Picture 1"/>
          <p:cNvPicPr>
            <a:picLocks noChangeAspect="1" noChangeArrowheads="1"/>
          </p:cNvPicPr>
          <p:nvPr/>
        </p:nvPicPr>
        <p:blipFill>
          <a:blip r:embed="rId4" cstate="print">
            <a:grayscl/>
          </a:blip>
          <a:srcRect l="2342" t="3076" r="3086" b="6829"/>
          <a:stretch>
            <a:fillRect/>
          </a:stretch>
        </p:blipFill>
        <p:spPr bwMode="auto">
          <a:xfrm>
            <a:off x="4804011" y="2333767"/>
            <a:ext cx="3916908" cy="2265529"/>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304800" y="228600"/>
            <a:ext cx="8534400" cy="6324600"/>
            <a:chOff x="304800" y="228600"/>
            <a:chExt cx="8534400" cy="6324600"/>
          </a:xfrm>
        </p:grpSpPr>
        <p:sp>
          <p:nvSpPr>
            <p:cNvPr id="5" name="Rectangle 4"/>
            <p:cNvSpPr/>
            <p:nvPr/>
          </p:nvSpPr>
          <p:spPr>
            <a:xfrm>
              <a:off x="304800" y="228600"/>
              <a:ext cx="85344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143000" y="457200"/>
              <a:ext cx="6781800" cy="1200329"/>
            </a:xfrm>
            <a:prstGeom prst="rect">
              <a:avLst/>
            </a:prstGeom>
            <a:noFill/>
          </p:spPr>
          <p:txBody>
            <a:bodyPr wrap="square" rtlCol="0">
              <a:spAutoFit/>
            </a:bodyPr>
            <a:lstStyle/>
            <a:p>
              <a:pPr algn="ctr"/>
              <a:endParaRPr lang="en-US" sz="7200" dirty="0">
                <a:latin typeface="Comic Sans MS" pitchFamily="66" charset="0"/>
              </a:endParaRPr>
            </a:p>
          </p:txBody>
        </p:sp>
        <p:sp>
          <p:nvSpPr>
            <p:cNvPr id="8" name="TextBox 7"/>
            <p:cNvSpPr txBox="1"/>
            <p:nvPr/>
          </p:nvSpPr>
          <p:spPr>
            <a:xfrm>
              <a:off x="381000" y="4953000"/>
              <a:ext cx="8382000" cy="584775"/>
            </a:xfrm>
            <a:prstGeom prst="rect">
              <a:avLst/>
            </a:prstGeom>
            <a:noFill/>
          </p:spPr>
          <p:txBody>
            <a:bodyPr wrap="square" rtlCol="0">
              <a:spAutoFit/>
            </a:bodyPr>
            <a:lstStyle/>
            <a:p>
              <a:pPr algn="ctr"/>
              <a:endParaRPr lang="en-US" sz="3200" dirty="0">
                <a:latin typeface="Comic Sans MS" pitchFamily="66" charset="0"/>
              </a:endParaRPr>
            </a:p>
          </p:txBody>
        </p:sp>
      </p:grpSp>
      <p:sp>
        <p:nvSpPr>
          <p:cNvPr id="11" name="TextBox 10"/>
          <p:cNvSpPr txBox="1"/>
          <p:nvPr/>
        </p:nvSpPr>
        <p:spPr>
          <a:xfrm>
            <a:off x="381000" y="457200"/>
            <a:ext cx="8382000" cy="1446550"/>
          </a:xfrm>
          <a:prstGeom prst="rect">
            <a:avLst/>
          </a:prstGeom>
          <a:noFill/>
        </p:spPr>
        <p:txBody>
          <a:bodyPr wrap="square" rtlCol="0">
            <a:spAutoFit/>
          </a:bodyPr>
          <a:lstStyle/>
          <a:p>
            <a:pPr algn="ctr"/>
            <a:r>
              <a:rPr lang="en-US" sz="8800" dirty="0">
                <a:latin typeface="Comic Sans MS" pitchFamily="66" charset="0"/>
              </a:rPr>
              <a:t>base</a:t>
            </a:r>
            <a:r>
              <a:rPr lang="en-US" sz="7200" dirty="0">
                <a:latin typeface="Comic Sans MS" pitchFamily="66" charset="0"/>
              </a:rPr>
              <a:t> </a:t>
            </a:r>
            <a:r>
              <a:rPr lang="en-US" sz="6600" dirty="0">
                <a:latin typeface="Comic Sans MS" pitchFamily="66" charset="0"/>
              </a:rPr>
              <a:t>(solid figure)</a:t>
            </a:r>
          </a:p>
        </p:txBody>
      </p:sp>
      <p:sp>
        <p:nvSpPr>
          <p:cNvPr id="12" name="TextBox 11"/>
          <p:cNvSpPr txBox="1"/>
          <p:nvPr/>
        </p:nvSpPr>
        <p:spPr>
          <a:xfrm>
            <a:off x="304800" y="4842877"/>
            <a:ext cx="8534400" cy="1754326"/>
          </a:xfrm>
          <a:prstGeom prst="rect">
            <a:avLst/>
          </a:prstGeom>
          <a:noFill/>
        </p:spPr>
        <p:txBody>
          <a:bodyPr wrap="square" rtlCol="0">
            <a:spAutoFit/>
          </a:bodyPr>
          <a:lstStyle/>
          <a:p>
            <a:pPr algn="ctr"/>
            <a:r>
              <a:rPr lang="en-US" sz="3600" dirty="0">
                <a:latin typeface="Comic Sans MS" pitchFamily="66" charset="0"/>
              </a:rPr>
              <a:t>the face that helps identify the figure (it does not always have to be on the bottom of the figure)</a:t>
            </a:r>
          </a:p>
        </p:txBody>
      </p:sp>
      <p:grpSp>
        <p:nvGrpSpPr>
          <p:cNvPr id="13" name="Group 12"/>
          <p:cNvGrpSpPr/>
          <p:nvPr/>
        </p:nvGrpSpPr>
        <p:grpSpPr>
          <a:xfrm>
            <a:off x="2209800" y="4003163"/>
            <a:ext cx="1600200" cy="839628"/>
            <a:chOff x="1066800" y="4003957"/>
            <a:chExt cx="1600200" cy="839628"/>
          </a:xfrm>
        </p:grpSpPr>
        <p:cxnSp>
          <p:nvCxnSpPr>
            <p:cNvPr id="14" name="Straight Arrow Connector 13"/>
            <p:cNvCxnSpPr/>
            <p:nvPr/>
          </p:nvCxnSpPr>
          <p:spPr>
            <a:xfrm rot="5400000" flipH="1" flipV="1">
              <a:off x="1333500" y="4193663"/>
              <a:ext cx="381000" cy="1588"/>
            </a:xfrm>
            <a:prstGeom prst="straightConnector1">
              <a:avLst/>
            </a:prstGeom>
            <a:ln w="25400" cmpd="sng">
              <a:tailEnd type="arrow"/>
            </a:ln>
          </p:spPr>
          <p:style>
            <a:lnRef idx="1">
              <a:schemeClr val="dk1"/>
            </a:lnRef>
            <a:fillRef idx="0">
              <a:schemeClr val="dk1"/>
            </a:fillRef>
            <a:effectRef idx="0">
              <a:schemeClr val="dk1"/>
            </a:effectRef>
            <a:fontRef idx="minor">
              <a:schemeClr val="tx1"/>
            </a:fontRef>
          </p:style>
        </p:cxnSp>
        <p:sp>
          <p:nvSpPr>
            <p:cNvPr id="15" name="TextBox 14"/>
            <p:cNvSpPr txBox="1"/>
            <p:nvPr/>
          </p:nvSpPr>
          <p:spPr>
            <a:xfrm>
              <a:off x="1066800" y="4320365"/>
              <a:ext cx="1600200" cy="523220"/>
            </a:xfrm>
            <a:prstGeom prst="rect">
              <a:avLst/>
            </a:prstGeom>
            <a:noFill/>
          </p:spPr>
          <p:txBody>
            <a:bodyPr wrap="square" rtlCol="0">
              <a:spAutoFit/>
            </a:bodyPr>
            <a:lstStyle/>
            <a:p>
              <a:r>
                <a:rPr lang="en-US" sz="2800" dirty="0">
                  <a:latin typeface="Comic Sans MS" pitchFamily="66" charset="0"/>
                </a:rPr>
                <a:t>base</a:t>
              </a:r>
            </a:p>
          </p:txBody>
        </p:sp>
      </p:grpSp>
      <p:sp>
        <p:nvSpPr>
          <p:cNvPr id="16" name="Cube 15"/>
          <p:cNvSpPr/>
          <p:nvPr/>
        </p:nvSpPr>
        <p:spPr>
          <a:xfrm>
            <a:off x="5422604" y="2222204"/>
            <a:ext cx="2647507" cy="1860697"/>
          </a:xfrm>
          <a:prstGeom prst="cub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 name="Group 16"/>
          <p:cNvGrpSpPr/>
          <p:nvPr/>
        </p:nvGrpSpPr>
        <p:grpSpPr>
          <a:xfrm>
            <a:off x="7656969" y="3343020"/>
            <a:ext cx="1487031" cy="1265852"/>
            <a:chOff x="1098698" y="3620261"/>
            <a:chExt cx="1600200" cy="1265852"/>
          </a:xfrm>
        </p:grpSpPr>
        <p:cxnSp>
          <p:nvCxnSpPr>
            <p:cNvPr id="18" name="Straight Arrow Connector 17"/>
            <p:cNvCxnSpPr>
              <a:cxnSpLocks/>
            </p:cNvCxnSpPr>
            <p:nvPr/>
          </p:nvCxnSpPr>
          <p:spPr>
            <a:xfrm flipH="1" flipV="1">
              <a:off x="1295954" y="3620261"/>
              <a:ext cx="247327" cy="739881"/>
            </a:xfrm>
            <a:prstGeom prst="straightConnector1">
              <a:avLst/>
            </a:prstGeom>
            <a:ln w="25400" cmpd="sng">
              <a:tailEnd type="arrow"/>
            </a:ln>
          </p:spPr>
          <p:style>
            <a:lnRef idx="1">
              <a:schemeClr val="dk1"/>
            </a:lnRef>
            <a:fillRef idx="0">
              <a:schemeClr val="dk1"/>
            </a:fillRef>
            <a:effectRef idx="0">
              <a:schemeClr val="dk1"/>
            </a:effectRef>
            <a:fontRef idx="minor">
              <a:schemeClr val="tx1"/>
            </a:fontRef>
          </p:style>
        </p:cxnSp>
        <p:sp>
          <p:nvSpPr>
            <p:cNvPr id="19" name="TextBox 18"/>
            <p:cNvSpPr txBox="1"/>
            <p:nvPr/>
          </p:nvSpPr>
          <p:spPr>
            <a:xfrm>
              <a:off x="1098698" y="4362893"/>
              <a:ext cx="1600200" cy="523220"/>
            </a:xfrm>
            <a:prstGeom prst="rect">
              <a:avLst/>
            </a:prstGeom>
            <a:noFill/>
          </p:spPr>
          <p:txBody>
            <a:bodyPr wrap="square" rtlCol="0">
              <a:spAutoFit/>
            </a:bodyPr>
            <a:lstStyle/>
            <a:p>
              <a:r>
                <a:rPr lang="en-US" sz="2800" dirty="0">
                  <a:latin typeface="Comic Sans MS" pitchFamily="66" charset="0"/>
                </a:rPr>
                <a:t>base</a:t>
              </a:r>
            </a:p>
          </p:txBody>
        </p:sp>
      </p:grpSp>
      <p:grpSp>
        <p:nvGrpSpPr>
          <p:cNvPr id="20" name="Group 19"/>
          <p:cNvGrpSpPr>
            <a:grpSpLocks/>
          </p:cNvGrpSpPr>
          <p:nvPr/>
        </p:nvGrpSpPr>
        <p:grpSpPr bwMode="auto">
          <a:xfrm>
            <a:off x="1477926" y="1945758"/>
            <a:ext cx="2515379" cy="1927257"/>
            <a:chOff x="4960" y="7760"/>
            <a:chExt cx="3080" cy="3200"/>
          </a:xfrm>
        </p:grpSpPr>
        <p:sp>
          <p:nvSpPr>
            <p:cNvPr id="21" name="AutoShape 2"/>
            <p:cNvSpPr>
              <a:spLocks noChangeArrowheads="1"/>
            </p:cNvSpPr>
            <p:nvPr/>
          </p:nvSpPr>
          <p:spPr bwMode="auto">
            <a:xfrm>
              <a:off x="4960" y="7780"/>
              <a:ext cx="2400" cy="3160"/>
            </a:xfrm>
            <a:prstGeom prst="triangle">
              <a:avLst>
                <a:gd name="adj" fmla="val 50000"/>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pPr algn="ctr"/>
              <a:endParaRPr lang="en-US"/>
            </a:p>
          </p:txBody>
        </p:sp>
        <p:sp>
          <p:nvSpPr>
            <p:cNvPr id="22" name="Line 3"/>
            <p:cNvSpPr>
              <a:spLocks noChangeShapeType="1"/>
            </p:cNvSpPr>
            <p:nvPr/>
          </p:nvSpPr>
          <p:spPr bwMode="auto">
            <a:xfrm flipV="1">
              <a:off x="7340" y="10080"/>
              <a:ext cx="700" cy="880"/>
            </a:xfrm>
            <a:prstGeom prst="line">
              <a:avLst/>
            </a:prstGeom>
            <a:noFill/>
            <a:ln w="38100">
              <a:solidFill>
                <a:srgbClr val="000000"/>
              </a:solidFill>
              <a:round/>
              <a:headEnd/>
              <a:tailEnd/>
            </a:ln>
          </p:spPr>
          <p:txBody>
            <a:bodyPr vert="horz" wrap="square" lIns="91440" tIns="45720" rIns="91440" bIns="45720" numCol="1" anchor="t" anchorCtr="0" compatLnSpc="1">
              <a:prstTxWarp prst="textNoShape">
                <a:avLst/>
              </a:prstTxWarp>
            </a:bodyPr>
            <a:lstStyle/>
            <a:p>
              <a:pPr algn="ctr"/>
              <a:endParaRPr lang="en-US"/>
            </a:p>
          </p:txBody>
        </p:sp>
        <p:sp>
          <p:nvSpPr>
            <p:cNvPr id="23" name="Line 4"/>
            <p:cNvSpPr>
              <a:spLocks noChangeShapeType="1"/>
            </p:cNvSpPr>
            <p:nvPr/>
          </p:nvSpPr>
          <p:spPr bwMode="auto">
            <a:xfrm flipH="1" flipV="1">
              <a:off x="6140" y="7760"/>
              <a:ext cx="1880" cy="2320"/>
            </a:xfrm>
            <a:prstGeom prst="line">
              <a:avLst/>
            </a:prstGeom>
            <a:noFill/>
            <a:ln w="38100">
              <a:solidFill>
                <a:srgbClr val="000000"/>
              </a:solidFill>
              <a:round/>
              <a:headEnd/>
              <a:tailEnd/>
            </a:ln>
          </p:spPr>
          <p:txBody>
            <a:bodyPr vert="horz" wrap="square" lIns="91440" tIns="45720" rIns="91440" bIns="45720" numCol="1" anchor="t" anchorCtr="0" compatLnSpc="1">
              <a:prstTxWarp prst="textNoShape">
                <a:avLst/>
              </a:prstTxWarp>
            </a:bodyPr>
            <a:lstStyle/>
            <a:p>
              <a:pPr algn="ctr"/>
              <a:endParaRPr lang="en-US"/>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0" y="4676629"/>
            <a:ext cx="6400800" cy="109552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sp>
        <p:nvSpPr>
          <p:cNvPr id="9" name="TextBox 8"/>
          <p:cNvSpPr txBox="1"/>
          <p:nvPr/>
        </p:nvSpPr>
        <p:spPr>
          <a:xfrm>
            <a:off x="1480625" y="1126421"/>
            <a:ext cx="5715000" cy="923330"/>
          </a:xfrm>
          <a:prstGeom prst="rect">
            <a:avLst/>
          </a:prstGeom>
          <a:noFill/>
        </p:spPr>
        <p:txBody>
          <a:bodyPr wrap="square" rtlCol="0">
            <a:spAutoFit/>
          </a:bodyPr>
          <a:lstStyle/>
          <a:p>
            <a:pPr algn="ctr" defTabSz="685800"/>
            <a:r>
              <a:rPr lang="en-US" sz="5400" dirty="0">
                <a:solidFill>
                  <a:prstClr val="black"/>
                </a:solidFill>
                <a:latin typeface="Comic Sans MS" pitchFamily="66" charset="0"/>
              </a:rPr>
              <a:t>categorical data</a:t>
            </a:r>
          </a:p>
        </p:txBody>
      </p:sp>
      <p:sp>
        <p:nvSpPr>
          <p:cNvPr id="10" name="TextBox 9"/>
          <p:cNvSpPr txBox="1"/>
          <p:nvPr/>
        </p:nvSpPr>
        <p:spPr>
          <a:xfrm>
            <a:off x="1428750" y="4740816"/>
            <a:ext cx="6286500" cy="830997"/>
          </a:xfrm>
          <a:prstGeom prst="rect">
            <a:avLst/>
          </a:prstGeom>
          <a:noFill/>
        </p:spPr>
        <p:txBody>
          <a:bodyPr wrap="square" rtlCol="0">
            <a:spAutoFit/>
          </a:bodyPr>
          <a:lstStyle/>
          <a:p>
            <a:pPr algn="ctr" defTabSz="685800"/>
            <a:r>
              <a:rPr lang="en-US" sz="2400" dirty="0">
                <a:solidFill>
                  <a:prstClr val="black"/>
                </a:solidFill>
                <a:latin typeface="Comic Sans MS" pitchFamily="66" charset="0"/>
              </a:rPr>
              <a:t>data that can be divided into groups; </a:t>
            </a:r>
            <a:r>
              <a:rPr lang="en-US" sz="2400" dirty="0" err="1">
                <a:solidFill>
                  <a:prstClr val="black"/>
                </a:solidFill>
                <a:latin typeface="Comic Sans MS" pitchFamily="66" charset="0"/>
              </a:rPr>
              <a:t>i.e</a:t>
            </a:r>
            <a:r>
              <a:rPr lang="en-US" sz="2400" dirty="0">
                <a:solidFill>
                  <a:prstClr val="black"/>
                </a:solidFill>
                <a:latin typeface="Comic Sans MS" pitchFamily="66" charset="0"/>
              </a:rPr>
              <a:t> eye color,  favorite college</a:t>
            </a:r>
          </a:p>
        </p:txBody>
      </p:sp>
      <p:pic>
        <p:nvPicPr>
          <p:cNvPr id="2" name="Picture 1"/>
          <p:cNvPicPr>
            <a:picLocks noChangeAspect="1"/>
          </p:cNvPicPr>
          <p:nvPr/>
        </p:nvPicPr>
        <p:blipFill>
          <a:blip r:embed="rId3"/>
          <a:stretch>
            <a:fillRect/>
          </a:stretch>
        </p:blipFill>
        <p:spPr>
          <a:xfrm>
            <a:off x="2554841" y="2253867"/>
            <a:ext cx="3566568" cy="1997278"/>
          </a:xfrm>
          <a:prstGeom prst="rect">
            <a:avLst/>
          </a:prstGeom>
        </p:spPr>
      </p:pic>
    </p:spTree>
    <p:extLst>
      <p:ext uri="{BB962C8B-B14F-4D97-AF65-F5344CB8AC3E}">
        <p14:creationId xmlns:p14="http://schemas.microsoft.com/office/powerpoint/2010/main" val="34137390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46185"/>
            <a:ext cx="6781800" cy="2123658"/>
          </a:xfrm>
          <a:prstGeom prst="rect">
            <a:avLst/>
          </a:prstGeom>
          <a:noFill/>
        </p:spPr>
        <p:txBody>
          <a:bodyPr wrap="square" rtlCol="0">
            <a:spAutoFit/>
          </a:bodyPr>
          <a:lstStyle/>
          <a:p>
            <a:pPr algn="ctr"/>
            <a:r>
              <a:rPr lang="en-US" sz="7200" dirty="0">
                <a:latin typeface="Comic Sans MS" pitchFamily="66" charset="0"/>
              </a:rPr>
              <a:t>chart</a:t>
            </a:r>
          </a:p>
          <a:p>
            <a:pPr algn="ctr"/>
            <a:r>
              <a:rPr lang="en-US" sz="5500" dirty="0">
                <a:latin typeface="Comic Sans MS" pitchFamily="66" charset="0"/>
              </a:rPr>
              <a:t>(table)</a:t>
            </a:r>
          </a:p>
        </p:txBody>
      </p:sp>
      <p:sp>
        <p:nvSpPr>
          <p:cNvPr id="10" name="TextBox 9"/>
          <p:cNvSpPr txBox="1"/>
          <p:nvPr/>
        </p:nvSpPr>
        <p:spPr>
          <a:xfrm>
            <a:off x="381000" y="4953000"/>
            <a:ext cx="8382000" cy="1446550"/>
          </a:xfrm>
          <a:prstGeom prst="rect">
            <a:avLst/>
          </a:prstGeom>
          <a:noFill/>
        </p:spPr>
        <p:txBody>
          <a:bodyPr wrap="square" rtlCol="0">
            <a:spAutoFit/>
          </a:bodyPr>
          <a:lstStyle/>
          <a:p>
            <a:pPr algn="ctr"/>
            <a:r>
              <a:rPr lang="en-US" sz="3200" dirty="0"/>
              <a:t> </a:t>
            </a:r>
            <a:r>
              <a:rPr lang="en-US" sz="4400" dirty="0">
                <a:latin typeface="Comic Sans MS" pitchFamily="66" charset="0"/>
              </a:rPr>
              <a:t>information organized in  columns and rows </a:t>
            </a:r>
          </a:p>
        </p:txBody>
      </p:sp>
      <p:graphicFrame>
        <p:nvGraphicFramePr>
          <p:cNvPr id="6" name="Table 5"/>
          <p:cNvGraphicFramePr>
            <a:graphicFrameLocks noGrp="1"/>
          </p:cNvGraphicFramePr>
          <p:nvPr/>
        </p:nvGraphicFramePr>
        <p:xfrm>
          <a:off x="2518610" y="2439737"/>
          <a:ext cx="4636169" cy="2103120"/>
        </p:xfrm>
        <a:graphic>
          <a:graphicData uri="http://schemas.openxmlformats.org/drawingml/2006/table">
            <a:tbl>
              <a:tblPr firstRow="1" bandRow="1">
                <a:tableStyleId>{5940675A-B579-460E-94D1-54222C63F5DA}</a:tableStyleId>
              </a:tblPr>
              <a:tblGrid>
                <a:gridCol w="1312124">
                  <a:extLst>
                    <a:ext uri="{9D8B030D-6E8A-4147-A177-3AD203B41FA5}">
                      <a16:colId xmlns:a16="http://schemas.microsoft.com/office/drawing/2014/main" val="20000"/>
                    </a:ext>
                  </a:extLst>
                </a:gridCol>
                <a:gridCol w="3324045">
                  <a:extLst>
                    <a:ext uri="{9D8B030D-6E8A-4147-A177-3AD203B41FA5}">
                      <a16:colId xmlns:a16="http://schemas.microsoft.com/office/drawing/2014/main" val="20001"/>
                    </a:ext>
                  </a:extLst>
                </a:gridCol>
              </a:tblGrid>
              <a:tr h="370840">
                <a:tc gridSpan="2">
                  <a:txBody>
                    <a:bodyPr/>
                    <a:lstStyle/>
                    <a:p>
                      <a:pPr algn="ctr"/>
                      <a:r>
                        <a:rPr lang="en-US" sz="2800" dirty="0"/>
                        <a:t>How Students Get to School</a:t>
                      </a:r>
                    </a:p>
                  </a:txBody>
                  <a:tcPr/>
                </a:tc>
                <a:tc hMerge="1">
                  <a:txBody>
                    <a:bodyPr/>
                    <a:lstStyle/>
                    <a:p>
                      <a:endParaRPr lang="en-US" dirty="0"/>
                    </a:p>
                  </a:txBody>
                  <a:tcPr/>
                </a:tc>
                <a:extLst>
                  <a:ext uri="{0D108BD9-81ED-4DB2-BD59-A6C34878D82A}">
                    <a16:rowId xmlns:a16="http://schemas.microsoft.com/office/drawing/2014/main" val="10000"/>
                  </a:ext>
                </a:extLst>
              </a:tr>
              <a:tr h="370840">
                <a:tc>
                  <a:txBody>
                    <a:bodyPr/>
                    <a:lstStyle/>
                    <a:p>
                      <a:r>
                        <a:rPr lang="en-US" sz="2000" dirty="0"/>
                        <a:t>Bike</a:t>
                      </a:r>
                    </a:p>
                  </a:txBody>
                  <a:tcPr/>
                </a:tc>
                <a:tc>
                  <a:txBody>
                    <a:bodyPr/>
                    <a:lstStyle/>
                    <a:p>
                      <a:r>
                        <a:rPr lang="en-US" dirty="0"/>
                        <a:t>  l  </a:t>
                      </a:r>
                      <a:r>
                        <a:rPr lang="en-US" dirty="0" err="1"/>
                        <a:t>l</a:t>
                      </a:r>
                      <a:r>
                        <a:rPr lang="en-US" dirty="0"/>
                        <a:t>  </a:t>
                      </a:r>
                      <a:r>
                        <a:rPr lang="en-US" dirty="0" err="1"/>
                        <a:t>l</a:t>
                      </a:r>
                      <a:r>
                        <a:rPr lang="en-US" dirty="0"/>
                        <a:t>  </a:t>
                      </a:r>
                      <a:r>
                        <a:rPr lang="en-US" dirty="0" err="1"/>
                        <a:t>l</a:t>
                      </a:r>
                      <a:endParaRPr lang="en-US" dirty="0"/>
                    </a:p>
                  </a:txBody>
                  <a:tcPr/>
                </a:tc>
                <a:extLst>
                  <a:ext uri="{0D108BD9-81ED-4DB2-BD59-A6C34878D82A}">
                    <a16:rowId xmlns:a16="http://schemas.microsoft.com/office/drawing/2014/main" val="10001"/>
                  </a:ext>
                </a:extLst>
              </a:tr>
              <a:tr h="370840">
                <a:tc>
                  <a:txBody>
                    <a:bodyPr/>
                    <a:lstStyle/>
                    <a:p>
                      <a:r>
                        <a:rPr lang="en-US" sz="2000" dirty="0"/>
                        <a:t>Walk</a:t>
                      </a:r>
                    </a:p>
                  </a:txBody>
                  <a:tcPr/>
                </a:tc>
                <a:tc>
                  <a:txBody>
                    <a:bodyPr/>
                    <a:lstStyle/>
                    <a:p>
                      <a:r>
                        <a:rPr lang="en-US" dirty="0"/>
                        <a:t>  l</a:t>
                      </a:r>
                      <a:r>
                        <a:rPr lang="en-US" baseline="0" dirty="0"/>
                        <a:t>  </a:t>
                      </a:r>
                      <a:r>
                        <a:rPr lang="en-US" baseline="0" dirty="0" err="1"/>
                        <a:t>l</a:t>
                      </a:r>
                      <a:r>
                        <a:rPr lang="en-US" baseline="0" dirty="0"/>
                        <a:t>  </a:t>
                      </a:r>
                      <a:r>
                        <a:rPr lang="en-US" baseline="0" dirty="0" err="1"/>
                        <a:t>l</a:t>
                      </a:r>
                      <a:endParaRPr lang="en-US" dirty="0"/>
                    </a:p>
                  </a:txBody>
                  <a:tcPr/>
                </a:tc>
                <a:extLst>
                  <a:ext uri="{0D108BD9-81ED-4DB2-BD59-A6C34878D82A}">
                    <a16:rowId xmlns:a16="http://schemas.microsoft.com/office/drawing/2014/main" val="10002"/>
                  </a:ext>
                </a:extLst>
              </a:tr>
              <a:tr h="370840">
                <a:tc>
                  <a:txBody>
                    <a:bodyPr/>
                    <a:lstStyle/>
                    <a:p>
                      <a:r>
                        <a:rPr lang="en-US" sz="2000" dirty="0"/>
                        <a:t>Bus</a:t>
                      </a:r>
                    </a:p>
                  </a:txBody>
                  <a:tcPr/>
                </a:tc>
                <a:tc>
                  <a:txBody>
                    <a:bodyPr/>
                    <a:lstStyle/>
                    <a:p>
                      <a:r>
                        <a:rPr lang="en-US" dirty="0"/>
                        <a:t>  l  </a:t>
                      </a:r>
                      <a:r>
                        <a:rPr lang="en-US" dirty="0" err="1"/>
                        <a:t>l</a:t>
                      </a:r>
                      <a:r>
                        <a:rPr lang="en-US" dirty="0"/>
                        <a:t>  </a:t>
                      </a:r>
                      <a:r>
                        <a:rPr lang="en-US" dirty="0" err="1"/>
                        <a:t>l</a:t>
                      </a:r>
                      <a:r>
                        <a:rPr lang="en-US" dirty="0"/>
                        <a:t> </a:t>
                      </a:r>
                      <a:r>
                        <a:rPr lang="en-US" baseline="0" dirty="0"/>
                        <a:t> </a:t>
                      </a:r>
                      <a:r>
                        <a:rPr lang="en-US" baseline="0" dirty="0" err="1"/>
                        <a:t>l</a:t>
                      </a:r>
                      <a:r>
                        <a:rPr lang="en-US" baseline="0" dirty="0"/>
                        <a:t>    </a:t>
                      </a:r>
                      <a:r>
                        <a:rPr lang="en-US" baseline="0" dirty="0" err="1"/>
                        <a:t>l</a:t>
                      </a:r>
                      <a:endParaRPr lang="en-US" dirty="0"/>
                    </a:p>
                  </a:txBody>
                  <a:tcPr/>
                </a:tc>
                <a:extLst>
                  <a:ext uri="{0D108BD9-81ED-4DB2-BD59-A6C34878D82A}">
                    <a16:rowId xmlns:a16="http://schemas.microsoft.com/office/drawing/2014/main" val="10003"/>
                  </a:ext>
                </a:extLst>
              </a:tr>
              <a:tr h="370840">
                <a:tc>
                  <a:txBody>
                    <a:bodyPr/>
                    <a:lstStyle/>
                    <a:p>
                      <a:r>
                        <a:rPr lang="en-US" sz="2000" dirty="0"/>
                        <a:t>Car</a:t>
                      </a:r>
                    </a:p>
                  </a:txBody>
                  <a:tcPr/>
                </a:tc>
                <a:tc>
                  <a:txBody>
                    <a:bodyPr/>
                    <a:lstStyle/>
                    <a:p>
                      <a:r>
                        <a:rPr lang="en-US" dirty="0"/>
                        <a:t>   l  </a:t>
                      </a:r>
                      <a:r>
                        <a:rPr lang="en-US" dirty="0" err="1"/>
                        <a:t>l</a:t>
                      </a:r>
                      <a:r>
                        <a:rPr lang="en-US" dirty="0"/>
                        <a:t>  </a:t>
                      </a:r>
                      <a:r>
                        <a:rPr lang="en-US" dirty="0" err="1"/>
                        <a:t>l</a:t>
                      </a:r>
                      <a:r>
                        <a:rPr lang="en-US" dirty="0"/>
                        <a:t> </a:t>
                      </a:r>
                      <a:r>
                        <a:rPr lang="en-US" baseline="0" dirty="0"/>
                        <a:t> </a:t>
                      </a:r>
                      <a:r>
                        <a:rPr lang="en-US" baseline="0" dirty="0" err="1"/>
                        <a:t>l</a:t>
                      </a:r>
                      <a:r>
                        <a:rPr lang="en-US" baseline="0" dirty="0"/>
                        <a:t>    </a:t>
                      </a:r>
                      <a:r>
                        <a:rPr lang="en-US" baseline="0" dirty="0" err="1"/>
                        <a:t>l</a:t>
                      </a:r>
                      <a:r>
                        <a:rPr lang="en-US" baseline="0" dirty="0"/>
                        <a:t>  </a:t>
                      </a:r>
                      <a:r>
                        <a:rPr lang="en-US" baseline="0" dirty="0" err="1"/>
                        <a:t>l</a:t>
                      </a:r>
                      <a:r>
                        <a:rPr lang="en-US" baseline="0" dirty="0"/>
                        <a:t>  </a:t>
                      </a:r>
                      <a:r>
                        <a:rPr lang="en-US" baseline="0" dirty="0" err="1"/>
                        <a:t>l</a:t>
                      </a:r>
                      <a:r>
                        <a:rPr lang="en-US" baseline="0" dirty="0"/>
                        <a:t>  </a:t>
                      </a:r>
                      <a:r>
                        <a:rPr lang="en-US" baseline="0" dirty="0" err="1"/>
                        <a:t>l</a:t>
                      </a:r>
                      <a:r>
                        <a:rPr lang="en-US" baseline="0" dirty="0"/>
                        <a:t>    </a:t>
                      </a:r>
                      <a:r>
                        <a:rPr lang="en-US" baseline="0" dirty="0" err="1"/>
                        <a:t>l</a:t>
                      </a:r>
                      <a:r>
                        <a:rPr lang="en-US" baseline="0" dirty="0"/>
                        <a:t>  </a:t>
                      </a:r>
                      <a:r>
                        <a:rPr lang="en-US" baseline="0" dirty="0" err="1"/>
                        <a:t>l</a:t>
                      </a:r>
                      <a:endParaRPr lang="en-US" dirty="0"/>
                    </a:p>
                  </a:txBody>
                  <a:tcPr/>
                </a:tc>
                <a:extLst>
                  <a:ext uri="{0D108BD9-81ED-4DB2-BD59-A6C34878D82A}">
                    <a16:rowId xmlns:a16="http://schemas.microsoft.com/office/drawing/2014/main" val="10004"/>
                  </a:ext>
                </a:extLst>
              </a:tr>
            </a:tbl>
          </a:graphicData>
        </a:graphic>
      </p:graphicFrame>
      <p:cxnSp>
        <p:nvCxnSpPr>
          <p:cNvPr id="11" name="Straight Connector 10"/>
          <p:cNvCxnSpPr/>
          <p:nvPr/>
        </p:nvCxnSpPr>
        <p:spPr>
          <a:xfrm flipV="1">
            <a:off x="4050406" y="4269346"/>
            <a:ext cx="560231" cy="9659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flipV="1">
            <a:off x="4788795" y="4280078"/>
            <a:ext cx="560231" cy="9659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V="1">
            <a:off x="3994597" y="3898005"/>
            <a:ext cx="560231" cy="9659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circle</a:t>
            </a:r>
          </a:p>
        </p:txBody>
      </p:sp>
      <p:sp>
        <p:nvSpPr>
          <p:cNvPr id="10" name="TextBox 9"/>
          <p:cNvSpPr txBox="1"/>
          <p:nvPr/>
        </p:nvSpPr>
        <p:spPr>
          <a:xfrm>
            <a:off x="381000" y="5083124"/>
            <a:ext cx="8382000" cy="1261884"/>
          </a:xfrm>
          <a:prstGeom prst="rect">
            <a:avLst/>
          </a:prstGeom>
          <a:noFill/>
        </p:spPr>
        <p:txBody>
          <a:bodyPr wrap="square" rtlCol="0">
            <a:spAutoFit/>
          </a:bodyPr>
          <a:lstStyle/>
          <a:p>
            <a:pPr algn="ctr"/>
            <a:r>
              <a:rPr lang="en-US" sz="3800" dirty="0">
                <a:latin typeface="Comic Sans MS" pitchFamily="66" charset="0"/>
              </a:rPr>
              <a:t>a closed curve with all its points the same distance from the center</a:t>
            </a:r>
          </a:p>
        </p:txBody>
      </p:sp>
      <p:sp>
        <p:nvSpPr>
          <p:cNvPr id="8194" name="Oval 2"/>
          <p:cNvSpPr>
            <a:spLocks noChangeArrowheads="1"/>
          </p:cNvSpPr>
          <p:nvPr/>
        </p:nvSpPr>
        <p:spPr bwMode="auto">
          <a:xfrm>
            <a:off x="7266432" y="1658112"/>
            <a:ext cx="1063752" cy="1028700"/>
          </a:xfrm>
          <a:prstGeom prst="ellipse">
            <a:avLst/>
          </a:prstGeom>
          <a:solidFill>
            <a:srgbClr val="FFFFFF"/>
          </a:solid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195" name="Oval 3"/>
          <p:cNvSpPr>
            <a:spLocks noChangeArrowheads="1"/>
          </p:cNvSpPr>
          <p:nvPr/>
        </p:nvSpPr>
        <p:spPr bwMode="auto">
          <a:xfrm>
            <a:off x="3276599" y="2133600"/>
            <a:ext cx="2441448" cy="2443162"/>
          </a:xfrm>
          <a:prstGeom prst="ellipse">
            <a:avLst/>
          </a:prstGeom>
          <a:solidFill>
            <a:srgbClr val="FFFFFF"/>
          </a:solid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196" name="Oval 4"/>
          <p:cNvSpPr>
            <a:spLocks noChangeArrowheads="1"/>
          </p:cNvSpPr>
          <p:nvPr/>
        </p:nvSpPr>
        <p:spPr bwMode="auto">
          <a:xfrm>
            <a:off x="685800" y="2286000"/>
            <a:ext cx="1462087" cy="1463040"/>
          </a:xfrm>
          <a:prstGeom prst="ellipse">
            <a:avLst/>
          </a:prstGeom>
          <a:solidFill>
            <a:srgbClr val="FFFFFF"/>
          </a:solid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0" y="381000"/>
            <a:ext cx="9144000" cy="1107996"/>
          </a:xfrm>
          <a:prstGeom prst="rect">
            <a:avLst/>
          </a:prstGeom>
          <a:noFill/>
        </p:spPr>
        <p:txBody>
          <a:bodyPr wrap="square" rtlCol="0">
            <a:spAutoFit/>
          </a:bodyPr>
          <a:lstStyle/>
          <a:p>
            <a:pPr algn="ctr"/>
            <a:r>
              <a:rPr lang="en-US" sz="6600" dirty="0">
                <a:latin typeface="Comic Sans MS" pitchFamily="66" charset="0"/>
              </a:rPr>
              <a:t>commutative property</a:t>
            </a:r>
          </a:p>
        </p:txBody>
      </p:sp>
      <p:sp>
        <p:nvSpPr>
          <p:cNvPr id="10" name="TextBox 9"/>
          <p:cNvSpPr txBox="1"/>
          <p:nvPr/>
        </p:nvSpPr>
        <p:spPr>
          <a:xfrm>
            <a:off x="381000" y="4829175"/>
            <a:ext cx="8382000" cy="1754326"/>
          </a:xfrm>
          <a:prstGeom prst="rect">
            <a:avLst/>
          </a:prstGeom>
          <a:noFill/>
        </p:spPr>
        <p:txBody>
          <a:bodyPr wrap="square" rtlCol="0">
            <a:spAutoFit/>
          </a:bodyPr>
          <a:lstStyle/>
          <a:p>
            <a:pPr algn="ctr"/>
            <a:r>
              <a:rPr lang="en-US" sz="3600" dirty="0">
                <a:latin typeface="Comic Sans MS" pitchFamily="66" charset="0"/>
              </a:rPr>
              <a:t>numbers may be added or multiplied together in any order without changing the answer</a:t>
            </a:r>
          </a:p>
        </p:txBody>
      </p:sp>
      <p:sp>
        <p:nvSpPr>
          <p:cNvPr id="12" name="Text Box 2"/>
          <p:cNvSpPr txBox="1">
            <a:spLocks noChangeArrowheads="1"/>
          </p:cNvSpPr>
          <p:nvPr/>
        </p:nvSpPr>
        <p:spPr bwMode="auto">
          <a:xfrm>
            <a:off x="682388" y="1960999"/>
            <a:ext cx="7661512" cy="1009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defTabSz="914400" rtl="0" eaLnBrk="1" fontAlgn="base" latinLnBrk="0" hangingPunct="1">
              <a:lnSpc>
                <a:spcPct val="100000"/>
              </a:lnSpc>
              <a:spcBef>
                <a:spcPct val="0"/>
              </a:spcBef>
              <a:spcAft>
                <a:spcPct val="0"/>
              </a:spcAft>
              <a:buClrTx/>
              <a:buSzTx/>
              <a:buFontTx/>
              <a:buNone/>
              <a:tabLst/>
            </a:pPr>
            <a:r>
              <a:rPr kumimoji="0" lang="en-US" sz="6600" i="0" u="none" strike="noStrike" cap="none" normalizeH="0" baseline="0" dirty="0">
                <a:ln>
                  <a:noFill/>
                </a:ln>
                <a:solidFill>
                  <a:schemeClr val="tx1"/>
                </a:solidFill>
                <a:effectLst/>
                <a:latin typeface="Comic Sans MS" pitchFamily="66" charset="0"/>
              </a:rPr>
              <a:t>5+3 = 3+5</a:t>
            </a:r>
          </a:p>
        </p:txBody>
      </p:sp>
      <p:sp>
        <p:nvSpPr>
          <p:cNvPr id="13" name="TextBox 12"/>
          <p:cNvSpPr txBox="1"/>
          <p:nvPr/>
        </p:nvSpPr>
        <p:spPr>
          <a:xfrm>
            <a:off x="1418900" y="3442138"/>
            <a:ext cx="6873765" cy="1200329"/>
          </a:xfrm>
          <a:prstGeom prst="rect">
            <a:avLst/>
          </a:prstGeom>
          <a:noFill/>
        </p:spPr>
        <p:txBody>
          <a:bodyPr wrap="square" rtlCol="0">
            <a:spAutoFit/>
          </a:bodyPr>
          <a:lstStyle/>
          <a:p>
            <a:pPr algn="r"/>
            <a:r>
              <a:rPr lang="en-US" sz="7200" dirty="0">
                <a:latin typeface="Comic Sans MS" pitchFamily="66" charset="0"/>
              </a:rPr>
              <a:t>½ </a:t>
            </a:r>
            <a:r>
              <a:rPr lang="en-US" sz="6000" dirty="0">
                <a:latin typeface="Comic Sans MS" pitchFamily="66" charset="0"/>
              </a:rPr>
              <a:t>x</a:t>
            </a:r>
            <a:r>
              <a:rPr lang="en-US" sz="7200" dirty="0">
                <a:latin typeface="Comic Sans MS" pitchFamily="66" charset="0"/>
              </a:rPr>
              <a:t> ¼ = ¼ </a:t>
            </a:r>
            <a:r>
              <a:rPr lang="en-US" sz="6000" dirty="0">
                <a:latin typeface="Comic Sans MS" pitchFamily="66" charset="0"/>
              </a:rPr>
              <a:t>x</a:t>
            </a:r>
            <a:r>
              <a:rPr lang="en-US" sz="7200" dirty="0">
                <a:latin typeface="Comic Sans MS" pitchFamily="66" charset="0"/>
              </a:rPr>
              <a:t> ½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04800" y="5584874"/>
            <a:ext cx="8534400" cy="96832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304800" y="381000"/>
            <a:ext cx="8534400" cy="1200329"/>
          </a:xfrm>
          <a:prstGeom prst="rect">
            <a:avLst/>
          </a:prstGeom>
          <a:noFill/>
        </p:spPr>
        <p:txBody>
          <a:bodyPr wrap="square" rtlCol="0">
            <a:spAutoFit/>
          </a:bodyPr>
          <a:lstStyle/>
          <a:p>
            <a:pPr algn="ctr"/>
            <a:r>
              <a:rPr lang="en-US" sz="7200" dirty="0">
                <a:latin typeface="Comic Sans MS" pitchFamily="66" charset="0"/>
              </a:rPr>
              <a:t>composite number</a:t>
            </a:r>
          </a:p>
        </p:txBody>
      </p:sp>
      <p:sp>
        <p:nvSpPr>
          <p:cNvPr id="7" name="TextBox 6"/>
          <p:cNvSpPr txBox="1"/>
          <p:nvPr/>
        </p:nvSpPr>
        <p:spPr>
          <a:xfrm>
            <a:off x="318868" y="5710311"/>
            <a:ext cx="8534400" cy="584775"/>
          </a:xfrm>
          <a:prstGeom prst="rect">
            <a:avLst/>
          </a:prstGeom>
          <a:noFill/>
        </p:spPr>
        <p:txBody>
          <a:bodyPr wrap="square" rtlCol="0">
            <a:spAutoFit/>
          </a:bodyPr>
          <a:lstStyle/>
          <a:p>
            <a:pPr algn="ctr"/>
            <a:r>
              <a:rPr lang="en-US" sz="3200" dirty="0">
                <a:latin typeface="Comic Sans MS" pitchFamily="66" charset="0"/>
              </a:rPr>
              <a:t>a number that has more than two factors</a:t>
            </a:r>
          </a:p>
        </p:txBody>
      </p:sp>
      <p:grpSp>
        <p:nvGrpSpPr>
          <p:cNvPr id="2" name="Group 7"/>
          <p:cNvGrpSpPr/>
          <p:nvPr/>
        </p:nvGrpSpPr>
        <p:grpSpPr>
          <a:xfrm>
            <a:off x="560887" y="1758461"/>
            <a:ext cx="8180060" cy="2954219"/>
            <a:chOff x="689317" y="1758461"/>
            <a:chExt cx="8180060" cy="2954219"/>
          </a:xfrm>
        </p:grpSpPr>
        <p:sp>
          <p:nvSpPr>
            <p:cNvPr id="9" name="TextBox 8"/>
            <p:cNvSpPr txBox="1"/>
            <p:nvPr/>
          </p:nvSpPr>
          <p:spPr>
            <a:xfrm>
              <a:off x="689317" y="1758461"/>
              <a:ext cx="8180060" cy="523220"/>
            </a:xfrm>
            <a:prstGeom prst="rect">
              <a:avLst/>
            </a:prstGeom>
            <a:noFill/>
          </p:spPr>
          <p:txBody>
            <a:bodyPr wrap="none" rtlCol="0">
              <a:spAutoFit/>
            </a:bodyPr>
            <a:lstStyle/>
            <a:p>
              <a:r>
                <a:rPr lang="en-US" sz="2800" u="sng" dirty="0"/>
                <a:t>composite number		       NOT a composite number</a:t>
              </a:r>
            </a:p>
          </p:txBody>
        </p:sp>
        <p:cxnSp>
          <p:nvCxnSpPr>
            <p:cNvPr id="10" name="Straight Connector 9"/>
            <p:cNvCxnSpPr/>
            <p:nvPr/>
          </p:nvCxnSpPr>
          <p:spPr>
            <a:xfrm rot="5400000">
              <a:off x="3359014" y="3238739"/>
              <a:ext cx="2926079" cy="2180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 name="Group 10"/>
          <p:cNvGrpSpPr/>
          <p:nvPr/>
        </p:nvGrpSpPr>
        <p:grpSpPr>
          <a:xfrm>
            <a:off x="5572940" y="2687223"/>
            <a:ext cx="3092595" cy="2012368"/>
            <a:chOff x="549033" y="2763484"/>
            <a:chExt cx="3053971" cy="1923774"/>
          </a:xfrm>
        </p:grpSpPr>
        <p:pic>
          <p:nvPicPr>
            <p:cNvPr id="12" name="Picture 2"/>
            <p:cNvPicPr>
              <a:picLocks noChangeAspect="1" noChangeArrowheads="1"/>
            </p:cNvPicPr>
            <p:nvPr/>
          </p:nvPicPr>
          <p:blipFill>
            <a:blip r:embed="rId3" cstate="print">
              <a:clrChange>
                <a:clrFrom>
                  <a:srgbClr val="F0F0FF"/>
                </a:clrFrom>
                <a:clrTo>
                  <a:srgbClr val="F0F0FF">
                    <a:alpha val="0"/>
                  </a:srgbClr>
                </a:clrTo>
              </a:clrChange>
              <a:grayscl/>
            </a:blip>
            <a:srcRect l="30642" t="34653"/>
            <a:stretch>
              <a:fillRect/>
            </a:stretch>
          </p:blipFill>
          <p:spPr bwMode="auto">
            <a:xfrm>
              <a:off x="549033" y="2763484"/>
              <a:ext cx="3053971" cy="1020411"/>
            </a:xfrm>
            <a:prstGeom prst="rect">
              <a:avLst/>
            </a:prstGeom>
            <a:noFill/>
            <a:ln w="9525">
              <a:noFill/>
              <a:miter lim="800000"/>
              <a:headEnd/>
              <a:tailEnd/>
            </a:ln>
          </p:spPr>
        </p:pic>
        <p:sp>
          <p:nvSpPr>
            <p:cNvPr id="13" name="TextBox 12"/>
            <p:cNvSpPr txBox="1"/>
            <p:nvPr/>
          </p:nvSpPr>
          <p:spPr>
            <a:xfrm>
              <a:off x="562707" y="4164038"/>
              <a:ext cx="2535631" cy="523220"/>
            </a:xfrm>
            <a:prstGeom prst="rect">
              <a:avLst/>
            </a:prstGeom>
            <a:noFill/>
          </p:spPr>
          <p:txBody>
            <a:bodyPr wrap="none" rtlCol="0">
              <a:spAutoFit/>
            </a:bodyPr>
            <a:lstStyle/>
            <a:p>
              <a:r>
                <a:rPr lang="en-US" sz="2800" dirty="0"/>
                <a:t>factors of 7: 1, 7</a:t>
              </a:r>
            </a:p>
          </p:txBody>
        </p:sp>
      </p:grpSp>
      <p:grpSp>
        <p:nvGrpSpPr>
          <p:cNvPr id="4" name="Group 18"/>
          <p:cNvGrpSpPr/>
          <p:nvPr/>
        </p:nvGrpSpPr>
        <p:grpSpPr>
          <a:xfrm>
            <a:off x="483329" y="2550932"/>
            <a:ext cx="4088671" cy="2031702"/>
            <a:chOff x="306724" y="2550931"/>
            <a:chExt cx="4299273" cy="2266729"/>
          </a:xfrm>
        </p:grpSpPr>
        <p:pic>
          <p:nvPicPr>
            <p:cNvPr id="16" name="Picture 2"/>
            <p:cNvPicPr>
              <a:picLocks noChangeAspect="1" noChangeArrowheads="1"/>
            </p:cNvPicPr>
            <p:nvPr/>
          </p:nvPicPr>
          <p:blipFill>
            <a:blip r:embed="rId4" cstate="print">
              <a:clrChange>
                <a:clrFrom>
                  <a:srgbClr val="F0F0FF"/>
                </a:clrFrom>
                <a:clrTo>
                  <a:srgbClr val="F0F0FF">
                    <a:alpha val="0"/>
                  </a:srgbClr>
                </a:clrTo>
              </a:clrChange>
              <a:grayscl/>
            </a:blip>
            <a:srcRect/>
            <a:stretch>
              <a:fillRect/>
            </a:stretch>
          </p:blipFill>
          <p:spPr bwMode="auto">
            <a:xfrm>
              <a:off x="306724" y="2582190"/>
              <a:ext cx="2089925" cy="1797423"/>
            </a:xfrm>
            <a:prstGeom prst="rect">
              <a:avLst/>
            </a:prstGeom>
            <a:noFill/>
            <a:ln w="9525">
              <a:noFill/>
              <a:miter lim="800000"/>
              <a:headEnd/>
              <a:tailEnd/>
            </a:ln>
          </p:spPr>
        </p:pic>
        <p:pic>
          <p:nvPicPr>
            <p:cNvPr id="17" name="Picture 2"/>
            <p:cNvPicPr>
              <a:picLocks noChangeAspect="1" noChangeArrowheads="1"/>
            </p:cNvPicPr>
            <p:nvPr/>
          </p:nvPicPr>
          <p:blipFill>
            <a:blip r:embed="rId5" cstate="print">
              <a:clrChange>
                <a:clrFrom>
                  <a:srgbClr val="F0F0FF"/>
                </a:clrFrom>
                <a:clrTo>
                  <a:srgbClr val="F0F0FF">
                    <a:alpha val="0"/>
                  </a:srgbClr>
                </a:clrTo>
              </a:clrChange>
              <a:grayscl/>
            </a:blip>
            <a:srcRect/>
            <a:stretch>
              <a:fillRect/>
            </a:stretch>
          </p:blipFill>
          <p:spPr bwMode="auto">
            <a:xfrm>
              <a:off x="2533854" y="2550931"/>
              <a:ext cx="2072143" cy="1797423"/>
            </a:xfrm>
            <a:prstGeom prst="rect">
              <a:avLst/>
            </a:prstGeom>
            <a:noFill/>
            <a:ln w="9525">
              <a:noFill/>
              <a:miter lim="800000"/>
              <a:headEnd/>
              <a:tailEnd/>
            </a:ln>
          </p:spPr>
        </p:pic>
        <p:sp>
          <p:nvSpPr>
            <p:cNvPr id="18" name="TextBox 17"/>
            <p:cNvSpPr txBox="1"/>
            <p:nvPr/>
          </p:nvSpPr>
          <p:spPr>
            <a:xfrm>
              <a:off x="408732" y="4236341"/>
              <a:ext cx="3442561" cy="581319"/>
            </a:xfrm>
            <a:prstGeom prst="rect">
              <a:avLst/>
            </a:prstGeom>
            <a:noFill/>
          </p:spPr>
          <p:txBody>
            <a:bodyPr wrap="none" rtlCol="0">
              <a:spAutoFit/>
            </a:bodyPr>
            <a:lstStyle/>
            <a:p>
              <a:r>
                <a:rPr lang="en-US" sz="2800" dirty="0"/>
                <a:t>factors of 6: 1, 2, 3, 6</a:t>
              </a:r>
            </a:p>
          </p:txBody>
        </p:sp>
      </p:grpSp>
      <p:sp>
        <p:nvSpPr>
          <p:cNvPr id="15" name="Cloud Callout 14"/>
          <p:cNvSpPr/>
          <p:nvPr/>
        </p:nvSpPr>
        <p:spPr>
          <a:xfrm>
            <a:off x="4763386" y="2328530"/>
            <a:ext cx="2083981" cy="1148316"/>
          </a:xfrm>
          <a:prstGeom prst="cloudCallout">
            <a:avLst>
              <a:gd name="adj1" fmla="val 37871"/>
              <a:gd name="adj2" fmla="val 2028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rPr>
              <a:t>7 cannot be divided into equal groups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066800" y="304800"/>
            <a:ext cx="6781800" cy="1569660"/>
          </a:xfrm>
          <a:prstGeom prst="rect">
            <a:avLst/>
          </a:prstGeom>
          <a:noFill/>
        </p:spPr>
        <p:txBody>
          <a:bodyPr wrap="square" rtlCol="0">
            <a:spAutoFit/>
          </a:bodyPr>
          <a:lstStyle/>
          <a:p>
            <a:pPr algn="ctr"/>
            <a:r>
              <a:rPr lang="en-US" sz="9600" dirty="0">
                <a:latin typeface="Comic Sans MS" pitchFamily="66" charset="0"/>
              </a:rPr>
              <a:t>cone</a:t>
            </a:r>
          </a:p>
        </p:txBody>
      </p:sp>
      <p:sp>
        <p:nvSpPr>
          <p:cNvPr id="10" name="TextBox 9"/>
          <p:cNvSpPr txBox="1"/>
          <p:nvPr/>
        </p:nvSpPr>
        <p:spPr>
          <a:xfrm>
            <a:off x="381000" y="5181600"/>
            <a:ext cx="8382000" cy="1077218"/>
          </a:xfrm>
          <a:prstGeom prst="rect">
            <a:avLst/>
          </a:prstGeom>
          <a:noFill/>
        </p:spPr>
        <p:txBody>
          <a:bodyPr wrap="square" rtlCol="0">
            <a:spAutoFit/>
          </a:bodyPr>
          <a:lstStyle/>
          <a:p>
            <a:pPr algn="ctr"/>
            <a:r>
              <a:rPr lang="en-US" sz="3200" dirty="0">
                <a:latin typeface="Comic Sans MS" pitchFamily="66" charset="0"/>
              </a:rPr>
              <a:t>a 3-dimensional figure with a curved surface, a flat circular base, and a vertex</a:t>
            </a:r>
          </a:p>
        </p:txBody>
      </p:sp>
      <p:pic>
        <p:nvPicPr>
          <p:cNvPr id="3074" name="Picture 2" descr="ED00213_"/>
          <p:cNvPicPr>
            <a:picLocks noChangeAspect="1" noChangeArrowheads="1"/>
          </p:cNvPicPr>
          <p:nvPr/>
        </p:nvPicPr>
        <p:blipFill>
          <a:blip r:embed="rId3" cstate="print">
            <a:grayscl/>
          </a:blip>
          <a:srcRect/>
          <a:stretch>
            <a:fillRect/>
          </a:stretch>
        </p:blipFill>
        <p:spPr bwMode="auto">
          <a:xfrm>
            <a:off x="2493612" y="1670304"/>
            <a:ext cx="1712126" cy="1616199"/>
          </a:xfrm>
          <a:prstGeom prst="rect">
            <a:avLst/>
          </a:prstGeom>
          <a:noFill/>
          <a:ln w="9525">
            <a:noFill/>
            <a:miter lim="800000"/>
            <a:headEnd/>
            <a:tailEnd/>
          </a:ln>
        </p:spPr>
      </p:pic>
      <p:pic>
        <p:nvPicPr>
          <p:cNvPr id="6" name="Picture 5" descr="cone 1.jpg"/>
          <p:cNvPicPr>
            <a:picLocks noChangeAspect="1"/>
          </p:cNvPicPr>
          <p:nvPr/>
        </p:nvPicPr>
        <p:blipFill>
          <a:blip r:embed="rId4" cstate="print">
            <a:grayscl/>
          </a:blip>
          <a:stretch>
            <a:fillRect/>
          </a:stretch>
        </p:blipFill>
        <p:spPr>
          <a:xfrm>
            <a:off x="984156" y="1670304"/>
            <a:ext cx="1426812" cy="2770632"/>
          </a:xfrm>
          <a:prstGeom prst="rect">
            <a:avLst/>
          </a:prstGeom>
        </p:spPr>
      </p:pic>
      <p:pic>
        <p:nvPicPr>
          <p:cNvPr id="7" name="Picture 6" descr="ConeNets_1000.gif"/>
          <p:cNvPicPr>
            <a:picLocks noChangeAspect="1"/>
          </p:cNvPicPr>
          <p:nvPr/>
        </p:nvPicPr>
        <p:blipFill>
          <a:blip r:embed="rId5" cstate="print"/>
          <a:srcRect r="67914" b="36749"/>
          <a:stretch>
            <a:fillRect/>
          </a:stretch>
        </p:blipFill>
        <p:spPr>
          <a:xfrm rot="10800000">
            <a:off x="6912607" y="1387220"/>
            <a:ext cx="1705650" cy="2694432"/>
          </a:xfrm>
          <a:prstGeom prst="rect">
            <a:avLst/>
          </a:prstGeom>
        </p:spPr>
      </p:pic>
      <p:pic>
        <p:nvPicPr>
          <p:cNvPr id="11" name="Picture 10"/>
          <p:cNvPicPr>
            <a:picLocks noChangeAspect="1"/>
          </p:cNvPicPr>
          <p:nvPr/>
        </p:nvPicPr>
        <p:blipFill>
          <a:blip r:embed="rId6"/>
          <a:stretch>
            <a:fillRect/>
          </a:stretch>
        </p:blipFill>
        <p:spPr>
          <a:xfrm>
            <a:off x="4477911" y="2082512"/>
            <a:ext cx="2499906" cy="2499906"/>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304800" y="228600"/>
            <a:ext cx="8534400" cy="6324600"/>
            <a:chOff x="304800" y="228600"/>
            <a:chExt cx="8534400" cy="6324600"/>
          </a:xfrm>
        </p:grpSpPr>
        <p:sp>
          <p:nvSpPr>
            <p:cNvPr id="5" name="Rectangle 4"/>
            <p:cNvSpPr/>
            <p:nvPr/>
          </p:nvSpPr>
          <p:spPr>
            <a:xfrm>
              <a:off x="304800" y="228600"/>
              <a:ext cx="85344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143000" y="457200"/>
              <a:ext cx="6781800" cy="1200329"/>
            </a:xfrm>
            <a:prstGeom prst="rect">
              <a:avLst/>
            </a:prstGeom>
            <a:noFill/>
          </p:spPr>
          <p:txBody>
            <a:bodyPr wrap="square" rtlCol="0">
              <a:spAutoFit/>
            </a:bodyPr>
            <a:lstStyle/>
            <a:p>
              <a:pPr algn="ctr"/>
              <a:endParaRPr lang="en-US" sz="7200" dirty="0">
                <a:latin typeface="Comic Sans MS" pitchFamily="66" charset="0"/>
              </a:endParaRPr>
            </a:p>
          </p:txBody>
        </p:sp>
        <p:sp>
          <p:nvSpPr>
            <p:cNvPr id="8" name="TextBox 7"/>
            <p:cNvSpPr txBox="1"/>
            <p:nvPr/>
          </p:nvSpPr>
          <p:spPr>
            <a:xfrm>
              <a:off x="381000" y="4953000"/>
              <a:ext cx="8382000" cy="584775"/>
            </a:xfrm>
            <a:prstGeom prst="rect">
              <a:avLst/>
            </a:prstGeom>
            <a:noFill/>
          </p:spPr>
          <p:txBody>
            <a:bodyPr wrap="square" rtlCol="0">
              <a:spAutoFit/>
            </a:bodyPr>
            <a:lstStyle/>
            <a:p>
              <a:pPr algn="ctr"/>
              <a:endParaRPr lang="en-US" sz="3200" dirty="0">
                <a:latin typeface="Comic Sans MS" pitchFamily="66" charset="0"/>
              </a:endParaRPr>
            </a:p>
          </p:txBody>
        </p:sp>
      </p:grpSp>
      <p:sp>
        <p:nvSpPr>
          <p:cNvPr id="11" name="TextBox 10"/>
          <p:cNvSpPr txBox="1"/>
          <p:nvPr/>
        </p:nvSpPr>
        <p:spPr>
          <a:xfrm>
            <a:off x="381000" y="302456"/>
            <a:ext cx="8382000" cy="1446550"/>
          </a:xfrm>
          <a:prstGeom prst="rect">
            <a:avLst/>
          </a:prstGeom>
          <a:noFill/>
        </p:spPr>
        <p:txBody>
          <a:bodyPr wrap="square" rtlCol="0">
            <a:spAutoFit/>
          </a:bodyPr>
          <a:lstStyle/>
          <a:p>
            <a:pPr algn="ctr"/>
            <a:r>
              <a:rPr lang="en-US" sz="8800" dirty="0">
                <a:latin typeface="Comic Sans MS" pitchFamily="66" charset="0"/>
              </a:rPr>
              <a:t>coordinates</a:t>
            </a:r>
          </a:p>
        </p:txBody>
      </p:sp>
      <p:sp>
        <p:nvSpPr>
          <p:cNvPr id="12" name="TextBox 11"/>
          <p:cNvSpPr txBox="1"/>
          <p:nvPr/>
        </p:nvSpPr>
        <p:spPr>
          <a:xfrm>
            <a:off x="304800" y="4925781"/>
            <a:ext cx="8534400" cy="1615827"/>
          </a:xfrm>
          <a:prstGeom prst="rect">
            <a:avLst/>
          </a:prstGeom>
          <a:noFill/>
        </p:spPr>
        <p:txBody>
          <a:bodyPr wrap="square" rtlCol="0">
            <a:spAutoFit/>
          </a:bodyPr>
          <a:lstStyle/>
          <a:p>
            <a:pPr algn="ctr"/>
            <a:r>
              <a:rPr lang="en-US" sz="3300" dirty="0">
                <a:latin typeface="Comic Sans MS" pitchFamily="66" charset="0"/>
              </a:rPr>
              <a:t>an ordered pair of numbers (x, y) that gives the location of a point on a coordinate plane</a:t>
            </a:r>
          </a:p>
        </p:txBody>
      </p:sp>
      <p:pic>
        <p:nvPicPr>
          <p:cNvPr id="1026" name="Picture 2" descr="File:Cartesian-coordinate-system.svg">
            <a:hlinkClick r:id="rId3"/>
          </p:cNvPr>
          <p:cNvPicPr>
            <a:picLocks noChangeAspect="1" noChangeArrowheads="1"/>
          </p:cNvPicPr>
          <p:nvPr/>
        </p:nvPicPr>
        <p:blipFill>
          <a:blip r:embed="rId4" cstate="print"/>
          <a:srcRect/>
          <a:stretch>
            <a:fillRect/>
          </a:stretch>
        </p:blipFill>
        <p:spPr bwMode="auto">
          <a:xfrm>
            <a:off x="3962400" y="1676400"/>
            <a:ext cx="3371850" cy="3371851"/>
          </a:xfrm>
          <a:prstGeom prst="rect">
            <a:avLst/>
          </a:prstGeom>
          <a:noFill/>
        </p:spPr>
      </p:pic>
      <p:graphicFrame>
        <p:nvGraphicFramePr>
          <p:cNvPr id="13" name="Table 12"/>
          <p:cNvGraphicFramePr>
            <a:graphicFrameLocks noGrp="1"/>
          </p:cNvGraphicFramePr>
          <p:nvPr/>
        </p:nvGraphicFramePr>
        <p:xfrm>
          <a:off x="914400" y="2133600"/>
          <a:ext cx="1905000" cy="2438400"/>
        </p:xfrm>
        <a:graphic>
          <a:graphicData uri="http://schemas.openxmlformats.org/drawingml/2006/table">
            <a:tbl>
              <a:tblPr/>
              <a:tblGrid>
                <a:gridCol w="952500">
                  <a:extLst>
                    <a:ext uri="{9D8B030D-6E8A-4147-A177-3AD203B41FA5}">
                      <a16:colId xmlns:a16="http://schemas.microsoft.com/office/drawing/2014/main" val="20000"/>
                    </a:ext>
                  </a:extLst>
                </a:gridCol>
                <a:gridCol w="952500">
                  <a:extLst>
                    <a:ext uri="{9D8B030D-6E8A-4147-A177-3AD203B41FA5}">
                      <a16:colId xmlns:a16="http://schemas.microsoft.com/office/drawing/2014/main" val="20001"/>
                    </a:ext>
                  </a:extLst>
                </a:gridCol>
              </a:tblGrid>
              <a:tr h="487680">
                <a:tc>
                  <a:txBody>
                    <a:bodyPr/>
                    <a:lstStyle/>
                    <a:p>
                      <a:pPr marL="0" marR="0" algn="ctr">
                        <a:lnSpc>
                          <a:spcPct val="115000"/>
                        </a:lnSpc>
                        <a:spcBef>
                          <a:spcPts val="0"/>
                        </a:spcBef>
                        <a:spcAft>
                          <a:spcPts val="0"/>
                        </a:spcAft>
                      </a:pPr>
                      <a:r>
                        <a:rPr lang="en-US" sz="2400" dirty="0">
                          <a:latin typeface="Comic Sans MS"/>
                          <a:ea typeface="Calibri"/>
                          <a:cs typeface="Times New Roman"/>
                        </a:rPr>
                        <a:t>X</a:t>
                      </a:r>
                      <a:endParaRPr lang="en-US" sz="2400" dirty="0">
                        <a:latin typeface="Calibri"/>
                        <a:ea typeface="Calibri"/>
                        <a:cs typeface="Times New Roman"/>
                      </a:endParaRP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400" dirty="0">
                          <a:latin typeface="Comic Sans MS"/>
                          <a:ea typeface="Calibri"/>
                          <a:cs typeface="Times New Roman"/>
                        </a:rPr>
                        <a:t>Y</a:t>
                      </a:r>
                      <a:endParaRPr lang="en-US" sz="2400" dirty="0">
                        <a:latin typeface="Calibri"/>
                        <a:ea typeface="Calibri"/>
                        <a:cs typeface="Times New Roman"/>
                      </a:endParaRP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87680">
                <a:tc>
                  <a:txBody>
                    <a:bodyPr/>
                    <a:lstStyle/>
                    <a:p>
                      <a:pPr marL="0" marR="0" algn="ctr">
                        <a:lnSpc>
                          <a:spcPct val="115000"/>
                        </a:lnSpc>
                        <a:spcBef>
                          <a:spcPts val="0"/>
                        </a:spcBef>
                        <a:spcAft>
                          <a:spcPts val="0"/>
                        </a:spcAft>
                      </a:pPr>
                      <a:r>
                        <a:rPr lang="en-US" sz="2400" dirty="0">
                          <a:solidFill>
                            <a:srgbClr val="A12CA4"/>
                          </a:solidFill>
                          <a:latin typeface="Comic Sans MS"/>
                          <a:ea typeface="Calibri"/>
                          <a:cs typeface="Times New Roman"/>
                        </a:rPr>
                        <a:t>0</a:t>
                      </a:r>
                      <a:endParaRPr lang="en-US" sz="2400" dirty="0">
                        <a:solidFill>
                          <a:srgbClr val="A12CA4"/>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400" dirty="0">
                          <a:solidFill>
                            <a:srgbClr val="A12CA4"/>
                          </a:solidFill>
                          <a:latin typeface="Comic Sans MS"/>
                          <a:ea typeface="Calibri"/>
                          <a:cs typeface="Times New Roman"/>
                        </a:rPr>
                        <a:t>0</a:t>
                      </a:r>
                      <a:endParaRPr lang="en-US" sz="2400" dirty="0">
                        <a:solidFill>
                          <a:srgbClr val="A12CA4"/>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87680">
                <a:tc>
                  <a:txBody>
                    <a:bodyPr/>
                    <a:lstStyle/>
                    <a:p>
                      <a:pPr marL="0" marR="0" algn="ctr">
                        <a:lnSpc>
                          <a:spcPct val="115000"/>
                        </a:lnSpc>
                        <a:spcBef>
                          <a:spcPts val="0"/>
                        </a:spcBef>
                        <a:spcAft>
                          <a:spcPts val="0"/>
                        </a:spcAft>
                      </a:pPr>
                      <a:r>
                        <a:rPr lang="en-US" sz="2400">
                          <a:solidFill>
                            <a:srgbClr val="00B050"/>
                          </a:solidFill>
                          <a:latin typeface="Comic Sans MS"/>
                          <a:ea typeface="Calibri"/>
                          <a:cs typeface="Times New Roman"/>
                        </a:rPr>
                        <a:t>2</a:t>
                      </a:r>
                      <a:endParaRPr lang="en-US" sz="2400">
                        <a:solidFill>
                          <a:srgbClr val="00B050"/>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400" dirty="0">
                          <a:solidFill>
                            <a:srgbClr val="00B050"/>
                          </a:solidFill>
                          <a:latin typeface="Comic Sans MS"/>
                          <a:ea typeface="Calibri"/>
                          <a:cs typeface="Times New Roman"/>
                        </a:rPr>
                        <a:t>3</a:t>
                      </a:r>
                      <a:endParaRPr lang="en-US" sz="2400" dirty="0">
                        <a:solidFill>
                          <a:srgbClr val="00B050"/>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87680">
                <a:tc>
                  <a:txBody>
                    <a:bodyPr/>
                    <a:lstStyle/>
                    <a:p>
                      <a:pPr marL="0" marR="0" algn="ctr">
                        <a:lnSpc>
                          <a:spcPct val="115000"/>
                        </a:lnSpc>
                        <a:spcBef>
                          <a:spcPts val="0"/>
                        </a:spcBef>
                        <a:spcAft>
                          <a:spcPts val="0"/>
                        </a:spcAft>
                      </a:pPr>
                      <a:r>
                        <a:rPr lang="en-US" sz="2400">
                          <a:solidFill>
                            <a:srgbClr val="FF0000"/>
                          </a:solidFill>
                          <a:latin typeface="Comic Sans MS"/>
                          <a:ea typeface="Calibri"/>
                          <a:cs typeface="Times New Roman"/>
                        </a:rPr>
                        <a:t>-3</a:t>
                      </a:r>
                      <a:endParaRPr lang="en-US" sz="2400">
                        <a:solidFill>
                          <a:srgbClr val="FF0000"/>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400" dirty="0">
                          <a:solidFill>
                            <a:srgbClr val="FF0000"/>
                          </a:solidFill>
                          <a:latin typeface="Comic Sans MS"/>
                          <a:ea typeface="Calibri"/>
                          <a:cs typeface="Times New Roman"/>
                        </a:rPr>
                        <a:t>1</a:t>
                      </a:r>
                      <a:endParaRPr lang="en-US" sz="2400" dirty="0">
                        <a:solidFill>
                          <a:srgbClr val="FF0000"/>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487680">
                <a:tc>
                  <a:txBody>
                    <a:bodyPr/>
                    <a:lstStyle/>
                    <a:p>
                      <a:pPr marL="0" marR="0" algn="ctr">
                        <a:lnSpc>
                          <a:spcPct val="115000"/>
                        </a:lnSpc>
                        <a:spcBef>
                          <a:spcPts val="0"/>
                        </a:spcBef>
                        <a:spcAft>
                          <a:spcPts val="0"/>
                        </a:spcAft>
                      </a:pPr>
                      <a:r>
                        <a:rPr lang="en-US" sz="2400">
                          <a:solidFill>
                            <a:srgbClr val="0070C0"/>
                          </a:solidFill>
                          <a:latin typeface="Comic Sans MS"/>
                          <a:ea typeface="Calibri"/>
                          <a:cs typeface="Times New Roman"/>
                        </a:rPr>
                        <a:t>-1.5</a:t>
                      </a:r>
                      <a:endParaRPr lang="en-US" sz="2400">
                        <a:solidFill>
                          <a:srgbClr val="0070C0"/>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400" dirty="0">
                          <a:solidFill>
                            <a:srgbClr val="0070C0"/>
                          </a:solidFill>
                          <a:latin typeface="Comic Sans MS"/>
                          <a:ea typeface="Calibri"/>
                          <a:cs typeface="Times New Roman"/>
                        </a:rPr>
                        <a:t>-2.5</a:t>
                      </a:r>
                      <a:endParaRPr lang="en-US" sz="2400" dirty="0">
                        <a:solidFill>
                          <a:srgbClr val="0070C0"/>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4" descr="http://www.eduplace.com/math/mathsteps/artwork/4_coord_what1.gif"/>
          <p:cNvPicPr>
            <a:picLocks noChangeAspect="1" noChangeArrowheads="1"/>
          </p:cNvPicPr>
          <p:nvPr/>
        </p:nvPicPr>
        <p:blipFill>
          <a:blip r:embed="rId3" cstate="print"/>
          <a:srcRect t="14883"/>
          <a:stretch>
            <a:fillRect/>
          </a:stretch>
        </p:blipFill>
        <p:spPr bwMode="auto">
          <a:xfrm>
            <a:off x="544286" y="1792240"/>
            <a:ext cx="3505200" cy="2983523"/>
          </a:xfrm>
          <a:prstGeom prst="rect">
            <a:avLst/>
          </a:prstGeom>
          <a:noFill/>
          <a:ln>
            <a:noFill/>
          </a:ln>
        </p:spPr>
      </p:pic>
      <p:grpSp>
        <p:nvGrpSpPr>
          <p:cNvPr id="2" name="Group 3"/>
          <p:cNvGrpSpPr/>
          <p:nvPr/>
        </p:nvGrpSpPr>
        <p:grpSpPr>
          <a:xfrm>
            <a:off x="304800" y="228600"/>
            <a:ext cx="8534400" cy="6324600"/>
            <a:chOff x="304800" y="228600"/>
            <a:chExt cx="8534400" cy="6324600"/>
          </a:xfrm>
        </p:grpSpPr>
        <p:sp>
          <p:nvSpPr>
            <p:cNvPr id="6" name="Rectangle 5"/>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p:cNvSpPr txBox="1"/>
            <p:nvPr/>
          </p:nvSpPr>
          <p:spPr>
            <a:xfrm>
              <a:off x="1143000" y="457200"/>
              <a:ext cx="6781800" cy="1200329"/>
            </a:xfrm>
            <a:prstGeom prst="rect">
              <a:avLst/>
            </a:prstGeom>
            <a:noFill/>
          </p:spPr>
          <p:txBody>
            <a:bodyPr wrap="square" rtlCol="0">
              <a:spAutoFit/>
            </a:bodyPr>
            <a:lstStyle/>
            <a:p>
              <a:pPr algn="ctr"/>
              <a:endParaRPr lang="en-US" sz="7200" dirty="0">
                <a:latin typeface="Comic Sans MS" pitchFamily="66" charset="0"/>
              </a:endParaRPr>
            </a:p>
          </p:txBody>
        </p:sp>
        <p:sp>
          <p:nvSpPr>
            <p:cNvPr id="8" name="TextBox 7"/>
            <p:cNvSpPr txBox="1"/>
            <p:nvPr/>
          </p:nvSpPr>
          <p:spPr>
            <a:xfrm>
              <a:off x="381000" y="4953000"/>
              <a:ext cx="8382000" cy="584775"/>
            </a:xfrm>
            <a:prstGeom prst="rect">
              <a:avLst/>
            </a:prstGeom>
            <a:noFill/>
          </p:spPr>
          <p:txBody>
            <a:bodyPr wrap="square" rtlCol="0">
              <a:spAutoFit/>
            </a:bodyPr>
            <a:lstStyle/>
            <a:p>
              <a:pPr algn="ctr"/>
              <a:endParaRPr lang="en-US" sz="3200" dirty="0">
                <a:latin typeface="Comic Sans MS" pitchFamily="66" charset="0"/>
              </a:endParaRPr>
            </a:p>
          </p:txBody>
        </p:sp>
        <p:sp>
          <p:nvSpPr>
            <p:cNvPr id="5" name="Rectangle 4"/>
            <p:cNvSpPr/>
            <p:nvPr/>
          </p:nvSpPr>
          <p:spPr>
            <a:xfrm>
              <a:off x="304800" y="228600"/>
              <a:ext cx="85344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TextBox 10"/>
          <p:cNvSpPr txBox="1"/>
          <p:nvPr/>
        </p:nvSpPr>
        <p:spPr>
          <a:xfrm>
            <a:off x="211015" y="549533"/>
            <a:ext cx="8750105" cy="1107996"/>
          </a:xfrm>
          <a:prstGeom prst="rect">
            <a:avLst/>
          </a:prstGeom>
          <a:noFill/>
        </p:spPr>
        <p:txBody>
          <a:bodyPr wrap="square" rtlCol="0">
            <a:spAutoFit/>
          </a:bodyPr>
          <a:lstStyle/>
          <a:p>
            <a:pPr algn="ctr"/>
            <a:r>
              <a:rPr lang="en-US" sz="6600" dirty="0">
                <a:latin typeface="Comic Sans MS" pitchFamily="66" charset="0"/>
              </a:rPr>
              <a:t>coordinate grid/plane</a:t>
            </a:r>
          </a:p>
        </p:txBody>
      </p:sp>
      <p:sp>
        <p:nvSpPr>
          <p:cNvPr id="12" name="TextBox 11"/>
          <p:cNvSpPr txBox="1"/>
          <p:nvPr/>
        </p:nvSpPr>
        <p:spPr>
          <a:xfrm>
            <a:off x="304800" y="5023755"/>
            <a:ext cx="8534400" cy="1384995"/>
          </a:xfrm>
          <a:prstGeom prst="rect">
            <a:avLst/>
          </a:prstGeom>
          <a:noFill/>
        </p:spPr>
        <p:txBody>
          <a:bodyPr wrap="square" rtlCol="0">
            <a:spAutoFit/>
          </a:bodyPr>
          <a:lstStyle/>
          <a:p>
            <a:pPr algn="ctr"/>
            <a:r>
              <a:rPr lang="en-US" sz="2800" dirty="0">
                <a:latin typeface="Comic Sans MS" pitchFamily="66" charset="0"/>
              </a:rPr>
              <a:t>the plane formed by two perpendicular number lines intersecting at their zero points used for displaying the location </a:t>
            </a:r>
            <a:r>
              <a:rPr lang="en-US" sz="2800">
                <a:latin typeface="Comic Sans MS" pitchFamily="66" charset="0"/>
              </a:rPr>
              <a:t>of coordinates</a:t>
            </a:r>
            <a:endParaRPr lang="en-US" sz="2800" dirty="0">
              <a:latin typeface="Comic Sans MS" pitchFamily="66" charset="0"/>
            </a:endParaRPr>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74127" y="1800080"/>
            <a:ext cx="2843893" cy="2843893"/>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69397" y="1451762"/>
            <a:ext cx="7858376" cy="1107996"/>
          </a:xfrm>
          <a:prstGeom prst="rect">
            <a:avLst/>
          </a:prstGeom>
        </p:spPr>
        <p:txBody>
          <a:bodyPr wrap="square">
            <a:spAutoFit/>
          </a:bodyPr>
          <a:lstStyle/>
          <a:p>
            <a:pPr algn="ctr"/>
            <a:r>
              <a:rPr lang="en-US" sz="6600" dirty="0">
                <a:latin typeface="Comic Sans MS" panose="030F0702030302020204" pitchFamily="66" charset="0"/>
              </a:rPr>
              <a:t>coordinate system </a:t>
            </a:r>
          </a:p>
        </p:txBody>
      </p:sp>
      <p:sp>
        <p:nvSpPr>
          <p:cNvPr id="3" name="TextBox 2"/>
          <p:cNvSpPr txBox="1"/>
          <p:nvPr/>
        </p:nvSpPr>
        <p:spPr>
          <a:xfrm>
            <a:off x="836624" y="4425398"/>
            <a:ext cx="7523922" cy="1200329"/>
          </a:xfrm>
          <a:prstGeom prst="rect">
            <a:avLst/>
          </a:prstGeom>
          <a:noFill/>
          <a:ln>
            <a:solidFill>
              <a:schemeClr val="tx1"/>
            </a:solidFill>
          </a:ln>
        </p:spPr>
        <p:txBody>
          <a:bodyPr wrap="square" rtlCol="0">
            <a:spAutoFit/>
          </a:bodyPr>
          <a:lstStyle/>
          <a:p>
            <a:r>
              <a:rPr lang="en-US" sz="2400" dirty="0">
                <a:latin typeface="Comic Sans MS" panose="030F0702030302020204" pitchFamily="66" charset="0"/>
              </a:rPr>
              <a:t>a plane formed by a horizontal number line, called the x-axis, and a vertical number line, called the   y-axis which intersect at a point called the origin</a:t>
            </a:r>
          </a:p>
        </p:txBody>
      </p:sp>
      <p:pic>
        <p:nvPicPr>
          <p:cNvPr id="4" name="Picture 3"/>
          <p:cNvPicPr>
            <a:picLocks noChangeAspect="1"/>
          </p:cNvPicPr>
          <p:nvPr/>
        </p:nvPicPr>
        <p:blipFill>
          <a:blip r:embed="rId3"/>
          <a:stretch>
            <a:fillRect/>
          </a:stretch>
        </p:blipFill>
        <p:spPr>
          <a:xfrm>
            <a:off x="3675459" y="2536674"/>
            <a:ext cx="2403223" cy="1685129"/>
          </a:xfrm>
          <a:prstGeom prst="rect">
            <a:avLst/>
          </a:prstGeom>
        </p:spPr>
      </p:pic>
    </p:spTree>
    <p:extLst>
      <p:ext uri="{BB962C8B-B14F-4D97-AF65-F5344CB8AC3E}">
        <p14:creationId xmlns:p14="http://schemas.microsoft.com/office/powerpoint/2010/main" val="12233508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04800"/>
            <a:ext cx="6781800" cy="1569660"/>
          </a:xfrm>
          <a:prstGeom prst="rect">
            <a:avLst/>
          </a:prstGeom>
          <a:noFill/>
        </p:spPr>
        <p:txBody>
          <a:bodyPr wrap="square" rtlCol="0">
            <a:spAutoFit/>
          </a:bodyPr>
          <a:lstStyle/>
          <a:p>
            <a:pPr algn="ctr"/>
            <a:r>
              <a:rPr lang="en-US" sz="9600" dirty="0">
                <a:latin typeface="Comic Sans MS" pitchFamily="66" charset="0"/>
              </a:rPr>
              <a:t>cube</a:t>
            </a:r>
          </a:p>
        </p:txBody>
      </p:sp>
      <p:sp>
        <p:nvSpPr>
          <p:cNvPr id="10" name="TextBox 9"/>
          <p:cNvSpPr txBox="1"/>
          <p:nvPr/>
        </p:nvSpPr>
        <p:spPr>
          <a:xfrm>
            <a:off x="381000" y="5069058"/>
            <a:ext cx="8382000" cy="1323439"/>
          </a:xfrm>
          <a:prstGeom prst="rect">
            <a:avLst/>
          </a:prstGeom>
          <a:noFill/>
        </p:spPr>
        <p:txBody>
          <a:bodyPr wrap="square" rtlCol="0">
            <a:spAutoFit/>
          </a:bodyPr>
          <a:lstStyle/>
          <a:p>
            <a:pPr algn="ctr"/>
            <a:r>
              <a:rPr lang="en-US" sz="4000" dirty="0">
                <a:latin typeface="Comic Sans MS" pitchFamily="66" charset="0"/>
              </a:rPr>
              <a:t>a 3-dimensional figure with </a:t>
            </a:r>
          </a:p>
          <a:p>
            <a:pPr algn="ctr"/>
            <a:r>
              <a:rPr lang="en-US" sz="4000" dirty="0">
                <a:latin typeface="Comic Sans MS" pitchFamily="66" charset="0"/>
              </a:rPr>
              <a:t>six congruent square faces</a:t>
            </a:r>
          </a:p>
        </p:txBody>
      </p:sp>
      <p:sp>
        <p:nvSpPr>
          <p:cNvPr id="1026" name="AutoShape 2"/>
          <p:cNvSpPr>
            <a:spLocks noChangeArrowheads="1"/>
          </p:cNvSpPr>
          <p:nvPr/>
        </p:nvSpPr>
        <p:spPr bwMode="auto">
          <a:xfrm>
            <a:off x="3581400" y="2438400"/>
            <a:ext cx="2209800" cy="2057400"/>
          </a:xfrm>
          <a:prstGeom prst="cube">
            <a:avLst>
              <a:gd name="adj" fmla="val 25000"/>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7" name="Picture 6" descr="Dice.png"/>
          <p:cNvPicPr>
            <a:picLocks noChangeAspect="1"/>
          </p:cNvPicPr>
          <p:nvPr/>
        </p:nvPicPr>
        <p:blipFill>
          <a:blip r:embed="rId3" cstate="print">
            <a:lum contrast="20000"/>
          </a:blip>
          <a:stretch>
            <a:fillRect/>
          </a:stretch>
        </p:blipFill>
        <p:spPr>
          <a:xfrm>
            <a:off x="6596872" y="1635376"/>
            <a:ext cx="2097423" cy="2097423"/>
          </a:xfrm>
          <a:prstGeom prst="rect">
            <a:avLst/>
          </a:prstGeom>
        </p:spPr>
      </p:pic>
      <p:pic>
        <p:nvPicPr>
          <p:cNvPr id="70659" name="Picture 3" descr="C:\Documents and Settings\lsharlow\Local Settings\Temporary Internet Files\Content.IE5\NMZ479YA\MC900290350[1].wmf"/>
          <p:cNvPicPr>
            <a:picLocks noChangeAspect="1" noChangeArrowheads="1"/>
          </p:cNvPicPr>
          <p:nvPr/>
        </p:nvPicPr>
        <p:blipFill>
          <a:blip r:embed="rId4" cstate="print">
            <a:grayscl/>
          </a:blip>
          <a:srcRect l="34072" t="53169" r="30812"/>
          <a:stretch>
            <a:fillRect/>
          </a:stretch>
        </p:blipFill>
        <p:spPr bwMode="auto">
          <a:xfrm>
            <a:off x="717477" y="1810871"/>
            <a:ext cx="1664337" cy="1900517"/>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28600"/>
            <a:ext cx="6781800" cy="1569660"/>
          </a:xfrm>
          <a:prstGeom prst="rect">
            <a:avLst/>
          </a:prstGeom>
          <a:noFill/>
        </p:spPr>
        <p:txBody>
          <a:bodyPr wrap="square" rtlCol="0">
            <a:spAutoFit/>
          </a:bodyPr>
          <a:lstStyle/>
          <a:p>
            <a:pPr algn="ctr"/>
            <a:r>
              <a:rPr lang="en-US" sz="9600" dirty="0">
                <a:latin typeface="Comic Sans MS" pitchFamily="66" charset="0"/>
              </a:rPr>
              <a:t>cylinder</a:t>
            </a:r>
          </a:p>
        </p:txBody>
      </p:sp>
      <p:sp>
        <p:nvSpPr>
          <p:cNvPr id="10" name="TextBox 9"/>
          <p:cNvSpPr txBox="1"/>
          <p:nvPr/>
        </p:nvSpPr>
        <p:spPr>
          <a:xfrm>
            <a:off x="381000" y="4817762"/>
            <a:ext cx="8382000" cy="1754326"/>
          </a:xfrm>
          <a:prstGeom prst="rect">
            <a:avLst/>
          </a:prstGeom>
          <a:noFill/>
        </p:spPr>
        <p:txBody>
          <a:bodyPr wrap="square" rtlCol="0">
            <a:spAutoFit/>
          </a:bodyPr>
          <a:lstStyle/>
          <a:p>
            <a:pPr algn="ctr"/>
            <a:r>
              <a:rPr lang="en-US" sz="3600" dirty="0">
                <a:latin typeface="Comic Sans MS" pitchFamily="66" charset="0"/>
              </a:rPr>
              <a:t>a 3-dimensional figure with one curved surface and two parallel, congruent circular bases</a:t>
            </a:r>
          </a:p>
        </p:txBody>
      </p:sp>
      <p:sp>
        <p:nvSpPr>
          <p:cNvPr id="4098" name="AutoShape 2"/>
          <p:cNvSpPr>
            <a:spLocks noChangeArrowheads="1"/>
          </p:cNvSpPr>
          <p:nvPr/>
        </p:nvSpPr>
        <p:spPr bwMode="auto">
          <a:xfrm>
            <a:off x="1524000" y="2514600"/>
            <a:ext cx="1371600" cy="1905000"/>
          </a:xfrm>
          <a:prstGeom prst="can">
            <a:avLst>
              <a:gd name="adj" fmla="val 31349"/>
            </a:avLst>
          </a:prstGeom>
          <a:solidFill>
            <a:srgbClr val="FFFFFF"/>
          </a:solid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099" name="AutoShape 3"/>
          <p:cNvSpPr>
            <a:spLocks noChangeArrowheads="1"/>
          </p:cNvSpPr>
          <p:nvPr/>
        </p:nvSpPr>
        <p:spPr bwMode="auto">
          <a:xfrm rot="16200000">
            <a:off x="4766983" y="1772771"/>
            <a:ext cx="609600" cy="2667000"/>
          </a:xfrm>
          <a:prstGeom prst="can">
            <a:avLst>
              <a:gd name="adj" fmla="val 61905"/>
            </a:avLst>
          </a:prstGeom>
          <a:solidFill>
            <a:srgbClr val="FFFFFF"/>
          </a:solid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pic>
        <p:nvPicPr>
          <p:cNvPr id="69633" name="Picture 1" descr="C:\Documents and Settings\lsharlow\Local Settings\Temporary Internet Files\Content.IE5\EGDJMC59\MC900434769[1].png"/>
          <p:cNvPicPr>
            <a:picLocks noChangeAspect="1" noChangeArrowheads="1"/>
          </p:cNvPicPr>
          <p:nvPr/>
        </p:nvPicPr>
        <p:blipFill>
          <a:blip r:embed="rId3" cstate="print">
            <a:grayscl/>
          </a:blip>
          <a:srcRect/>
          <a:stretch>
            <a:fillRect/>
          </a:stretch>
        </p:blipFill>
        <p:spPr bwMode="auto">
          <a:xfrm>
            <a:off x="6728125" y="1940971"/>
            <a:ext cx="2415875" cy="2415875"/>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44656"/>
            <a:ext cx="6781800" cy="1446550"/>
          </a:xfrm>
          <a:prstGeom prst="rect">
            <a:avLst/>
          </a:prstGeom>
          <a:noFill/>
        </p:spPr>
        <p:txBody>
          <a:bodyPr wrap="square" rtlCol="0">
            <a:spAutoFit/>
          </a:bodyPr>
          <a:lstStyle/>
          <a:p>
            <a:pPr algn="ctr"/>
            <a:r>
              <a:rPr lang="en-US" sz="8800" dirty="0">
                <a:latin typeface="Comic Sans MS" pitchFamily="66" charset="0"/>
              </a:rPr>
              <a:t>data</a:t>
            </a:r>
          </a:p>
        </p:txBody>
      </p:sp>
      <p:sp>
        <p:nvSpPr>
          <p:cNvPr id="10" name="TextBox 9"/>
          <p:cNvSpPr txBox="1"/>
          <p:nvPr/>
        </p:nvSpPr>
        <p:spPr>
          <a:xfrm>
            <a:off x="381000" y="4953000"/>
            <a:ext cx="8382000" cy="1569660"/>
          </a:xfrm>
          <a:prstGeom prst="rect">
            <a:avLst/>
          </a:prstGeom>
          <a:noFill/>
        </p:spPr>
        <p:txBody>
          <a:bodyPr wrap="square" rtlCol="0">
            <a:spAutoFit/>
          </a:bodyPr>
          <a:lstStyle/>
          <a:p>
            <a:pPr algn="ctr"/>
            <a:r>
              <a:rPr lang="en-US" sz="3200" dirty="0">
                <a:latin typeface="Comic Sans MS" pitchFamily="66" charset="0"/>
              </a:rPr>
              <a:t>information that is collected by counting, measuring, asking questions, or observing that is usually organized for analysis</a:t>
            </a:r>
          </a:p>
        </p:txBody>
      </p:sp>
      <p:pic>
        <p:nvPicPr>
          <p:cNvPr id="7" name="Picture 6" descr="a.jpg"/>
          <p:cNvPicPr>
            <a:picLocks noChangeAspect="1"/>
          </p:cNvPicPr>
          <p:nvPr/>
        </p:nvPicPr>
        <p:blipFill>
          <a:blip r:embed="rId3" cstate="print">
            <a:grayscl/>
            <a:lum bright="10000"/>
          </a:blip>
          <a:stretch>
            <a:fillRect/>
          </a:stretch>
        </p:blipFill>
        <p:spPr>
          <a:xfrm>
            <a:off x="5632704" y="1682496"/>
            <a:ext cx="2323337" cy="2859491"/>
          </a:xfrm>
          <a:prstGeom prst="ellipse">
            <a:avLst/>
          </a:prstGeom>
        </p:spPr>
      </p:pic>
      <p:pic>
        <p:nvPicPr>
          <p:cNvPr id="11" name="Picture 10" descr="hand-clipboard.jpg"/>
          <p:cNvPicPr>
            <a:picLocks noChangeAspect="1"/>
          </p:cNvPicPr>
          <p:nvPr/>
        </p:nvPicPr>
        <p:blipFill>
          <a:blip r:embed="rId4" cstate="print">
            <a:grayscl/>
          </a:blip>
          <a:srcRect b="19674"/>
          <a:stretch>
            <a:fillRect/>
          </a:stretch>
        </p:blipFill>
        <p:spPr>
          <a:xfrm>
            <a:off x="1106783" y="1957720"/>
            <a:ext cx="2486025" cy="2295304"/>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961744"/>
            <a:ext cx="8534400" cy="159145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44656"/>
            <a:ext cx="6781800" cy="1446550"/>
          </a:xfrm>
          <a:prstGeom prst="rect">
            <a:avLst/>
          </a:prstGeom>
          <a:noFill/>
        </p:spPr>
        <p:txBody>
          <a:bodyPr wrap="square" rtlCol="0">
            <a:spAutoFit/>
          </a:bodyPr>
          <a:lstStyle/>
          <a:p>
            <a:pPr algn="ctr"/>
            <a:r>
              <a:rPr lang="en-US" sz="8800" dirty="0">
                <a:latin typeface="Comic Sans MS" pitchFamily="66" charset="0"/>
              </a:rPr>
              <a:t>data display</a:t>
            </a:r>
          </a:p>
        </p:txBody>
      </p:sp>
      <p:sp>
        <p:nvSpPr>
          <p:cNvPr id="10" name="TextBox 9"/>
          <p:cNvSpPr txBox="1"/>
          <p:nvPr/>
        </p:nvSpPr>
        <p:spPr>
          <a:xfrm>
            <a:off x="381000" y="5042940"/>
            <a:ext cx="8382000" cy="769441"/>
          </a:xfrm>
          <a:prstGeom prst="rect">
            <a:avLst/>
          </a:prstGeom>
          <a:noFill/>
        </p:spPr>
        <p:txBody>
          <a:bodyPr wrap="square" rtlCol="0">
            <a:spAutoFit/>
          </a:bodyPr>
          <a:lstStyle/>
          <a:p>
            <a:pPr algn="ctr"/>
            <a:r>
              <a:rPr lang="en-US" sz="4400" dirty="0">
                <a:latin typeface="Comic Sans MS" pitchFamily="66" charset="0"/>
              </a:rPr>
              <a:t>a way to organize data</a:t>
            </a:r>
          </a:p>
        </p:txBody>
      </p:sp>
      <p:pic>
        <p:nvPicPr>
          <p:cNvPr id="14" name="Picture 13"/>
          <p:cNvPicPr/>
          <p:nvPr/>
        </p:nvPicPr>
        <p:blipFill>
          <a:blip r:embed="rId3" cstate="print"/>
          <a:srcRect/>
          <a:stretch>
            <a:fillRect/>
          </a:stretch>
        </p:blipFill>
        <p:spPr bwMode="auto">
          <a:xfrm>
            <a:off x="5450205" y="1931894"/>
            <a:ext cx="3617595" cy="1630045"/>
          </a:xfrm>
          <a:prstGeom prst="rect">
            <a:avLst/>
          </a:prstGeom>
          <a:noFill/>
          <a:ln w="9525">
            <a:noFill/>
            <a:miter lim="800000"/>
            <a:headEnd/>
            <a:tailEnd/>
          </a:ln>
        </p:spPr>
      </p:pic>
      <p:pic>
        <p:nvPicPr>
          <p:cNvPr id="68609" name="Picture 1"/>
          <p:cNvPicPr>
            <a:picLocks noChangeAspect="1" noChangeArrowheads="1"/>
          </p:cNvPicPr>
          <p:nvPr/>
        </p:nvPicPr>
        <p:blipFill>
          <a:blip r:embed="rId4" cstate="print"/>
          <a:srcRect/>
          <a:stretch>
            <a:fillRect/>
          </a:stretch>
        </p:blipFill>
        <p:spPr bwMode="auto">
          <a:xfrm>
            <a:off x="277806" y="1959429"/>
            <a:ext cx="4320508" cy="1529812"/>
          </a:xfrm>
          <a:prstGeom prst="snipRoundRect">
            <a:avLst/>
          </a:prstGeom>
          <a:noFill/>
          <a:ln w="9525">
            <a:noFill/>
            <a:miter lim="800000"/>
            <a:headEnd/>
            <a:tailEnd/>
          </a:ln>
        </p:spPr>
      </p:pic>
      <p:graphicFrame>
        <p:nvGraphicFramePr>
          <p:cNvPr id="11" name="Table 10"/>
          <p:cNvGraphicFramePr>
            <a:graphicFrameLocks noGrp="1"/>
          </p:cNvGraphicFramePr>
          <p:nvPr/>
        </p:nvGraphicFramePr>
        <p:xfrm>
          <a:off x="2989943" y="3705496"/>
          <a:ext cx="3294743" cy="1005840"/>
        </p:xfrm>
        <a:graphic>
          <a:graphicData uri="http://schemas.openxmlformats.org/drawingml/2006/table">
            <a:tbl>
              <a:tblPr firstRow="1" bandRow="1">
                <a:tableStyleId>{5940675A-B579-460E-94D1-54222C63F5DA}</a:tableStyleId>
              </a:tblPr>
              <a:tblGrid>
                <a:gridCol w="1364343">
                  <a:extLst>
                    <a:ext uri="{9D8B030D-6E8A-4147-A177-3AD203B41FA5}">
                      <a16:colId xmlns:a16="http://schemas.microsoft.com/office/drawing/2014/main" val="20000"/>
                    </a:ext>
                  </a:extLst>
                </a:gridCol>
                <a:gridCol w="482600">
                  <a:extLst>
                    <a:ext uri="{9D8B030D-6E8A-4147-A177-3AD203B41FA5}">
                      <a16:colId xmlns:a16="http://schemas.microsoft.com/office/drawing/2014/main" val="20001"/>
                    </a:ext>
                  </a:extLst>
                </a:gridCol>
                <a:gridCol w="482600">
                  <a:extLst>
                    <a:ext uri="{9D8B030D-6E8A-4147-A177-3AD203B41FA5}">
                      <a16:colId xmlns:a16="http://schemas.microsoft.com/office/drawing/2014/main" val="20002"/>
                    </a:ext>
                  </a:extLst>
                </a:gridCol>
                <a:gridCol w="482600">
                  <a:extLst>
                    <a:ext uri="{9D8B030D-6E8A-4147-A177-3AD203B41FA5}">
                      <a16:colId xmlns:a16="http://schemas.microsoft.com/office/drawing/2014/main" val="20003"/>
                    </a:ext>
                  </a:extLst>
                </a:gridCol>
                <a:gridCol w="482600">
                  <a:extLst>
                    <a:ext uri="{9D8B030D-6E8A-4147-A177-3AD203B41FA5}">
                      <a16:colId xmlns:a16="http://schemas.microsoft.com/office/drawing/2014/main" val="20004"/>
                    </a:ext>
                  </a:extLst>
                </a:gridCol>
              </a:tblGrid>
              <a:tr h="299478">
                <a:tc gridSpan="5">
                  <a:txBody>
                    <a:bodyPr/>
                    <a:lstStyle/>
                    <a:p>
                      <a:pPr algn="ctr"/>
                      <a:r>
                        <a:rPr lang="en-US" sz="1600" b="1" dirty="0"/>
                        <a:t>Sides of Squares</a:t>
                      </a:r>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0000"/>
                  </a:ext>
                </a:extLst>
              </a:tr>
              <a:tr h="299478">
                <a:tc>
                  <a:txBody>
                    <a:bodyPr/>
                    <a:lstStyle/>
                    <a:p>
                      <a:r>
                        <a:rPr lang="en-US" sz="1600" dirty="0"/>
                        <a:t>#</a:t>
                      </a:r>
                      <a:r>
                        <a:rPr lang="en-US" sz="1600" baseline="0" dirty="0"/>
                        <a:t> of sides</a:t>
                      </a:r>
                      <a:endParaRPr lang="en-US" sz="1600" dirty="0"/>
                    </a:p>
                  </a:txBody>
                  <a:tcPr/>
                </a:tc>
                <a:tc>
                  <a:txBody>
                    <a:bodyPr/>
                    <a:lstStyle/>
                    <a:p>
                      <a:pPr algn="ctr"/>
                      <a:r>
                        <a:rPr lang="en-US" sz="1600" dirty="0"/>
                        <a:t>4</a:t>
                      </a:r>
                    </a:p>
                  </a:txBody>
                  <a:tcPr/>
                </a:tc>
                <a:tc>
                  <a:txBody>
                    <a:bodyPr/>
                    <a:lstStyle/>
                    <a:p>
                      <a:pPr algn="ctr"/>
                      <a:r>
                        <a:rPr lang="en-US" sz="1600" dirty="0"/>
                        <a:t>8</a:t>
                      </a:r>
                    </a:p>
                  </a:txBody>
                  <a:tcPr/>
                </a:tc>
                <a:tc>
                  <a:txBody>
                    <a:bodyPr/>
                    <a:lstStyle/>
                    <a:p>
                      <a:pPr algn="ctr"/>
                      <a:r>
                        <a:rPr lang="en-US" sz="1600" dirty="0"/>
                        <a:t>12</a:t>
                      </a:r>
                    </a:p>
                  </a:txBody>
                  <a:tcPr/>
                </a:tc>
                <a:tc>
                  <a:txBody>
                    <a:bodyPr/>
                    <a:lstStyle/>
                    <a:p>
                      <a:pPr algn="ctr"/>
                      <a:r>
                        <a:rPr lang="en-US" sz="1600" dirty="0"/>
                        <a:t>16</a:t>
                      </a:r>
                    </a:p>
                  </a:txBody>
                  <a:tcPr/>
                </a:tc>
                <a:extLst>
                  <a:ext uri="{0D108BD9-81ED-4DB2-BD59-A6C34878D82A}">
                    <a16:rowId xmlns:a16="http://schemas.microsoft.com/office/drawing/2014/main" val="10001"/>
                  </a:ext>
                </a:extLst>
              </a:tr>
              <a:tr h="299478">
                <a:tc>
                  <a:txBody>
                    <a:bodyPr/>
                    <a:lstStyle/>
                    <a:p>
                      <a:r>
                        <a:rPr lang="en-US" sz="1600" dirty="0"/>
                        <a:t># of squares</a:t>
                      </a:r>
                    </a:p>
                  </a:txBody>
                  <a:tcPr/>
                </a:tc>
                <a:tc>
                  <a:txBody>
                    <a:bodyPr/>
                    <a:lstStyle/>
                    <a:p>
                      <a:pPr algn="ctr"/>
                      <a:r>
                        <a:rPr lang="en-US" sz="1600" dirty="0"/>
                        <a:t>1</a:t>
                      </a:r>
                    </a:p>
                  </a:txBody>
                  <a:tcPr/>
                </a:tc>
                <a:tc>
                  <a:txBody>
                    <a:bodyPr/>
                    <a:lstStyle/>
                    <a:p>
                      <a:pPr algn="ctr"/>
                      <a:r>
                        <a:rPr lang="en-US" sz="1600" dirty="0"/>
                        <a:t>2</a:t>
                      </a:r>
                    </a:p>
                  </a:txBody>
                  <a:tcPr/>
                </a:tc>
                <a:tc>
                  <a:txBody>
                    <a:bodyPr/>
                    <a:lstStyle/>
                    <a:p>
                      <a:pPr algn="ctr"/>
                      <a:r>
                        <a:rPr lang="en-US" sz="1600" dirty="0"/>
                        <a:t>3</a:t>
                      </a:r>
                    </a:p>
                  </a:txBody>
                  <a:tcPr/>
                </a:tc>
                <a:tc>
                  <a:txBody>
                    <a:bodyPr/>
                    <a:lstStyle/>
                    <a:p>
                      <a:pPr algn="ctr"/>
                      <a:r>
                        <a:rPr lang="en-US" sz="1600" dirty="0"/>
                        <a:t>4</a:t>
                      </a: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decagon</a:t>
            </a:r>
          </a:p>
        </p:txBody>
      </p:sp>
      <p:sp>
        <p:nvSpPr>
          <p:cNvPr id="10" name="TextBox 9"/>
          <p:cNvSpPr txBox="1"/>
          <p:nvPr/>
        </p:nvSpPr>
        <p:spPr>
          <a:xfrm>
            <a:off x="381000" y="5257800"/>
            <a:ext cx="8382000" cy="707886"/>
          </a:xfrm>
          <a:prstGeom prst="rect">
            <a:avLst/>
          </a:prstGeom>
          <a:noFill/>
        </p:spPr>
        <p:txBody>
          <a:bodyPr wrap="square" rtlCol="0">
            <a:spAutoFit/>
          </a:bodyPr>
          <a:lstStyle/>
          <a:p>
            <a:pPr algn="ctr"/>
            <a:r>
              <a:rPr lang="en-US" sz="4000" dirty="0">
                <a:latin typeface="Comic Sans MS" pitchFamily="66" charset="0"/>
              </a:rPr>
              <a:t>a polygon with 10 sides</a:t>
            </a:r>
          </a:p>
        </p:txBody>
      </p:sp>
      <p:pic>
        <p:nvPicPr>
          <p:cNvPr id="7170" name="Picture 2"/>
          <p:cNvPicPr>
            <a:picLocks noChangeAspect="1" noChangeArrowheads="1"/>
          </p:cNvPicPr>
          <p:nvPr/>
        </p:nvPicPr>
        <p:blipFill>
          <a:blip r:embed="rId3" cstate="print">
            <a:biLevel thresh="50000"/>
          </a:blip>
          <a:srcRect/>
          <a:stretch>
            <a:fillRect/>
          </a:stretch>
        </p:blipFill>
        <p:spPr bwMode="auto">
          <a:xfrm>
            <a:off x="4720883" y="1896794"/>
            <a:ext cx="2800350" cy="2857500"/>
          </a:xfrm>
          <a:prstGeom prst="rect">
            <a:avLst/>
          </a:prstGeom>
          <a:noFill/>
          <a:ln w="9525">
            <a:noFill/>
            <a:miter lim="800000"/>
            <a:headEnd/>
            <a:tailEnd/>
          </a:ln>
        </p:spPr>
      </p:pic>
      <p:sp>
        <p:nvSpPr>
          <p:cNvPr id="13" name="5-Point Star 12"/>
          <p:cNvSpPr/>
          <p:nvPr/>
        </p:nvSpPr>
        <p:spPr>
          <a:xfrm>
            <a:off x="1219200" y="2057400"/>
            <a:ext cx="2057400" cy="2438400"/>
          </a:xfrm>
          <a:prstGeom prst="star5">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16257" y="457200"/>
            <a:ext cx="8291325" cy="1200329"/>
          </a:xfrm>
          <a:prstGeom prst="rect">
            <a:avLst/>
          </a:prstGeom>
          <a:noFill/>
        </p:spPr>
        <p:txBody>
          <a:bodyPr wrap="square" rtlCol="0">
            <a:spAutoFit/>
          </a:bodyPr>
          <a:lstStyle/>
          <a:p>
            <a:pPr algn="ctr"/>
            <a:r>
              <a:rPr lang="en-US" sz="7200" dirty="0">
                <a:latin typeface="Comic Sans MS" pitchFamily="66" charset="0"/>
              </a:rPr>
              <a:t>decimal fraction</a:t>
            </a:r>
          </a:p>
        </p:txBody>
      </p:sp>
      <p:sp>
        <p:nvSpPr>
          <p:cNvPr id="11" name="TextBox 10"/>
          <p:cNvSpPr txBox="1"/>
          <p:nvPr/>
        </p:nvSpPr>
        <p:spPr>
          <a:xfrm>
            <a:off x="416257" y="1996968"/>
            <a:ext cx="8153400" cy="3785652"/>
          </a:xfrm>
          <a:prstGeom prst="rect">
            <a:avLst/>
          </a:prstGeom>
          <a:noFill/>
        </p:spPr>
        <p:txBody>
          <a:bodyPr wrap="square" rtlCol="0">
            <a:spAutoFit/>
          </a:bodyPr>
          <a:lstStyle/>
          <a:p>
            <a:pPr algn="ctr">
              <a:lnSpc>
                <a:spcPct val="150000"/>
              </a:lnSpc>
            </a:pPr>
            <a:r>
              <a:rPr lang="en-US" sz="6000" dirty="0">
                <a:latin typeface="Comic Sans MS" pitchFamily="66" charset="0"/>
              </a:rPr>
              <a:t>$23.75       </a:t>
            </a:r>
          </a:p>
          <a:p>
            <a:pPr algn="ctr">
              <a:lnSpc>
                <a:spcPct val="150000"/>
              </a:lnSpc>
            </a:pPr>
            <a:r>
              <a:rPr lang="en-US" sz="6000" dirty="0">
                <a:latin typeface="Comic Sans MS" pitchFamily="66" charset="0"/>
              </a:rPr>
              <a:t>.6                  4.0</a:t>
            </a:r>
          </a:p>
          <a:p>
            <a:pPr algn="ctr"/>
            <a:endParaRPr lang="en-US" sz="6000" dirty="0"/>
          </a:p>
        </p:txBody>
      </p:sp>
      <p:sp>
        <p:nvSpPr>
          <p:cNvPr id="22" name="TextBox 21"/>
          <p:cNvSpPr txBox="1"/>
          <p:nvPr/>
        </p:nvSpPr>
        <p:spPr>
          <a:xfrm>
            <a:off x="318868" y="5031544"/>
            <a:ext cx="8534400" cy="1323439"/>
          </a:xfrm>
          <a:prstGeom prst="rect">
            <a:avLst/>
          </a:prstGeom>
          <a:noFill/>
        </p:spPr>
        <p:txBody>
          <a:bodyPr wrap="square" rtlCol="0">
            <a:spAutoFit/>
          </a:bodyPr>
          <a:lstStyle/>
          <a:p>
            <a:pPr algn="ctr"/>
            <a:r>
              <a:rPr lang="en-US" sz="4000" dirty="0">
                <a:latin typeface="Comic Sans MS" pitchFamily="66" charset="0"/>
              </a:rPr>
              <a:t>a number written in standard base-10 notation </a:t>
            </a:r>
            <a:endParaRPr lang="en-US" sz="3700" dirty="0">
              <a:solidFill>
                <a:schemeClr val="tx2"/>
              </a:solidFill>
              <a:latin typeface="Comic Sans MS" pitchFamily="66"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176912"/>
            <a:ext cx="8534400" cy="128016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02452"/>
            <a:ext cx="6781800" cy="1446550"/>
          </a:xfrm>
          <a:prstGeom prst="rect">
            <a:avLst/>
          </a:prstGeom>
          <a:noFill/>
        </p:spPr>
        <p:txBody>
          <a:bodyPr wrap="square" rtlCol="0">
            <a:spAutoFit/>
          </a:bodyPr>
          <a:lstStyle/>
          <a:p>
            <a:pPr algn="ctr"/>
            <a:r>
              <a:rPr lang="en-US" sz="8800" dirty="0">
                <a:latin typeface="Comic Sans MS" pitchFamily="66" charset="0"/>
              </a:rPr>
              <a:t>denominator</a:t>
            </a:r>
          </a:p>
        </p:txBody>
      </p:sp>
      <p:sp>
        <p:nvSpPr>
          <p:cNvPr id="10" name="TextBox 9"/>
          <p:cNvSpPr txBox="1"/>
          <p:nvPr/>
        </p:nvSpPr>
        <p:spPr>
          <a:xfrm>
            <a:off x="317213" y="5086008"/>
            <a:ext cx="8521987" cy="1877437"/>
          </a:xfrm>
          <a:prstGeom prst="rect">
            <a:avLst/>
          </a:prstGeom>
          <a:noFill/>
        </p:spPr>
        <p:txBody>
          <a:bodyPr wrap="square" rtlCol="0">
            <a:spAutoFit/>
          </a:bodyPr>
          <a:lstStyle/>
          <a:p>
            <a:pPr algn="ctr"/>
            <a:r>
              <a:rPr lang="en-US" sz="3200" dirty="0">
                <a:latin typeface="Comic Sans MS" pitchFamily="66" charset="0"/>
              </a:rPr>
              <a:t>the number of equal parts making up a whole</a:t>
            </a:r>
          </a:p>
          <a:p>
            <a:pPr algn="ctr"/>
            <a:r>
              <a:rPr lang="en-US" sz="2600" dirty="0">
                <a:latin typeface="Comic Sans MS" pitchFamily="66" charset="0"/>
              </a:rPr>
              <a:t>(the bottom number in a fraction) </a:t>
            </a:r>
          </a:p>
          <a:p>
            <a:pPr algn="ctr"/>
            <a:endParaRPr lang="en-US" sz="2600" dirty="0">
              <a:latin typeface="Comic Sans MS" pitchFamily="66" charset="0"/>
            </a:endParaRPr>
          </a:p>
        </p:txBody>
      </p:sp>
      <p:sp>
        <p:nvSpPr>
          <p:cNvPr id="11" name="TextBox 10"/>
          <p:cNvSpPr txBox="1"/>
          <p:nvPr/>
        </p:nvSpPr>
        <p:spPr>
          <a:xfrm>
            <a:off x="276988" y="1720259"/>
            <a:ext cx="6248400" cy="1938992"/>
          </a:xfrm>
          <a:prstGeom prst="rect">
            <a:avLst/>
          </a:prstGeom>
          <a:noFill/>
        </p:spPr>
        <p:txBody>
          <a:bodyPr wrap="square" rtlCol="0">
            <a:spAutoFit/>
          </a:bodyPr>
          <a:lstStyle/>
          <a:p>
            <a:r>
              <a:rPr lang="en-US" sz="6000" dirty="0"/>
              <a:t>          3</a:t>
            </a:r>
            <a:endParaRPr lang="en-US" sz="4000" dirty="0"/>
          </a:p>
          <a:p>
            <a:pPr algn="ctr"/>
            <a:r>
              <a:rPr lang="en-US" sz="6000" dirty="0"/>
              <a:t>  4  </a:t>
            </a:r>
            <a:r>
              <a:rPr lang="en-US" sz="4000" dirty="0"/>
              <a:t>equal parts</a:t>
            </a:r>
          </a:p>
        </p:txBody>
      </p:sp>
      <p:grpSp>
        <p:nvGrpSpPr>
          <p:cNvPr id="37" name="Group 36"/>
          <p:cNvGrpSpPr/>
          <p:nvPr/>
        </p:nvGrpSpPr>
        <p:grpSpPr>
          <a:xfrm>
            <a:off x="942323" y="2713493"/>
            <a:ext cx="1657913" cy="511845"/>
            <a:chOff x="928255" y="2896373"/>
            <a:chExt cx="1657913" cy="511845"/>
          </a:xfrm>
        </p:grpSpPr>
        <p:cxnSp>
          <p:nvCxnSpPr>
            <p:cNvPr id="13" name="Straight Connector 12"/>
            <p:cNvCxnSpPr/>
            <p:nvPr/>
          </p:nvCxnSpPr>
          <p:spPr>
            <a:xfrm>
              <a:off x="1747968" y="2896373"/>
              <a:ext cx="838200"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12" name="Straight Arrow Connector 11"/>
            <p:cNvCxnSpPr/>
            <p:nvPr/>
          </p:nvCxnSpPr>
          <p:spPr>
            <a:xfrm flipV="1">
              <a:off x="928255" y="3396190"/>
              <a:ext cx="732378" cy="1202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grpSp>
      <p:grpSp>
        <p:nvGrpSpPr>
          <p:cNvPr id="36" name="Group 35"/>
          <p:cNvGrpSpPr/>
          <p:nvPr/>
        </p:nvGrpSpPr>
        <p:grpSpPr>
          <a:xfrm>
            <a:off x="867106" y="4097321"/>
            <a:ext cx="7141780" cy="1043976"/>
            <a:chOff x="867106" y="3861891"/>
            <a:chExt cx="7141780" cy="1043976"/>
          </a:xfrm>
        </p:grpSpPr>
        <p:pic>
          <p:nvPicPr>
            <p:cNvPr id="62465" name="Picture 1"/>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1351072" y="4096242"/>
              <a:ext cx="6408737" cy="809625"/>
            </a:xfrm>
            <a:prstGeom prst="rect">
              <a:avLst/>
            </a:prstGeom>
            <a:noFill/>
            <a:ln w="9525">
              <a:noFill/>
              <a:miter lim="800000"/>
              <a:headEnd/>
              <a:tailEnd/>
            </a:ln>
          </p:spPr>
        </p:pic>
        <p:cxnSp>
          <p:nvCxnSpPr>
            <p:cNvPr id="20" name="Straight Arrow Connector 19"/>
            <p:cNvCxnSpPr/>
            <p:nvPr/>
          </p:nvCxnSpPr>
          <p:spPr>
            <a:xfrm flipV="1">
              <a:off x="867106" y="4247725"/>
              <a:ext cx="7141780" cy="15765"/>
            </a:xfrm>
            <a:prstGeom prst="straightConnector1">
              <a:avLst/>
            </a:prstGeom>
            <a:ln w="28575">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grpSp>
          <p:nvGrpSpPr>
            <p:cNvPr id="32" name="Group 31"/>
            <p:cNvGrpSpPr/>
            <p:nvPr/>
          </p:nvGrpSpPr>
          <p:grpSpPr>
            <a:xfrm>
              <a:off x="1617083" y="3861891"/>
              <a:ext cx="5872513" cy="332511"/>
              <a:chOff x="1617083" y="3861891"/>
              <a:chExt cx="5836331" cy="332511"/>
            </a:xfrm>
          </p:grpSpPr>
          <p:sp>
            <p:nvSpPr>
              <p:cNvPr id="27" name="Left Brace 26"/>
              <p:cNvSpPr/>
              <p:nvPr/>
            </p:nvSpPr>
            <p:spPr>
              <a:xfrm rot="5400000">
                <a:off x="2163311" y="3315663"/>
                <a:ext cx="332511" cy="1424968"/>
              </a:xfrm>
              <a:prstGeom prst="lef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9" name="Left Brace 28"/>
              <p:cNvSpPr/>
              <p:nvPr/>
            </p:nvSpPr>
            <p:spPr>
              <a:xfrm rot="5400000">
                <a:off x="3633765" y="3315663"/>
                <a:ext cx="332511" cy="1424968"/>
              </a:xfrm>
              <a:prstGeom prst="lef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0" name="Left Brace 29"/>
              <p:cNvSpPr/>
              <p:nvPr/>
            </p:nvSpPr>
            <p:spPr>
              <a:xfrm rot="5400000">
                <a:off x="5104219" y="3315663"/>
                <a:ext cx="332511" cy="1424968"/>
              </a:xfrm>
              <a:prstGeom prst="lef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1" name="Left Brace 30"/>
              <p:cNvSpPr/>
              <p:nvPr/>
            </p:nvSpPr>
            <p:spPr>
              <a:xfrm rot="5400000">
                <a:off x="6574674" y="3315663"/>
                <a:ext cx="332511" cy="1424968"/>
              </a:xfrm>
              <a:prstGeom prst="lef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
          <p:nvSpPr>
            <p:cNvPr id="33" name="Rectangle 32"/>
            <p:cNvSpPr/>
            <p:nvPr/>
          </p:nvSpPr>
          <p:spPr>
            <a:xfrm>
              <a:off x="1480701" y="4383464"/>
              <a:ext cx="311085" cy="38649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0</a:t>
              </a:r>
            </a:p>
          </p:txBody>
        </p:sp>
        <p:sp>
          <p:nvSpPr>
            <p:cNvPr id="34" name="Rectangle 33"/>
            <p:cNvSpPr/>
            <p:nvPr/>
          </p:nvSpPr>
          <p:spPr>
            <a:xfrm>
              <a:off x="7348101" y="4374499"/>
              <a:ext cx="311085" cy="38649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1</a:t>
              </a:r>
            </a:p>
          </p:txBody>
        </p:sp>
      </p:grpSp>
      <p:grpSp>
        <p:nvGrpSpPr>
          <p:cNvPr id="28" name="Group 27"/>
          <p:cNvGrpSpPr/>
          <p:nvPr/>
        </p:nvGrpSpPr>
        <p:grpSpPr>
          <a:xfrm>
            <a:off x="6611007" y="2029630"/>
            <a:ext cx="1387365" cy="1386232"/>
            <a:chOff x="6611007" y="2029630"/>
            <a:chExt cx="1387365" cy="1386232"/>
          </a:xfrm>
        </p:grpSpPr>
        <p:grpSp>
          <p:nvGrpSpPr>
            <p:cNvPr id="35" name="Group 34"/>
            <p:cNvGrpSpPr/>
            <p:nvPr/>
          </p:nvGrpSpPr>
          <p:grpSpPr>
            <a:xfrm>
              <a:off x="6620188" y="2029630"/>
              <a:ext cx="1371600" cy="1371600"/>
              <a:chOff x="5791200" y="2362200"/>
              <a:chExt cx="1371600" cy="1371600"/>
            </a:xfrm>
          </p:grpSpPr>
          <p:sp>
            <p:nvSpPr>
              <p:cNvPr id="15" name="Rectangle 14"/>
              <p:cNvSpPr/>
              <p:nvPr/>
            </p:nvSpPr>
            <p:spPr>
              <a:xfrm>
                <a:off x="5791200" y="2362200"/>
                <a:ext cx="685800" cy="685800"/>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en-US"/>
              </a:p>
            </p:txBody>
          </p:sp>
          <p:sp>
            <p:nvSpPr>
              <p:cNvPr id="23" name="Rectangle 22"/>
              <p:cNvSpPr/>
              <p:nvPr/>
            </p:nvSpPr>
            <p:spPr>
              <a:xfrm>
                <a:off x="6477000" y="2362200"/>
                <a:ext cx="685800" cy="685800"/>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en-US"/>
              </a:p>
            </p:txBody>
          </p:sp>
          <p:sp>
            <p:nvSpPr>
              <p:cNvPr id="24" name="Rectangle 23"/>
              <p:cNvSpPr/>
              <p:nvPr/>
            </p:nvSpPr>
            <p:spPr>
              <a:xfrm>
                <a:off x="5791200" y="3048000"/>
                <a:ext cx="685800" cy="685800"/>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en-US"/>
              </a:p>
            </p:txBody>
          </p:sp>
          <p:sp>
            <p:nvSpPr>
              <p:cNvPr id="25" name="Rectangle 24"/>
              <p:cNvSpPr/>
              <p:nvPr/>
            </p:nvSpPr>
            <p:spPr>
              <a:xfrm>
                <a:off x="6477000" y="3048000"/>
                <a:ext cx="685800" cy="685800"/>
              </a:xfrm>
              <a:prstGeom prst="rect">
                <a:avLst/>
              </a:prstGeom>
              <a:ln w="9525"/>
            </p:spPr>
            <p:style>
              <a:lnRef idx="2">
                <a:schemeClr val="dk1"/>
              </a:lnRef>
              <a:fillRef idx="1">
                <a:schemeClr val="lt1"/>
              </a:fillRef>
              <a:effectRef idx="0">
                <a:schemeClr val="dk1"/>
              </a:effectRef>
              <a:fontRef idx="minor">
                <a:schemeClr val="dk1"/>
              </a:fontRef>
            </p:style>
            <p:txBody>
              <a:bodyPr rtlCol="0" anchor="ctr"/>
              <a:lstStyle/>
              <a:p>
                <a:pPr algn="ctr"/>
                <a:endParaRPr lang="en-US">
                  <a:ln>
                    <a:solidFill>
                      <a:schemeClr val="tx1"/>
                    </a:solidFill>
                  </a:ln>
                </a:endParaRPr>
              </a:p>
            </p:txBody>
          </p:sp>
        </p:grpSp>
        <p:sp>
          <p:nvSpPr>
            <p:cNvPr id="26" name="Rectangle 25"/>
            <p:cNvSpPr/>
            <p:nvPr/>
          </p:nvSpPr>
          <p:spPr>
            <a:xfrm>
              <a:off x="6611007" y="2039007"/>
              <a:ext cx="1387365" cy="1376855"/>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81100" y="199881"/>
            <a:ext cx="6781800" cy="1446550"/>
          </a:xfrm>
          <a:prstGeom prst="rect">
            <a:avLst/>
          </a:prstGeom>
          <a:noFill/>
        </p:spPr>
        <p:txBody>
          <a:bodyPr wrap="square" rtlCol="0">
            <a:spAutoFit/>
          </a:bodyPr>
          <a:lstStyle/>
          <a:p>
            <a:pPr algn="ctr"/>
            <a:r>
              <a:rPr lang="en-US" sz="8800" dirty="0">
                <a:latin typeface="Comic Sans MS" pitchFamily="66" charset="0"/>
              </a:rPr>
              <a:t>difference</a:t>
            </a:r>
          </a:p>
        </p:txBody>
      </p:sp>
      <p:sp>
        <p:nvSpPr>
          <p:cNvPr id="10" name="TextBox 9"/>
          <p:cNvSpPr txBox="1"/>
          <p:nvPr/>
        </p:nvSpPr>
        <p:spPr>
          <a:xfrm>
            <a:off x="381000" y="4983540"/>
            <a:ext cx="8382000" cy="1569660"/>
          </a:xfrm>
          <a:prstGeom prst="rect">
            <a:avLst/>
          </a:prstGeom>
          <a:noFill/>
        </p:spPr>
        <p:txBody>
          <a:bodyPr wrap="square" rtlCol="0">
            <a:spAutoFit/>
          </a:bodyPr>
          <a:lstStyle/>
          <a:p>
            <a:pPr algn="ctr"/>
            <a:r>
              <a:rPr lang="en-US" sz="3600" dirty="0">
                <a:latin typeface="Comic Sans MS" pitchFamily="66" charset="0"/>
              </a:rPr>
              <a:t>the space between the value of two numbers</a:t>
            </a:r>
          </a:p>
          <a:p>
            <a:pPr algn="ctr"/>
            <a:r>
              <a:rPr lang="en-US" sz="2400" dirty="0">
                <a:latin typeface="Comic Sans MS" pitchFamily="66" charset="0"/>
              </a:rPr>
              <a:t>(the result of subtracting one number from another)</a:t>
            </a:r>
          </a:p>
        </p:txBody>
      </p:sp>
      <p:sp>
        <p:nvSpPr>
          <p:cNvPr id="13313" name="Text Box 1"/>
          <p:cNvSpPr txBox="1">
            <a:spLocks noChangeArrowheads="1"/>
          </p:cNvSpPr>
          <p:nvPr/>
        </p:nvSpPr>
        <p:spPr bwMode="auto">
          <a:xfrm>
            <a:off x="1759527" y="2625330"/>
            <a:ext cx="5250873" cy="15811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8800" b="0" i="0" u="none" strike="noStrike" cap="none" normalizeH="0" baseline="0" dirty="0">
                <a:ln>
                  <a:noFill/>
                </a:ln>
                <a:solidFill>
                  <a:schemeClr val="tx1"/>
                </a:solidFill>
                <a:effectLst/>
                <a:latin typeface="Calibri" pitchFamily="34" charset="0"/>
              </a:rPr>
              <a:t>9 - 7 = 2</a:t>
            </a:r>
          </a:p>
          <a:p>
            <a:pPr marL="0" marR="0" lvl="0" indent="0" algn="r" defTabSz="914400" rtl="0" eaLnBrk="1" fontAlgn="base" latinLnBrk="0" hangingPunct="1">
              <a:lnSpc>
                <a:spcPct val="100000"/>
              </a:lnSpc>
              <a:spcBef>
                <a:spcPct val="0"/>
              </a:spcBef>
              <a:spcAft>
                <a:spcPts val="1000"/>
              </a:spcAft>
              <a:buClrTx/>
              <a:buSzTx/>
              <a:buFontTx/>
              <a:buNone/>
              <a:tabLst/>
            </a:pPr>
            <a:r>
              <a:rPr kumimoji="0" lang="en-US" sz="2400" b="1" i="0" u="none" strike="noStrike" cap="none" normalizeH="0" baseline="0" dirty="0">
                <a:ln>
                  <a:noFill/>
                </a:ln>
                <a:solidFill>
                  <a:schemeClr val="tx1"/>
                </a:solidFill>
                <a:effectLst/>
                <a:latin typeface="Comic Sans MS" pitchFamily="66" charset="0"/>
              </a:rPr>
              <a:t>difference</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dirty="0">
                <a:ln>
                  <a:noFill/>
                </a:ln>
                <a:solidFill>
                  <a:schemeClr val="tx1"/>
                </a:solidFill>
                <a:effectLst/>
                <a:latin typeface="Times New Roman" pitchFamily="18" charset="0"/>
              </a:rPr>
              <a:t>			</a:t>
            </a:r>
            <a:endParaRPr kumimoji="0" lang="en-US" sz="1800" b="0" i="0" u="none" strike="noStrike" cap="none" normalizeH="0" baseline="0" dirty="0">
              <a:ln>
                <a:noFill/>
              </a:ln>
              <a:solidFill>
                <a:schemeClr val="tx1"/>
              </a:solidFill>
              <a:effectLst/>
              <a:latin typeface="Arial" pitchFamily="34" charset="0"/>
            </a:endParaRPr>
          </a:p>
        </p:txBody>
      </p:sp>
      <p:cxnSp>
        <p:nvCxnSpPr>
          <p:cNvPr id="13" name="Straight Arrow Connector 12"/>
          <p:cNvCxnSpPr/>
          <p:nvPr/>
        </p:nvCxnSpPr>
        <p:spPr>
          <a:xfrm flipH="1" flipV="1">
            <a:off x="6005945" y="3823855"/>
            <a:ext cx="661555" cy="367145"/>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grpSp>
        <p:nvGrpSpPr>
          <p:cNvPr id="7" name="Group 6"/>
          <p:cNvGrpSpPr/>
          <p:nvPr/>
        </p:nvGrpSpPr>
        <p:grpSpPr>
          <a:xfrm>
            <a:off x="468471" y="1816572"/>
            <a:ext cx="1651272" cy="1143210"/>
            <a:chOff x="581890" y="2078182"/>
            <a:chExt cx="1651272" cy="1143210"/>
          </a:xfrm>
        </p:grpSpPr>
        <p:sp>
          <p:nvSpPr>
            <p:cNvPr id="2" name="Rectangle 1"/>
            <p:cNvSpPr/>
            <p:nvPr/>
          </p:nvSpPr>
          <p:spPr>
            <a:xfrm>
              <a:off x="581890" y="2078182"/>
              <a:ext cx="1537853" cy="51261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tx1"/>
                  </a:solidFill>
                </a:rPr>
                <a:t>9</a:t>
              </a:r>
            </a:p>
          </p:txBody>
        </p:sp>
        <p:sp>
          <p:nvSpPr>
            <p:cNvPr id="11" name="Rectangle 10"/>
            <p:cNvSpPr/>
            <p:nvPr/>
          </p:nvSpPr>
          <p:spPr>
            <a:xfrm>
              <a:off x="581891" y="2680854"/>
              <a:ext cx="924791" cy="51261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tx1"/>
                  </a:solidFill>
                </a:rPr>
                <a:t>7</a:t>
              </a:r>
            </a:p>
          </p:txBody>
        </p:sp>
        <p:sp>
          <p:nvSpPr>
            <p:cNvPr id="3" name="TextBox 2"/>
            <p:cNvSpPr txBox="1"/>
            <p:nvPr/>
          </p:nvSpPr>
          <p:spPr>
            <a:xfrm>
              <a:off x="1506681" y="2698172"/>
              <a:ext cx="726481" cy="523220"/>
            </a:xfrm>
            <a:prstGeom prst="rect">
              <a:avLst/>
            </a:prstGeom>
            <a:noFill/>
          </p:spPr>
          <p:txBody>
            <a:bodyPr wrap="none" rtlCol="0">
              <a:spAutoFit/>
            </a:bodyPr>
            <a:lstStyle/>
            <a:p>
              <a:r>
                <a:rPr lang="en-US" sz="2800" u="sng" dirty="0"/>
                <a:t>_2_</a:t>
              </a:r>
            </a:p>
          </p:txBody>
        </p:sp>
      </p:grpSp>
      <p:grpSp>
        <p:nvGrpSpPr>
          <p:cNvPr id="27" name="Group 26"/>
          <p:cNvGrpSpPr/>
          <p:nvPr/>
        </p:nvGrpSpPr>
        <p:grpSpPr>
          <a:xfrm>
            <a:off x="5931216" y="1646431"/>
            <a:ext cx="2831784" cy="1285431"/>
            <a:chOff x="5424055" y="1549661"/>
            <a:chExt cx="3023754" cy="1419097"/>
          </a:xfrm>
        </p:grpSpPr>
        <p:grpSp>
          <p:nvGrpSpPr>
            <p:cNvPr id="24" name="Group 23"/>
            <p:cNvGrpSpPr/>
            <p:nvPr/>
          </p:nvGrpSpPr>
          <p:grpSpPr>
            <a:xfrm>
              <a:off x="5424055" y="1974766"/>
              <a:ext cx="3023754" cy="993992"/>
              <a:chOff x="5424055" y="1787728"/>
              <a:chExt cx="3023754" cy="993992"/>
            </a:xfrm>
          </p:grpSpPr>
          <p:cxnSp>
            <p:nvCxnSpPr>
              <p:cNvPr id="5" name="Straight Arrow Connector 4"/>
              <p:cNvCxnSpPr/>
              <p:nvPr/>
            </p:nvCxnSpPr>
            <p:spPr>
              <a:xfrm>
                <a:off x="5424055" y="2240972"/>
                <a:ext cx="3023754" cy="0"/>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6163052" y="2258500"/>
                <a:ext cx="1449436" cy="523220"/>
              </a:xfrm>
              <a:prstGeom prst="rect">
                <a:avLst/>
              </a:prstGeom>
              <a:noFill/>
            </p:spPr>
            <p:txBody>
              <a:bodyPr wrap="none" rtlCol="0">
                <a:spAutoFit/>
              </a:bodyPr>
              <a:lstStyle/>
              <a:p>
                <a:r>
                  <a:rPr lang="en-US" sz="2800" dirty="0"/>
                  <a:t>7           9</a:t>
                </a:r>
              </a:p>
            </p:txBody>
          </p:sp>
          <p:sp>
            <p:nvSpPr>
              <p:cNvPr id="18" name="Right Brace 17"/>
              <p:cNvSpPr/>
              <p:nvPr/>
            </p:nvSpPr>
            <p:spPr>
              <a:xfrm rot="16200000">
                <a:off x="6708495" y="1403832"/>
                <a:ext cx="295543" cy="1063336"/>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22" name="Straight Connector 21"/>
              <p:cNvCxnSpPr/>
              <p:nvPr/>
            </p:nvCxnSpPr>
            <p:spPr>
              <a:xfrm>
                <a:off x="6324599" y="2151411"/>
                <a:ext cx="0" cy="21382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7387935" y="2163145"/>
                <a:ext cx="0" cy="21382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6" name="TextBox 25"/>
            <p:cNvSpPr txBox="1"/>
            <p:nvPr/>
          </p:nvSpPr>
          <p:spPr>
            <a:xfrm>
              <a:off x="6688281" y="1549661"/>
              <a:ext cx="367408" cy="523220"/>
            </a:xfrm>
            <a:prstGeom prst="rect">
              <a:avLst/>
            </a:prstGeom>
            <a:noFill/>
          </p:spPr>
          <p:txBody>
            <a:bodyPr wrap="none" rtlCol="0">
              <a:spAutoFit/>
            </a:bodyPr>
            <a:lstStyle/>
            <a:p>
              <a:r>
                <a:rPr lang="en-US" sz="2800" dirty="0"/>
                <a:t>2</a:t>
              </a:r>
            </a:p>
          </p:txBody>
        </p:sp>
      </p:gr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48528"/>
            <a:ext cx="6781800" cy="1569660"/>
          </a:xfrm>
          <a:prstGeom prst="rect">
            <a:avLst/>
          </a:prstGeom>
          <a:noFill/>
        </p:spPr>
        <p:txBody>
          <a:bodyPr wrap="square" rtlCol="0">
            <a:spAutoFit/>
          </a:bodyPr>
          <a:lstStyle/>
          <a:p>
            <a:pPr algn="ctr"/>
            <a:r>
              <a:rPr lang="en-US" sz="9600" dirty="0">
                <a:latin typeface="Comic Sans MS" pitchFamily="66" charset="0"/>
              </a:rPr>
              <a:t>digit</a:t>
            </a:r>
          </a:p>
        </p:txBody>
      </p:sp>
      <p:sp>
        <p:nvSpPr>
          <p:cNvPr id="10" name="TextBox 9"/>
          <p:cNvSpPr txBox="1"/>
          <p:nvPr/>
        </p:nvSpPr>
        <p:spPr>
          <a:xfrm>
            <a:off x="381000" y="5105400"/>
            <a:ext cx="8382000" cy="1200329"/>
          </a:xfrm>
          <a:prstGeom prst="rect">
            <a:avLst/>
          </a:prstGeom>
          <a:noFill/>
        </p:spPr>
        <p:txBody>
          <a:bodyPr wrap="square" rtlCol="0">
            <a:spAutoFit/>
          </a:bodyPr>
          <a:lstStyle/>
          <a:p>
            <a:pPr algn="ctr"/>
            <a:r>
              <a:rPr lang="en-US" sz="3600" dirty="0">
                <a:latin typeface="Comic Sans MS" pitchFamily="66" charset="0"/>
              </a:rPr>
              <a:t>any one of the ten symbols </a:t>
            </a:r>
          </a:p>
          <a:p>
            <a:pPr algn="ctr"/>
            <a:r>
              <a:rPr lang="en-US" sz="3600" dirty="0">
                <a:latin typeface="Comic Sans MS" pitchFamily="66" charset="0"/>
              </a:rPr>
              <a:t>0, 1, 2, 3, 4, 5, 6, 7, 8, 9</a:t>
            </a:r>
          </a:p>
        </p:txBody>
      </p:sp>
      <p:grpSp>
        <p:nvGrpSpPr>
          <p:cNvPr id="2" name="Group 1"/>
          <p:cNvGrpSpPr>
            <a:grpSpLocks/>
          </p:cNvGrpSpPr>
          <p:nvPr/>
        </p:nvGrpSpPr>
        <p:grpSpPr bwMode="auto">
          <a:xfrm>
            <a:off x="1981200" y="2362199"/>
            <a:ext cx="4518074" cy="2266071"/>
            <a:chOff x="5790" y="8270"/>
            <a:chExt cx="6310" cy="2950"/>
          </a:xfrm>
        </p:grpSpPr>
        <p:grpSp>
          <p:nvGrpSpPr>
            <p:cNvPr id="3" name="Group 2"/>
            <p:cNvGrpSpPr>
              <a:grpSpLocks/>
            </p:cNvGrpSpPr>
            <p:nvPr/>
          </p:nvGrpSpPr>
          <p:grpSpPr bwMode="auto">
            <a:xfrm>
              <a:off x="5790" y="9500"/>
              <a:ext cx="6310" cy="1720"/>
              <a:chOff x="5790" y="9500"/>
              <a:chExt cx="6310" cy="1720"/>
            </a:xfrm>
          </p:grpSpPr>
          <p:sp>
            <p:nvSpPr>
              <p:cNvPr id="12291" name="Rectangle 3"/>
              <p:cNvSpPr>
                <a:spLocks noChangeArrowheads="1"/>
              </p:cNvSpPr>
              <p:nvPr/>
            </p:nvSpPr>
            <p:spPr bwMode="auto">
              <a:xfrm>
                <a:off x="6320" y="9500"/>
                <a:ext cx="5780" cy="172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grpSp>
            <p:nvGrpSpPr>
              <p:cNvPr id="4" name="Group 4"/>
              <p:cNvGrpSpPr>
                <a:grpSpLocks/>
              </p:cNvGrpSpPr>
              <p:nvPr/>
            </p:nvGrpSpPr>
            <p:grpSpPr bwMode="auto">
              <a:xfrm>
                <a:off x="6600" y="9680"/>
                <a:ext cx="5200" cy="1380"/>
                <a:chOff x="6580" y="9640"/>
                <a:chExt cx="5200" cy="1380"/>
              </a:xfrm>
            </p:grpSpPr>
            <p:sp>
              <p:nvSpPr>
                <p:cNvPr id="12293" name="Rectangle 5"/>
                <p:cNvSpPr>
                  <a:spLocks noChangeArrowheads="1"/>
                </p:cNvSpPr>
                <p:nvPr/>
              </p:nvSpPr>
              <p:spPr bwMode="auto">
                <a:xfrm>
                  <a:off x="6580" y="9640"/>
                  <a:ext cx="1560" cy="138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294" name="Rectangle 6"/>
                <p:cNvSpPr>
                  <a:spLocks noChangeArrowheads="1"/>
                </p:cNvSpPr>
                <p:nvPr/>
              </p:nvSpPr>
              <p:spPr bwMode="auto">
                <a:xfrm>
                  <a:off x="10220" y="9640"/>
                  <a:ext cx="1560" cy="138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295" name="Rectangle 7"/>
                <p:cNvSpPr>
                  <a:spLocks noChangeArrowheads="1"/>
                </p:cNvSpPr>
                <p:nvPr/>
              </p:nvSpPr>
              <p:spPr bwMode="auto">
                <a:xfrm>
                  <a:off x="8400" y="9640"/>
                  <a:ext cx="1560" cy="138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grpSp>
          <p:sp>
            <p:nvSpPr>
              <p:cNvPr id="12296" name="Line 8"/>
              <p:cNvSpPr>
                <a:spLocks noChangeShapeType="1"/>
              </p:cNvSpPr>
              <p:nvPr/>
            </p:nvSpPr>
            <p:spPr bwMode="auto">
              <a:xfrm flipH="1">
                <a:off x="5800" y="9500"/>
                <a:ext cx="520" cy="138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297" name="Line 9"/>
              <p:cNvSpPr>
                <a:spLocks noChangeShapeType="1"/>
              </p:cNvSpPr>
              <p:nvPr/>
            </p:nvSpPr>
            <p:spPr bwMode="auto">
              <a:xfrm>
                <a:off x="5790" y="10880"/>
                <a:ext cx="530" cy="17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298" name="Text Box 10"/>
              <p:cNvSpPr txBox="1">
                <a:spLocks noChangeArrowheads="1"/>
              </p:cNvSpPr>
              <p:nvPr/>
            </p:nvSpPr>
            <p:spPr bwMode="auto">
              <a:xfrm>
                <a:off x="6900" y="10700"/>
                <a:ext cx="1080" cy="30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1000" b="1" i="0" u="none" strike="noStrike" cap="none" normalizeH="0" baseline="0" dirty="0">
                    <a:ln>
                      <a:noFill/>
                    </a:ln>
                    <a:solidFill>
                      <a:schemeClr val="tx1"/>
                    </a:solidFill>
                    <a:effectLst/>
                    <a:latin typeface="Comic Sans MS" pitchFamily="66" charset="0"/>
                  </a:rPr>
                  <a:t>Hundreds</a:t>
                </a:r>
              </a:p>
            </p:txBody>
          </p:sp>
          <p:sp>
            <p:nvSpPr>
              <p:cNvPr id="12299" name="Text Box 11"/>
              <p:cNvSpPr txBox="1">
                <a:spLocks noChangeArrowheads="1"/>
              </p:cNvSpPr>
              <p:nvPr/>
            </p:nvSpPr>
            <p:spPr bwMode="auto">
              <a:xfrm>
                <a:off x="8680" y="10690"/>
                <a:ext cx="1080" cy="30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1000" b="1" i="0" u="none" strike="noStrike" cap="none" normalizeH="0" baseline="0" dirty="0">
                    <a:ln>
                      <a:noFill/>
                    </a:ln>
                    <a:solidFill>
                      <a:schemeClr val="tx1"/>
                    </a:solidFill>
                    <a:effectLst/>
                    <a:latin typeface="Comic Sans MS" pitchFamily="66" charset="0"/>
                  </a:rPr>
                  <a:t>Tens</a:t>
                </a:r>
              </a:p>
            </p:txBody>
          </p:sp>
          <p:sp>
            <p:nvSpPr>
              <p:cNvPr id="12300" name="Text Box 12"/>
              <p:cNvSpPr txBox="1">
                <a:spLocks noChangeArrowheads="1"/>
              </p:cNvSpPr>
              <p:nvPr/>
            </p:nvSpPr>
            <p:spPr bwMode="auto">
              <a:xfrm>
                <a:off x="10510" y="10690"/>
                <a:ext cx="1080" cy="30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chemeClr val="tx1"/>
                    </a:solidFill>
                    <a:effectLst/>
                    <a:latin typeface="Comic Sans MS" pitchFamily="66" charset="0"/>
                  </a:rPr>
                  <a:t>Ones</a:t>
                </a:r>
              </a:p>
            </p:txBody>
          </p:sp>
        </p:grpSp>
        <p:grpSp>
          <p:nvGrpSpPr>
            <p:cNvPr id="5" name="Group 13"/>
            <p:cNvGrpSpPr>
              <a:grpSpLocks/>
            </p:cNvGrpSpPr>
            <p:nvPr/>
          </p:nvGrpSpPr>
          <p:grpSpPr bwMode="auto">
            <a:xfrm>
              <a:off x="6680" y="8270"/>
              <a:ext cx="1320" cy="1713"/>
              <a:chOff x="6680" y="8270"/>
              <a:chExt cx="1320" cy="1713"/>
            </a:xfrm>
          </p:grpSpPr>
          <p:sp>
            <p:nvSpPr>
              <p:cNvPr id="12302" name="Rectangle 14"/>
              <p:cNvSpPr>
                <a:spLocks noChangeArrowheads="1"/>
              </p:cNvSpPr>
              <p:nvPr/>
            </p:nvSpPr>
            <p:spPr bwMode="auto">
              <a:xfrm rot="-883328">
                <a:off x="6680" y="8270"/>
                <a:ext cx="1320" cy="152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303" name="WordArt 15"/>
              <p:cNvSpPr>
                <a:spLocks noChangeArrowheads="1" noChangeShapeType="1" noTextEdit="1"/>
              </p:cNvSpPr>
              <p:nvPr/>
            </p:nvSpPr>
            <p:spPr bwMode="auto">
              <a:xfrm rot="-971735">
                <a:off x="7060" y="8555"/>
                <a:ext cx="480" cy="1020"/>
              </a:xfrm>
              <a:prstGeom prst="rect">
                <a:avLst/>
              </a:prstGeom>
            </p:spPr>
            <p:txBody>
              <a:bodyPr wrap="none" fromWordArt="1">
                <a:prstTxWarp prst="textPlain">
                  <a:avLst>
                    <a:gd name="adj" fmla="val 50000"/>
                  </a:avLst>
                </a:prstTxWarp>
              </a:bodyPr>
              <a:lstStyle/>
              <a:p>
                <a:pPr algn="ctr" rtl="0"/>
                <a:r>
                  <a:rPr lang="en-US" sz="3600" kern="10" spc="0">
                    <a:ln w="9525">
                      <a:solidFill>
                        <a:srgbClr val="000000"/>
                      </a:solidFill>
                      <a:round/>
                      <a:headEnd/>
                      <a:tailEnd/>
                    </a:ln>
                    <a:solidFill>
                      <a:srgbClr val="000000"/>
                    </a:solidFill>
                    <a:effectLst/>
                    <a:latin typeface="Arial Black"/>
                  </a:rPr>
                  <a:t>4</a:t>
                </a:r>
              </a:p>
            </p:txBody>
          </p:sp>
          <p:sp>
            <p:nvSpPr>
              <p:cNvPr id="12304" name="Text Box 16"/>
              <p:cNvSpPr txBox="1">
                <a:spLocks noChangeArrowheads="1"/>
              </p:cNvSpPr>
              <p:nvPr/>
            </p:nvSpPr>
            <p:spPr bwMode="auto">
              <a:xfrm>
                <a:off x="6765" y="9683"/>
                <a:ext cx="1103" cy="300"/>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endParaRPr>
              </a:p>
            </p:txBody>
          </p:sp>
        </p:grpSp>
        <p:sp>
          <p:nvSpPr>
            <p:cNvPr id="12305" name="Line 17"/>
            <p:cNvSpPr>
              <a:spLocks noChangeShapeType="1"/>
            </p:cNvSpPr>
            <p:nvPr/>
          </p:nvSpPr>
          <p:spPr bwMode="auto">
            <a:xfrm>
              <a:off x="6743" y="9683"/>
              <a:ext cx="1102" cy="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grpSp>
          <p:nvGrpSpPr>
            <p:cNvPr id="6" name="Group 18"/>
            <p:cNvGrpSpPr>
              <a:grpSpLocks/>
            </p:cNvGrpSpPr>
            <p:nvPr/>
          </p:nvGrpSpPr>
          <p:grpSpPr bwMode="auto">
            <a:xfrm>
              <a:off x="8475" y="8470"/>
              <a:ext cx="1388" cy="1564"/>
              <a:chOff x="8475" y="8470"/>
              <a:chExt cx="1388" cy="1564"/>
            </a:xfrm>
          </p:grpSpPr>
          <p:sp>
            <p:nvSpPr>
              <p:cNvPr id="12307" name="Rectangle 19"/>
              <p:cNvSpPr>
                <a:spLocks noChangeArrowheads="1"/>
              </p:cNvSpPr>
              <p:nvPr/>
            </p:nvSpPr>
            <p:spPr bwMode="auto">
              <a:xfrm rot="24673">
                <a:off x="8500" y="8470"/>
                <a:ext cx="1320" cy="152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308" name="WordArt 20"/>
              <p:cNvSpPr>
                <a:spLocks noChangeArrowheads="1" noChangeShapeType="1" noTextEdit="1"/>
              </p:cNvSpPr>
              <p:nvPr/>
            </p:nvSpPr>
            <p:spPr bwMode="auto">
              <a:xfrm>
                <a:off x="8910" y="8615"/>
                <a:ext cx="480" cy="1020"/>
              </a:xfrm>
              <a:prstGeom prst="rect">
                <a:avLst/>
              </a:prstGeom>
            </p:spPr>
            <p:txBody>
              <a:bodyPr wrap="none" fromWordArt="1">
                <a:prstTxWarp prst="textPlain">
                  <a:avLst>
                    <a:gd name="adj" fmla="val 50000"/>
                  </a:avLst>
                </a:prstTxWarp>
              </a:bodyPr>
              <a:lstStyle/>
              <a:p>
                <a:pPr algn="ctr" rtl="0"/>
                <a:r>
                  <a:rPr lang="en-US" sz="3600" kern="10" spc="0">
                    <a:ln w="9525">
                      <a:solidFill>
                        <a:srgbClr val="000000"/>
                      </a:solidFill>
                      <a:round/>
                      <a:headEnd/>
                      <a:tailEnd/>
                    </a:ln>
                    <a:solidFill>
                      <a:srgbClr val="000000"/>
                    </a:solidFill>
                    <a:effectLst/>
                    <a:latin typeface="Arial Black"/>
                  </a:rPr>
                  <a:t>2</a:t>
                </a:r>
              </a:p>
            </p:txBody>
          </p:sp>
          <p:sp>
            <p:nvSpPr>
              <p:cNvPr id="12309" name="Text Box 21"/>
              <p:cNvSpPr txBox="1">
                <a:spLocks noChangeArrowheads="1"/>
              </p:cNvSpPr>
              <p:nvPr/>
            </p:nvSpPr>
            <p:spPr bwMode="auto">
              <a:xfrm>
                <a:off x="8475" y="9696"/>
                <a:ext cx="1388" cy="338"/>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endParaRPr>
              </a:p>
            </p:txBody>
          </p:sp>
        </p:grpSp>
        <p:sp>
          <p:nvSpPr>
            <p:cNvPr id="12310" name="Line 22"/>
            <p:cNvSpPr>
              <a:spLocks noChangeShapeType="1"/>
            </p:cNvSpPr>
            <p:nvPr/>
          </p:nvSpPr>
          <p:spPr bwMode="auto">
            <a:xfrm>
              <a:off x="8483" y="9683"/>
              <a:ext cx="1365" cy="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grpSp>
          <p:nvGrpSpPr>
            <p:cNvPr id="11" name="Group 23"/>
            <p:cNvGrpSpPr>
              <a:grpSpLocks/>
            </p:cNvGrpSpPr>
            <p:nvPr/>
          </p:nvGrpSpPr>
          <p:grpSpPr bwMode="auto">
            <a:xfrm>
              <a:off x="10253" y="8285"/>
              <a:ext cx="1432" cy="1691"/>
              <a:chOff x="10253" y="8285"/>
              <a:chExt cx="1432" cy="1691"/>
            </a:xfrm>
          </p:grpSpPr>
          <p:sp>
            <p:nvSpPr>
              <p:cNvPr id="12312" name="Rectangle 24"/>
              <p:cNvSpPr>
                <a:spLocks noChangeArrowheads="1"/>
              </p:cNvSpPr>
              <p:nvPr/>
            </p:nvSpPr>
            <p:spPr bwMode="auto">
              <a:xfrm rot="494149" flipH="1">
                <a:off x="10340" y="8285"/>
                <a:ext cx="1320" cy="152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313" name="WordArt 25"/>
              <p:cNvSpPr>
                <a:spLocks noChangeArrowheads="1" noChangeShapeType="1" noTextEdit="1"/>
              </p:cNvSpPr>
              <p:nvPr/>
            </p:nvSpPr>
            <p:spPr bwMode="auto">
              <a:xfrm rot="510037">
                <a:off x="10755" y="8497"/>
                <a:ext cx="480" cy="1020"/>
              </a:xfrm>
              <a:prstGeom prst="rect">
                <a:avLst/>
              </a:prstGeom>
            </p:spPr>
            <p:txBody>
              <a:bodyPr wrap="none" fromWordArt="1">
                <a:prstTxWarp prst="textPlain">
                  <a:avLst>
                    <a:gd name="adj" fmla="val 50000"/>
                  </a:avLst>
                </a:prstTxWarp>
              </a:bodyPr>
              <a:lstStyle/>
              <a:p>
                <a:pPr algn="ctr" rtl="0"/>
                <a:r>
                  <a:rPr lang="en-US" sz="3600" kern="10" spc="0">
                    <a:ln w="9525">
                      <a:solidFill>
                        <a:srgbClr val="000000"/>
                      </a:solidFill>
                      <a:round/>
                      <a:headEnd/>
                      <a:tailEnd/>
                    </a:ln>
                    <a:solidFill>
                      <a:srgbClr val="000000"/>
                    </a:solidFill>
                    <a:effectLst/>
                    <a:latin typeface="Arial Black"/>
                  </a:rPr>
                  <a:t>0</a:t>
                </a:r>
              </a:p>
            </p:txBody>
          </p:sp>
          <p:sp>
            <p:nvSpPr>
              <p:cNvPr id="12314" name="Text Box 26"/>
              <p:cNvSpPr txBox="1">
                <a:spLocks noChangeArrowheads="1"/>
              </p:cNvSpPr>
              <p:nvPr/>
            </p:nvSpPr>
            <p:spPr bwMode="auto">
              <a:xfrm>
                <a:off x="10253" y="9698"/>
                <a:ext cx="1432" cy="278"/>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endParaRPr>
              </a:p>
            </p:txBody>
          </p:sp>
          <p:sp>
            <p:nvSpPr>
              <p:cNvPr id="12315" name="Line 27"/>
              <p:cNvSpPr>
                <a:spLocks noChangeShapeType="1"/>
              </p:cNvSpPr>
              <p:nvPr/>
            </p:nvSpPr>
            <p:spPr bwMode="auto">
              <a:xfrm>
                <a:off x="10260" y="9689"/>
                <a:ext cx="1350" cy="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sp>
        <p:nvSpPr>
          <p:cNvPr id="12316" name="AutoShape 28"/>
          <p:cNvSpPr>
            <a:spLocks noChangeArrowheads="1"/>
          </p:cNvSpPr>
          <p:nvPr/>
        </p:nvSpPr>
        <p:spPr bwMode="auto">
          <a:xfrm>
            <a:off x="6566096" y="2362200"/>
            <a:ext cx="1943100" cy="927100"/>
          </a:xfrm>
          <a:prstGeom prst="leftArrowCallout">
            <a:avLst>
              <a:gd name="adj1" fmla="val 25000"/>
              <a:gd name="adj2" fmla="val 25000"/>
              <a:gd name="adj3" fmla="val 34932"/>
              <a:gd name="adj4" fmla="val 66667"/>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Comic Sans MS" pitchFamily="66" charset="0"/>
              </a:rPr>
              <a:t>digit </a:t>
            </a:r>
          </a:p>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400" b="1" i="0" u="none" strike="noStrike" cap="none" normalizeH="0" baseline="0" dirty="0">
                <a:ln>
                  <a:noFill/>
                </a:ln>
                <a:solidFill>
                  <a:schemeClr val="tx1"/>
                </a:solidFill>
                <a:effectLst/>
                <a:latin typeface="Comic Sans MS" pitchFamily="66" charset="0"/>
              </a:rPr>
              <a:t>cards</a:t>
            </a:r>
            <a:endParaRPr kumimoji="0" lang="en-US" sz="1800" b="1" i="0" u="none" strike="noStrike" cap="none" normalizeH="0" baseline="0" dirty="0">
              <a:ln>
                <a:noFill/>
              </a:ln>
              <a:solidFill>
                <a:schemeClr val="tx1"/>
              </a:solidFill>
              <a:effectLst/>
              <a:latin typeface="Comic Sans MS" pitchFamily="66"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68812" y="268459"/>
            <a:ext cx="8721970" cy="2862322"/>
          </a:xfrm>
          <a:prstGeom prst="rect">
            <a:avLst/>
          </a:prstGeom>
          <a:noFill/>
        </p:spPr>
        <p:txBody>
          <a:bodyPr wrap="square" rtlCol="0">
            <a:spAutoFit/>
          </a:bodyPr>
          <a:lstStyle/>
          <a:p>
            <a:pPr algn="ctr"/>
            <a:r>
              <a:rPr lang="en-US" sz="6000" dirty="0">
                <a:latin typeface="Comic Sans MS" pitchFamily="66" charset="0"/>
              </a:rPr>
              <a:t>distributive property of multiplication </a:t>
            </a:r>
          </a:p>
          <a:p>
            <a:pPr algn="ctr"/>
            <a:r>
              <a:rPr lang="en-US" sz="6000" dirty="0">
                <a:latin typeface="Comic Sans MS" pitchFamily="66" charset="0"/>
              </a:rPr>
              <a:t>over addition</a:t>
            </a:r>
          </a:p>
        </p:txBody>
      </p:sp>
      <p:sp>
        <p:nvSpPr>
          <p:cNvPr id="12" name="Rectangle 11"/>
          <p:cNvSpPr/>
          <p:nvPr/>
        </p:nvSpPr>
        <p:spPr>
          <a:xfrm>
            <a:off x="0" y="3605323"/>
            <a:ext cx="9144000" cy="2492990"/>
          </a:xfrm>
          <a:prstGeom prst="rect">
            <a:avLst/>
          </a:prstGeom>
        </p:spPr>
        <p:txBody>
          <a:bodyPr wrap="square">
            <a:spAutoFit/>
          </a:bodyPr>
          <a:lstStyle/>
          <a:p>
            <a:pPr algn="ctr"/>
            <a:r>
              <a:rPr lang="en-US" sz="4800" dirty="0">
                <a:latin typeface="Comic Sans MS" pitchFamily="66" charset="0"/>
              </a:rPr>
              <a:t>4(2+3) = 4x2 + 4x3</a:t>
            </a:r>
          </a:p>
          <a:p>
            <a:pPr algn="ctr"/>
            <a:endParaRPr lang="en-US" sz="1600" dirty="0">
              <a:latin typeface="Comic Sans MS" pitchFamily="66" charset="0"/>
            </a:endParaRPr>
          </a:p>
          <a:p>
            <a:pPr algn="ctr"/>
            <a:endParaRPr lang="en-US" sz="1600" dirty="0">
              <a:latin typeface="Comic Sans MS" pitchFamily="66" charset="0"/>
            </a:endParaRPr>
          </a:p>
          <a:p>
            <a:pPr algn="ctr"/>
            <a:endParaRPr lang="en-US" sz="1600" dirty="0">
              <a:latin typeface="Comic Sans MS" pitchFamily="66" charset="0"/>
            </a:endParaRPr>
          </a:p>
          <a:p>
            <a:pPr algn="ctr">
              <a:lnSpc>
                <a:spcPct val="150000"/>
              </a:lnSpc>
            </a:pPr>
            <a:r>
              <a:rPr lang="en-US" sz="4000" dirty="0">
                <a:latin typeface="Comic Sans MS" pitchFamily="66" charset="0"/>
              </a:rPr>
              <a:t>123</a:t>
            </a:r>
            <a:r>
              <a:rPr lang="en-US" sz="3600" dirty="0">
                <a:latin typeface="Comic Sans MS" pitchFamily="66" charset="0"/>
              </a:rPr>
              <a:t> = </a:t>
            </a:r>
            <a:r>
              <a:rPr lang="en-US" sz="4000" b="1" dirty="0">
                <a:latin typeface="Comic Sans MS" pitchFamily="66" charset="0"/>
              </a:rPr>
              <a:t>(1 x 100)</a:t>
            </a:r>
            <a:r>
              <a:rPr lang="en-US" sz="3600" b="1" dirty="0">
                <a:latin typeface="Comic Sans MS" pitchFamily="66" charset="0"/>
              </a:rPr>
              <a:t> + </a:t>
            </a:r>
            <a:r>
              <a:rPr lang="en-US" sz="4000" b="1" dirty="0">
                <a:latin typeface="Comic Sans MS" pitchFamily="66" charset="0"/>
              </a:rPr>
              <a:t>(2 x 10)</a:t>
            </a:r>
            <a:r>
              <a:rPr lang="en-US" sz="3600" b="1" dirty="0">
                <a:latin typeface="Comic Sans MS" pitchFamily="66" charset="0"/>
              </a:rPr>
              <a:t> + </a:t>
            </a:r>
            <a:r>
              <a:rPr lang="en-US" sz="4000" b="1" dirty="0">
                <a:latin typeface="Comic Sans MS" pitchFamily="66" charset="0"/>
              </a:rPr>
              <a:t>(3 x 1)</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04800"/>
            <a:ext cx="6781800" cy="1446550"/>
          </a:xfrm>
          <a:prstGeom prst="rect">
            <a:avLst/>
          </a:prstGeom>
          <a:noFill/>
        </p:spPr>
        <p:txBody>
          <a:bodyPr wrap="square" rtlCol="0">
            <a:spAutoFit/>
          </a:bodyPr>
          <a:lstStyle/>
          <a:p>
            <a:pPr algn="ctr"/>
            <a:r>
              <a:rPr lang="en-US" sz="8800" dirty="0">
                <a:latin typeface="Comic Sans MS" pitchFamily="66" charset="0"/>
              </a:rPr>
              <a:t>division</a:t>
            </a:r>
          </a:p>
        </p:txBody>
      </p:sp>
      <p:sp>
        <p:nvSpPr>
          <p:cNvPr id="10" name="TextBox 9"/>
          <p:cNvSpPr txBox="1"/>
          <p:nvPr/>
        </p:nvSpPr>
        <p:spPr>
          <a:xfrm>
            <a:off x="381000" y="4809136"/>
            <a:ext cx="8382000" cy="1754326"/>
          </a:xfrm>
          <a:prstGeom prst="rect">
            <a:avLst/>
          </a:prstGeom>
          <a:noFill/>
        </p:spPr>
        <p:txBody>
          <a:bodyPr wrap="square" rtlCol="0">
            <a:spAutoFit/>
          </a:bodyPr>
          <a:lstStyle/>
          <a:p>
            <a:pPr algn="ctr"/>
            <a:r>
              <a:rPr lang="en-US" sz="3600" dirty="0">
                <a:latin typeface="Comic Sans MS" pitchFamily="66" charset="0"/>
              </a:rPr>
              <a:t>the operation of making equal groups to find out how many in each group or how many groups</a:t>
            </a:r>
          </a:p>
        </p:txBody>
      </p:sp>
      <p:grpSp>
        <p:nvGrpSpPr>
          <p:cNvPr id="3" name="Group 29"/>
          <p:cNvGrpSpPr/>
          <p:nvPr/>
        </p:nvGrpSpPr>
        <p:grpSpPr>
          <a:xfrm>
            <a:off x="3019352" y="3049170"/>
            <a:ext cx="2746043" cy="2171520"/>
            <a:chOff x="381001" y="3276600"/>
            <a:chExt cx="2746043" cy="2171520"/>
          </a:xfrm>
        </p:grpSpPr>
        <p:grpSp>
          <p:nvGrpSpPr>
            <p:cNvPr id="4" name="Group 16"/>
            <p:cNvGrpSpPr/>
            <p:nvPr/>
          </p:nvGrpSpPr>
          <p:grpSpPr>
            <a:xfrm>
              <a:off x="845548" y="3733800"/>
              <a:ext cx="1516651" cy="1266280"/>
              <a:chOff x="381000" y="2514600"/>
              <a:chExt cx="1752600" cy="1107996"/>
            </a:xfrm>
          </p:grpSpPr>
          <p:sp>
            <p:nvSpPr>
              <p:cNvPr id="25" name="TextBox 24"/>
              <p:cNvSpPr txBox="1"/>
              <p:nvPr/>
            </p:nvSpPr>
            <p:spPr>
              <a:xfrm>
                <a:off x="381000" y="2514600"/>
                <a:ext cx="1752600" cy="1107996"/>
              </a:xfrm>
              <a:prstGeom prst="rect">
                <a:avLst/>
              </a:prstGeom>
              <a:noFill/>
            </p:spPr>
            <p:txBody>
              <a:bodyPr wrap="square" rtlCol="0">
                <a:spAutoFit/>
              </a:bodyPr>
              <a:lstStyle/>
              <a:p>
                <a:r>
                  <a:rPr lang="en-US" sz="6600" dirty="0"/>
                  <a:t>)</a:t>
                </a:r>
              </a:p>
            </p:txBody>
          </p:sp>
          <p:cxnSp>
            <p:nvCxnSpPr>
              <p:cNvPr id="26" name="Straight Connector 25"/>
              <p:cNvCxnSpPr/>
              <p:nvPr/>
            </p:nvCxnSpPr>
            <p:spPr>
              <a:xfrm>
                <a:off x="533400" y="2743200"/>
                <a:ext cx="1524000" cy="0"/>
              </a:xfrm>
              <a:prstGeom prst="line">
                <a:avLst/>
              </a:prstGeom>
              <a:ln w="57150"/>
            </p:spPr>
            <p:style>
              <a:lnRef idx="1">
                <a:schemeClr val="dk1"/>
              </a:lnRef>
              <a:fillRef idx="0">
                <a:schemeClr val="dk1"/>
              </a:fillRef>
              <a:effectRef idx="0">
                <a:schemeClr val="dk1"/>
              </a:effectRef>
              <a:fontRef idx="minor">
                <a:schemeClr val="tx1"/>
              </a:fontRef>
            </p:style>
          </p:cxnSp>
        </p:grpSp>
        <p:grpSp>
          <p:nvGrpSpPr>
            <p:cNvPr id="5" name="Group 20"/>
            <p:cNvGrpSpPr/>
            <p:nvPr/>
          </p:nvGrpSpPr>
          <p:grpSpPr>
            <a:xfrm>
              <a:off x="381001" y="3962400"/>
              <a:ext cx="2746043" cy="1485720"/>
              <a:chOff x="533400" y="2851462"/>
              <a:chExt cx="2627539" cy="875135"/>
            </a:xfrm>
          </p:grpSpPr>
          <p:sp>
            <p:nvSpPr>
              <p:cNvPr id="23" name="Rectangle 22"/>
              <p:cNvSpPr/>
              <p:nvPr/>
            </p:nvSpPr>
            <p:spPr>
              <a:xfrm>
                <a:off x="1408339" y="2851462"/>
                <a:ext cx="1752600" cy="543870"/>
              </a:xfrm>
              <a:prstGeom prst="rect">
                <a:avLst/>
              </a:prstGeom>
            </p:spPr>
            <p:txBody>
              <a:bodyPr wrap="square">
                <a:spAutoFit/>
              </a:bodyPr>
              <a:lstStyle/>
              <a:p>
                <a:r>
                  <a:rPr lang="en-US" sz="5400" dirty="0">
                    <a:latin typeface="Comic Sans MS" pitchFamily="66" charset="0"/>
                  </a:rPr>
                  <a:t>6</a:t>
                </a:r>
                <a:endParaRPr lang="en-US" sz="5400" dirty="0"/>
              </a:p>
            </p:txBody>
          </p:sp>
          <p:sp>
            <p:nvSpPr>
              <p:cNvPr id="24" name="Rectangle 23"/>
              <p:cNvSpPr/>
              <p:nvPr/>
            </p:nvSpPr>
            <p:spPr>
              <a:xfrm>
                <a:off x="533400" y="2895600"/>
                <a:ext cx="559769" cy="830997"/>
              </a:xfrm>
              <a:prstGeom prst="rect">
                <a:avLst/>
              </a:prstGeom>
            </p:spPr>
            <p:txBody>
              <a:bodyPr wrap="none">
                <a:spAutoFit/>
              </a:bodyPr>
              <a:lstStyle/>
              <a:p>
                <a:r>
                  <a:rPr lang="en-US" sz="4800" dirty="0">
                    <a:latin typeface="Comic Sans MS" pitchFamily="66" charset="0"/>
                  </a:rPr>
                  <a:t>3</a:t>
                </a:r>
                <a:endParaRPr lang="en-US" sz="4800" dirty="0"/>
              </a:p>
            </p:txBody>
          </p:sp>
        </p:grpSp>
        <p:sp>
          <p:nvSpPr>
            <p:cNvPr id="27" name="TextBox 26"/>
            <p:cNvSpPr txBox="1"/>
            <p:nvPr/>
          </p:nvSpPr>
          <p:spPr>
            <a:xfrm>
              <a:off x="1371600" y="3276600"/>
              <a:ext cx="533400" cy="830997"/>
            </a:xfrm>
            <a:prstGeom prst="rect">
              <a:avLst/>
            </a:prstGeom>
            <a:noFill/>
          </p:spPr>
          <p:txBody>
            <a:bodyPr wrap="square" rtlCol="0">
              <a:spAutoFit/>
            </a:bodyPr>
            <a:lstStyle/>
            <a:p>
              <a:r>
                <a:rPr lang="en-US" sz="4800" dirty="0">
                  <a:latin typeface="Comic Sans MS" pitchFamily="66" charset="0"/>
                </a:rPr>
                <a:t>2</a:t>
              </a:r>
            </a:p>
          </p:txBody>
        </p:sp>
      </p:grpSp>
      <p:sp>
        <p:nvSpPr>
          <p:cNvPr id="29" name="Rectangle 28"/>
          <p:cNvSpPr/>
          <p:nvPr/>
        </p:nvSpPr>
        <p:spPr>
          <a:xfrm>
            <a:off x="5381945" y="2446117"/>
            <a:ext cx="3381055" cy="923330"/>
          </a:xfrm>
          <a:prstGeom prst="rect">
            <a:avLst/>
          </a:prstGeom>
        </p:spPr>
        <p:txBody>
          <a:bodyPr wrap="none">
            <a:spAutoFit/>
          </a:bodyPr>
          <a:lstStyle/>
          <a:p>
            <a:pPr algn="ctr"/>
            <a:r>
              <a:rPr lang="en-US" sz="5400" dirty="0">
                <a:latin typeface="Comic Sans MS" pitchFamily="66" charset="0"/>
              </a:rPr>
              <a:t>  6 ÷ 3 = 2</a:t>
            </a:r>
          </a:p>
        </p:txBody>
      </p:sp>
      <p:sp>
        <p:nvSpPr>
          <p:cNvPr id="5529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pSp>
        <p:nvGrpSpPr>
          <p:cNvPr id="21" name="Group 20"/>
          <p:cNvGrpSpPr/>
          <p:nvPr/>
        </p:nvGrpSpPr>
        <p:grpSpPr>
          <a:xfrm>
            <a:off x="757599" y="2197967"/>
            <a:ext cx="1681685" cy="1569660"/>
            <a:chOff x="914400" y="1871331"/>
            <a:chExt cx="1681685" cy="1569660"/>
          </a:xfrm>
        </p:grpSpPr>
        <p:sp>
          <p:nvSpPr>
            <p:cNvPr id="30" name="TextBox 29"/>
            <p:cNvSpPr txBox="1"/>
            <p:nvPr/>
          </p:nvSpPr>
          <p:spPr>
            <a:xfrm>
              <a:off x="1648390" y="1934815"/>
              <a:ext cx="947695" cy="1107996"/>
            </a:xfrm>
            <a:prstGeom prst="rect">
              <a:avLst/>
            </a:prstGeom>
            <a:noFill/>
          </p:spPr>
          <p:txBody>
            <a:bodyPr wrap="none" rtlCol="0">
              <a:spAutoFit/>
            </a:bodyPr>
            <a:lstStyle/>
            <a:p>
              <a:r>
                <a:rPr lang="en-US" sz="3600" dirty="0"/>
                <a:t>= </a:t>
              </a:r>
              <a:r>
                <a:rPr lang="en-US" sz="6600" dirty="0"/>
                <a:t>2</a:t>
              </a:r>
            </a:p>
          </p:txBody>
        </p:sp>
        <p:sp>
          <p:nvSpPr>
            <p:cNvPr id="18" name="TextBox 17"/>
            <p:cNvSpPr txBox="1"/>
            <p:nvPr/>
          </p:nvSpPr>
          <p:spPr>
            <a:xfrm>
              <a:off x="914400" y="1871331"/>
              <a:ext cx="698020" cy="1569660"/>
            </a:xfrm>
            <a:prstGeom prst="rect">
              <a:avLst/>
            </a:prstGeom>
            <a:noFill/>
          </p:spPr>
          <p:txBody>
            <a:bodyPr wrap="square" rtlCol="0">
              <a:spAutoFit/>
            </a:bodyPr>
            <a:lstStyle/>
            <a:p>
              <a:r>
                <a:rPr lang="en-US" sz="4800" dirty="0" smtClean="0">
                  <a:latin typeface="Comic Sans MS" pitchFamily="66" charset="0"/>
                </a:rPr>
                <a:t>6</a:t>
              </a:r>
              <a:endParaRPr lang="en-US" sz="4800" dirty="0">
                <a:latin typeface="Comic Sans MS" pitchFamily="66" charset="0"/>
              </a:endParaRPr>
            </a:p>
            <a:p>
              <a:r>
                <a:rPr lang="en-US" sz="4800" dirty="0" smtClean="0">
                  <a:latin typeface="Comic Sans MS" pitchFamily="66" charset="0"/>
                </a:rPr>
                <a:t>3</a:t>
              </a:r>
              <a:endParaRPr lang="en-US" sz="4800" dirty="0">
                <a:latin typeface="Comic Sans MS" pitchFamily="66" charset="0"/>
              </a:endParaRPr>
            </a:p>
          </p:txBody>
        </p:sp>
        <p:cxnSp>
          <p:nvCxnSpPr>
            <p:cNvPr id="20" name="Straight Connector 19"/>
            <p:cNvCxnSpPr>
              <a:stCxn id="18" idx="1"/>
              <a:endCxn id="18" idx="3"/>
            </p:cNvCxnSpPr>
            <p:nvPr/>
          </p:nvCxnSpPr>
          <p:spPr>
            <a:xfrm>
              <a:off x="914400" y="2656161"/>
              <a:ext cx="69802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 name="TextBox 1"/>
          <p:cNvSpPr txBox="1"/>
          <p:nvPr/>
        </p:nvSpPr>
        <p:spPr>
          <a:xfrm>
            <a:off x="1600200" y="1637050"/>
            <a:ext cx="6120265" cy="461665"/>
          </a:xfrm>
          <a:prstGeom prst="rect">
            <a:avLst/>
          </a:prstGeom>
          <a:noFill/>
        </p:spPr>
        <p:txBody>
          <a:bodyPr wrap="none" rtlCol="0">
            <a:spAutoFit/>
          </a:bodyPr>
          <a:lstStyle/>
          <a:p>
            <a:r>
              <a:rPr lang="en-US" sz="2400" dirty="0"/>
              <a:t>component parts:  dividend ÷ divisor = quotient</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04800"/>
            <a:ext cx="6781800" cy="1569660"/>
          </a:xfrm>
          <a:prstGeom prst="rect">
            <a:avLst/>
          </a:prstGeom>
          <a:noFill/>
        </p:spPr>
        <p:txBody>
          <a:bodyPr wrap="square" rtlCol="0">
            <a:spAutoFit/>
          </a:bodyPr>
          <a:lstStyle/>
          <a:p>
            <a:pPr algn="ctr"/>
            <a:r>
              <a:rPr lang="en-US" sz="9600" dirty="0">
                <a:latin typeface="Comic Sans MS" pitchFamily="66" charset="0"/>
              </a:rPr>
              <a:t>edge</a:t>
            </a:r>
          </a:p>
        </p:txBody>
      </p:sp>
      <p:sp>
        <p:nvSpPr>
          <p:cNvPr id="10" name="TextBox 9"/>
          <p:cNvSpPr txBox="1"/>
          <p:nvPr/>
        </p:nvSpPr>
        <p:spPr>
          <a:xfrm>
            <a:off x="381000" y="5095953"/>
            <a:ext cx="8382000" cy="1323439"/>
          </a:xfrm>
          <a:prstGeom prst="rect">
            <a:avLst/>
          </a:prstGeom>
          <a:noFill/>
        </p:spPr>
        <p:txBody>
          <a:bodyPr wrap="square" rtlCol="0">
            <a:spAutoFit/>
          </a:bodyPr>
          <a:lstStyle/>
          <a:p>
            <a:pPr algn="ctr"/>
            <a:r>
              <a:rPr lang="en-US" sz="4000" dirty="0">
                <a:latin typeface="Comic Sans MS" pitchFamily="66" charset="0"/>
              </a:rPr>
              <a:t>where two faces of a solid shape intersect</a:t>
            </a:r>
          </a:p>
        </p:txBody>
      </p:sp>
      <p:sp>
        <p:nvSpPr>
          <p:cNvPr id="7170" name="AutoShape 2"/>
          <p:cNvSpPr>
            <a:spLocks noChangeArrowheads="1"/>
          </p:cNvSpPr>
          <p:nvPr/>
        </p:nvSpPr>
        <p:spPr bwMode="auto">
          <a:xfrm>
            <a:off x="1905000" y="2133600"/>
            <a:ext cx="3124200" cy="2362200"/>
          </a:xfrm>
          <a:prstGeom prst="cube">
            <a:avLst>
              <a:gd name="adj" fmla="val 25000"/>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7171" name="Line 3"/>
          <p:cNvSpPr>
            <a:spLocks noChangeShapeType="1"/>
          </p:cNvSpPr>
          <p:nvPr/>
        </p:nvSpPr>
        <p:spPr bwMode="auto">
          <a:xfrm flipH="1">
            <a:off x="4419600" y="3124200"/>
            <a:ext cx="1047750" cy="438150"/>
          </a:xfrm>
          <a:prstGeom prst="line">
            <a:avLst/>
          </a:prstGeom>
          <a:noFill/>
          <a:ln w="38100">
            <a:solidFill>
              <a:srgbClr val="000000"/>
            </a:solidFill>
            <a:round/>
            <a:headEnd/>
            <a:tailEnd type="stealth" w="lg" len="lg"/>
          </a:ln>
        </p:spPr>
        <p:txBody>
          <a:bodyPr vert="horz" wrap="square" lIns="91440" tIns="45720" rIns="91440" bIns="45720" numCol="1" anchor="t" anchorCtr="0" compatLnSpc="1">
            <a:prstTxWarp prst="textNoShape">
              <a:avLst/>
            </a:prstTxWarp>
          </a:bodyPr>
          <a:lstStyle/>
          <a:p>
            <a:endParaRPr lang="en-US"/>
          </a:p>
        </p:txBody>
      </p:sp>
      <p:sp>
        <p:nvSpPr>
          <p:cNvPr id="7172" name="Text Box 4"/>
          <p:cNvSpPr txBox="1">
            <a:spLocks noChangeArrowheads="1"/>
          </p:cNvSpPr>
          <p:nvPr/>
        </p:nvSpPr>
        <p:spPr bwMode="auto">
          <a:xfrm>
            <a:off x="5562600" y="2819400"/>
            <a:ext cx="1409700" cy="5715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2400" b="1" dirty="0">
                <a:latin typeface="Comic Sans MS" pitchFamily="66" charset="0"/>
              </a:rPr>
              <a:t>e</a:t>
            </a:r>
            <a:r>
              <a:rPr kumimoji="0" lang="en-US" sz="2400" b="1" i="0" u="none" strike="noStrike" cap="none" normalizeH="0" baseline="0" dirty="0">
                <a:ln>
                  <a:noFill/>
                </a:ln>
                <a:solidFill>
                  <a:schemeClr val="tx1"/>
                </a:solidFill>
                <a:effectLst/>
                <a:latin typeface="Comic Sans MS" pitchFamily="66" charset="0"/>
              </a:rPr>
              <a:t>dge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ellipse</a:t>
            </a:r>
          </a:p>
        </p:txBody>
      </p:sp>
      <p:sp>
        <p:nvSpPr>
          <p:cNvPr id="9218" name="Oval 2"/>
          <p:cNvSpPr>
            <a:spLocks noChangeArrowheads="1"/>
          </p:cNvSpPr>
          <p:nvPr/>
        </p:nvSpPr>
        <p:spPr bwMode="auto">
          <a:xfrm rot="20006044">
            <a:off x="4371535" y="3432516"/>
            <a:ext cx="3928403" cy="1378635"/>
          </a:xfrm>
          <a:prstGeom prst="ellipse">
            <a:avLst/>
          </a:prstGeom>
          <a:solidFill>
            <a:srgbClr val="FFFFFF"/>
          </a:solid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19" name="Oval 3"/>
          <p:cNvSpPr>
            <a:spLocks noChangeArrowheads="1"/>
          </p:cNvSpPr>
          <p:nvPr/>
        </p:nvSpPr>
        <p:spPr bwMode="auto">
          <a:xfrm>
            <a:off x="1523999" y="2285999"/>
            <a:ext cx="2344615" cy="3538025"/>
          </a:xfrm>
          <a:prstGeom prst="ellipse">
            <a:avLst/>
          </a:prstGeom>
          <a:solidFill>
            <a:srgbClr val="FFFFFF"/>
          </a:solid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268036"/>
            <a:ext cx="8534400" cy="128516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164120"/>
            <a:ext cx="6781800" cy="1569660"/>
          </a:xfrm>
          <a:prstGeom prst="rect">
            <a:avLst/>
          </a:prstGeom>
          <a:noFill/>
        </p:spPr>
        <p:txBody>
          <a:bodyPr wrap="square" rtlCol="0">
            <a:spAutoFit/>
          </a:bodyPr>
          <a:lstStyle/>
          <a:p>
            <a:pPr algn="ctr"/>
            <a:r>
              <a:rPr lang="en-US" sz="9600" dirty="0">
                <a:latin typeface="Comic Sans MS" pitchFamily="66" charset="0"/>
              </a:rPr>
              <a:t>equal</a:t>
            </a:r>
          </a:p>
        </p:txBody>
      </p:sp>
      <p:sp>
        <p:nvSpPr>
          <p:cNvPr id="10" name="TextBox 9"/>
          <p:cNvSpPr txBox="1"/>
          <p:nvPr/>
        </p:nvSpPr>
        <p:spPr>
          <a:xfrm>
            <a:off x="340057" y="5489812"/>
            <a:ext cx="8382000" cy="707886"/>
          </a:xfrm>
          <a:prstGeom prst="rect">
            <a:avLst/>
          </a:prstGeom>
          <a:noFill/>
        </p:spPr>
        <p:txBody>
          <a:bodyPr wrap="square" rtlCol="0">
            <a:spAutoFit/>
          </a:bodyPr>
          <a:lstStyle/>
          <a:p>
            <a:pPr algn="ctr"/>
            <a:r>
              <a:rPr lang="en-US" sz="4000" dirty="0">
                <a:latin typeface="Comic Sans MS" pitchFamily="66" charset="0"/>
              </a:rPr>
              <a:t>having the same value</a:t>
            </a:r>
          </a:p>
        </p:txBody>
      </p:sp>
      <p:sp>
        <p:nvSpPr>
          <p:cNvPr id="11" name="TextBox 10"/>
          <p:cNvSpPr txBox="1"/>
          <p:nvPr/>
        </p:nvSpPr>
        <p:spPr>
          <a:xfrm>
            <a:off x="940090" y="1440108"/>
            <a:ext cx="3617260" cy="1569660"/>
          </a:xfrm>
          <a:prstGeom prst="rect">
            <a:avLst/>
          </a:prstGeom>
          <a:noFill/>
        </p:spPr>
        <p:txBody>
          <a:bodyPr wrap="square" rtlCol="0">
            <a:spAutoFit/>
          </a:bodyPr>
          <a:lstStyle/>
          <a:p>
            <a:pPr algn="ctr"/>
            <a:r>
              <a:rPr lang="en-US" sz="9600" dirty="0">
                <a:latin typeface="AbcMath"/>
              </a:rPr>
              <a:t> </a:t>
            </a:r>
            <a:r>
              <a:rPr lang="en-US" sz="8000" dirty="0">
                <a:latin typeface="Comic Sans MS" pitchFamily="66" charset="0"/>
              </a:rPr>
              <a:t>=</a:t>
            </a:r>
            <a:r>
              <a:rPr lang="en-US" sz="8000" dirty="0">
                <a:latin typeface="AbcMath"/>
              </a:rPr>
              <a:t> </a:t>
            </a:r>
            <a:endParaRPr lang="en-US" sz="8000" dirty="0"/>
          </a:p>
        </p:txBody>
      </p:sp>
      <p:grpSp>
        <p:nvGrpSpPr>
          <p:cNvPr id="16" name="Group 15"/>
          <p:cNvGrpSpPr/>
          <p:nvPr/>
        </p:nvGrpSpPr>
        <p:grpSpPr>
          <a:xfrm>
            <a:off x="4092522" y="3178923"/>
            <a:ext cx="4558814" cy="1840240"/>
            <a:chOff x="3778623" y="2946912"/>
            <a:chExt cx="4558814" cy="1840240"/>
          </a:xfrm>
        </p:grpSpPr>
        <p:sp>
          <p:nvSpPr>
            <p:cNvPr id="17" name="Isosceles Triangle 16"/>
            <p:cNvSpPr/>
            <p:nvPr/>
          </p:nvSpPr>
          <p:spPr>
            <a:xfrm>
              <a:off x="5755340" y="4128246"/>
              <a:ext cx="670739" cy="658906"/>
            </a:xfrm>
            <a:prstGeom prst="triangl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Connector 18"/>
            <p:cNvCxnSpPr/>
            <p:nvPr/>
          </p:nvCxnSpPr>
          <p:spPr>
            <a:xfrm>
              <a:off x="3778623" y="4074459"/>
              <a:ext cx="4531659" cy="13447"/>
            </a:xfrm>
            <a:prstGeom prst="line">
              <a:avLst/>
            </a:prstGeom>
          </p:spPr>
          <p:style>
            <a:lnRef idx="3">
              <a:schemeClr val="dk1"/>
            </a:lnRef>
            <a:fillRef idx="0">
              <a:schemeClr val="dk1"/>
            </a:fillRef>
            <a:effectRef idx="2">
              <a:schemeClr val="dk1"/>
            </a:effectRef>
            <a:fontRef idx="minor">
              <a:schemeClr val="tx1"/>
            </a:fontRef>
          </p:style>
        </p:cxnSp>
        <p:sp>
          <p:nvSpPr>
            <p:cNvPr id="20" name="TextBox 19"/>
            <p:cNvSpPr txBox="1"/>
            <p:nvPr/>
          </p:nvSpPr>
          <p:spPr>
            <a:xfrm>
              <a:off x="3994581" y="2946912"/>
              <a:ext cx="4342856" cy="1323439"/>
            </a:xfrm>
            <a:prstGeom prst="rect">
              <a:avLst/>
            </a:prstGeom>
            <a:noFill/>
          </p:spPr>
          <p:txBody>
            <a:bodyPr wrap="none" rtlCol="0">
              <a:spAutoFit/>
            </a:bodyPr>
            <a:lstStyle/>
            <a:p>
              <a:r>
                <a:rPr lang="en-US" sz="4000" dirty="0">
                  <a:latin typeface="Comic Sans MS" pitchFamily="66" charset="0"/>
                </a:rPr>
                <a:t>2 + 4    </a:t>
              </a:r>
              <a:r>
                <a:rPr lang="en-US" sz="8000" dirty="0">
                  <a:latin typeface="Comic Sans MS" pitchFamily="66" charset="0"/>
                </a:rPr>
                <a:t>=</a:t>
              </a:r>
              <a:r>
                <a:rPr lang="en-US" sz="4000" dirty="0">
                  <a:latin typeface="Comic Sans MS" pitchFamily="66" charset="0"/>
                </a:rPr>
                <a:t>   13 - 7</a:t>
              </a:r>
            </a:p>
          </p:txBody>
        </p:sp>
      </p:grpSp>
      <p:grpSp>
        <p:nvGrpSpPr>
          <p:cNvPr id="15" name="Group 14"/>
          <p:cNvGrpSpPr/>
          <p:nvPr/>
        </p:nvGrpSpPr>
        <p:grpSpPr>
          <a:xfrm>
            <a:off x="299115" y="1828801"/>
            <a:ext cx="4395716" cy="1678674"/>
            <a:chOff x="381000" y="2085414"/>
            <a:chExt cx="4580965" cy="1643904"/>
          </a:xfrm>
        </p:grpSpPr>
        <p:grpSp>
          <p:nvGrpSpPr>
            <p:cNvPr id="27" name="Group 26"/>
            <p:cNvGrpSpPr/>
            <p:nvPr/>
          </p:nvGrpSpPr>
          <p:grpSpPr>
            <a:xfrm>
              <a:off x="537883" y="2085414"/>
              <a:ext cx="3998258" cy="842683"/>
              <a:chOff x="591671" y="2085414"/>
              <a:chExt cx="3998258" cy="842683"/>
            </a:xfrm>
          </p:grpSpPr>
          <p:pic>
            <p:nvPicPr>
              <p:cNvPr id="6146" name="Picture 2" descr="http://t0.gstatic.com/images?q=tbn:lQIAiclVtp_rQM:">
                <a:hlinkClick r:id="rId3"/>
              </p:cNvPr>
              <p:cNvPicPr>
                <a:picLocks noChangeAspect="1" noChangeArrowheads="1"/>
              </p:cNvPicPr>
              <p:nvPr/>
            </p:nvPicPr>
            <p:blipFill>
              <a:blip r:embed="rId4" cstate="print"/>
              <a:srcRect/>
              <a:stretch>
                <a:fillRect/>
              </a:stretch>
            </p:blipFill>
            <p:spPr bwMode="auto">
              <a:xfrm>
                <a:off x="591671" y="2085414"/>
                <a:ext cx="888502" cy="842683"/>
              </a:xfrm>
              <a:prstGeom prst="rect">
                <a:avLst/>
              </a:prstGeom>
              <a:noFill/>
            </p:spPr>
          </p:pic>
          <p:pic>
            <p:nvPicPr>
              <p:cNvPr id="6150" name="Picture 6" descr="http://t1.gstatic.com/images?q=tbn:3txVePPEaQYQZM:">
                <a:hlinkClick r:id="rId5"/>
              </p:cNvPr>
              <p:cNvPicPr>
                <a:picLocks noChangeAspect="1" noChangeArrowheads="1"/>
              </p:cNvPicPr>
              <p:nvPr/>
            </p:nvPicPr>
            <p:blipFill>
              <a:blip r:embed="rId6" cstate="print"/>
              <a:srcRect/>
              <a:stretch>
                <a:fillRect/>
              </a:stretch>
            </p:blipFill>
            <p:spPr bwMode="auto">
              <a:xfrm>
                <a:off x="1591235" y="2085414"/>
                <a:ext cx="888502" cy="842683"/>
              </a:xfrm>
              <a:prstGeom prst="rect">
                <a:avLst/>
              </a:prstGeom>
              <a:noFill/>
            </p:spPr>
          </p:pic>
          <p:pic>
            <p:nvPicPr>
              <p:cNvPr id="6152" name="Picture 8" descr="http://t2.gstatic.com/images?q=tbn:e-lKuLdTRDjDOM:">
                <a:hlinkClick r:id="rId7"/>
              </p:cNvPr>
              <p:cNvPicPr>
                <a:picLocks noChangeAspect="1" noChangeArrowheads="1"/>
              </p:cNvPicPr>
              <p:nvPr/>
            </p:nvPicPr>
            <p:blipFill>
              <a:blip r:embed="rId8" cstate="print"/>
              <a:srcRect/>
              <a:stretch>
                <a:fillRect/>
              </a:stretch>
            </p:blipFill>
            <p:spPr bwMode="auto">
              <a:xfrm>
                <a:off x="3756959" y="2138082"/>
                <a:ext cx="832970" cy="790015"/>
              </a:xfrm>
              <a:prstGeom prst="rect">
                <a:avLst/>
              </a:prstGeom>
              <a:noFill/>
            </p:spPr>
          </p:pic>
        </p:grpSp>
        <p:sp>
          <p:nvSpPr>
            <p:cNvPr id="21" name="Isosceles Triangle 20"/>
            <p:cNvSpPr/>
            <p:nvPr/>
          </p:nvSpPr>
          <p:spPr>
            <a:xfrm>
              <a:off x="2626657" y="3070412"/>
              <a:ext cx="670739" cy="658906"/>
            </a:xfrm>
            <a:prstGeom prst="triangl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 name="Straight Connector 21"/>
            <p:cNvCxnSpPr/>
            <p:nvPr/>
          </p:nvCxnSpPr>
          <p:spPr>
            <a:xfrm>
              <a:off x="381000" y="3030072"/>
              <a:ext cx="4580965" cy="35857"/>
            </a:xfrm>
            <a:prstGeom prst="line">
              <a:avLst/>
            </a:prstGeom>
          </p:spPr>
          <p:style>
            <a:lnRef idx="3">
              <a:schemeClr val="dk1"/>
            </a:lnRef>
            <a:fillRef idx="0">
              <a:schemeClr val="dk1"/>
            </a:fillRef>
            <a:effectRef idx="2">
              <a:schemeClr val="dk1"/>
            </a:effectRef>
            <a:fontRef idx="minor">
              <a:schemeClr val="tx1"/>
            </a:fontRef>
          </p:style>
        </p:cxnSp>
      </p:gr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04800"/>
            <a:ext cx="6781800" cy="1569660"/>
          </a:xfrm>
          <a:prstGeom prst="rect">
            <a:avLst/>
          </a:prstGeom>
          <a:noFill/>
        </p:spPr>
        <p:txBody>
          <a:bodyPr wrap="square" rtlCol="0">
            <a:spAutoFit/>
          </a:bodyPr>
          <a:lstStyle/>
          <a:p>
            <a:pPr algn="ctr"/>
            <a:r>
              <a:rPr lang="en-US" sz="9600" dirty="0">
                <a:latin typeface="Comic Sans MS" pitchFamily="66" charset="0"/>
              </a:rPr>
              <a:t>equation</a:t>
            </a:r>
          </a:p>
        </p:txBody>
      </p:sp>
      <p:sp>
        <p:nvSpPr>
          <p:cNvPr id="10" name="TextBox 9"/>
          <p:cNvSpPr txBox="1"/>
          <p:nvPr/>
        </p:nvSpPr>
        <p:spPr>
          <a:xfrm>
            <a:off x="381000" y="4953000"/>
            <a:ext cx="8382000" cy="1569660"/>
          </a:xfrm>
          <a:prstGeom prst="rect">
            <a:avLst/>
          </a:prstGeom>
          <a:noFill/>
        </p:spPr>
        <p:txBody>
          <a:bodyPr wrap="square" rtlCol="0">
            <a:spAutoFit/>
          </a:bodyPr>
          <a:lstStyle/>
          <a:p>
            <a:pPr algn="ctr"/>
            <a:r>
              <a:rPr lang="en-US" sz="3200" dirty="0">
                <a:latin typeface="Comic Sans MS" pitchFamily="66" charset="0"/>
              </a:rPr>
              <a:t>a mathematical sentence where the left side of the equal sign has the same value as the right side of the equal sign</a:t>
            </a:r>
          </a:p>
        </p:txBody>
      </p:sp>
      <p:sp>
        <p:nvSpPr>
          <p:cNvPr id="11" name="TextBox 10"/>
          <p:cNvSpPr txBox="1"/>
          <p:nvPr/>
        </p:nvSpPr>
        <p:spPr>
          <a:xfrm>
            <a:off x="478303" y="2054060"/>
            <a:ext cx="8102990" cy="2831544"/>
          </a:xfrm>
          <a:prstGeom prst="rect">
            <a:avLst/>
          </a:prstGeom>
          <a:noFill/>
        </p:spPr>
        <p:txBody>
          <a:bodyPr wrap="square" rtlCol="0">
            <a:spAutoFit/>
          </a:bodyPr>
          <a:lstStyle/>
          <a:p>
            <a:r>
              <a:rPr lang="en-US" sz="4800" dirty="0">
                <a:latin typeface="Comic Sans MS" pitchFamily="66" charset="0"/>
              </a:rPr>
              <a:t>8 + 2 = 10</a:t>
            </a:r>
          </a:p>
          <a:p>
            <a:pPr algn="r">
              <a:spcAft>
                <a:spcPts val="1200"/>
              </a:spcAft>
            </a:pPr>
            <a:r>
              <a:rPr lang="en-US" sz="4800" dirty="0">
                <a:latin typeface="Comic Sans MS" pitchFamily="66" charset="0"/>
              </a:rPr>
              <a:t>5 x 5 = 100 ÷ 4  </a:t>
            </a:r>
          </a:p>
          <a:p>
            <a:pPr>
              <a:lnSpc>
                <a:spcPct val="150000"/>
              </a:lnSpc>
              <a:spcAft>
                <a:spcPts val="1200"/>
              </a:spcAft>
            </a:pPr>
            <a:r>
              <a:rPr lang="en-US" sz="4800" dirty="0">
                <a:latin typeface="Comic Sans MS" pitchFamily="66" charset="0"/>
              </a:rPr>
              <a:t>          20 = 18 + 2</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04800"/>
            <a:ext cx="6781800" cy="1569660"/>
          </a:xfrm>
          <a:prstGeom prst="rect">
            <a:avLst/>
          </a:prstGeom>
          <a:noFill/>
        </p:spPr>
        <p:txBody>
          <a:bodyPr wrap="square" rtlCol="0">
            <a:spAutoFit/>
          </a:bodyPr>
          <a:lstStyle/>
          <a:p>
            <a:pPr algn="ctr"/>
            <a:r>
              <a:rPr lang="en-US" sz="9600" dirty="0">
                <a:latin typeface="Comic Sans MS" pitchFamily="66" charset="0"/>
              </a:rPr>
              <a:t>equilateral</a:t>
            </a:r>
          </a:p>
        </p:txBody>
      </p:sp>
      <p:sp>
        <p:nvSpPr>
          <p:cNvPr id="10" name="TextBox 9"/>
          <p:cNvSpPr txBox="1"/>
          <p:nvPr/>
        </p:nvSpPr>
        <p:spPr>
          <a:xfrm>
            <a:off x="457200" y="5334000"/>
            <a:ext cx="8382000" cy="677108"/>
          </a:xfrm>
          <a:prstGeom prst="rect">
            <a:avLst/>
          </a:prstGeom>
          <a:noFill/>
        </p:spPr>
        <p:txBody>
          <a:bodyPr wrap="square" rtlCol="0">
            <a:spAutoFit/>
          </a:bodyPr>
          <a:lstStyle/>
          <a:p>
            <a:pPr algn="ctr"/>
            <a:r>
              <a:rPr lang="en-US" sz="3800" dirty="0">
                <a:latin typeface="Comic Sans MS" pitchFamily="66" charset="0"/>
              </a:rPr>
              <a:t>a polygon with all sides congruent</a:t>
            </a:r>
          </a:p>
        </p:txBody>
      </p:sp>
      <p:sp>
        <p:nvSpPr>
          <p:cNvPr id="13" name="Hexagon 12"/>
          <p:cNvSpPr/>
          <p:nvPr/>
        </p:nvSpPr>
        <p:spPr>
          <a:xfrm>
            <a:off x="5638800" y="2590800"/>
            <a:ext cx="1828800" cy="1600200"/>
          </a:xfrm>
          <a:prstGeom prst="hexagon">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Isosceles Triangle 6"/>
          <p:cNvSpPr/>
          <p:nvPr/>
        </p:nvSpPr>
        <p:spPr>
          <a:xfrm>
            <a:off x="1719072" y="2316480"/>
            <a:ext cx="2248692" cy="1938528"/>
          </a:xfrm>
          <a:prstGeom prst="triangl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200329"/>
          </a:xfrm>
          <a:prstGeom prst="rect">
            <a:avLst/>
          </a:prstGeom>
          <a:noFill/>
        </p:spPr>
        <p:txBody>
          <a:bodyPr wrap="square" rtlCol="0">
            <a:spAutoFit/>
          </a:bodyPr>
          <a:lstStyle/>
          <a:p>
            <a:pPr algn="ctr"/>
            <a:r>
              <a:rPr lang="en-US" sz="7200" dirty="0">
                <a:latin typeface="Comic Sans MS" pitchFamily="66" charset="0"/>
              </a:rPr>
              <a:t>equilateral triangle</a:t>
            </a:r>
          </a:p>
        </p:txBody>
      </p:sp>
      <p:sp>
        <p:nvSpPr>
          <p:cNvPr id="10" name="TextBox 9"/>
          <p:cNvSpPr txBox="1"/>
          <p:nvPr/>
        </p:nvSpPr>
        <p:spPr>
          <a:xfrm>
            <a:off x="381000" y="5040923"/>
            <a:ext cx="8382000" cy="1323439"/>
          </a:xfrm>
          <a:prstGeom prst="rect">
            <a:avLst/>
          </a:prstGeom>
          <a:noFill/>
        </p:spPr>
        <p:txBody>
          <a:bodyPr wrap="square" rtlCol="0">
            <a:spAutoFit/>
          </a:bodyPr>
          <a:lstStyle/>
          <a:p>
            <a:pPr algn="ctr"/>
            <a:r>
              <a:rPr lang="en-US" sz="4000" dirty="0">
                <a:latin typeface="Comic Sans MS" pitchFamily="66" charset="0"/>
              </a:rPr>
              <a:t>a triangle whose sides are all </a:t>
            </a:r>
          </a:p>
          <a:p>
            <a:pPr algn="ctr"/>
            <a:r>
              <a:rPr lang="en-US" sz="4000" dirty="0">
                <a:latin typeface="Comic Sans MS" pitchFamily="66" charset="0"/>
              </a:rPr>
              <a:t>the same length</a:t>
            </a:r>
          </a:p>
        </p:txBody>
      </p:sp>
      <p:pic>
        <p:nvPicPr>
          <p:cNvPr id="15363" name="Picture 3"/>
          <p:cNvPicPr>
            <a:picLocks noChangeAspect="1" noChangeArrowheads="1"/>
          </p:cNvPicPr>
          <p:nvPr/>
        </p:nvPicPr>
        <p:blipFill>
          <a:blip r:embed="rId3" cstate="print"/>
          <a:srcRect/>
          <a:stretch>
            <a:fillRect/>
          </a:stretch>
        </p:blipFill>
        <p:spPr bwMode="auto">
          <a:xfrm>
            <a:off x="2971799" y="1981200"/>
            <a:ext cx="3216679" cy="2819400"/>
          </a:xfrm>
          <a:prstGeom prst="rect">
            <a:avLst/>
          </a:prstGeom>
          <a:noFill/>
          <a:ln w="9525">
            <a:no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143000" y="304800"/>
            <a:ext cx="6781800" cy="1569660"/>
          </a:xfrm>
          <a:prstGeom prst="rect">
            <a:avLst/>
          </a:prstGeom>
          <a:noFill/>
        </p:spPr>
        <p:txBody>
          <a:bodyPr wrap="square" rtlCol="0">
            <a:spAutoFit/>
          </a:bodyPr>
          <a:lstStyle/>
          <a:p>
            <a:pPr algn="ctr"/>
            <a:r>
              <a:rPr lang="en-US" sz="9600" dirty="0">
                <a:latin typeface="Comic Sans MS" pitchFamily="66" charset="0"/>
              </a:rPr>
              <a:t>equivalent</a:t>
            </a:r>
          </a:p>
        </p:txBody>
      </p:sp>
      <p:sp>
        <p:nvSpPr>
          <p:cNvPr id="10" name="TextBox 9"/>
          <p:cNvSpPr txBox="1"/>
          <p:nvPr/>
        </p:nvSpPr>
        <p:spPr>
          <a:xfrm>
            <a:off x="381000" y="5559088"/>
            <a:ext cx="8382000" cy="707886"/>
          </a:xfrm>
          <a:prstGeom prst="rect">
            <a:avLst/>
          </a:prstGeom>
          <a:noFill/>
        </p:spPr>
        <p:txBody>
          <a:bodyPr wrap="square" rtlCol="0">
            <a:spAutoFit/>
          </a:bodyPr>
          <a:lstStyle/>
          <a:p>
            <a:pPr algn="ctr"/>
            <a:r>
              <a:rPr lang="en-US" sz="4000" dirty="0">
                <a:latin typeface="Comic Sans MS" pitchFamily="66" charset="0"/>
              </a:rPr>
              <a:t>having the same value</a:t>
            </a:r>
          </a:p>
        </p:txBody>
      </p:sp>
      <p:sp>
        <p:nvSpPr>
          <p:cNvPr id="57" name="Oval 56"/>
          <p:cNvSpPr>
            <a:spLocks/>
          </p:cNvSpPr>
          <p:nvPr/>
        </p:nvSpPr>
        <p:spPr>
          <a:xfrm>
            <a:off x="533400" y="3962400"/>
            <a:ext cx="822960" cy="8229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2" name="Straight Connector 31"/>
          <p:cNvCxnSpPr>
            <a:stCxn id="21" idx="0"/>
            <a:endCxn id="21" idx="4"/>
          </p:cNvCxnSpPr>
          <p:nvPr/>
        </p:nvCxnSpPr>
        <p:spPr>
          <a:xfrm rot="16200000" flipH="1">
            <a:off x="533400" y="4359812"/>
            <a:ext cx="82296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304800" y="5444197"/>
            <a:ext cx="8534400" cy="110900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TextBox 59"/>
          <p:cNvSpPr txBox="1"/>
          <p:nvPr/>
        </p:nvSpPr>
        <p:spPr>
          <a:xfrm>
            <a:off x="3084394" y="1952461"/>
            <a:ext cx="4449097" cy="830997"/>
          </a:xfrm>
          <a:prstGeom prst="rect">
            <a:avLst/>
          </a:prstGeom>
          <a:noFill/>
        </p:spPr>
        <p:txBody>
          <a:bodyPr wrap="square" rtlCol="0">
            <a:spAutoFit/>
          </a:bodyPr>
          <a:lstStyle/>
          <a:p>
            <a:r>
              <a:rPr lang="en-US" sz="4800" dirty="0">
                <a:latin typeface="Comic Sans MS" pitchFamily="66" charset="0"/>
              </a:rPr>
              <a:t>7 + 2 = 10 - 1</a:t>
            </a:r>
          </a:p>
        </p:txBody>
      </p:sp>
      <p:sp>
        <p:nvSpPr>
          <p:cNvPr id="61" name="TextBox 60"/>
          <p:cNvSpPr txBox="1"/>
          <p:nvPr/>
        </p:nvSpPr>
        <p:spPr>
          <a:xfrm>
            <a:off x="6243773" y="3079304"/>
            <a:ext cx="2530154" cy="830997"/>
          </a:xfrm>
          <a:prstGeom prst="rect">
            <a:avLst/>
          </a:prstGeom>
          <a:noFill/>
        </p:spPr>
        <p:txBody>
          <a:bodyPr wrap="square" rtlCol="0">
            <a:spAutoFit/>
          </a:bodyPr>
          <a:lstStyle/>
          <a:p>
            <a:r>
              <a:rPr lang="en-US" sz="4800" dirty="0">
                <a:latin typeface="Comic Sans MS" pitchFamily="66" charset="0"/>
              </a:rPr>
              <a:t>.5 = ½  </a:t>
            </a:r>
          </a:p>
        </p:txBody>
      </p:sp>
      <p:sp>
        <p:nvSpPr>
          <p:cNvPr id="31" name="TextBox 30"/>
          <p:cNvSpPr txBox="1"/>
          <p:nvPr/>
        </p:nvSpPr>
        <p:spPr>
          <a:xfrm>
            <a:off x="3671448" y="4143235"/>
            <a:ext cx="3193373" cy="830997"/>
          </a:xfrm>
          <a:prstGeom prst="rect">
            <a:avLst/>
          </a:prstGeom>
          <a:noFill/>
        </p:spPr>
        <p:txBody>
          <a:bodyPr wrap="square" rtlCol="0">
            <a:spAutoFit/>
          </a:bodyPr>
          <a:lstStyle/>
          <a:p>
            <a:r>
              <a:rPr lang="en-US" sz="4800" dirty="0">
                <a:latin typeface="Comic Sans MS" pitchFamily="66" charset="0"/>
              </a:rPr>
              <a:t>.5  = .50</a:t>
            </a:r>
          </a:p>
        </p:txBody>
      </p:sp>
      <p:sp>
        <p:nvSpPr>
          <p:cNvPr id="4505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5060"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5062"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5064"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5066"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5068" name="Rectangle 1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5070" name="Rectangle 1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pSp>
        <p:nvGrpSpPr>
          <p:cNvPr id="38" name="Group 37"/>
          <p:cNvGrpSpPr/>
          <p:nvPr/>
        </p:nvGrpSpPr>
        <p:grpSpPr>
          <a:xfrm>
            <a:off x="304800" y="1890932"/>
            <a:ext cx="1558972" cy="3124200"/>
            <a:chOff x="304800" y="1905000"/>
            <a:chExt cx="1558972" cy="3124200"/>
          </a:xfrm>
        </p:grpSpPr>
        <p:sp>
          <p:nvSpPr>
            <p:cNvPr id="40" name="Rectangle 39"/>
            <p:cNvSpPr/>
            <p:nvPr/>
          </p:nvSpPr>
          <p:spPr>
            <a:xfrm>
              <a:off x="304800" y="3886200"/>
              <a:ext cx="609600" cy="1143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 name="Group 41"/>
            <p:cNvGrpSpPr/>
            <p:nvPr/>
          </p:nvGrpSpPr>
          <p:grpSpPr>
            <a:xfrm>
              <a:off x="304800" y="1905000"/>
              <a:ext cx="1041134" cy="1143000"/>
              <a:chOff x="304800" y="1905000"/>
              <a:chExt cx="1041134" cy="1143000"/>
            </a:xfrm>
          </p:grpSpPr>
          <p:sp>
            <p:nvSpPr>
              <p:cNvPr id="36" name="Oval 35"/>
              <p:cNvSpPr>
                <a:spLocks noChangeAspect="1"/>
              </p:cNvSpPr>
              <p:nvPr/>
            </p:nvSpPr>
            <p:spPr>
              <a:xfrm>
                <a:off x="609601" y="1981200"/>
                <a:ext cx="736333" cy="8229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p:cNvSpPr/>
              <p:nvPr/>
            </p:nvSpPr>
            <p:spPr>
              <a:xfrm>
                <a:off x="304800" y="1905000"/>
                <a:ext cx="609600" cy="1143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 name="Group 13"/>
            <p:cNvGrpSpPr/>
            <p:nvPr/>
          </p:nvGrpSpPr>
          <p:grpSpPr>
            <a:xfrm>
              <a:off x="533400" y="1981200"/>
              <a:ext cx="822960" cy="822960"/>
              <a:chOff x="533400" y="2057400"/>
              <a:chExt cx="914400" cy="914400"/>
            </a:xfrm>
          </p:grpSpPr>
          <p:sp>
            <p:nvSpPr>
              <p:cNvPr id="11" name="Oval 10"/>
              <p:cNvSpPr/>
              <p:nvPr/>
            </p:nvSpPr>
            <p:spPr>
              <a:xfrm>
                <a:off x="533400" y="2057400"/>
                <a:ext cx="914400" cy="914400"/>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p:cNvCxnSpPr>
                <a:stCxn id="11" idx="0"/>
                <a:endCxn id="11" idx="4"/>
              </p:cNvCxnSpPr>
              <p:nvPr/>
            </p:nvCxnSpPr>
            <p:spPr>
              <a:xfrm rot="16200000" flipH="1">
                <a:off x="533400" y="2514600"/>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 name="Group 41"/>
            <p:cNvGrpSpPr/>
            <p:nvPr/>
          </p:nvGrpSpPr>
          <p:grpSpPr>
            <a:xfrm>
              <a:off x="304800" y="2895600"/>
              <a:ext cx="1041134" cy="1143000"/>
              <a:chOff x="304800" y="1905000"/>
              <a:chExt cx="1041134" cy="1143000"/>
            </a:xfrm>
          </p:grpSpPr>
          <p:sp>
            <p:nvSpPr>
              <p:cNvPr id="53" name="Oval 52"/>
              <p:cNvSpPr>
                <a:spLocks noChangeAspect="1"/>
              </p:cNvSpPr>
              <p:nvPr/>
            </p:nvSpPr>
            <p:spPr>
              <a:xfrm>
                <a:off x="609601" y="1981200"/>
                <a:ext cx="736333" cy="8229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53"/>
              <p:cNvSpPr/>
              <p:nvPr/>
            </p:nvSpPr>
            <p:spPr>
              <a:xfrm>
                <a:off x="304800" y="1905000"/>
                <a:ext cx="609600" cy="1143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 name="Group 13"/>
            <p:cNvGrpSpPr/>
            <p:nvPr/>
          </p:nvGrpSpPr>
          <p:grpSpPr>
            <a:xfrm>
              <a:off x="533400" y="2971800"/>
              <a:ext cx="822960" cy="822960"/>
              <a:chOff x="533400" y="2057400"/>
              <a:chExt cx="914400" cy="914400"/>
            </a:xfrm>
          </p:grpSpPr>
          <p:sp>
            <p:nvSpPr>
              <p:cNvPr id="51" name="Oval 50"/>
              <p:cNvSpPr/>
              <p:nvPr/>
            </p:nvSpPr>
            <p:spPr>
              <a:xfrm>
                <a:off x="533400" y="2057400"/>
                <a:ext cx="914400" cy="914400"/>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2" name="Straight Connector 51"/>
              <p:cNvCxnSpPr>
                <a:stCxn id="51" idx="0"/>
                <a:endCxn id="51" idx="4"/>
              </p:cNvCxnSpPr>
              <p:nvPr/>
            </p:nvCxnSpPr>
            <p:spPr>
              <a:xfrm rot="16200000" flipH="1">
                <a:off x="533400" y="2514600"/>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56" name="Straight Connector 55"/>
            <p:cNvCxnSpPr/>
            <p:nvPr/>
          </p:nvCxnSpPr>
          <p:spPr>
            <a:xfrm rot="10800000" flipH="1">
              <a:off x="533400" y="3409072"/>
              <a:ext cx="82296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Oval 20"/>
            <p:cNvSpPr>
              <a:spLocks noChangeAspect="1"/>
            </p:cNvSpPr>
            <p:nvPr/>
          </p:nvSpPr>
          <p:spPr>
            <a:xfrm>
              <a:off x="533400" y="3962400"/>
              <a:ext cx="822960" cy="822960"/>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p:cNvCxnSpPr/>
            <p:nvPr/>
          </p:nvCxnSpPr>
          <p:spPr>
            <a:xfrm>
              <a:off x="601980" y="4168140"/>
              <a:ext cx="685800" cy="41148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10800000" flipV="1">
              <a:off x="601980" y="4168138"/>
              <a:ext cx="685802" cy="41148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45065" name="Picture 9"/>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1692322" y="3002507"/>
              <a:ext cx="171450" cy="742950"/>
            </a:xfrm>
            <a:prstGeom prst="rect">
              <a:avLst/>
            </a:prstGeom>
            <a:noFill/>
          </p:spPr>
        </p:pic>
        <p:pic>
          <p:nvPicPr>
            <p:cNvPr id="45067" name="Picture 11"/>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1678675" y="4039738"/>
              <a:ext cx="171450" cy="742950"/>
            </a:xfrm>
            <a:prstGeom prst="rect">
              <a:avLst/>
            </a:prstGeom>
            <a:noFill/>
          </p:spPr>
        </p:pic>
        <p:pic>
          <p:nvPicPr>
            <p:cNvPr id="45069" name="Picture 13"/>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1678675" y="2006221"/>
              <a:ext cx="171450" cy="742950"/>
            </a:xfrm>
            <a:prstGeom prst="rect">
              <a:avLst/>
            </a:prstGeom>
            <a:noFill/>
          </p:spPr>
        </p:pic>
      </p:gr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04800"/>
            <a:ext cx="6781800" cy="1569660"/>
          </a:xfrm>
          <a:prstGeom prst="rect">
            <a:avLst/>
          </a:prstGeom>
          <a:noFill/>
        </p:spPr>
        <p:txBody>
          <a:bodyPr wrap="square" rtlCol="0">
            <a:spAutoFit/>
          </a:bodyPr>
          <a:lstStyle/>
          <a:p>
            <a:pPr algn="ctr"/>
            <a:r>
              <a:rPr lang="en-US" sz="9600" dirty="0">
                <a:latin typeface="Comic Sans MS" pitchFamily="66" charset="0"/>
              </a:rPr>
              <a:t>estimate</a:t>
            </a:r>
          </a:p>
        </p:txBody>
      </p:sp>
      <p:sp>
        <p:nvSpPr>
          <p:cNvPr id="10" name="TextBox 9"/>
          <p:cNvSpPr txBox="1"/>
          <p:nvPr/>
        </p:nvSpPr>
        <p:spPr>
          <a:xfrm>
            <a:off x="675248" y="5105400"/>
            <a:ext cx="7821637" cy="1323439"/>
          </a:xfrm>
          <a:prstGeom prst="rect">
            <a:avLst/>
          </a:prstGeom>
          <a:noFill/>
        </p:spPr>
        <p:txBody>
          <a:bodyPr wrap="square" rtlCol="0">
            <a:spAutoFit/>
          </a:bodyPr>
          <a:lstStyle/>
          <a:p>
            <a:pPr algn="ctr"/>
            <a:r>
              <a:rPr lang="en-US" sz="4000" dirty="0">
                <a:latin typeface="Comic Sans MS" pitchFamily="66" charset="0"/>
              </a:rPr>
              <a:t>to find a number close to an exact amount</a:t>
            </a:r>
          </a:p>
        </p:txBody>
      </p:sp>
      <p:pic>
        <p:nvPicPr>
          <p:cNvPr id="2049" name="Picture 1" descr="j0112688"/>
          <p:cNvPicPr>
            <a:picLocks noChangeAspect="1" noChangeArrowheads="1"/>
          </p:cNvPicPr>
          <p:nvPr/>
        </p:nvPicPr>
        <p:blipFill>
          <a:blip r:embed="rId3" cstate="print">
            <a:grayscl/>
          </a:blip>
          <a:srcRect/>
          <a:stretch>
            <a:fillRect/>
          </a:stretch>
        </p:blipFill>
        <p:spPr bwMode="auto">
          <a:xfrm>
            <a:off x="4953000" y="2286000"/>
            <a:ext cx="1371600" cy="2192111"/>
          </a:xfrm>
          <a:prstGeom prst="rect">
            <a:avLst/>
          </a:prstGeom>
          <a:noFill/>
          <a:ln w="9525">
            <a:noFill/>
            <a:miter lim="800000"/>
            <a:headEnd/>
            <a:tailEnd/>
          </a:ln>
        </p:spPr>
      </p:pic>
      <p:sp>
        <p:nvSpPr>
          <p:cNvPr id="2051" name="Text Box 3"/>
          <p:cNvSpPr txBox="1">
            <a:spLocks noChangeArrowheads="1"/>
          </p:cNvSpPr>
          <p:nvPr/>
        </p:nvSpPr>
        <p:spPr bwMode="auto">
          <a:xfrm>
            <a:off x="-2133601" y="228600"/>
            <a:ext cx="2311302" cy="350266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endParaRPr>
          </a:p>
        </p:txBody>
      </p:sp>
      <p:sp>
        <p:nvSpPr>
          <p:cNvPr id="2052" name="AutoShape 4"/>
          <p:cNvSpPr>
            <a:spLocks noChangeArrowheads="1"/>
          </p:cNvSpPr>
          <p:nvPr/>
        </p:nvSpPr>
        <p:spPr bwMode="auto">
          <a:xfrm rot="10800000" flipV="1">
            <a:off x="1874748" y="2188889"/>
            <a:ext cx="2503489" cy="1104900"/>
          </a:xfrm>
          <a:prstGeom prst="cloudCallout">
            <a:avLst>
              <a:gd name="adj1" fmla="val -71921"/>
              <a:gd name="adj2" fmla="val 26204"/>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2200" b="0" i="0" u="none" strike="noStrike" cap="none" normalizeH="0" baseline="0" dirty="0">
                <a:ln>
                  <a:noFill/>
                </a:ln>
                <a:solidFill>
                  <a:schemeClr val="tx1"/>
                </a:solidFill>
                <a:effectLst/>
                <a:latin typeface="Comic Sans MS" pitchFamily="66" charset="0"/>
              </a:rPr>
              <a:t>About how many?</a:t>
            </a:r>
            <a:endParaRPr kumimoji="0" lang="en-US" sz="1800" b="0" i="0" u="none" strike="noStrike" cap="none" normalizeH="0" baseline="0" dirty="0">
              <a:ln>
                <a:noFill/>
              </a:ln>
              <a:solidFill>
                <a:schemeClr val="tx1"/>
              </a:solidFill>
              <a:effectLst/>
              <a:latin typeface="Comic Sans MS" pitchFamily="66"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163670"/>
            <a:ext cx="8534400" cy="138952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609600" y="304800"/>
            <a:ext cx="7848600" cy="1446550"/>
          </a:xfrm>
          <a:prstGeom prst="rect">
            <a:avLst/>
          </a:prstGeom>
          <a:noFill/>
        </p:spPr>
        <p:txBody>
          <a:bodyPr wrap="square" rtlCol="0">
            <a:spAutoFit/>
          </a:bodyPr>
          <a:lstStyle/>
          <a:p>
            <a:pPr algn="ctr"/>
            <a:r>
              <a:rPr lang="en-US" sz="8800" dirty="0">
                <a:latin typeface="Comic Sans MS" pitchFamily="66" charset="0"/>
              </a:rPr>
              <a:t>even number</a:t>
            </a:r>
          </a:p>
        </p:txBody>
      </p:sp>
      <p:sp>
        <p:nvSpPr>
          <p:cNvPr id="10" name="TextBox 9"/>
          <p:cNvSpPr txBox="1"/>
          <p:nvPr/>
        </p:nvSpPr>
        <p:spPr>
          <a:xfrm>
            <a:off x="287698" y="5281174"/>
            <a:ext cx="8482818" cy="1015663"/>
          </a:xfrm>
          <a:prstGeom prst="rect">
            <a:avLst/>
          </a:prstGeom>
          <a:noFill/>
        </p:spPr>
        <p:txBody>
          <a:bodyPr wrap="square" rtlCol="0">
            <a:spAutoFit/>
          </a:bodyPr>
          <a:lstStyle/>
          <a:p>
            <a:pPr algn="ctr"/>
            <a:r>
              <a:rPr lang="en-US" sz="3600" dirty="0">
                <a:latin typeface="Comic Sans MS" pitchFamily="66" charset="0"/>
              </a:rPr>
              <a:t>whole numbers that are divisible by 2</a:t>
            </a:r>
            <a:r>
              <a:rPr lang="en-US" sz="3400" dirty="0">
                <a:latin typeface="Comic Sans MS" pitchFamily="66" charset="0"/>
              </a:rPr>
              <a:t> </a:t>
            </a:r>
            <a:r>
              <a:rPr lang="en-US" sz="2400" dirty="0">
                <a:latin typeface="Comic Sans MS" pitchFamily="66" charset="0"/>
              </a:rPr>
              <a:t>Hint: even numbers have 0, 2, 4, 6, or 8 in the ones place</a:t>
            </a:r>
          </a:p>
        </p:txBody>
      </p:sp>
      <p:sp>
        <p:nvSpPr>
          <p:cNvPr id="12" name="Rectangle 11"/>
          <p:cNvSpPr/>
          <p:nvPr/>
        </p:nvSpPr>
        <p:spPr>
          <a:xfrm>
            <a:off x="1788461" y="1798821"/>
            <a:ext cx="6683186" cy="2893100"/>
          </a:xfrm>
          <a:prstGeom prst="rect">
            <a:avLst/>
          </a:prstGeom>
        </p:spPr>
        <p:txBody>
          <a:bodyPr wrap="square">
            <a:spAutoFit/>
          </a:bodyPr>
          <a:lstStyle/>
          <a:p>
            <a:pPr>
              <a:spcAft>
                <a:spcPts val="1200"/>
              </a:spcAft>
            </a:pPr>
            <a:r>
              <a:rPr lang="en-US" sz="5400" dirty="0">
                <a:latin typeface="Comic Sans MS" pitchFamily="66" charset="0"/>
              </a:rPr>
              <a:t>       37</a:t>
            </a:r>
            <a:r>
              <a:rPr lang="en-US" sz="5400" b="1" u="sng" dirty="0">
                <a:latin typeface="Comic Sans MS" pitchFamily="66" charset="0"/>
              </a:rPr>
              <a:t>4</a:t>
            </a:r>
          </a:p>
          <a:p>
            <a:pPr algn="ctr">
              <a:spcAft>
                <a:spcPts val="1200"/>
              </a:spcAft>
            </a:pPr>
            <a:r>
              <a:rPr lang="en-US" sz="5400" dirty="0">
                <a:latin typeface="Comic Sans MS" pitchFamily="66" charset="0"/>
              </a:rPr>
              <a:t> 1</a:t>
            </a:r>
            <a:r>
              <a:rPr lang="en-US" sz="5400" b="1" u="sng" dirty="0">
                <a:latin typeface="Comic Sans MS" pitchFamily="66" charset="0"/>
              </a:rPr>
              <a:t>2</a:t>
            </a:r>
            <a:r>
              <a:rPr lang="en-US" sz="5400" dirty="0">
                <a:latin typeface="Comic Sans MS" pitchFamily="66" charset="0"/>
              </a:rPr>
              <a:t>                86,46</a:t>
            </a:r>
            <a:r>
              <a:rPr lang="en-US" sz="5400" b="1" u="sng" dirty="0">
                <a:latin typeface="Comic Sans MS" pitchFamily="66" charset="0"/>
              </a:rPr>
              <a:t>0</a:t>
            </a:r>
          </a:p>
          <a:p>
            <a:pPr>
              <a:spcAft>
                <a:spcPts val="1200"/>
              </a:spcAft>
            </a:pPr>
            <a:r>
              <a:rPr lang="en-US" sz="5400" b="1" dirty="0">
                <a:latin typeface="Comic Sans MS" pitchFamily="66" charset="0"/>
              </a:rPr>
              <a:t>       </a:t>
            </a:r>
            <a:r>
              <a:rPr lang="en-US" sz="5400" dirty="0">
                <a:latin typeface="Comic Sans MS" pitchFamily="66" charset="0"/>
              </a:rPr>
              <a:t>3,49</a:t>
            </a:r>
            <a:r>
              <a:rPr lang="en-US" sz="5400" b="1" u="sng" dirty="0">
                <a:latin typeface="Comic Sans MS" pitchFamily="66" charset="0"/>
              </a:rPr>
              <a:t>6</a:t>
            </a:r>
            <a:endParaRPr lang="en-US" sz="5400" dirty="0">
              <a:latin typeface="Comic Sans MS" pitchFamily="66" charset="0"/>
            </a:endParaRPr>
          </a:p>
        </p:txBody>
      </p:sp>
      <p:grpSp>
        <p:nvGrpSpPr>
          <p:cNvPr id="27" name="Group 26"/>
          <p:cNvGrpSpPr/>
          <p:nvPr/>
        </p:nvGrpSpPr>
        <p:grpSpPr>
          <a:xfrm>
            <a:off x="979453" y="1721223"/>
            <a:ext cx="973163" cy="3094441"/>
            <a:chOff x="979453" y="1721223"/>
            <a:chExt cx="973163" cy="3094441"/>
          </a:xfrm>
        </p:grpSpPr>
        <p:grpSp>
          <p:nvGrpSpPr>
            <p:cNvPr id="25" name="Group 24"/>
            <p:cNvGrpSpPr/>
            <p:nvPr/>
          </p:nvGrpSpPr>
          <p:grpSpPr>
            <a:xfrm>
              <a:off x="979454" y="1721223"/>
              <a:ext cx="973162" cy="1521135"/>
              <a:chOff x="979454" y="1721223"/>
              <a:chExt cx="973162" cy="1521135"/>
            </a:xfrm>
          </p:grpSpPr>
          <p:sp>
            <p:nvSpPr>
              <p:cNvPr id="6" name="Rectangle 5"/>
              <p:cNvSpPr/>
              <p:nvPr/>
            </p:nvSpPr>
            <p:spPr>
              <a:xfrm>
                <a:off x="981636" y="2772431"/>
                <a:ext cx="451119" cy="4676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983784" y="2240146"/>
                <a:ext cx="451119" cy="4676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1499349" y="2774659"/>
                <a:ext cx="451119" cy="4676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1501497" y="2242374"/>
                <a:ext cx="451119" cy="4676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1488608" y="1721223"/>
                <a:ext cx="451119" cy="4676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p:nvSpPr>
            <p:spPr>
              <a:xfrm>
                <a:off x="979454" y="1723450"/>
                <a:ext cx="451119" cy="4676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6" name="Group 25"/>
            <p:cNvGrpSpPr/>
            <p:nvPr/>
          </p:nvGrpSpPr>
          <p:grpSpPr>
            <a:xfrm>
              <a:off x="979453" y="3294529"/>
              <a:ext cx="973162" cy="1521135"/>
              <a:chOff x="979453" y="3294529"/>
              <a:chExt cx="973162" cy="1521135"/>
            </a:xfrm>
          </p:grpSpPr>
          <p:sp>
            <p:nvSpPr>
              <p:cNvPr id="14" name="Rectangle 13"/>
              <p:cNvSpPr/>
              <p:nvPr/>
            </p:nvSpPr>
            <p:spPr>
              <a:xfrm>
                <a:off x="981635" y="4345737"/>
                <a:ext cx="451119" cy="4676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983783" y="3813452"/>
                <a:ext cx="451119" cy="4676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1499348" y="4347965"/>
                <a:ext cx="451119" cy="4676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p:cNvSpPr/>
              <p:nvPr/>
            </p:nvSpPr>
            <p:spPr>
              <a:xfrm>
                <a:off x="1501496" y="3815680"/>
                <a:ext cx="451119" cy="4676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p:nvPr/>
            </p:nvSpPr>
            <p:spPr>
              <a:xfrm>
                <a:off x="1488607" y="3294529"/>
                <a:ext cx="451119" cy="4676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p:nvSpPr>
            <p:spPr>
              <a:xfrm>
                <a:off x="979453" y="3296756"/>
                <a:ext cx="451119" cy="4676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506437" y="304800"/>
            <a:ext cx="8074855" cy="2185214"/>
          </a:xfrm>
          <a:prstGeom prst="rect">
            <a:avLst/>
          </a:prstGeom>
          <a:noFill/>
        </p:spPr>
        <p:txBody>
          <a:bodyPr wrap="square" rtlCol="0">
            <a:spAutoFit/>
          </a:bodyPr>
          <a:lstStyle/>
          <a:p>
            <a:pPr algn="ctr"/>
            <a:r>
              <a:rPr lang="en-US" sz="8800" dirty="0">
                <a:latin typeface="Comic Sans MS" pitchFamily="66" charset="0"/>
              </a:rPr>
              <a:t>expanded form </a:t>
            </a:r>
            <a:r>
              <a:rPr lang="en-US" sz="4800" dirty="0">
                <a:latin typeface="Comic Sans MS" pitchFamily="66" charset="0"/>
              </a:rPr>
              <a:t>(expanded notation)</a:t>
            </a:r>
          </a:p>
        </p:txBody>
      </p:sp>
      <p:sp>
        <p:nvSpPr>
          <p:cNvPr id="10" name="TextBox 9"/>
          <p:cNvSpPr txBox="1"/>
          <p:nvPr/>
        </p:nvSpPr>
        <p:spPr>
          <a:xfrm>
            <a:off x="381000" y="5051474"/>
            <a:ext cx="8382000" cy="1323439"/>
          </a:xfrm>
          <a:prstGeom prst="rect">
            <a:avLst/>
          </a:prstGeom>
          <a:noFill/>
        </p:spPr>
        <p:txBody>
          <a:bodyPr wrap="square" rtlCol="0">
            <a:spAutoFit/>
          </a:bodyPr>
          <a:lstStyle/>
          <a:p>
            <a:pPr algn="ctr"/>
            <a:r>
              <a:rPr lang="en-US" sz="4000" dirty="0">
                <a:latin typeface="Comic Sans MS" pitchFamily="66" charset="0"/>
              </a:rPr>
              <a:t>a way to write numbers showing the place value of each digit</a:t>
            </a:r>
          </a:p>
        </p:txBody>
      </p:sp>
      <p:sp>
        <p:nvSpPr>
          <p:cNvPr id="11" name="TextBox 10"/>
          <p:cNvSpPr txBox="1"/>
          <p:nvPr/>
        </p:nvSpPr>
        <p:spPr>
          <a:xfrm>
            <a:off x="344658" y="2845474"/>
            <a:ext cx="8398412" cy="830997"/>
          </a:xfrm>
          <a:prstGeom prst="rect">
            <a:avLst/>
          </a:prstGeom>
          <a:noFill/>
        </p:spPr>
        <p:txBody>
          <a:bodyPr wrap="square" rtlCol="0">
            <a:spAutoFit/>
          </a:bodyPr>
          <a:lstStyle/>
          <a:p>
            <a:pPr algn="ctr"/>
            <a:r>
              <a:rPr lang="en-US" sz="4800" dirty="0">
                <a:latin typeface="Comic Sans MS" pitchFamily="66" charset="0"/>
              </a:rPr>
              <a:t>493 = </a:t>
            </a:r>
            <a:r>
              <a:rPr lang="en-US" sz="4800" b="1" dirty="0">
                <a:latin typeface="Comic Sans MS" pitchFamily="66" charset="0"/>
              </a:rPr>
              <a:t>400 + 90 + 3</a:t>
            </a:r>
          </a:p>
        </p:txBody>
      </p:sp>
      <p:sp>
        <p:nvSpPr>
          <p:cNvPr id="6" name="TextBox 5"/>
          <p:cNvSpPr txBox="1"/>
          <p:nvPr/>
        </p:nvSpPr>
        <p:spPr>
          <a:xfrm>
            <a:off x="145473" y="3738817"/>
            <a:ext cx="8821882" cy="830997"/>
          </a:xfrm>
          <a:prstGeom prst="rect">
            <a:avLst/>
          </a:prstGeom>
          <a:noFill/>
        </p:spPr>
        <p:txBody>
          <a:bodyPr wrap="square" rtlCol="0">
            <a:spAutoFit/>
          </a:bodyPr>
          <a:lstStyle/>
          <a:p>
            <a:pPr algn="ctr"/>
            <a:r>
              <a:rPr lang="en-US" sz="4800" dirty="0">
                <a:latin typeface="Comic Sans MS" pitchFamily="66" charset="0"/>
              </a:rPr>
              <a:t>493 = </a:t>
            </a:r>
            <a:r>
              <a:rPr lang="en-US" sz="4000" b="1" dirty="0">
                <a:latin typeface="Comic Sans MS" pitchFamily="66" charset="0"/>
              </a:rPr>
              <a:t>(</a:t>
            </a:r>
            <a:r>
              <a:rPr lang="en-US" sz="4400" b="1" dirty="0">
                <a:latin typeface="Comic Sans MS" pitchFamily="66" charset="0"/>
              </a:rPr>
              <a:t>4 x 100) + (9 x 10) + 3</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86860"/>
            <a:ext cx="6781800" cy="1446550"/>
          </a:xfrm>
          <a:prstGeom prst="rect">
            <a:avLst/>
          </a:prstGeom>
          <a:noFill/>
        </p:spPr>
        <p:txBody>
          <a:bodyPr wrap="square" rtlCol="0">
            <a:spAutoFit/>
          </a:bodyPr>
          <a:lstStyle/>
          <a:p>
            <a:pPr algn="ctr"/>
            <a:r>
              <a:rPr lang="en-US" sz="8800" dirty="0">
                <a:latin typeface="Comic Sans MS" pitchFamily="66" charset="0"/>
              </a:rPr>
              <a:t>exponent</a:t>
            </a:r>
          </a:p>
        </p:txBody>
      </p:sp>
      <p:sp>
        <p:nvSpPr>
          <p:cNvPr id="10" name="TextBox 9"/>
          <p:cNvSpPr txBox="1"/>
          <p:nvPr/>
        </p:nvSpPr>
        <p:spPr>
          <a:xfrm>
            <a:off x="381000" y="5079609"/>
            <a:ext cx="8382000" cy="1261884"/>
          </a:xfrm>
          <a:prstGeom prst="rect">
            <a:avLst/>
          </a:prstGeom>
          <a:noFill/>
        </p:spPr>
        <p:txBody>
          <a:bodyPr wrap="square" rtlCol="0">
            <a:spAutoFit/>
          </a:bodyPr>
          <a:lstStyle/>
          <a:p>
            <a:pPr algn="ctr"/>
            <a:r>
              <a:rPr lang="en-US" sz="3800" dirty="0">
                <a:latin typeface="Comic Sans MS" pitchFamily="66" charset="0"/>
              </a:rPr>
              <a:t>a numeral telling how many times a factor is to be multiplied</a:t>
            </a:r>
          </a:p>
        </p:txBody>
      </p:sp>
      <p:sp>
        <p:nvSpPr>
          <p:cNvPr id="11" name="TextBox 10"/>
          <p:cNvSpPr txBox="1"/>
          <p:nvPr/>
        </p:nvSpPr>
        <p:spPr>
          <a:xfrm>
            <a:off x="304800" y="1981200"/>
            <a:ext cx="7696200" cy="3108543"/>
          </a:xfrm>
          <a:prstGeom prst="rect">
            <a:avLst/>
          </a:prstGeom>
          <a:noFill/>
        </p:spPr>
        <p:txBody>
          <a:bodyPr wrap="square" rtlCol="0">
            <a:spAutoFit/>
          </a:bodyPr>
          <a:lstStyle/>
          <a:p>
            <a:pPr algn="ctr"/>
            <a:r>
              <a:rPr lang="en-US" sz="8800" dirty="0"/>
              <a:t>10⁵</a:t>
            </a:r>
          </a:p>
          <a:p>
            <a:pPr algn="ctr"/>
            <a:r>
              <a:rPr lang="en-US" sz="4800" dirty="0"/>
              <a:t>10 x 10 x 10 x 10 x 10</a:t>
            </a:r>
          </a:p>
          <a:p>
            <a:pPr algn="ctr"/>
            <a:endParaRPr lang="en-US" sz="6000" dirty="0"/>
          </a:p>
        </p:txBody>
      </p:sp>
      <p:cxnSp>
        <p:nvCxnSpPr>
          <p:cNvPr id="14" name="Straight Arrow Connector 13"/>
          <p:cNvCxnSpPr/>
          <p:nvPr/>
        </p:nvCxnSpPr>
        <p:spPr>
          <a:xfrm rot="10800000">
            <a:off x="4848225" y="2438400"/>
            <a:ext cx="685800" cy="228600"/>
          </a:xfrm>
          <a:prstGeom prst="straightConnector1">
            <a:avLst/>
          </a:prstGeom>
          <a:ln w="3492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5486400" y="2438400"/>
            <a:ext cx="1447800" cy="461665"/>
          </a:xfrm>
          <a:prstGeom prst="rect">
            <a:avLst/>
          </a:prstGeom>
          <a:noFill/>
        </p:spPr>
        <p:txBody>
          <a:bodyPr wrap="square" rtlCol="0">
            <a:spAutoFit/>
          </a:bodyPr>
          <a:lstStyle/>
          <a:p>
            <a:r>
              <a:rPr lang="en-US" sz="2400" dirty="0"/>
              <a:t>exponent</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58724"/>
            <a:ext cx="6781800" cy="1446550"/>
          </a:xfrm>
          <a:prstGeom prst="rect">
            <a:avLst/>
          </a:prstGeom>
          <a:noFill/>
        </p:spPr>
        <p:txBody>
          <a:bodyPr wrap="square" rtlCol="0">
            <a:spAutoFit/>
          </a:bodyPr>
          <a:lstStyle/>
          <a:p>
            <a:pPr algn="ctr"/>
            <a:r>
              <a:rPr lang="en-US" sz="8800" dirty="0">
                <a:latin typeface="Comic Sans MS" pitchFamily="66" charset="0"/>
              </a:rPr>
              <a:t>expression</a:t>
            </a:r>
          </a:p>
        </p:txBody>
      </p:sp>
      <p:sp>
        <p:nvSpPr>
          <p:cNvPr id="10" name="TextBox 9"/>
          <p:cNvSpPr txBox="1"/>
          <p:nvPr/>
        </p:nvSpPr>
        <p:spPr>
          <a:xfrm>
            <a:off x="381000" y="4811442"/>
            <a:ext cx="8382000" cy="1754326"/>
          </a:xfrm>
          <a:prstGeom prst="rect">
            <a:avLst/>
          </a:prstGeom>
          <a:noFill/>
        </p:spPr>
        <p:txBody>
          <a:bodyPr wrap="square" rtlCol="0">
            <a:spAutoFit/>
          </a:bodyPr>
          <a:lstStyle/>
          <a:p>
            <a:pPr algn="ctr"/>
            <a:r>
              <a:rPr lang="en-US" sz="3500" dirty="0">
                <a:latin typeface="Comic Sans MS" pitchFamily="66" charset="0"/>
              </a:rPr>
              <a:t>a mathematical phrase made up of numbers, variables, operational symbols, and/or parentheses  </a:t>
            </a:r>
          </a:p>
        </p:txBody>
      </p:sp>
      <p:sp>
        <p:nvSpPr>
          <p:cNvPr id="11" name="TextBox 10"/>
          <p:cNvSpPr txBox="1"/>
          <p:nvPr/>
        </p:nvSpPr>
        <p:spPr>
          <a:xfrm>
            <a:off x="1102056" y="1790131"/>
            <a:ext cx="6930595" cy="2939266"/>
          </a:xfrm>
          <a:prstGeom prst="rect">
            <a:avLst/>
          </a:prstGeom>
          <a:noFill/>
        </p:spPr>
        <p:txBody>
          <a:bodyPr wrap="square" rtlCol="0">
            <a:spAutoFit/>
          </a:bodyPr>
          <a:lstStyle/>
          <a:p>
            <a:r>
              <a:rPr lang="en-US" sz="6000" dirty="0"/>
              <a:t>6 x 9</a:t>
            </a:r>
          </a:p>
          <a:p>
            <a:pPr algn="r">
              <a:spcAft>
                <a:spcPts val="600"/>
              </a:spcAft>
            </a:pPr>
            <a:r>
              <a:rPr lang="en-US" sz="6000" dirty="0"/>
              <a:t> (12 ÷ 3) + 2</a:t>
            </a:r>
          </a:p>
          <a:p>
            <a:r>
              <a:rPr lang="en-US" sz="6000" dirty="0"/>
              <a:t>      20 - </a:t>
            </a:r>
            <a:r>
              <a:rPr lang="en-US" sz="6000" i="1" dirty="0"/>
              <a:t>y</a:t>
            </a:r>
            <a:endParaRPr lang="en-US" sz="6000"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72792"/>
            <a:ext cx="6781800" cy="1446550"/>
          </a:xfrm>
          <a:prstGeom prst="rect">
            <a:avLst/>
          </a:prstGeom>
          <a:noFill/>
        </p:spPr>
        <p:txBody>
          <a:bodyPr wrap="square" rtlCol="0">
            <a:spAutoFit/>
          </a:bodyPr>
          <a:lstStyle/>
          <a:p>
            <a:pPr algn="ctr"/>
            <a:r>
              <a:rPr lang="en-US" sz="8800" dirty="0">
                <a:latin typeface="Comic Sans MS" pitchFamily="66" charset="0"/>
              </a:rPr>
              <a:t>face</a:t>
            </a:r>
          </a:p>
        </p:txBody>
      </p:sp>
      <p:sp>
        <p:nvSpPr>
          <p:cNvPr id="10" name="TextBox 9"/>
          <p:cNvSpPr txBox="1"/>
          <p:nvPr/>
        </p:nvSpPr>
        <p:spPr>
          <a:xfrm>
            <a:off x="395068" y="5332822"/>
            <a:ext cx="8382000" cy="707886"/>
          </a:xfrm>
          <a:prstGeom prst="rect">
            <a:avLst/>
          </a:prstGeom>
          <a:noFill/>
        </p:spPr>
        <p:txBody>
          <a:bodyPr wrap="square" rtlCol="0">
            <a:spAutoFit/>
          </a:bodyPr>
          <a:lstStyle/>
          <a:p>
            <a:pPr algn="ctr"/>
            <a:r>
              <a:rPr lang="en-US" sz="4000" dirty="0">
                <a:latin typeface="Comic Sans MS" pitchFamily="66" charset="0"/>
              </a:rPr>
              <a:t>the flat surface of a solid figure</a:t>
            </a:r>
          </a:p>
        </p:txBody>
      </p:sp>
      <p:pic>
        <p:nvPicPr>
          <p:cNvPr id="1028" name="Picture 4" descr="http://images.clipart.com/thb/thb5/CL/STGR024/broder-6/logos/symot083.thb.jpg"/>
          <p:cNvPicPr>
            <a:picLocks noChangeAspect="1" noChangeArrowheads="1"/>
          </p:cNvPicPr>
          <p:nvPr/>
        </p:nvPicPr>
        <p:blipFill>
          <a:blip r:embed="rId3" cstate="print">
            <a:grayscl/>
            <a:lum/>
          </a:blip>
          <a:srcRect/>
          <a:stretch>
            <a:fillRect/>
          </a:stretch>
        </p:blipFill>
        <p:spPr bwMode="auto">
          <a:xfrm>
            <a:off x="3505200" y="2057400"/>
            <a:ext cx="2176925" cy="2514600"/>
          </a:xfrm>
          <a:prstGeom prst="rect">
            <a:avLst/>
          </a:prstGeom>
          <a:noFill/>
        </p:spPr>
      </p:pic>
      <p:cxnSp>
        <p:nvCxnSpPr>
          <p:cNvPr id="13" name="Straight Arrow Connector 12"/>
          <p:cNvCxnSpPr/>
          <p:nvPr/>
        </p:nvCxnSpPr>
        <p:spPr>
          <a:xfrm>
            <a:off x="2870522" y="3171463"/>
            <a:ext cx="940443" cy="494625"/>
          </a:xfrm>
          <a:prstGeom prst="straightConnector1">
            <a:avLst/>
          </a:prstGeom>
          <a:ln w="38100">
            <a:solidFill>
              <a:schemeClr val="tx1"/>
            </a:solidFill>
            <a:tailEnd type="arrow"/>
          </a:ln>
        </p:spPr>
        <p:style>
          <a:lnRef idx="1">
            <a:schemeClr val="dk1"/>
          </a:lnRef>
          <a:fillRef idx="0">
            <a:schemeClr val="dk1"/>
          </a:fillRef>
          <a:effectRef idx="0">
            <a:schemeClr val="dk1"/>
          </a:effectRef>
          <a:fontRef idx="minor">
            <a:schemeClr val="tx1"/>
          </a:fontRef>
        </p:style>
      </p:cxn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092504"/>
            <a:ext cx="8534400" cy="146069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86860"/>
            <a:ext cx="6781800" cy="1446550"/>
          </a:xfrm>
          <a:prstGeom prst="rect">
            <a:avLst/>
          </a:prstGeom>
          <a:noFill/>
        </p:spPr>
        <p:txBody>
          <a:bodyPr wrap="square" rtlCol="0">
            <a:spAutoFit/>
          </a:bodyPr>
          <a:lstStyle/>
          <a:p>
            <a:pPr algn="ctr"/>
            <a:r>
              <a:rPr lang="en-US" sz="8800" dirty="0">
                <a:latin typeface="Comic Sans MS" pitchFamily="66" charset="0"/>
              </a:rPr>
              <a:t>fraction</a:t>
            </a:r>
          </a:p>
        </p:txBody>
      </p:sp>
      <p:sp>
        <p:nvSpPr>
          <p:cNvPr id="10" name="TextBox 9"/>
          <p:cNvSpPr txBox="1"/>
          <p:nvPr/>
        </p:nvSpPr>
        <p:spPr>
          <a:xfrm>
            <a:off x="381000" y="5079607"/>
            <a:ext cx="8382000" cy="1508105"/>
          </a:xfrm>
          <a:prstGeom prst="rect">
            <a:avLst/>
          </a:prstGeom>
          <a:noFill/>
        </p:spPr>
        <p:txBody>
          <a:bodyPr wrap="square" rtlCol="0">
            <a:spAutoFit/>
          </a:bodyPr>
          <a:lstStyle/>
          <a:p>
            <a:pPr algn="ctr"/>
            <a:r>
              <a:rPr lang="en-US" sz="3200" dirty="0"/>
              <a:t>a part of a whole (region, line or set); the name for a number written in the form  </a:t>
            </a:r>
            <a:r>
              <a:rPr lang="en-US" sz="3200" dirty="0">
                <a:solidFill>
                  <a:srgbClr val="FF0000"/>
                </a:solidFill>
              </a:rPr>
              <a:t> </a:t>
            </a:r>
            <a:r>
              <a:rPr lang="en-US" sz="3200" dirty="0"/>
              <a:t>   </a:t>
            </a:r>
            <a:r>
              <a:rPr lang="en-US" sz="2800" dirty="0"/>
              <a:t>(e.g. </a:t>
            </a:r>
            <a:r>
              <a:rPr lang="en-US" sz="2800" dirty="0">
                <a:latin typeface="Comic Sans MS" pitchFamily="66" charset="0"/>
              </a:rPr>
              <a:t>¼ </a:t>
            </a:r>
            <a:r>
              <a:rPr lang="en-US" sz="2800" dirty="0"/>
              <a:t>) </a:t>
            </a:r>
          </a:p>
          <a:p>
            <a:pPr algn="ctr"/>
            <a:r>
              <a:rPr lang="en-US" sz="2800" dirty="0"/>
              <a:t>A fraction may also be used to represent division.</a:t>
            </a:r>
            <a:endParaRPr lang="en-US" sz="2800" dirty="0">
              <a:latin typeface="Comic Sans MS" pitchFamily="66" charset="0"/>
            </a:endParaRPr>
          </a:p>
        </p:txBody>
      </p:sp>
      <p:grpSp>
        <p:nvGrpSpPr>
          <p:cNvPr id="30" name="Group 29"/>
          <p:cNvGrpSpPr/>
          <p:nvPr/>
        </p:nvGrpSpPr>
        <p:grpSpPr>
          <a:xfrm>
            <a:off x="6665259" y="2684167"/>
            <a:ext cx="1969300" cy="1269268"/>
            <a:chOff x="6665259" y="2684167"/>
            <a:chExt cx="1969300" cy="1269268"/>
          </a:xfrm>
        </p:grpSpPr>
        <p:sp>
          <p:nvSpPr>
            <p:cNvPr id="23" name="Isosceles Triangle 22"/>
            <p:cNvSpPr/>
            <p:nvPr/>
          </p:nvSpPr>
          <p:spPr>
            <a:xfrm>
              <a:off x="7198659" y="2949388"/>
              <a:ext cx="1066800" cy="990600"/>
            </a:xfrm>
            <a:prstGeom prst="triangle">
              <a:avLst/>
            </a:prstGeom>
            <a:ln w="3810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en-US"/>
            </a:p>
          </p:txBody>
        </p:sp>
        <p:sp>
          <p:nvSpPr>
            <p:cNvPr id="25" name="Isosceles Triangle 24"/>
            <p:cNvSpPr/>
            <p:nvPr/>
          </p:nvSpPr>
          <p:spPr>
            <a:xfrm rot="18037392">
              <a:off x="7605859" y="2722267"/>
              <a:ext cx="1066800" cy="990600"/>
            </a:xfrm>
            <a:prstGeom prst="triangle">
              <a:avLst/>
            </a:prstGeom>
            <a:ln w="3810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en-US"/>
            </a:p>
          </p:txBody>
        </p:sp>
        <p:sp>
          <p:nvSpPr>
            <p:cNvPr id="26" name="Isosceles Triangle 25"/>
            <p:cNvSpPr/>
            <p:nvPr/>
          </p:nvSpPr>
          <p:spPr>
            <a:xfrm rot="10800000">
              <a:off x="6665259" y="2962835"/>
              <a:ext cx="1066800" cy="990600"/>
            </a:xfrm>
            <a:prstGeom prst="triangl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grpSp>
      <p:sp>
        <p:nvSpPr>
          <p:cNvPr id="27" name="TextBox 26"/>
          <p:cNvSpPr txBox="1"/>
          <p:nvPr/>
        </p:nvSpPr>
        <p:spPr>
          <a:xfrm>
            <a:off x="4912245" y="3151094"/>
            <a:ext cx="2057400" cy="1077218"/>
          </a:xfrm>
          <a:prstGeom prst="rect">
            <a:avLst/>
          </a:prstGeom>
          <a:noFill/>
        </p:spPr>
        <p:txBody>
          <a:bodyPr wrap="square" rtlCol="0">
            <a:spAutoFit/>
          </a:bodyPr>
          <a:lstStyle/>
          <a:p>
            <a:r>
              <a:rPr lang="en-US" sz="3200" dirty="0"/>
              <a:t>1 </a:t>
            </a:r>
          </a:p>
          <a:p>
            <a:r>
              <a:rPr lang="en-US" sz="3200" dirty="0"/>
              <a:t>3   </a:t>
            </a:r>
            <a:r>
              <a:rPr lang="en-US" sz="2800" dirty="0"/>
              <a:t>is white</a:t>
            </a:r>
          </a:p>
        </p:txBody>
      </p:sp>
      <p:cxnSp>
        <p:nvCxnSpPr>
          <p:cNvPr id="29" name="Straight Connector 28"/>
          <p:cNvCxnSpPr>
            <a:stCxn id="27" idx="1"/>
          </p:cNvCxnSpPr>
          <p:nvPr/>
        </p:nvCxnSpPr>
        <p:spPr>
          <a:xfrm rot="10800000" flipH="1">
            <a:off x="4912245" y="3684495"/>
            <a:ext cx="457200" cy="5209"/>
          </a:xfrm>
          <a:prstGeom prst="line">
            <a:avLst/>
          </a:prstGeom>
        </p:spPr>
        <p:style>
          <a:lnRef idx="1">
            <a:schemeClr val="dk1"/>
          </a:lnRef>
          <a:fillRef idx="0">
            <a:schemeClr val="dk1"/>
          </a:fillRef>
          <a:effectRef idx="0">
            <a:schemeClr val="dk1"/>
          </a:effectRef>
          <a:fontRef idx="minor">
            <a:schemeClr val="tx1"/>
          </a:fontRef>
        </p:style>
      </p:cxnSp>
      <p:cxnSp>
        <p:nvCxnSpPr>
          <p:cNvPr id="31" name="Straight Arrow Connector 30"/>
          <p:cNvCxnSpPr/>
          <p:nvPr/>
        </p:nvCxnSpPr>
        <p:spPr>
          <a:xfrm flipV="1">
            <a:off x="5553635" y="3388659"/>
            <a:ext cx="968189" cy="215153"/>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grpSp>
        <p:nvGrpSpPr>
          <p:cNvPr id="22" name="Group 21"/>
          <p:cNvGrpSpPr/>
          <p:nvPr/>
        </p:nvGrpSpPr>
        <p:grpSpPr>
          <a:xfrm>
            <a:off x="478301" y="2208628"/>
            <a:ext cx="1032251" cy="1829971"/>
            <a:chOff x="685800" y="2286000"/>
            <a:chExt cx="1066800" cy="1752600"/>
          </a:xfrm>
        </p:grpSpPr>
        <p:sp>
          <p:nvSpPr>
            <p:cNvPr id="38" name="Oval 37"/>
            <p:cNvSpPr/>
            <p:nvPr/>
          </p:nvSpPr>
          <p:spPr>
            <a:xfrm>
              <a:off x="685800" y="2286000"/>
              <a:ext cx="609600" cy="175260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32" name="5-Point Star 31"/>
            <p:cNvSpPr/>
            <p:nvPr/>
          </p:nvSpPr>
          <p:spPr>
            <a:xfrm>
              <a:off x="762000" y="2438400"/>
              <a:ext cx="381000" cy="381000"/>
            </a:xfrm>
            <a:prstGeom prst="star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33" name="5-Point Star 32"/>
            <p:cNvSpPr/>
            <p:nvPr/>
          </p:nvSpPr>
          <p:spPr>
            <a:xfrm>
              <a:off x="762000" y="2895600"/>
              <a:ext cx="381000" cy="381000"/>
            </a:xfrm>
            <a:prstGeom prst="star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34" name="5-Point Star 33"/>
            <p:cNvSpPr/>
            <p:nvPr/>
          </p:nvSpPr>
          <p:spPr>
            <a:xfrm>
              <a:off x="1371600" y="2438400"/>
              <a:ext cx="381000" cy="381000"/>
            </a:xfrm>
            <a:prstGeom prst="star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35" name="5-Point Star 34"/>
            <p:cNvSpPr/>
            <p:nvPr/>
          </p:nvSpPr>
          <p:spPr>
            <a:xfrm>
              <a:off x="1371600" y="2895600"/>
              <a:ext cx="381000" cy="381000"/>
            </a:xfrm>
            <a:prstGeom prst="star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36" name="5-Point Star 35"/>
            <p:cNvSpPr/>
            <p:nvPr/>
          </p:nvSpPr>
          <p:spPr>
            <a:xfrm>
              <a:off x="762000" y="3429000"/>
              <a:ext cx="381000" cy="381000"/>
            </a:xfrm>
            <a:prstGeom prst="star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37" name="5-Point Star 36"/>
            <p:cNvSpPr/>
            <p:nvPr/>
          </p:nvSpPr>
          <p:spPr>
            <a:xfrm>
              <a:off x="1371600" y="3429000"/>
              <a:ext cx="381000" cy="381000"/>
            </a:xfrm>
            <a:prstGeom prst="star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grpSp>
      <p:sp>
        <p:nvSpPr>
          <p:cNvPr id="40" name="Rectangle 39"/>
          <p:cNvSpPr/>
          <p:nvPr/>
        </p:nvSpPr>
        <p:spPr>
          <a:xfrm>
            <a:off x="1213615" y="3814482"/>
            <a:ext cx="5029200" cy="1077218"/>
          </a:xfrm>
          <a:prstGeom prst="rect">
            <a:avLst/>
          </a:prstGeom>
        </p:spPr>
        <p:txBody>
          <a:bodyPr wrap="square">
            <a:spAutoFit/>
          </a:bodyPr>
          <a:lstStyle/>
          <a:p>
            <a:r>
              <a:rPr lang="en-US" sz="3200" dirty="0"/>
              <a:t>1 </a:t>
            </a:r>
          </a:p>
          <a:p>
            <a:r>
              <a:rPr lang="en-US" sz="3200" dirty="0"/>
              <a:t>2    </a:t>
            </a:r>
            <a:r>
              <a:rPr lang="en-US" sz="2800" dirty="0"/>
              <a:t>of the stars are circled</a:t>
            </a:r>
          </a:p>
        </p:txBody>
      </p:sp>
      <p:cxnSp>
        <p:nvCxnSpPr>
          <p:cNvPr id="41" name="Straight Connector 40"/>
          <p:cNvCxnSpPr/>
          <p:nvPr/>
        </p:nvCxnSpPr>
        <p:spPr>
          <a:xfrm rot="10800000" flipH="1">
            <a:off x="1299881" y="4347882"/>
            <a:ext cx="457200" cy="5209"/>
          </a:xfrm>
          <a:prstGeom prst="line">
            <a:avLst/>
          </a:prstGeom>
        </p:spPr>
        <p:style>
          <a:lnRef idx="1">
            <a:schemeClr val="dk1"/>
          </a:lnRef>
          <a:fillRef idx="0">
            <a:schemeClr val="dk1"/>
          </a:fillRef>
          <a:effectRef idx="0">
            <a:schemeClr val="dk1"/>
          </a:effectRef>
          <a:fontRef idx="minor">
            <a:schemeClr val="tx1"/>
          </a:fontRef>
        </p:style>
      </p:cxnSp>
      <p:cxnSp>
        <p:nvCxnSpPr>
          <p:cNvPr id="43" name="Straight Arrow Connector 42"/>
          <p:cNvCxnSpPr/>
          <p:nvPr/>
        </p:nvCxnSpPr>
        <p:spPr>
          <a:xfrm rot="16200000" flipV="1">
            <a:off x="738450" y="4142830"/>
            <a:ext cx="400929" cy="344869"/>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grpSp>
        <p:nvGrpSpPr>
          <p:cNvPr id="47" name="Group 46"/>
          <p:cNvGrpSpPr/>
          <p:nvPr/>
        </p:nvGrpSpPr>
        <p:grpSpPr>
          <a:xfrm>
            <a:off x="1978701" y="1836023"/>
            <a:ext cx="4988682" cy="1035424"/>
            <a:chOff x="1586753" y="1929373"/>
            <a:chExt cx="7328647" cy="847725"/>
          </a:xfrm>
        </p:grpSpPr>
        <p:pic>
          <p:nvPicPr>
            <p:cNvPr id="34817" name="Picture 1"/>
            <p:cNvPicPr>
              <a:picLocks noChangeAspect="1" noChangeArrowheads="1"/>
            </p:cNvPicPr>
            <p:nvPr/>
          </p:nvPicPr>
          <p:blipFill>
            <a:blip r:embed="rId3" cstate="print">
              <a:clrChange>
                <a:clrFrom>
                  <a:srgbClr val="FFFFFF"/>
                </a:clrFrom>
                <a:clrTo>
                  <a:srgbClr val="FFFFFF">
                    <a:alpha val="0"/>
                  </a:srgbClr>
                </a:clrTo>
              </a:clrChange>
              <a:grayscl/>
              <a:lum bright="-20000"/>
            </a:blip>
            <a:srcRect/>
            <a:stretch>
              <a:fillRect/>
            </a:stretch>
          </p:blipFill>
          <p:spPr bwMode="auto">
            <a:xfrm>
              <a:off x="2077851" y="1929373"/>
              <a:ext cx="6465887" cy="847725"/>
            </a:xfrm>
            <a:prstGeom prst="rect">
              <a:avLst/>
            </a:prstGeom>
            <a:noFill/>
            <a:ln w="9525">
              <a:noFill/>
              <a:miter lim="800000"/>
              <a:headEnd/>
              <a:tailEnd/>
            </a:ln>
          </p:spPr>
        </p:pic>
        <p:cxnSp>
          <p:nvCxnSpPr>
            <p:cNvPr id="46" name="Straight Arrow Connector 45"/>
            <p:cNvCxnSpPr/>
            <p:nvPr/>
          </p:nvCxnSpPr>
          <p:spPr>
            <a:xfrm flipV="1">
              <a:off x="1586753" y="2164976"/>
              <a:ext cx="7328647" cy="13447"/>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grpSp>
      <p:pic>
        <p:nvPicPr>
          <p:cNvPr id="28" name="Picture 27"/>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6519651" y="5539155"/>
            <a:ext cx="291214" cy="649164"/>
          </a:xfrm>
          <a:prstGeom prst="rect">
            <a:avLst/>
          </a:prstGeom>
          <a:noFill/>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04800" y="5176910"/>
            <a:ext cx="8534400" cy="137628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365760" y="225083"/>
            <a:ext cx="8482818" cy="1200329"/>
          </a:xfrm>
          <a:prstGeom prst="rect">
            <a:avLst/>
          </a:prstGeom>
          <a:noFill/>
        </p:spPr>
        <p:txBody>
          <a:bodyPr wrap="square" rtlCol="0">
            <a:spAutoFit/>
          </a:bodyPr>
          <a:lstStyle/>
          <a:p>
            <a:pPr algn="ctr"/>
            <a:r>
              <a:rPr lang="en-US" sz="7200" dirty="0">
                <a:latin typeface="Comic Sans MS" pitchFamily="66" charset="0"/>
              </a:rPr>
              <a:t>growth pattern</a:t>
            </a:r>
          </a:p>
        </p:txBody>
      </p:sp>
      <p:sp>
        <p:nvSpPr>
          <p:cNvPr id="7" name="TextBox 6"/>
          <p:cNvSpPr txBox="1"/>
          <p:nvPr/>
        </p:nvSpPr>
        <p:spPr>
          <a:xfrm>
            <a:off x="338797" y="5293107"/>
            <a:ext cx="8382000" cy="1200329"/>
          </a:xfrm>
          <a:prstGeom prst="rect">
            <a:avLst/>
          </a:prstGeom>
          <a:noFill/>
        </p:spPr>
        <p:txBody>
          <a:bodyPr wrap="square" rtlCol="0">
            <a:spAutoFit/>
          </a:bodyPr>
          <a:lstStyle/>
          <a:p>
            <a:pPr algn="ctr"/>
            <a:r>
              <a:rPr lang="en-US" sz="3600" dirty="0">
                <a:latin typeface="Comic Sans MS" pitchFamily="66" charset="0"/>
              </a:rPr>
              <a:t>a type of pattern made by following a rule using operations</a:t>
            </a:r>
          </a:p>
        </p:txBody>
      </p:sp>
      <p:sp>
        <p:nvSpPr>
          <p:cNvPr id="8" name="Oval 7"/>
          <p:cNvSpPr/>
          <p:nvPr/>
        </p:nvSpPr>
        <p:spPr>
          <a:xfrm>
            <a:off x="447221" y="3365942"/>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1247063" y="3345767"/>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1247063" y="2923736"/>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2056228" y="3357490"/>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p:cNvSpPr/>
          <p:nvPr/>
        </p:nvSpPr>
        <p:spPr>
          <a:xfrm>
            <a:off x="2056228" y="2935459"/>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p:cNvSpPr/>
          <p:nvPr/>
        </p:nvSpPr>
        <p:spPr>
          <a:xfrm>
            <a:off x="2492327" y="3343421"/>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2492327" y="2921390"/>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p:cNvSpPr/>
          <p:nvPr/>
        </p:nvSpPr>
        <p:spPr>
          <a:xfrm>
            <a:off x="3282518" y="3361034"/>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p:cNvSpPr/>
          <p:nvPr/>
        </p:nvSpPr>
        <p:spPr>
          <a:xfrm>
            <a:off x="3282518" y="2939003"/>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p:cNvSpPr/>
          <p:nvPr/>
        </p:nvSpPr>
        <p:spPr>
          <a:xfrm>
            <a:off x="3718617" y="3346965"/>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p:cNvSpPr/>
          <p:nvPr/>
        </p:nvSpPr>
        <p:spPr>
          <a:xfrm>
            <a:off x="3718617" y="2924934"/>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p:cNvSpPr/>
          <p:nvPr/>
        </p:nvSpPr>
        <p:spPr>
          <a:xfrm>
            <a:off x="4133122" y="3350400"/>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p:cNvSpPr/>
          <p:nvPr/>
        </p:nvSpPr>
        <p:spPr>
          <a:xfrm>
            <a:off x="4133122" y="2928369"/>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p:cNvSpPr/>
          <p:nvPr/>
        </p:nvSpPr>
        <p:spPr>
          <a:xfrm>
            <a:off x="4569221" y="3336331"/>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p:cNvSpPr/>
          <p:nvPr/>
        </p:nvSpPr>
        <p:spPr>
          <a:xfrm>
            <a:off x="4569221" y="2914300"/>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p:cNvSpPr/>
          <p:nvPr/>
        </p:nvSpPr>
        <p:spPr>
          <a:xfrm>
            <a:off x="7230740" y="3343314"/>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p:cNvSpPr/>
          <p:nvPr/>
        </p:nvSpPr>
        <p:spPr>
          <a:xfrm>
            <a:off x="7230740" y="2921283"/>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p:cNvSpPr/>
          <p:nvPr/>
        </p:nvSpPr>
        <p:spPr>
          <a:xfrm>
            <a:off x="7666839" y="3329245"/>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31"/>
          <p:cNvSpPr/>
          <p:nvPr/>
        </p:nvSpPr>
        <p:spPr>
          <a:xfrm>
            <a:off x="7666839" y="2907214"/>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p:cNvSpPr/>
          <p:nvPr/>
        </p:nvSpPr>
        <p:spPr>
          <a:xfrm>
            <a:off x="8081344" y="3332680"/>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Oval 33"/>
          <p:cNvSpPr/>
          <p:nvPr/>
        </p:nvSpPr>
        <p:spPr>
          <a:xfrm>
            <a:off x="8081344" y="2910649"/>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Oval 34"/>
          <p:cNvSpPr/>
          <p:nvPr/>
        </p:nvSpPr>
        <p:spPr>
          <a:xfrm>
            <a:off x="8517443" y="3318611"/>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35"/>
          <p:cNvSpPr/>
          <p:nvPr/>
        </p:nvSpPr>
        <p:spPr>
          <a:xfrm>
            <a:off x="8517443" y="2896580"/>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Oval 37"/>
          <p:cNvSpPr/>
          <p:nvPr/>
        </p:nvSpPr>
        <p:spPr>
          <a:xfrm>
            <a:off x="5536620" y="3382300"/>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Oval 38"/>
          <p:cNvSpPr/>
          <p:nvPr/>
        </p:nvSpPr>
        <p:spPr>
          <a:xfrm>
            <a:off x="5536620" y="2960269"/>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Oval 39"/>
          <p:cNvSpPr/>
          <p:nvPr/>
        </p:nvSpPr>
        <p:spPr>
          <a:xfrm>
            <a:off x="5972719" y="3368231"/>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Oval 40"/>
          <p:cNvSpPr/>
          <p:nvPr/>
        </p:nvSpPr>
        <p:spPr>
          <a:xfrm>
            <a:off x="5972719" y="2946200"/>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p:cNvSpPr/>
          <p:nvPr/>
        </p:nvSpPr>
        <p:spPr>
          <a:xfrm>
            <a:off x="6387224" y="3371666"/>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Oval 42"/>
          <p:cNvSpPr/>
          <p:nvPr/>
        </p:nvSpPr>
        <p:spPr>
          <a:xfrm>
            <a:off x="6387224" y="2949635"/>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Oval 43"/>
          <p:cNvSpPr/>
          <p:nvPr/>
        </p:nvSpPr>
        <p:spPr>
          <a:xfrm>
            <a:off x="6823323" y="3357597"/>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Oval 44"/>
          <p:cNvSpPr/>
          <p:nvPr/>
        </p:nvSpPr>
        <p:spPr>
          <a:xfrm>
            <a:off x="6823323" y="2935566"/>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p:cNvSpPr txBox="1"/>
          <p:nvPr/>
        </p:nvSpPr>
        <p:spPr>
          <a:xfrm>
            <a:off x="425302" y="4029739"/>
            <a:ext cx="7013458" cy="1077218"/>
          </a:xfrm>
          <a:prstGeom prst="rect">
            <a:avLst/>
          </a:prstGeom>
          <a:noFill/>
        </p:spPr>
        <p:txBody>
          <a:bodyPr wrap="none" rtlCol="0">
            <a:spAutoFit/>
          </a:bodyPr>
          <a:lstStyle/>
          <a:p>
            <a:r>
              <a:rPr lang="en-US" sz="2400" dirty="0"/>
              <a:t> </a:t>
            </a:r>
            <a:r>
              <a:rPr lang="en-US" sz="2800" dirty="0"/>
              <a:t>1       2	4	          8			16</a:t>
            </a:r>
          </a:p>
          <a:p>
            <a:pPr algn="ctr">
              <a:lnSpc>
                <a:spcPct val="150000"/>
              </a:lnSpc>
            </a:pPr>
            <a:r>
              <a:rPr lang="en-US" sz="2400" dirty="0"/>
              <a:t>This pattern is following a “x2” rule.</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533400" y="304800"/>
            <a:ext cx="8153400" cy="1569660"/>
          </a:xfrm>
          <a:prstGeom prst="rect">
            <a:avLst/>
          </a:prstGeom>
          <a:noFill/>
        </p:spPr>
        <p:txBody>
          <a:bodyPr wrap="square" rtlCol="0">
            <a:spAutoFit/>
          </a:bodyPr>
          <a:lstStyle/>
          <a:p>
            <a:pPr algn="ctr"/>
            <a:r>
              <a:rPr lang="en-US" sz="9600" dirty="0">
                <a:latin typeface="Comic Sans MS" pitchFamily="66" charset="0"/>
              </a:rPr>
              <a:t>height</a:t>
            </a:r>
          </a:p>
        </p:txBody>
      </p:sp>
      <p:sp>
        <p:nvSpPr>
          <p:cNvPr id="10" name="TextBox 9"/>
          <p:cNvSpPr txBox="1"/>
          <p:nvPr/>
        </p:nvSpPr>
        <p:spPr>
          <a:xfrm>
            <a:off x="381000" y="4953000"/>
            <a:ext cx="8382000" cy="1446550"/>
          </a:xfrm>
          <a:prstGeom prst="rect">
            <a:avLst/>
          </a:prstGeom>
          <a:noFill/>
        </p:spPr>
        <p:txBody>
          <a:bodyPr wrap="square" rtlCol="0">
            <a:spAutoFit/>
          </a:bodyPr>
          <a:lstStyle/>
          <a:p>
            <a:pPr algn="ctr"/>
            <a:r>
              <a:rPr lang="en-US" sz="4400" dirty="0">
                <a:latin typeface="Comic Sans MS" pitchFamily="66" charset="0"/>
              </a:rPr>
              <a:t>the distance from the base to the top of an object or shape</a:t>
            </a:r>
          </a:p>
        </p:txBody>
      </p:sp>
      <p:grpSp>
        <p:nvGrpSpPr>
          <p:cNvPr id="11" name="Group 10"/>
          <p:cNvGrpSpPr/>
          <p:nvPr/>
        </p:nvGrpSpPr>
        <p:grpSpPr>
          <a:xfrm>
            <a:off x="1339121" y="1922489"/>
            <a:ext cx="1863175" cy="2771775"/>
            <a:chOff x="3048000" y="2057400"/>
            <a:chExt cx="1863175" cy="2771775"/>
          </a:xfrm>
        </p:grpSpPr>
        <p:pic>
          <p:nvPicPr>
            <p:cNvPr id="11265" name="Picture 1" descr="j0287357"/>
            <p:cNvPicPr>
              <a:picLocks noChangeAspect="1" noChangeArrowheads="1"/>
            </p:cNvPicPr>
            <p:nvPr/>
          </p:nvPicPr>
          <p:blipFill>
            <a:blip r:embed="rId3" cstate="print">
              <a:grayscl/>
            </a:blip>
            <a:srcRect/>
            <a:stretch>
              <a:fillRect/>
            </a:stretch>
          </p:blipFill>
          <p:spPr bwMode="auto">
            <a:xfrm>
              <a:off x="3429000" y="2057400"/>
              <a:ext cx="1482175" cy="2771775"/>
            </a:xfrm>
            <a:prstGeom prst="rect">
              <a:avLst/>
            </a:prstGeom>
            <a:solidFill>
              <a:schemeClr val="bg1"/>
            </a:solidFill>
            <a:ln w="9525">
              <a:noFill/>
              <a:miter lim="800000"/>
              <a:headEnd/>
              <a:tailEnd/>
            </a:ln>
          </p:spPr>
        </p:pic>
        <p:cxnSp>
          <p:nvCxnSpPr>
            <p:cNvPr id="12" name="Straight Connector 11"/>
            <p:cNvCxnSpPr/>
            <p:nvPr/>
          </p:nvCxnSpPr>
          <p:spPr>
            <a:xfrm rot="5400000" flipH="1" flipV="1">
              <a:off x="1905000" y="3429000"/>
              <a:ext cx="2590800" cy="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3048000" y="2133600"/>
              <a:ext cx="304800"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15" name="Straight Connector 14"/>
            <p:cNvCxnSpPr/>
            <p:nvPr/>
          </p:nvCxnSpPr>
          <p:spPr>
            <a:xfrm rot="10800000">
              <a:off x="3048000" y="4724400"/>
              <a:ext cx="304800" cy="0"/>
            </a:xfrm>
            <a:prstGeom prst="line">
              <a:avLst/>
            </a:prstGeom>
            <a:ln w="28575"/>
          </p:spPr>
          <p:style>
            <a:lnRef idx="1">
              <a:schemeClr val="dk1"/>
            </a:lnRef>
            <a:fillRef idx="0">
              <a:schemeClr val="dk1"/>
            </a:fillRef>
            <a:effectRef idx="0">
              <a:schemeClr val="dk1"/>
            </a:effectRef>
            <a:fontRef idx="minor">
              <a:schemeClr val="tx1"/>
            </a:fontRef>
          </p:style>
        </p:cxnSp>
      </p:grpSp>
      <p:sp>
        <p:nvSpPr>
          <p:cNvPr id="28" name="Regular Pentagon 27"/>
          <p:cNvSpPr/>
          <p:nvPr/>
        </p:nvSpPr>
        <p:spPr>
          <a:xfrm>
            <a:off x="5527963" y="2493818"/>
            <a:ext cx="2161309" cy="1967346"/>
          </a:xfrm>
          <a:prstGeom prst="pentagon">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0" name="Straight Connector 29"/>
          <p:cNvCxnSpPr>
            <a:stCxn id="28" idx="0"/>
            <a:endCxn id="28" idx="3"/>
          </p:cNvCxnSpPr>
          <p:nvPr/>
        </p:nvCxnSpPr>
        <p:spPr>
          <a:xfrm rot="16200000" flipH="1">
            <a:off x="5624945" y="3477491"/>
            <a:ext cx="196734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5589917" y="3260785"/>
            <a:ext cx="711733" cy="338554"/>
          </a:xfrm>
          <a:prstGeom prst="rect">
            <a:avLst/>
          </a:prstGeom>
          <a:noFill/>
        </p:spPr>
        <p:txBody>
          <a:bodyPr wrap="none" rtlCol="0">
            <a:spAutoFit/>
          </a:bodyPr>
          <a:lstStyle/>
          <a:p>
            <a:r>
              <a:rPr lang="en-US" sz="1600" dirty="0"/>
              <a:t>height</a:t>
            </a:r>
          </a:p>
        </p:txBody>
      </p:sp>
      <p:cxnSp>
        <p:nvCxnSpPr>
          <p:cNvPr id="33" name="Straight Arrow Connector 32"/>
          <p:cNvCxnSpPr>
            <a:stCxn id="31" idx="3"/>
          </p:cNvCxnSpPr>
          <p:nvPr/>
        </p:nvCxnSpPr>
        <p:spPr>
          <a:xfrm flipV="1">
            <a:off x="6301650" y="3424687"/>
            <a:ext cx="254425" cy="5375"/>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p:cNvPicPr>
            <a:picLocks noChangeAspect="1" noChangeArrowheads="1"/>
          </p:cNvPicPr>
          <p:nvPr/>
        </p:nvPicPr>
        <p:blipFill>
          <a:blip r:embed="rId3" cstate="print"/>
          <a:srcRect/>
          <a:stretch>
            <a:fillRect/>
          </a:stretch>
        </p:blipFill>
        <p:spPr bwMode="auto">
          <a:xfrm>
            <a:off x="5181600" y="1702312"/>
            <a:ext cx="2971800" cy="3002358"/>
          </a:xfrm>
          <a:prstGeom prst="rect">
            <a:avLst/>
          </a:prstGeom>
          <a:noFill/>
          <a:ln w="9525">
            <a:noFill/>
            <a:miter lim="800000"/>
            <a:headEnd/>
            <a:tailEnd/>
          </a:ln>
        </p:spPr>
      </p:pic>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138773"/>
          </a:xfrm>
          <a:prstGeom prst="rect">
            <a:avLst/>
          </a:prstGeom>
          <a:noFill/>
        </p:spPr>
        <p:txBody>
          <a:bodyPr wrap="square" rtlCol="0">
            <a:spAutoFit/>
          </a:bodyPr>
          <a:lstStyle/>
          <a:p>
            <a:pPr algn="ctr"/>
            <a:r>
              <a:rPr lang="en-US" sz="6800" dirty="0">
                <a:latin typeface="Comic Sans MS" pitchFamily="66" charset="0"/>
              </a:rPr>
              <a:t>heptagon (</a:t>
            </a:r>
            <a:r>
              <a:rPr lang="en-US" sz="6800" dirty="0" err="1">
                <a:latin typeface="Comic Sans MS" pitchFamily="66" charset="0"/>
              </a:rPr>
              <a:t>septagon</a:t>
            </a:r>
            <a:r>
              <a:rPr lang="en-US" sz="6800" dirty="0">
                <a:latin typeface="Comic Sans MS" pitchFamily="66" charset="0"/>
              </a:rPr>
              <a:t>)</a:t>
            </a:r>
          </a:p>
        </p:txBody>
      </p:sp>
      <p:sp>
        <p:nvSpPr>
          <p:cNvPr id="10" name="TextBox 9"/>
          <p:cNvSpPr txBox="1"/>
          <p:nvPr/>
        </p:nvSpPr>
        <p:spPr>
          <a:xfrm>
            <a:off x="381000" y="5334000"/>
            <a:ext cx="8382000" cy="707886"/>
          </a:xfrm>
          <a:prstGeom prst="rect">
            <a:avLst/>
          </a:prstGeom>
          <a:noFill/>
        </p:spPr>
        <p:txBody>
          <a:bodyPr wrap="square" rtlCol="0">
            <a:spAutoFit/>
          </a:bodyPr>
          <a:lstStyle/>
          <a:p>
            <a:pPr algn="ctr"/>
            <a:r>
              <a:rPr lang="en-US" sz="4000" dirty="0">
                <a:latin typeface="Comic Sans MS" pitchFamily="66" charset="0"/>
              </a:rPr>
              <a:t>a polygon with 7 sides</a:t>
            </a:r>
          </a:p>
        </p:txBody>
      </p:sp>
      <p:sp>
        <p:nvSpPr>
          <p:cNvPr id="11" name="Right Arrow 10"/>
          <p:cNvSpPr/>
          <p:nvPr/>
        </p:nvSpPr>
        <p:spPr>
          <a:xfrm rot="19258105">
            <a:off x="1219200" y="2743200"/>
            <a:ext cx="3048000" cy="1371600"/>
          </a:xfrm>
          <a:prstGeom prst="rightArrow">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134708"/>
            <a:ext cx="8534400" cy="141849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296592"/>
            <a:ext cx="8534400" cy="1446550"/>
          </a:xfrm>
          <a:prstGeom prst="rect">
            <a:avLst/>
          </a:prstGeom>
          <a:noFill/>
        </p:spPr>
        <p:txBody>
          <a:bodyPr wrap="square" rtlCol="0">
            <a:spAutoFit/>
          </a:bodyPr>
          <a:lstStyle/>
          <a:p>
            <a:pPr algn="ctr"/>
            <a:r>
              <a:rPr lang="en-US" sz="8800" dirty="0">
                <a:latin typeface="Comic Sans MS" pitchFamily="66" charset="0"/>
              </a:rPr>
              <a:t>hexagon</a:t>
            </a:r>
          </a:p>
        </p:txBody>
      </p:sp>
      <p:sp>
        <p:nvSpPr>
          <p:cNvPr id="10" name="TextBox 9"/>
          <p:cNvSpPr txBox="1"/>
          <p:nvPr/>
        </p:nvSpPr>
        <p:spPr>
          <a:xfrm>
            <a:off x="381000" y="5516880"/>
            <a:ext cx="8382000" cy="707886"/>
          </a:xfrm>
          <a:prstGeom prst="rect">
            <a:avLst/>
          </a:prstGeom>
          <a:noFill/>
        </p:spPr>
        <p:txBody>
          <a:bodyPr wrap="square" rtlCol="0">
            <a:spAutoFit/>
          </a:bodyPr>
          <a:lstStyle/>
          <a:p>
            <a:pPr algn="ctr"/>
            <a:r>
              <a:rPr lang="en-US" sz="4000" dirty="0">
                <a:latin typeface="Comic Sans MS" pitchFamily="66" charset="0"/>
              </a:rPr>
              <a:t>a polygon with 6 sides</a:t>
            </a:r>
          </a:p>
        </p:txBody>
      </p:sp>
      <p:pic>
        <p:nvPicPr>
          <p:cNvPr id="9218" name="Picture 2"/>
          <p:cNvPicPr>
            <a:picLocks noChangeAspect="1" noChangeArrowheads="1"/>
          </p:cNvPicPr>
          <p:nvPr/>
        </p:nvPicPr>
        <p:blipFill>
          <a:blip r:embed="rId3" cstate="print"/>
          <a:srcRect/>
          <a:stretch>
            <a:fillRect/>
          </a:stretch>
        </p:blipFill>
        <p:spPr bwMode="auto">
          <a:xfrm>
            <a:off x="1295400" y="2057400"/>
            <a:ext cx="3124200" cy="2746938"/>
          </a:xfrm>
          <a:prstGeom prst="rect">
            <a:avLst/>
          </a:prstGeom>
          <a:noFill/>
          <a:ln w="9525">
            <a:noFill/>
            <a:miter lim="800000"/>
            <a:headEnd/>
            <a:tailEnd/>
          </a:ln>
        </p:spPr>
      </p:pic>
      <p:sp>
        <p:nvSpPr>
          <p:cNvPr id="11" name="Chevron 10"/>
          <p:cNvSpPr/>
          <p:nvPr/>
        </p:nvSpPr>
        <p:spPr>
          <a:xfrm rot="20298571">
            <a:off x="5523593" y="2112423"/>
            <a:ext cx="2863406" cy="2209800"/>
          </a:xfrm>
          <a:prstGeom prst="chevron">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solidFill>
                <a:schemeClr val="tx1"/>
              </a:solidFil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233182"/>
            <a:ext cx="8534400" cy="132001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65760" y="457200"/>
            <a:ext cx="8342142" cy="1200329"/>
          </a:xfrm>
          <a:prstGeom prst="rect">
            <a:avLst/>
          </a:prstGeom>
          <a:noFill/>
        </p:spPr>
        <p:txBody>
          <a:bodyPr wrap="square" rtlCol="0">
            <a:spAutoFit/>
          </a:bodyPr>
          <a:lstStyle/>
          <a:p>
            <a:pPr algn="ctr"/>
            <a:r>
              <a:rPr lang="en-US" sz="7200" dirty="0">
                <a:latin typeface="Comic Sans MS" pitchFamily="66" charset="0"/>
              </a:rPr>
              <a:t>improper fraction</a:t>
            </a:r>
          </a:p>
        </p:txBody>
      </p:sp>
      <p:sp>
        <p:nvSpPr>
          <p:cNvPr id="10" name="TextBox 9"/>
          <p:cNvSpPr txBox="1"/>
          <p:nvPr/>
        </p:nvSpPr>
        <p:spPr>
          <a:xfrm>
            <a:off x="381000" y="5318760"/>
            <a:ext cx="8382000" cy="1077218"/>
          </a:xfrm>
          <a:prstGeom prst="rect">
            <a:avLst/>
          </a:prstGeom>
          <a:noFill/>
        </p:spPr>
        <p:txBody>
          <a:bodyPr wrap="square" rtlCol="0">
            <a:spAutoFit/>
          </a:bodyPr>
          <a:lstStyle/>
          <a:p>
            <a:pPr algn="ctr"/>
            <a:r>
              <a:rPr lang="en-US" sz="3200" dirty="0">
                <a:latin typeface="Comic Sans MS" pitchFamily="66" charset="0"/>
              </a:rPr>
              <a:t>a fraction with a numerator that is greater than or equal to its denominator</a:t>
            </a:r>
          </a:p>
        </p:txBody>
      </p:sp>
      <p:sp>
        <p:nvSpPr>
          <p:cNvPr id="11" name="TextBox 10"/>
          <p:cNvSpPr txBox="1"/>
          <p:nvPr/>
        </p:nvSpPr>
        <p:spPr>
          <a:xfrm>
            <a:off x="2525151" y="1744049"/>
            <a:ext cx="6248400" cy="1938992"/>
          </a:xfrm>
          <a:prstGeom prst="rect">
            <a:avLst/>
          </a:prstGeom>
          <a:noFill/>
        </p:spPr>
        <p:txBody>
          <a:bodyPr wrap="square" rtlCol="0">
            <a:spAutoFit/>
          </a:bodyPr>
          <a:lstStyle/>
          <a:p>
            <a:pPr algn="ctr"/>
            <a:r>
              <a:rPr lang="en-US" sz="6000" dirty="0"/>
              <a:t>7</a:t>
            </a:r>
          </a:p>
          <a:p>
            <a:pPr algn="ctr"/>
            <a:r>
              <a:rPr lang="en-US" sz="6000" dirty="0"/>
              <a:t>4</a:t>
            </a:r>
          </a:p>
        </p:txBody>
      </p:sp>
      <p:cxnSp>
        <p:nvCxnSpPr>
          <p:cNvPr id="13" name="Straight Connector 12"/>
          <p:cNvCxnSpPr/>
          <p:nvPr/>
        </p:nvCxnSpPr>
        <p:spPr>
          <a:xfrm>
            <a:off x="5205599" y="2740995"/>
            <a:ext cx="838200" cy="0"/>
          </a:xfrm>
          <a:prstGeom prst="line">
            <a:avLst/>
          </a:prstGeom>
          <a:ln w="28575"/>
        </p:spPr>
        <p:style>
          <a:lnRef idx="1">
            <a:schemeClr val="dk1"/>
          </a:lnRef>
          <a:fillRef idx="0">
            <a:schemeClr val="dk1"/>
          </a:fillRef>
          <a:effectRef idx="0">
            <a:schemeClr val="dk1"/>
          </a:effectRef>
          <a:fontRef idx="minor">
            <a:schemeClr val="tx1"/>
          </a:fontRef>
        </p:style>
      </p:cxnSp>
      <p:graphicFrame>
        <p:nvGraphicFramePr>
          <p:cNvPr id="20" name="Table 19"/>
          <p:cNvGraphicFramePr>
            <a:graphicFrameLocks noGrp="1"/>
          </p:cNvGraphicFramePr>
          <p:nvPr/>
        </p:nvGraphicFramePr>
        <p:xfrm>
          <a:off x="1905000" y="2209800"/>
          <a:ext cx="1219200" cy="1066802"/>
        </p:xfrm>
        <a:graphic>
          <a:graphicData uri="http://schemas.openxmlformats.org/drawingml/2006/table">
            <a:tbl>
              <a:tblPr/>
              <a:tblGrid>
                <a:gridCol w="604520">
                  <a:extLst>
                    <a:ext uri="{9D8B030D-6E8A-4147-A177-3AD203B41FA5}">
                      <a16:colId xmlns:a16="http://schemas.microsoft.com/office/drawing/2014/main" val="20000"/>
                    </a:ext>
                  </a:extLst>
                </a:gridCol>
                <a:gridCol w="614680">
                  <a:extLst>
                    <a:ext uri="{9D8B030D-6E8A-4147-A177-3AD203B41FA5}">
                      <a16:colId xmlns:a16="http://schemas.microsoft.com/office/drawing/2014/main" val="20001"/>
                    </a:ext>
                  </a:extLst>
                </a:gridCol>
              </a:tblGrid>
              <a:tr h="533401">
                <a:tc>
                  <a:txBody>
                    <a:bodyPr/>
                    <a:lstStyle/>
                    <a:p>
                      <a:pPr marL="0" marR="0">
                        <a:lnSpc>
                          <a:spcPct val="115000"/>
                        </a:lnSpc>
                        <a:spcBef>
                          <a:spcPts val="0"/>
                        </a:spcBef>
                        <a:spcAft>
                          <a:spcPts val="0"/>
                        </a:spcAft>
                      </a:pPr>
                      <a:endParaRPr lang="en-US"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endParaRPr lang="en-US"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extLst>
                  <a:ext uri="{0D108BD9-81ED-4DB2-BD59-A6C34878D82A}">
                    <a16:rowId xmlns:a16="http://schemas.microsoft.com/office/drawing/2014/main" val="10000"/>
                  </a:ext>
                </a:extLst>
              </a:tr>
              <a:tr h="533401">
                <a:tc>
                  <a:txBody>
                    <a:bodyPr/>
                    <a:lstStyle/>
                    <a:p>
                      <a:pPr marL="0" marR="0">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a:txBody>
                    <a:bodyPr/>
                    <a:lstStyle/>
                    <a:p>
                      <a:pPr marL="0" marR="0">
                        <a:lnSpc>
                          <a:spcPct val="115000"/>
                        </a:lnSpc>
                        <a:spcBef>
                          <a:spcPts val="0"/>
                        </a:spcBef>
                        <a:spcAft>
                          <a:spcPts val="0"/>
                        </a:spcAft>
                      </a:pPr>
                      <a:endParaRPr lang="en-US"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extLst>
                  <a:ext uri="{0D108BD9-81ED-4DB2-BD59-A6C34878D82A}">
                    <a16:rowId xmlns:a16="http://schemas.microsoft.com/office/drawing/2014/main" val="10001"/>
                  </a:ext>
                </a:extLst>
              </a:tr>
            </a:tbl>
          </a:graphicData>
        </a:graphic>
      </p:graphicFrame>
      <p:graphicFrame>
        <p:nvGraphicFramePr>
          <p:cNvPr id="21" name="Table 20"/>
          <p:cNvGraphicFramePr>
            <a:graphicFrameLocks noGrp="1"/>
          </p:cNvGraphicFramePr>
          <p:nvPr/>
        </p:nvGraphicFramePr>
        <p:xfrm>
          <a:off x="546847" y="2209800"/>
          <a:ext cx="1219200" cy="1066801"/>
        </p:xfrm>
        <a:graphic>
          <a:graphicData uri="http://schemas.openxmlformats.org/drawingml/2006/table">
            <a:tbl>
              <a:tblPr/>
              <a:tblGrid>
                <a:gridCol w="609600">
                  <a:extLst>
                    <a:ext uri="{9D8B030D-6E8A-4147-A177-3AD203B41FA5}">
                      <a16:colId xmlns:a16="http://schemas.microsoft.com/office/drawing/2014/main" val="20000"/>
                    </a:ext>
                  </a:extLst>
                </a:gridCol>
                <a:gridCol w="609600">
                  <a:extLst>
                    <a:ext uri="{9D8B030D-6E8A-4147-A177-3AD203B41FA5}">
                      <a16:colId xmlns:a16="http://schemas.microsoft.com/office/drawing/2014/main" val="20001"/>
                    </a:ext>
                  </a:extLst>
                </a:gridCol>
              </a:tblGrid>
              <a:tr h="533401">
                <a:tc>
                  <a:txBody>
                    <a:bodyPr/>
                    <a:lstStyle/>
                    <a:p>
                      <a:pPr marL="0" marR="0">
                        <a:lnSpc>
                          <a:spcPct val="115000"/>
                        </a:lnSpc>
                        <a:spcBef>
                          <a:spcPts val="0"/>
                        </a:spcBef>
                        <a:spcAft>
                          <a:spcPts val="0"/>
                        </a:spcAft>
                      </a:pPr>
                      <a:endParaRPr lang="en-US"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a:txBody>
                    <a:bodyPr/>
                    <a:lstStyle/>
                    <a:p>
                      <a:pPr marL="0" marR="0">
                        <a:lnSpc>
                          <a:spcPct val="115000"/>
                        </a:lnSpc>
                        <a:spcBef>
                          <a:spcPts val="0"/>
                        </a:spcBef>
                        <a:spcAft>
                          <a:spcPts val="0"/>
                        </a:spcAft>
                      </a:pPr>
                      <a:endParaRPr lang="en-US"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extLst>
                  <a:ext uri="{0D108BD9-81ED-4DB2-BD59-A6C34878D82A}">
                    <a16:rowId xmlns:a16="http://schemas.microsoft.com/office/drawing/2014/main" val="10000"/>
                  </a:ext>
                </a:extLst>
              </a:tr>
              <a:tr h="533400">
                <a:tc>
                  <a:txBody>
                    <a:bodyPr/>
                    <a:lstStyle/>
                    <a:p>
                      <a:pPr marL="0" marR="0">
                        <a:lnSpc>
                          <a:spcPct val="115000"/>
                        </a:lnSpc>
                        <a:spcBef>
                          <a:spcPts val="0"/>
                        </a:spcBef>
                        <a:spcAft>
                          <a:spcPts val="0"/>
                        </a:spcAft>
                      </a:pPr>
                      <a:endParaRPr lang="en-US"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a:txBody>
                    <a:bodyPr/>
                    <a:lstStyle/>
                    <a:p>
                      <a:pPr marL="0" marR="0">
                        <a:lnSpc>
                          <a:spcPct val="115000"/>
                        </a:lnSpc>
                        <a:spcBef>
                          <a:spcPts val="0"/>
                        </a:spcBef>
                        <a:spcAft>
                          <a:spcPts val="0"/>
                        </a:spcAft>
                      </a:pPr>
                      <a:endParaRPr lang="en-US"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extLst>
                  <a:ext uri="{0D108BD9-81ED-4DB2-BD59-A6C34878D82A}">
                    <a16:rowId xmlns:a16="http://schemas.microsoft.com/office/drawing/2014/main" val="10001"/>
                  </a:ext>
                </a:extLst>
              </a:tr>
            </a:tbl>
          </a:graphicData>
        </a:graphic>
      </p:graphicFrame>
      <p:cxnSp>
        <p:nvCxnSpPr>
          <p:cNvPr id="24" name="Straight Arrow Connector 23"/>
          <p:cNvCxnSpPr/>
          <p:nvPr/>
        </p:nvCxnSpPr>
        <p:spPr>
          <a:xfrm>
            <a:off x="323557" y="4101352"/>
            <a:ext cx="8581810" cy="1588"/>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62156" y="3870232"/>
            <a:ext cx="8598963" cy="800380"/>
            <a:chOff x="362156" y="3870232"/>
            <a:chExt cx="8598963" cy="800380"/>
          </a:xfrm>
        </p:grpSpPr>
        <p:grpSp>
          <p:nvGrpSpPr>
            <p:cNvPr id="22" name="Group 21"/>
            <p:cNvGrpSpPr/>
            <p:nvPr/>
          </p:nvGrpSpPr>
          <p:grpSpPr>
            <a:xfrm>
              <a:off x="362156" y="3870232"/>
              <a:ext cx="8598963" cy="800380"/>
              <a:chOff x="121024" y="3749209"/>
              <a:chExt cx="8987116" cy="800380"/>
            </a:xfrm>
          </p:grpSpPr>
          <p:pic>
            <p:nvPicPr>
              <p:cNvPr id="12" name="Picture 1"/>
              <p:cNvPicPr>
                <a:picLocks noChangeAspect="1" noChangeArrowheads="1"/>
              </p:cNvPicPr>
              <p:nvPr/>
            </p:nvPicPr>
            <p:blipFill>
              <a:blip r:embed="rId3" cstate="print">
                <a:clrChange>
                  <a:clrFrom>
                    <a:srgbClr val="FFFFFF"/>
                  </a:clrFrom>
                  <a:clrTo>
                    <a:srgbClr val="FFFFFF">
                      <a:alpha val="0"/>
                    </a:srgbClr>
                  </a:clrTo>
                </a:clrChange>
                <a:grayscl/>
                <a:lum bright="-40000"/>
              </a:blip>
              <a:srcRect/>
              <a:stretch>
                <a:fillRect/>
              </a:stretch>
            </p:blipFill>
            <p:spPr bwMode="auto">
              <a:xfrm>
                <a:off x="4395227" y="3749209"/>
                <a:ext cx="4712913" cy="420414"/>
              </a:xfrm>
              <a:prstGeom prst="rect">
                <a:avLst/>
              </a:prstGeom>
              <a:noFill/>
              <a:ln w="9525">
                <a:noFill/>
                <a:miter lim="800000"/>
                <a:headEnd/>
                <a:tailEnd/>
              </a:ln>
            </p:spPr>
          </p:pic>
          <p:pic>
            <p:nvPicPr>
              <p:cNvPr id="26625" name="Picture 1"/>
              <p:cNvPicPr>
                <a:picLocks noChangeAspect="1" noChangeArrowheads="1"/>
              </p:cNvPicPr>
              <p:nvPr/>
            </p:nvPicPr>
            <p:blipFill>
              <a:blip r:embed="rId4" cstate="print">
                <a:clrChange>
                  <a:clrFrom>
                    <a:srgbClr val="FFFFFF"/>
                  </a:clrFrom>
                  <a:clrTo>
                    <a:srgbClr val="FFFFFF">
                      <a:alpha val="0"/>
                    </a:srgbClr>
                  </a:clrTo>
                </a:clrChange>
                <a:grayscl/>
                <a:lum bright="-40000"/>
              </a:blip>
              <a:srcRect/>
              <a:stretch>
                <a:fillRect/>
              </a:stretch>
            </p:blipFill>
            <p:spPr bwMode="auto">
              <a:xfrm>
                <a:off x="121024" y="3758173"/>
                <a:ext cx="4712913" cy="439586"/>
              </a:xfrm>
              <a:prstGeom prst="rect">
                <a:avLst/>
              </a:prstGeom>
              <a:noFill/>
              <a:ln w="9525">
                <a:noFill/>
                <a:miter lim="800000"/>
                <a:headEnd/>
                <a:tailEnd/>
              </a:ln>
            </p:spPr>
          </p:pic>
          <p:sp>
            <p:nvSpPr>
              <p:cNvPr id="15" name="Rectangle 14"/>
              <p:cNvSpPr/>
              <p:nvPr/>
            </p:nvSpPr>
            <p:spPr>
              <a:xfrm>
                <a:off x="4491318" y="4182035"/>
                <a:ext cx="215153" cy="33617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1</a:t>
                </a:r>
              </a:p>
            </p:txBody>
          </p:sp>
          <p:sp>
            <p:nvSpPr>
              <p:cNvPr id="16" name="Rectangle 15"/>
              <p:cNvSpPr/>
              <p:nvPr/>
            </p:nvSpPr>
            <p:spPr>
              <a:xfrm>
                <a:off x="242047" y="4186518"/>
                <a:ext cx="215153" cy="33617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0</a:t>
                </a:r>
              </a:p>
            </p:txBody>
          </p:sp>
          <p:sp>
            <p:nvSpPr>
              <p:cNvPr id="17" name="Rectangle 16"/>
              <p:cNvSpPr/>
              <p:nvPr/>
            </p:nvSpPr>
            <p:spPr>
              <a:xfrm>
                <a:off x="8745071" y="4213412"/>
                <a:ext cx="215153" cy="33617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2</a:t>
                </a:r>
              </a:p>
            </p:txBody>
          </p:sp>
        </p:grpSp>
        <p:sp>
          <p:nvSpPr>
            <p:cNvPr id="28" name="Rectangle 27"/>
            <p:cNvSpPr/>
            <p:nvPr/>
          </p:nvSpPr>
          <p:spPr>
            <a:xfrm>
              <a:off x="547109" y="3962400"/>
              <a:ext cx="7163302" cy="114300"/>
            </a:xfrm>
            <a:prstGeom prst="rect">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p:cNvSpPr/>
          <p:nvPr/>
        </p:nvSpPr>
        <p:spPr>
          <a:xfrm>
            <a:off x="542260" y="2211571"/>
            <a:ext cx="1222745" cy="1073889"/>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1906772" y="2225748"/>
            <a:ext cx="1222745" cy="1073889"/>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28600"/>
            <a:ext cx="6781800" cy="1446550"/>
          </a:xfrm>
          <a:prstGeom prst="rect">
            <a:avLst/>
          </a:prstGeom>
          <a:noFill/>
        </p:spPr>
        <p:txBody>
          <a:bodyPr wrap="square" rtlCol="0">
            <a:spAutoFit/>
          </a:bodyPr>
          <a:lstStyle/>
          <a:p>
            <a:pPr algn="ctr"/>
            <a:r>
              <a:rPr lang="en-US" sz="8800" dirty="0">
                <a:latin typeface="Comic Sans MS" pitchFamily="66" charset="0"/>
              </a:rPr>
              <a:t>inequality</a:t>
            </a:r>
          </a:p>
        </p:txBody>
      </p:sp>
      <p:sp>
        <p:nvSpPr>
          <p:cNvPr id="10" name="TextBox 9"/>
          <p:cNvSpPr txBox="1"/>
          <p:nvPr/>
        </p:nvSpPr>
        <p:spPr>
          <a:xfrm>
            <a:off x="338797" y="4967067"/>
            <a:ext cx="8382000" cy="1585049"/>
          </a:xfrm>
          <a:prstGeom prst="rect">
            <a:avLst/>
          </a:prstGeom>
          <a:noFill/>
        </p:spPr>
        <p:txBody>
          <a:bodyPr wrap="square" rtlCol="0">
            <a:spAutoFit/>
          </a:bodyPr>
          <a:lstStyle/>
          <a:p>
            <a:pPr algn="ctr"/>
            <a:r>
              <a:rPr lang="en-US" sz="3600" dirty="0">
                <a:latin typeface="Comic Sans MS" pitchFamily="66" charset="0"/>
              </a:rPr>
              <a:t>a number sentence not equal in size, amount, or value </a:t>
            </a:r>
          </a:p>
          <a:p>
            <a:pPr algn="ctr"/>
            <a:r>
              <a:rPr lang="en-US" sz="2500" dirty="0">
                <a:latin typeface="Comic Sans MS" pitchFamily="66" charset="0"/>
              </a:rPr>
              <a:t>(usually one of the following symbols is used  &lt;, &gt;, ≤, ≥, ≠)</a:t>
            </a:r>
          </a:p>
        </p:txBody>
      </p:sp>
      <p:sp>
        <p:nvSpPr>
          <p:cNvPr id="11" name="TextBox 10"/>
          <p:cNvSpPr txBox="1"/>
          <p:nvPr/>
        </p:nvSpPr>
        <p:spPr>
          <a:xfrm>
            <a:off x="1371600" y="2362200"/>
            <a:ext cx="6248400" cy="1938992"/>
          </a:xfrm>
          <a:prstGeom prst="rect">
            <a:avLst/>
          </a:prstGeom>
          <a:noFill/>
        </p:spPr>
        <p:txBody>
          <a:bodyPr wrap="square" rtlCol="0">
            <a:spAutoFit/>
          </a:bodyPr>
          <a:lstStyle/>
          <a:p>
            <a:r>
              <a:rPr lang="en-US" sz="6000" dirty="0"/>
              <a:t>                </a:t>
            </a:r>
          </a:p>
          <a:p>
            <a:r>
              <a:rPr lang="en-US" sz="6000" dirty="0"/>
              <a:t>                </a:t>
            </a:r>
          </a:p>
        </p:txBody>
      </p:sp>
      <p:sp>
        <p:nvSpPr>
          <p:cNvPr id="13" name="TextBox 12"/>
          <p:cNvSpPr txBox="1"/>
          <p:nvPr/>
        </p:nvSpPr>
        <p:spPr>
          <a:xfrm>
            <a:off x="957896" y="1274971"/>
            <a:ext cx="6387353" cy="3493264"/>
          </a:xfrm>
          <a:prstGeom prst="rect">
            <a:avLst/>
          </a:prstGeom>
          <a:noFill/>
        </p:spPr>
        <p:txBody>
          <a:bodyPr wrap="square" rtlCol="0">
            <a:spAutoFit/>
          </a:bodyPr>
          <a:lstStyle/>
          <a:p>
            <a:r>
              <a:rPr lang="en-US" sz="6600" dirty="0">
                <a:latin typeface="Comic Sans MS" pitchFamily="66" charset="0"/>
              </a:rPr>
              <a:t>4 + 3  </a:t>
            </a:r>
            <a:r>
              <a:rPr lang="en-US" sz="12500" b="1" dirty="0">
                <a:latin typeface="Comic Sans MS" pitchFamily="66" charset="0"/>
              </a:rPr>
              <a:t>&lt;</a:t>
            </a:r>
            <a:r>
              <a:rPr lang="en-US" sz="6600" dirty="0">
                <a:latin typeface="Comic Sans MS" pitchFamily="66" charset="0"/>
              </a:rPr>
              <a:t>  5 + 7</a:t>
            </a:r>
          </a:p>
          <a:p>
            <a:r>
              <a:rPr lang="en-US" sz="6600" dirty="0">
                <a:latin typeface="Comic Sans MS" pitchFamily="66" charset="0"/>
              </a:rPr>
              <a:t>    2y  </a:t>
            </a:r>
            <a:r>
              <a:rPr lang="en-US" sz="9600" b="1" dirty="0">
                <a:latin typeface="Comic Sans MS" pitchFamily="66" charset="0"/>
              </a:rPr>
              <a:t>&gt; </a:t>
            </a:r>
            <a:r>
              <a:rPr lang="en-US" sz="6600" dirty="0">
                <a:latin typeface="Comic Sans MS" pitchFamily="66" charset="0"/>
              </a:rPr>
              <a:t>14</a:t>
            </a:r>
          </a:p>
        </p:txBody>
      </p:sp>
    </p:spTree>
    <p:extLst>
      <p:ext uri="{BB962C8B-B14F-4D97-AF65-F5344CB8AC3E}">
        <p14:creationId xmlns:p14="http://schemas.microsoft.com/office/powerpoint/2010/main" val="44223404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162842"/>
            <a:ext cx="8534400" cy="142787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0" y="228600"/>
            <a:ext cx="9144000" cy="1200329"/>
          </a:xfrm>
          <a:prstGeom prst="rect">
            <a:avLst/>
          </a:prstGeom>
          <a:noFill/>
        </p:spPr>
        <p:txBody>
          <a:bodyPr wrap="square" rtlCol="0">
            <a:spAutoFit/>
          </a:bodyPr>
          <a:lstStyle/>
          <a:p>
            <a:pPr algn="ctr">
              <a:tabLst>
                <a:tab pos="2171700" algn="l"/>
              </a:tabLst>
            </a:pPr>
            <a:r>
              <a:rPr lang="en-US" sz="7200" dirty="0">
                <a:latin typeface="Comic Sans MS" pitchFamily="66" charset="0"/>
              </a:rPr>
              <a:t>input/output table</a:t>
            </a:r>
          </a:p>
        </p:txBody>
      </p:sp>
      <p:sp>
        <p:nvSpPr>
          <p:cNvPr id="10" name="TextBox 9"/>
          <p:cNvSpPr txBox="1"/>
          <p:nvPr/>
        </p:nvSpPr>
        <p:spPr>
          <a:xfrm>
            <a:off x="381000" y="5262489"/>
            <a:ext cx="8382000" cy="1200329"/>
          </a:xfrm>
          <a:prstGeom prst="rect">
            <a:avLst/>
          </a:prstGeom>
          <a:noFill/>
        </p:spPr>
        <p:txBody>
          <a:bodyPr wrap="square" rtlCol="0">
            <a:spAutoFit/>
          </a:bodyPr>
          <a:lstStyle/>
          <a:p>
            <a:pPr algn="ctr"/>
            <a:r>
              <a:rPr lang="en-US" sz="3600" dirty="0">
                <a:latin typeface="Comic Sans MS" pitchFamily="66" charset="0"/>
              </a:rPr>
              <a:t>a table that shows an output value for each input value</a:t>
            </a:r>
          </a:p>
        </p:txBody>
      </p:sp>
      <p:pic>
        <p:nvPicPr>
          <p:cNvPr id="23554" name="Picture 2"/>
          <p:cNvPicPr>
            <a:picLocks noChangeAspect="1" noChangeArrowheads="1"/>
          </p:cNvPicPr>
          <p:nvPr/>
        </p:nvPicPr>
        <p:blipFill rotWithShape="1">
          <a:blip r:embed="rId3" cstate="print">
            <a:grayscl/>
          </a:blip>
          <a:srcRect l="50000"/>
          <a:stretch/>
        </p:blipFill>
        <p:spPr bwMode="auto">
          <a:xfrm>
            <a:off x="3384550" y="1592928"/>
            <a:ext cx="2374900" cy="3477533"/>
          </a:xfrm>
          <a:prstGeom prst="rect">
            <a:avLst/>
          </a:prstGeom>
          <a:noFill/>
          <a:ln w="9525">
            <a:noFill/>
            <a:miter lim="800000"/>
            <a:headEnd/>
            <a:tailEnd/>
          </a:ln>
        </p:spPr>
      </p:pic>
    </p:spTree>
    <p:extLst>
      <p:ext uri="{BB962C8B-B14F-4D97-AF65-F5344CB8AC3E}">
        <p14:creationId xmlns:p14="http://schemas.microsoft.com/office/powerpoint/2010/main" val="361689061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1143000" y="344656"/>
            <a:ext cx="6781800" cy="1446550"/>
          </a:xfrm>
          <a:prstGeom prst="rect">
            <a:avLst/>
          </a:prstGeom>
          <a:noFill/>
        </p:spPr>
        <p:txBody>
          <a:bodyPr wrap="square" rtlCol="0">
            <a:spAutoFit/>
          </a:bodyPr>
          <a:lstStyle/>
          <a:p>
            <a:pPr algn="ctr"/>
            <a:r>
              <a:rPr lang="en-US" sz="8800" dirty="0">
                <a:latin typeface="Comic Sans MS" pitchFamily="66" charset="0"/>
              </a:rPr>
              <a:t>interval</a:t>
            </a:r>
            <a:r>
              <a:rPr lang="en-US" sz="4800" dirty="0">
                <a:latin typeface="Comic Sans MS" pitchFamily="66" charset="0"/>
              </a:rPr>
              <a:t> (linear)</a:t>
            </a:r>
          </a:p>
        </p:txBody>
      </p:sp>
      <p:sp>
        <p:nvSpPr>
          <p:cNvPr id="10" name="TextBox 9"/>
          <p:cNvSpPr txBox="1"/>
          <p:nvPr/>
        </p:nvSpPr>
        <p:spPr>
          <a:xfrm>
            <a:off x="381000" y="5105400"/>
            <a:ext cx="8382000" cy="1200329"/>
          </a:xfrm>
          <a:prstGeom prst="rect">
            <a:avLst/>
          </a:prstGeom>
          <a:noFill/>
        </p:spPr>
        <p:txBody>
          <a:bodyPr wrap="square" rtlCol="0">
            <a:spAutoFit/>
          </a:bodyPr>
          <a:lstStyle/>
          <a:p>
            <a:pPr algn="ctr"/>
            <a:r>
              <a:rPr lang="en-US" sz="3600" dirty="0">
                <a:latin typeface="Comic Sans MS" pitchFamily="66" charset="0"/>
              </a:rPr>
              <a:t>space between numbers on a number line or the grid lines of a graph</a:t>
            </a:r>
          </a:p>
        </p:txBody>
      </p:sp>
      <p:sp>
        <p:nvSpPr>
          <p:cNvPr id="15" name="TextBox 14"/>
          <p:cNvSpPr txBox="1"/>
          <p:nvPr/>
        </p:nvSpPr>
        <p:spPr>
          <a:xfrm>
            <a:off x="3124200" y="4343400"/>
            <a:ext cx="1143000" cy="461665"/>
          </a:xfrm>
          <a:prstGeom prst="rect">
            <a:avLst/>
          </a:prstGeom>
          <a:noFill/>
        </p:spPr>
        <p:txBody>
          <a:bodyPr wrap="square" rtlCol="0">
            <a:spAutoFit/>
          </a:bodyPr>
          <a:lstStyle/>
          <a:p>
            <a:r>
              <a:rPr lang="en-US" sz="2400" dirty="0"/>
              <a:t>interval</a:t>
            </a:r>
          </a:p>
        </p:txBody>
      </p:sp>
      <p:pic>
        <p:nvPicPr>
          <p:cNvPr id="22529" name="Picture 1"/>
          <p:cNvPicPr>
            <a:picLocks noChangeAspect="1" noChangeArrowheads="1"/>
          </p:cNvPicPr>
          <p:nvPr/>
        </p:nvPicPr>
        <p:blipFill>
          <a:blip r:embed="rId3" cstate="print"/>
          <a:srcRect/>
          <a:stretch>
            <a:fillRect/>
          </a:stretch>
        </p:blipFill>
        <p:spPr bwMode="auto">
          <a:xfrm>
            <a:off x="76200" y="2819400"/>
            <a:ext cx="4343400" cy="685800"/>
          </a:xfrm>
          <a:prstGeom prst="rect">
            <a:avLst/>
          </a:prstGeom>
          <a:noFill/>
          <a:ln w="9525">
            <a:noFill/>
            <a:miter lim="800000"/>
            <a:headEnd/>
            <a:tailEnd/>
          </a:ln>
        </p:spPr>
      </p:pic>
      <p:sp>
        <p:nvSpPr>
          <p:cNvPr id="17" name="TextBox 16"/>
          <p:cNvSpPr txBox="1"/>
          <p:nvPr/>
        </p:nvSpPr>
        <p:spPr>
          <a:xfrm rot="16200000">
            <a:off x="2251621" y="2929235"/>
            <a:ext cx="533400" cy="923330"/>
          </a:xfrm>
          <a:prstGeom prst="rect">
            <a:avLst/>
          </a:prstGeom>
          <a:noFill/>
        </p:spPr>
        <p:txBody>
          <a:bodyPr wrap="square" rtlCol="0">
            <a:spAutoFit/>
          </a:bodyPr>
          <a:lstStyle/>
          <a:p>
            <a:r>
              <a:rPr lang="en-US" sz="5400" b="1" dirty="0"/>
              <a:t>{</a:t>
            </a:r>
          </a:p>
        </p:txBody>
      </p:sp>
      <p:cxnSp>
        <p:nvCxnSpPr>
          <p:cNvPr id="18" name="Straight Arrow Connector 17"/>
          <p:cNvCxnSpPr/>
          <p:nvPr/>
        </p:nvCxnSpPr>
        <p:spPr>
          <a:xfrm rot="16200000" flipV="1">
            <a:off x="2324100" y="3771900"/>
            <a:ext cx="990600" cy="609600"/>
          </a:xfrm>
          <a:prstGeom prst="straightConnector1">
            <a:avLst/>
          </a:prstGeom>
          <a:ln w="76200">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16" name="Picture 15" descr="graph_line.gif"/>
          <p:cNvPicPr>
            <a:picLocks noChangeAspect="1"/>
          </p:cNvPicPr>
          <p:nvPr/>
        </p:nvPicPr>
        <p:blipFill>
          <a:blip r:embed="rId4" cstate="print">
            <a:grayscl/>
          </a:blip>
          <a:stretch>
            <a:fillRect/>
          </a:stretch>
        </p:blipFill>
        <p:spPr>
          <a:xfrm>
            <a:off x="4974336" y="1715713"/>
            <a:ext cx="3386328" cy="2625972"/>
          </a:xfrm>
          <a:prstGeom prst="rect">
            <a:avLst/>
          </a:prstGeom>
        </p:spPr>
      </p:pic>
      <p:sp>
        <p:nvSpPr>
          <p:cNvPr id="13" name="TextBox 12"/>
          <p:cNvSpPr txBox="1"/>
          <p:nvPr/>
        </p:nvSpPr>
        <p:spPr>
          <a:xfrm>
            <a:off x="5094936" y="3168884"/>
            <a:ext cx="533400" cy="523220"/>
          </a:xfrm>
          <a:prstGeom prst="rect">
            <a:avLst/>
          </a:prstGeom>
          <a:noFill/>
        </p:spPr>
        <p:txBody>
          <a:bodyPr wrap="square" rtlCol="0">
            <a:spAutoFit/>
          </a:bodyPr>
          <a:lstStyle/>
          <a:p>
            <a:r>
              <a:rPr lang="en-US" sz="2800" b="1" dirty="0"/>
              <a:t>{</a:t>
            </a:r>
          </a:p>
        </p:txBody>
      </p:sp>
      <p:cxnSp>
        <p:nvCxnSpPr>
          <p:cNvPr id="14" name="Straight Arrow Connector 13"/>
          <p:cNvCxnSpPr>
            <a:stCxn id="15" idx="3"/>
          </p:cNvCxnSpPr>
          <p:nvPr/>
        </p:nvCxnSpPr>
        <p:spPr>
          <a:xfrm flipV="1">
            <a:off x="4267200" y="3523488"/>
            <a:ext cx="902208" cy="1050745"/>
          </a:xfrm>
          <a:prstGeom prst="straightConnector1">
            <a:avLst/>
          </a:prstGeom>
          <a:ln w="7620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1143000" y="344656"/>
            <a:ext cx="6781800" cy="1446550"/>
          </a:xfrm>
          <a:prstGeom prst="rect">
            <a:avLst/>
          </a:prstGeom>
          <a:noFill/>
        </p:spPr>
        <p:txBody>
          <a:bodyPr wrap="square" rtlCol="0">
            <a:spAutoFit/>
          </a:bodyPr>
          <a:lstStyle/>
          <a:p>
            <a:pPr algn="ctr"/>
            <a:r>
              <a:rPr lang="en-US" sz="8800" dirty="0">
                <a:latin typeface="Comic Sans MS" pitchFamily="66" charset="0"/>
              </a:rPr>
              <a:t>interval</a:t>
            </a:r>
            <a:r>
              <a:rPr lang="en-US" sz="4800" dirty="0">
                <a:latin typeface="Comic Sans MS" pitchFamily="66" charset="0"/>
              </a:rPr>
              <a:t> (time)</a:t>
            </a:r>
          </a:p>
        </p:txBody>
      </p:sp>
      <p:sp>
        <p:nvSpPr>
          <p:cNvPr id="10" name="TextBox 9"/>
          <p:cNvSpPr txBox="1"/>
          <p:nvPr/>
        </p:nvSpPr>
        <p:spPr>
          <a:xfrm>
            <a:off x="381000" y="4928938"/>
            <a:ext cx="8382000" cy="1569660"/>
          </a:xfrm>
          <a:prstGeom prst="rect">
            <a:avLst/>
          </a:prstGeom>
          <a:noFill/>
        </p:spPr>
        <p:txBody>
          <a:bodyPr wrap="square" rtlCol="0">
            <a:spAutoFit/>
          </a:bodyPr>
          <a:lstStyle/>
          <a:p>
            <a:pPr algn="ctr"/>
            <a:r>
              <a:rPr lang="en-US" sz="4800" dirty="0">
                <a:latin typeface="Comic Sans MS" pitchFamily="66" charset="0"/>
              </a:rPr>
              <a:t>a space of time between events</a:t>
            </a:r>
          </a:p>
        </p:txBody>
      </p:sp>
      <p:pic>
        <p:nvPicPr>
          <p:cNvPr id="21506" name="Picture 2" descr="C:\Documents and Settings\lsharlow\Local Settings\Temporary Internet Files\Content.IE5\0ZQJ719T\MC900432602[1].png"/>
          <p:cNvPicPr>
            <a:picLocks noChangeAspect="1" noChangeArrowheads="1"/>
          </p:cNvPicPr>
          <p:nvPr/>
        </p:nvPicPr>
        <p:blipFill>
          <a:blip r:embed="rId3" cstate="print">
            <a:grayscl/>
            <a:lum bright="-20000"/>
          </a:blip>
          <a:srcRect/>
          <a:stretch>
            <a:fillRect/>
          </a:stretch>
        </p:blipFill>
        <p:spPr bwMode="auto">
          <a:xfrm>
            <a:off x="469610" y="1842252"/>
            <a:ext cx="1785909" cy="1785909"/>
          </a:xfrm>
          <a:prstGeom prst="rect">
            <a:avLst/>
          </a:prstGeom>
          <a:noFill/>
        </p:spPr>
      </p:pic>
      <p:pic>
        <p:nvPicPr>
          <p:cNvPr id="7" name="Picture 6" descr="timeline3.gif"/>
          <p:cNvPicPr>
            <a:picLocks noChangeAspect="1"/>
          </p:cNvPicPr>
          <p:nvPr/>
        </p:nvPicPr>
        <p:blipFill>
          <a:blip r:embed="rId4" cstate="print">
            <a:grayscl/>
            <a:lum contrast="30000"/>
          </a:blip>
          <a:srcRect l="3959" t="5701" r="4200" b="1829"/>
          <a:stretch>
            <a:fillRect/>
          </a:stretch>
        </p:blipFill>
        <p:spPr>
          <a:xfrm>
            <a:off x="3070485" y="1993691"/>
            <a:ext cx="5132839" cy="2544703"/>
          </a:xfrm>
          <a:prstGeom prst="rect">
            <a:avLst/>
          </a:prstGeom>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354217"/>
          </a:xfrm>
          <a:prstGeom prst="rect">
            <a:avLst/>
          </a:prstGeom>
          <a:noFill/>
        </p:spPr>
        <p:txBody>
          <a:bodyPr wrap="square" rtlCol="0">
            <a:spAutoFit/>
          </a:bodyPr>
          <a:lstStyle/>
          <a:p>
            <a:pPr algn="ctr"/>
            <a:r>
              <a:rPr lang="en-US" sz="8200" dirty="0">
                <a:latin typeface="Comic Sans MS" pitchFamily="66" charset="0"/>
              </a:rPr>
              <a:t>irregular polygon</a:t>
            </a:r>
          </a:p>
        </p:txBody>
      </p:sp>
      <p:sp>
        <p:nvSpPr>
          <p:cNvPr id="10" name="TextBox 9"/>
          <p:cNvSpPr txBox="1"/>
          <p:nvPr/>
        </p:nvSpPr>
        <p:spPr>
          <a:xfrm>
            <a:off x="381000" y="5111262"/>
            <a:ext cx="8382000" cy="1323439"/>
          </a:xfrm>
          <a:prstGeom prst="rect">
            <a:avLst/>
          </a:prstGeom>
          <a:noFill/>
        </p:spPr>
        <p:txBody>
          <a:bodyPr wrap="square" rtlCol="0">
            <a:spAutoFit/>
          </a:bodyPr>
          <a:lstStyle/>
          <a:p>
            <a:pPr algn="ctr"/>
            <a:r>
              <a:rPr lang="en-US" sz="4000" dirty="0">
                <a:latin typeface="Comic Sans MS" pitchFamily="66" charset="0"/>
              </a:rPr>
              <a:t>a polygon whose sides are </a:t>
            </a:r>
          </a:p>
          <a:p>
            <a:pPr algn="ctr"/>
            <a:r>
              <a:rPr lang="en-US" sz="4000" dirty="0">
                <a:latin typeface="Comic Sans MS" pitchFamily="66" charset="0"/>
              </a:rPr>
              <a:t>not all the same length</a:t>
            </a:r>
          </a:p>
        </p:txBody>
      </p:sp>
      <p:grpSp>
        <p:nvGrpSpPr>
          <p:cNvPr id="2" name="Group 35"/>
          <p:cNvGrpSpPr/>
          <p:nvPr/>
        </p:nvGrpSpPr>
        <p:grpSpPr>
          <a:xfrm>
            <a:off x="6172200" y="2133600"/>
            <a:ext cx="1553452" cy="2362200"/>
            <a:chOff x="7239000" y="2438400"/>
            <a:chExt cx="1553452" cy="2362200"/>
          </a:xfrm>
        </p:grpSpPr>
        <p:cxnSp>
          <p:nvCxnSpPr>
            <p:cNvPr id="14" name="Straight Connector 13"/>
            <p:cNvCxnSpPr/>
            <p:nvPr/>
          </p:nvCxnSpPr>
          <p:spPr>
            <a:xfrm rot="5400000" flipH="1" flipV="1">
              <a:off x="6553200" y="3124200"/>
              <a:ext cx="2362200" cy="9906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V="1">
              <a:off x="7239000" y="3505200"/>
              <a:ext cx="1553452" cy="12954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7962900" y="2705100"/>
              <a:ext cx="1066800" cy="5334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2" name="Rectangle 21"/>
          <p:cNvSpPr/>
          <p:nvPr/>
        </p:nvSpPr>
        <p:spPr>
          <a:xfrm>
            <a:off x="4343400" y="2209800"/>
            <a:ext cx="609600" cy="236220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 name="Group 34"/>
          <p:cNvGrpSpPr/>
          <p:nvPr/>
        </p:nvGrpSpPr>
        <p:grpSpPr>
          <a:xfrm>
            <a:off x="838200" y="2743200"/>
            <a:ext cx="2438400" cy="1447800"/>
            <a:chOff x="-1219200" y="2971800"/>
            <a:chExt cx="2438400" cy="1447800"/>
          </a:xfrm>
        </p:grpSpPr>
        <p:grpSp>
          <p:nvGrpSpPr>
            <p:cNvPr id="4" name="Group 29"/>
            <p:cNvGrpSpPr/>
            <p:nvPr/>
          </p:nvGrpSpPr>
          <p:grpSpPr>
            <a:xfrm>
              <a:off x="-1219200" y="2971800"/>
              <a:ext cx="2438400" cy="1066800"/>
              <a:chOff x="-1219200" y="2971800"/>
              <a:chExt cx="2438400" cy="1066800"/>
            </a:xfrm>
          </p:grpSpPr>
          <p:cxnSp>
            <p:nvCxnSpPr>
              <p:cNvPr id="24" name="Straight Connector 23"/>
              <p:cNvCxnSpPr/>
              <p:nvPr/>
            </p:nvCxnSpPr>
            <p:spPr>
              <a:xfrm flipV="1">
                <a:off x="-1219200" y="2971800"/>
                <a:ext cx="1219200" cy="381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0" y="2971800"/>
                <a:ext cx="1216152" cy="381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5400000">
                <a:off x="876300" y="3695700"/>
                <a:ext cx="6858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 name="Group 30"/>
            <p:cNvGrpSpPr/>
            <p:nvPr/>
          </p:nvGrpSpPr>
          <p:grpSpPr>
            <a:xfrm rot="10800000">
              <a:off x="-1219200" y="3352800"/>
              <a:ext cx="2438400" cy="1066800"/>
              <a:chOff x="-1219200" y="2971800"/>
              <a:chExt cx="2438400" cy="1066800"/>
            </a:xfrm>
          </p:grpSpPr>
          <p:cxnSp>
            <p:nvCxnSpPr>
              <p:cNvPr id="32" name="Straight Connector 31"/>
              <p:cNvCxnSpPr/>
              <p:nvPr/>
            </p:nvCxnSpPr>
            <p:spPr>
              <a:xfrm flipV="1">
                <a:off x="-1219200" y="2971800"/>
                <a:ext cx="1219200" cy="381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0" y="2971800"/>
                <a:ext cx="1216152" cy="381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876300" y="3695700"/>
                <a:ext cx="6858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3" cstate="print">
            <a:grayscl/>
          </a:blip>
          <a:srcRect/>
          <a:stretch>
            <a:fillRect/>
          </a:stretch>
        </p:blipFill>
        <p:spPr bwMode="auto">
          <a:xfrm>
            <a:off x="3189849" y="1678675"/>
            <a:ext cx="2560320" cy="2971800"/>
          </a:xfrm>
          <a:prstGeom prst="rect">
            <a:avLst/>
          </a:prstGeom>
          <a:noFill/>
          <a:ln w="9525">
            <a:noFill/>
            <a:miter lim="800000"/>
            <a:headEnd/>
            <a:tailEnd/>
          </a:ln>
        </p:spPr>
      </p:pic>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323439"/>
          </a:xfrm>
          <a:prstGeom prst="rect">
            <a:avLst/>
          </a:prstGeom>
          <a:noFill/>
        </p:spPr>
        <p:txBody>
          <a:bodyPr wrap="square" rtlCol="0">
            <a:spAutoFit/>
          </a:bodyPr>
          <a:lstStyle/>
          <a:p>
            <a:pPr algn="ctr"/>
            <a:r>
              <a:rPr lang="en-US" sz="8000" dirty="0">
                <a:latin typeface="Comic Sans MS" pitchFamily="66" charset="0"/>
              </a:rPr>
              <a:t>isosceles triangle</a:t>
            </a:r>
          </a:p>
        </p:txBody>
      </p:sp>
      <p:sp>
        <p:nvSpPr>
          <p:cNvPr id="10" name="TextBox 9"/>
          <p:cNvSpPr txBox="1"/>
          <p:nvPr/>
        </p:nvSpPr>
        <p:spPr>
          <a:xfrm>
            <a:off x="381000" y="5334000"/>
            <a:ext cx="8382000" cy="707886"/>
          </a:xfrm>
          <a:prstGeom prst="rect">
            <a:avLst/>
          </a:prstGeom>
          <a:noFill/>
        </p:spPr>
        <p:txBody>
          <a:bodyPr wrap="square" rtlCol="0">
            <a:spAutoFit/>
          </a:bodyPr>
          <a:lstStyle/>
          <a:p>
            <a:pPr algn="ctr"/>
            <a:r>
              <a:rPr lang="en-US" sz="4000" dirty="0">
                <a:latin typeface="Comic Sans MS" pitchFamily="66" charset="0"/>
              </a:rPr>
              <a:t>a triangle with 2 equal sides</a:t>
            </a:r>
          </a:p>
        </p:txBody>
      </p:sp>
      <p:grpSp>
        <p:nvGrpSpPr>
          <p:cNvPr id="34" name="Group 33"/>
          <p:cNvGrpSpPr/>
          <p:nvPr/>
        </p:nvGrpSpPr>
        <p:grpSpPr>
          <a:xfrm>
            <a:off x="6701053" y="2428874"/>
            <a:ext cx="1775035" cy="2354582"/>
            <a:chOff x="6701053" y="2428874"/>
            <a:chExt cx="1775035" cy="2354582"/>
          </a:xfrm>
        </p:grpSpPr>
        <p:sp>
          <p:nvSpPr>
            <p:cNvPr id="13" name="Isosceles Triangle 12"/>
            <p:cNvSpPr/>
            <p:nvPr/>
          </p:nvSpPr>
          <p:spPr>
            <a:xfrm rot="19431426">
              <a:off x="7115174" y="2428874"/>
              <a:ext cx="593979" cy="1933575"/>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Arrow Connector 19"/>
            <p:cNvCxnSpPr/>
            <p:nvPr/>
          </p:nvCxnSpPr>
          <p:spPr>
            <a:xfrm>
              <a:off x="7014949" y="2538484"/>
              <a:ext cx="1296537" cy="1255594"/>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rot="16200000" flipH="1">
              <a:off x="6243852" y="3173104"/>
              <a:ext cx="1774209" cy="859808"/>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flipV="1">
              <a:off x="7915701" y="4176216"/>
              <a:ext cx="464024" cy="327545"/>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6814782" y="3430137"/>
              <a:ext cx="336952" cy="523220"/>
            </a:xfrm>
            <a:prstGeom prst="rect">
              <a:avLst/>
            </a:prstGeom>
            <a:noFill/>
          </p:spPr>
          <p:txBody>
            <a:bodyPr wrap="none" rtlCol="0">
              <a:spAutoFit/>
            </a:bodyPr>
            <a:lstStyle/>
            <a:p>
              <a:r>
                <a:rPr lang="en-US" sz="2800" dirty="0"/>
                <a:t>c</a:t>
              </a:r>
            </a:p>
          </p:txBody>
        </p:sp>
        <p:sp>
          <p:nvSpPr>
            <p:cNvPr id="30" name="TextBox 29"/>
            <p:cNvSpPr txBox="1"/>
            <p:nvPr/>
          </p:nvSpPr>
          <p:spPr>
            <a:xfrm>
              <a:off x="7663219" y="2818263"/>
              <a:ext cx="336952" cy="523220"/>
            </a:xfrm>
            <a:prstGeom prst="rect">
              <a:avLst/>
            </a:prstGeom>
            <a:noFill/>
          </p:spPr>
          <p:txBody>
            <a:bodyPr wrap="none" rtlCol="0">
              <a:spAutoFit/>
            </a:bodyPr>
            <a:lstStyle/>
            <a:p>
              <a:r>
                <a:rPr lang="en-US" sz="2800" dirty="0"/>
                <a:t>c</a:t>
              </a:r>
            </a:p>
          </p:txBody>
        </p:sp>
        <p:sp>
          <p:nvSpPr>
            <p:cNvPr id="31" name="TextBox 30"/>
            <p:cNvSpPr txBox="1"/>
            <p:nvPr/>
          </p:nvSpPr>
          <p:spPr>
            <a:xfrm>
              <a:off x="8129518" y="4321791"/>
              <a:ext cx="346570" cy="461665"/>
            </a:xfrm>
            <a:prstGeom prst="rect">
              <a:avLst/>
            </a:prstGeom>
            <a:noFill/>
          </p:spPr>
          <p:txBody>
            <a:bodyPr wrap="none" rtlCol="0">
              <a:spAutoFit/>
            </a:bodyPr>
            <a:lstStyle/>
            <a:p>
              <a:r>
                <a:rPr lang="en-US" sz="2400" dirty="0"/>
                <a:t>b</a:t>
              </a:r>
            </a:p>
          </p:txBody>
        </p:sp>
      </p:grpSp>
      <p:grpSp>
        <p:nvGrpSpPr>
          <p:cNvPr id="33" name="Group 32"/>
          <p:cNvGrpSpPr/>
          <p:nvPr/>
        </p:nvGrpSpPr>
        <p:grpSpPr>
          <a:xfrm>
            <a:off x="627797" y="2470245"/>
            <a:ext cx="1990607" cy="2156346"/>
            <a:chOff x="627797" y="2470245"/>
            <a:chExt cx="1990607" cy="2156346"/>
          </a:xfrm>
        </p:grpSpPr>
        <p:sp>
          <p:nvSpPr>
            <p:cNvPr id="12" name="Isosceles Triangle 11"/>
            <p:cNvSpPr/>
            <p:nvPr/>
          </p:nvSpPr>
          <p:spPr>
            <a:xfrm rot="2916038">
              <a:off x="819149" y="3105150"/>
              <a:ext cx="1927479" cy="914400"/>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Arrow Connector 13"/>
            <p:cNvCxnSpPr/>
            <p:nvPr/>
          </p:nvCxnSpPr>
          <p:spPr>
            <a:xfrm>
              <a:off x="873457" y="2920622"/>
              <a:ext cx="1241946" cy="95534"/>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rot="5400000">
              <a:off x="1637729" y="3930555"/>
              <a:ext cx="1296538" cy="40944"/>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rot="16200000" flipH="1">
              <a:off x="532263" y="3370997"/>
              <a:ext cx="1351128" cy="1160060"/>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1364777" y="2470245"/>
              <a:ext cx="336952" cy="523220"/>
            </a:xfrm>
            <a:prstGeom prst="rect">
              <a:avLst/>
            </a:prstGeom>
            <a:noFill/>
          </p:spPr>
          <p:txBody>
            <a:bodyPr wrap="none" rtlCol="0">
              <a:spAutoFit/>
            </a:bodyPr>
            <a:lstStyle/>
            <a:p>
              <a:r>
                <a:rPr lang="en-US" sz="2800" dirty="0"/>
                <a:t>c</a:t>
              </a:r>
            </a:p>
          </p:txBody>
        </p:sp>
        <p:sp>
          <p:nvSpPr>
            <p:cNvPr id="28" name="TextBox 27"/>
            <p:cNvSpPr txBox="1"/>
            <p:nvPr/>
          </p:nvSpPr>
          <p:spPr>
            <a:xfrm>
              <a:off x="2281452" y="3605283"/>
              <a:ext cx="336952" cy="523220"/>
            </a:xfrm>
            <a:prstGeom prst="rect">
              <a:avLst/>
            </a:prstGeom>
            <a:noFill/>
          </p:spPr>
          <p:txBody>
            <a:bodyPr wrap="none" rtlCol="0">
              <a:spAutoFit/>
            </a:bodyPr>
            <a:lstStyle/>
            <a:p>
              <a:r>
                <a:rPr lang="en-US" sz="2800" dirty="0"/>
                <a:t>c</a:t>
              </a:r>
            </a:p>
          </p:txBody>
        </p:sp>
        <p:sp>
          <p:nvSpPr>
            <p:cNvPr id="32" name="TextBox 31"/>
            <p:cNvSpPr txBox="1"/>
            <p:nvPr/>
          </p:nvSpPr>
          <p:spPr>
            <a:xfrm>
              <a:off x="843888" y="3778155"/>
              <a:ext cx="346570" cy="461665"/>
            </a:xfrm>
            <a:prstGeom prst="rect">
              <a:avLst/>
            </a:prstGeom>
            <a:noFill/>
          </p:spPr>
          <p:txBody>
            <a:bodyPr wrap="none" rtlCol="0">
              <a:spAutoFit/>
            </a:bodyPr>
            <a:lstStyle/>
            <a:p>
              <a:r>
                <a:rPr lang="en-US" sz="2400" dirty="0"/>
                <a:t>b</a:t>
              </a:r>
            </a:p>
          </p:txBody>
        </p:sp>
      </p:grpSp>
      <p:cxnSp>
        <p:nvCxnSpPr>
          <p:cNvPr id="23" name="Straight Arrow Connector 22"/>
          <p:cNvCxnSpPr/>
          <p:nvPr/>
        </p:nvCxnSpPr>
        <p:spPr>
          <a:xfrm rot="5400000">
            <a:off x="2773344" y="2486968"/>
            <a:ext cx="2170448" cy="854111"/>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rot="16200000" flipH="1">
            <a:off x="3985681" y="2480438"/>
            <a:ext cx="2189533" cy="896309"/>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323439"/>
          </a:xfrm>
          <a:prstGeom prst="rect">
            <a:avLst/>
          </a:prstGeom>
          <a:noFill/>
        </p:spPr>
        <p:txBody>
          <a:bodyPr wrap="square" rtlCol="0">
            <a:spAutoFit/>
          </a:bodyPr>
          <a:lstStyle/>
          <a:p>
            <a:pPr algn="ctr"/>
            <a:r>
              <a:rPr lang="en-US" sz="8000" dirty="0">
                <a:latin typeface="Comic Sans MS" pitchFamily="66" charset="0"/>
              </a:rPr>
              <a:t>kite</a:t>
            </a:r>
          </a:p>
        </p:txBody>
      </p:sp>
      <p:sp>
        <p:nvSpPr>
          <p:cNvPr id="10" name="TextBox 9"/>
          <p:cNvSpPr txBox="1"/>
          <p:nvPr/>
        </p:nvSpPr>
        <p:spPr>
          <a:xfrm>
            <a:off x="304800" y="5053280"/>
            <a:ext cx="8382000" cy="1323439"/>
          </a:xfrm>
          <a:prstGeom prst="rect">
            <a:avLst/>
          </a:prstGeom>
          <a:noFill/>
        </p:spPr>
        <p:txBody>
          <a:bodyPr wrap="square" rtlCol="0">
            <a:spAutoFit/>
          </a:bodyPr>
          <a:lstStyle/>
          <a:p>
            <a:pPr algn="ctr"/>
            <a:r>
              <a:rPr lang="en-US" sz="4000" dirty="0">
                <a:latin typeface="Comic Sans MS" pitchFamily="66" charset="0"/>
              </a:rPr>
              <a:t>a quadrilateral with two pairs of equal adjacent sides</a:t>
            </a:r>
          </a:p>
        </p:txBody>
      </p:sp>
      <p:pic>
        <p:nvPicPr>
          <p:cNvPr id="2050" name="Picture 2" descr="https://encrypted-tbn2.gstatic.com/images?q=tbn:ANd9GcRdZs2R_bwif2dM9_Dx0fveQiNKr4wzjdq0iRPkV--NNVYtbo-Yzw"/>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76537" y="1327518"/>
            <a:ext cx="2422525" cy="3549282"/>
          </a:xfrm>
          <a:prstGeom prst="rect">
            <a:avLst/>
          </a:prstGeom>
          <a:noFill/>
          <a:extLst>
            <a:ext uri="{909E8E84-426E-40dd-AFC4-6F175D3DCCD1}">
              <a14:hiddenFill xmlns="" xmlns:a14="http://schemas.microsoft.com/office/drawing/2010/main">
                <a:solidFill>
                  <a:srgbClr val="FFFFFF"/>
                </a:solidFill>
              </a14:hiddenFill>
            </a:ext>
          </a:extLst>
        </p:spPr>
      </p:pic>
      <p:sp>
        <p:nvSpPr>
          <p:cNvPr id="3" name="Rectangle 2"/>
          <p:cNvSpPr/>
          <p:nvPr/>
        </p:nvSpPr>
        <p:spPr>
          <a:xfrm>
            <a:off x="774700" y="2540000"/>
            <a:ext cx="1409700" cy="14224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pic>
        <p:nvPicPr>
          <p:cNvPr id="2052" name="Picture 4" descr="https://mrbgeometry.files.wordpress.com/2012/03/rhombus-mar-24-2012-10-33-am.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21844"/>
          <a:stretch/>
        </p:blipFill>
        <p:spPr bwMode="auto">
          <a:xfrm>
            <a:off x="5505001" y="1988209"/>
            <a:ext cx="3181799" cy="197419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2919342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533400" y="304800"/>
            <a:ext cx="8153400" cy="1446550"/>
          </a:xfrm>
          <a:prstGeom prst="rect">
            <a:avLst/>
          </a:prstGeom>
          <a:noFill/>
        </p:spPr>
        <p:txBody>
          <a:bodyPr wrap="square" rtlCol="0">
            <a:spAutoFit/>
          </a:bodyPr>
          <a:lstStyle/>
          <a:p>
            <a:pPr algn="ctr"/>
            <a:r>
              <a:rPr lang="en-US" sz="8800" dirty="0">
                <a:latin typeface="Comic Sans MS" pitchFamily="66" charset="0"/>
              </a:rPr>
              <a:t>length</a:t>
            </a:r>
          </a:p>
        </p:txBody>
      </p:sp>
      <p:sp>
        <p:nvSpPr>
          <p:cNvPr id="10" name="TextBox 9"/>
          <p:cNvSpPr txBox="1"/>
          <p:nvPr/>
        </p:nvSpPr>
        <p:spPr>
          <a:xfrm>
            <a:off x="381000" y="4953000"/>
            <a:ext cx="8382000" cy="1384995"/>
          </a:xfrm>
          <a:prstGeom prst="rect">
            <a:avLst/>
          </a:prstGeom>
          <a:noFill/>
        </p:spPr>
        <p:txBody>
          <a:bodyPr wrap="square" rtlCol="0">
            <a:spAutoFit/>
          </a:bodyPr>
          <a:lstStyle/>
          <a:p>
            <a:pPr algn="ctr"/>
            <a:r>
              <a:rPr lang="en-US" sz="4200" dirty="0">
                <a:latin typeface="Comic Sans MS" pitchFamily="66" charset="0"/>
              </a:rPr>
              <a:t>the measure of one side of an object, typically the longer side</a:t>
            </a:r>
          </a:p>
        </p:txBody>
      </p:sp>
      <p:sp>
        <p:nvSpPr>
          <p:cNvPr id="11" name="TextBox 10"/>
          <p:cNvSpPr txBox="1"/>
          <p:nvPr/>
        </p:nvSpPr>
        <p:spPr>
          <a:xfrm>
            <a:off x="1143000" y="3048000"/>
            <a:ext cx="6248400" cy="369332"/>
          </a:xfrm>
          <a:prstGeom prst="rect">
            <a:avLst/>
          </a:prstGeom>
          <a:noFill/>
        </p:spPr>
        <p:txBody>
          <a:bodyPr wrap="square" rtlCol="0">
            <a:spAutoFit/>
          </a:bodyPr>
          <a:lstStyle/>
          <a:p>
            <a:pPr algn="ctr"/>
            <a:r>
              <a:rPr lang="en-US" dirty="0"/>
              <a:t>Graphic here</a:t>
            </a:r>
          </a:p>
        </p:txBody>
      </p:sp>
      <p:pic>
        <p:nvPicPr>
          <p:cNvPr id="5122" name="Picture 2" descr="MCED00066_0000[1]"/>
          <p:cNvPicPr>
            <a:picLocks noChangeAspect="1" noChangeArrowheads="1"/>
          </p:cNvPicPr>
          <p:nvPr/>
        </p:nvPicPr>
        <p:blipFill>
          <a:blip r:embed="rId3" cstate="print"/>
          <a:srcRect/>
          <a:stretch>
            <a:fillRect/>
          </a:stretch>
        </p:blipFill>
        <p:spPr bwMode="auto">
          <a:xfrm rot="20745595">
            <a:off x="1897780" y="2572261"/>
            <a:ext cx="4953000" cy="1179537"/>
          </a:xfrm>
          <a:prstGeom prst="rect">
            <a:avLst/>
          </a:prstGeom>
          <a:noFill/>
          <a:ln w="9525">
            <a:noFill/>
            <a:miter lim="800000"/>
            <a:headEnd/>
            <a:tailEnd/>
          </a:ln>
        </p:spPr>
      </p:pic>
      <p:cxnSp>
        <p:nvCxnSpPr>
          <p:cNvPr id="14" name="Straight Connector 13"/>
          <p:cNvCxnSpPr/>
          <p:nvPr/>
        </p:nvCxnSpPr>
        <p:spPr>
          <a:xfrm flipV="1">
            <a:off x="2286000" y="3429000"/>
            <a:ext cx="4648200" cy="114300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6705600" y="3352800"/>
            <a:ext cx="457200" cy="152400"/>
          </a:xfrm>
          <a:prstGeom prst="line">
            <a:avLst/>
          </a:prstGeom>
          <a:ln w="28575"/>
        </p:spPr>
        <p:style>
          <a:lnRef idx="1">
            <a:schemeClr val="dk1"/>
          </a:lnRef>
          <a:fillRef idx="0">
            <a:schemeClr val="dk1"/>
          </a:fillRef>
          <a:effectRef idx="0">
            <a:schemeClr val="dk1"/>
          </a:effectRef>
          <a:fontRef idx="minor">
            <a:schemeClr val="tx1"/>
          </a:fontRef>
        </p:style>
      </p:cxnSp>
      <p:cxnSp>
        <p:nvCxnSpPr>
          <p:cNvPr id="15" name="Straight Connector 14"/>
          <p:cNvCxnSpPr/>
          <p:nvPr/>
        </p:nvCxnSpPr>
        <p:spPr>
          <a:xfrm rot="16200000" flipH="1">
            <a:off x="2057400" y="4495800"/>
            <a:ext cx="457200" cy="152400"/>
          </a:xfrm>
          <a:prstGeom prst="line">
            <a:avLst/>
          </a:prstGeom>
          <a:ln w="28575"/>
        </p:spPr>
        <p:style>
          <a:lnRef idx="1">
            <a:schemeClr val="dk1"/>
          </a:lnRef>
          <a:fillRef idx="0">
            <a:schemeClr val="dk1"/>
          </a:fillRef>
          <a:effectRef idx="0">
            <a:schemeClr val="dk1"/>
          </a:effectRef>
          <a:fontRef idx="minor">
            <a:schemeClr val="tx1"/>
          </a:fontRef>
        </p:style>
      </p:cxn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533400" y="304800"/>
            <a:ext cx="8153400" cy="1446550"/>
          </a:xfrm>
          <a:prstGeom prst="rect">
            <a:avLst/>
          </a:prstGeom>
          <a:noFill/>
        </p:spPr>
        <p:txBody>
          <a:bodyPr wrap="square" rtlCol="0">
            <a:spAutoFit/>
          </a:bodyPr>
          <a:lstStyle/>
          <a:p>
            <a:pPr algn="ctr"/>
            <a:r>
              <a:rPr lang="en-US" sz="8800" dirty="0">
                <a:latin typeface="Comic Sans MS" pitchFamily="66" charset="0"/>
              </a:rPr>
              <a:t>line</a:t>
            </a:r>
          </a:p>
        </p:txBody>
      </p:sp>
      <p:sp>
        <p:nvSpPr>
          <p:cNvPr id="10" name="TextBox 9"/>
          <p:cNvSpPr txBox="1"/>
          <p:nvPr/>
        </p:nvSpPr>
        <p:spPr>
          <a:xfrm>
            <a:off x="381000" y="4876800"/>
            <a:ext cx="8382000" cy="1754326"/>
          </a:xfrm>
          <a:prstGeom prst="rect">
            <a:avLst/>
          </a:prstGeom>
          <a:noFill/>
        </p:spPr>
        <p:txBody>
          <a:bodyPr wrap="square" rtlCol="0">
            <a:spAutoFit/>
          </a:bodyPr>
          <a:lstStyle/>
          <a:p>
            <a:pPr algn="ctr"/>
            <a:r>
              <a:rPr lang="en-US" sz="3600" dirty="0">
                <a:latin typeface="Comic Sans MS" pitchFamily="66" charset="0"/>
              </a:rPr>
              <a:t>an infinite set of points forming a straight path extending in two directions</a:t>
            </a:r>
          </a:p>
        </p:txBody>
      </p:sp>
      <p:cxnSp>
        <p:nvCxnSpPr>
          <p:cNvPr id="13" name="Straight Arrow Connector 12"/>
          <p:cNvCxnSpPr/>
          <p:nvPr/>
        </p:nvCxnSpPr>
        <p:spPr>
          <a:xfrm>
            <a:off x="1160585" y="2314135"/>
            <a:ext cx="3622430" cy="7034"/>
          </a:xfrm>
          <a:prstGeom prst="straightConnector1">
            <a:avLst/>
          </a:prstGeom>
          <a:ln w="571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2166425" y="3038622"/>
            <a:ext cx="4206240" cy="1364567"/>
          </a:xfrm>
          <a:prstGeom prst="straightConnector1">
            <a:avLst/>
          </a:prstGeom>
          <a:ln w="571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rot="16200000" flipV="1">
            <a:off x="6180786" y="3385246"/>
            <a:ext cx="2515393" cy="49615"/>
          </a:xfrm>
          <a:prstGeom prst="straightConnector1">
            <a:avLst/>
          </a:prstGeom>
          <a:ln w="571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80553"/>
            <a:ext cx="6781800" cy="2123658"/>
          </a:xfrm>
          <a:prstGeom prst="rect">
            <a:avLst/>
          </a:prstGeom>
          <a:noFill/>
        </p:spPr>
        <p:txBody>
          <a:bodyPr wrap="square" rtlCol="0">
            <a:spAutoFit/>
          </a:bodyPr>
          <a:lstStyle/>
          <a:p>
            <a:pPr algn="ctr"/>
            <a:r>
              <a:rPr lang="en-US" sz="7200" dirty="0">
                <a:latin typeface="Comic Sans MS" pitchFamily="66" charset="0"/>
              </a:rPr>
              <a:t>line plot</a:t>
            </a:r>
          </a:p>
          <a:p>
            <a:pPr algn="ctr"/>
            <a:r>
              <a:rPr lang="en-US" sz="6000" dirty="0">
                <a:latin typeface="Comic Sans MS" pitchFamily="66" charset="0"/>
              </a:rPr>
              <a:t>(dot plot)</a:t>
            </a:r>
          </a:p>
        </p:txBody>
      </p:sp>
      <p:sp>
        <p:nvSpPr>
          <p:cNvPr id="10" name="TextBox 9"/>
          <p:cNvSpPr txBox="1"/>
          <p:nvPr/>
        </p:nvSpPr>
        <p:spPr>
          <a:xfrm>
            <a:off x="381000" y="5105400"/>
            <a:ext cx="8382000" cy="1200329"/>
          </a:xfrm>
          <a:prstGeom prst="rect">
            <a:avLst/>
          </a:prstGeom>
          <a:noFill/>
        </p:spPr>
        <p:txBody>
          <a:bodyPr wrap="square" rtlCol="0">
            <a:spAutoFit/>
          </a:bodyPr>
          <a:lstStyle/>
          <a:p>
            <a:pPr algn="ctr"/>
            <a:r>
              <a:rPr lang="en-US" sz="3600" dirty="0">
                <a:latin typeface="Comic Sans MS" pitchFamily="66" charset="0"/>
              </a:rPr>
              <a:t>a display using a number line with marks or dots that show frequency</a:t>
            </a:r>
          </a:p>
        </p:txBody>
      </p:sp>
      <p:pic>
        <p:nvPicPr>
          <p:cNvPr id="25" name="Picture 24"/>
          <p:cNvPicPr/>
          <p:nvPr/>
        </p:nvPicPr>
        <p:blipFill>
          <a:blip r:embed="rId3" cstate="print">
            <a:clrChange>
              <a:clrFrom>
                <a:srgbClr val="FFFFFF"/>
              </a:clrFrom>
              <a:clrTo>
                <a:srgbClr val="FFFFFF">
                  <a:alpha val="0"/>
                </a:srgbClr>
              </a:clrTo>
            </a:clrChange>
          </a:blip>
          <a:srcRect/>
          <a:stretch>
            <a:fillRect/>
          </a:stretch>
        </p:blipFill>
        <p:spPr bwMode="auto">
          <a:xfrm>
            <a:off x="1533378" y="1820168"/>
            <a:ext cx="6559062" cy="2974145"/>
          </a:xfrm>
          <a:prstGeom prst="rect">
            <a:avLst/>
          </a:prstGeom>
          <a:noFill/>
          <a:ln w="9525">
            <a:noFill/>
            <a:miter lim="800000"/>
            <a:headEnd/>
            <a:tailEnd/>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533400" y="304800"/>
            <a:ext cx="8153400" cy="1446550"/>
          </a:xfrm>
          <a:prstGeom prst="rect">
            <a:avLst/>
          </a:prstGeom>
          <a:noFill/>
        </p:spPr>
        <p:txBody>
          <a:bodyPr wrap="square" rtlCol="0">
            <a:spAutoFit/>
          </a:bodyPr>
          <a:lstStyle/>
          <a:p>
            <a:pPr algn="ctr"/>
            <a:r>
              <a:rPr lang="en-US" sz="8800" dirty="0">
                <a:latin typeface="Comic Sans MS" pitchFamily="66" charset="0"/>
              </a:rPr>
              <a:t>line segment</a:t>
            </a:r>
          </a:p>
        </p:txBody>
      </p:sp>
      <p:sp>
        <p:nvSpPr>
          <p:cNvPr id="10" name="TextBox 9"/>
          <p:cNvSpPr txBox="1"/>
          <p:nvPr/>
        </p:nvSpPr>
        <p:spPr>
          <a:xfrm>
            <a:off x="381000" y="4876800"/>
            <a:ext cx="8382000" cy="1446550"/>
          </a:xfrm>
          <a:prstGeom prst="rect">
            <a:avLst/>
          </a:prstGeom>
          <a:noFill/>
        </p:spPr>
        <p:txBody>
          <a:bodyPr wrap="square" rtlCol="0">
            <a:spAutoFit/>
          </a:bodyPr>
          <a:lstStyle/>
          <a:p>
            <a:pPr algn="ctr"/>
            <a:r>
              <a:rPr lang="en-US" sz="4400" dirty="0">
                <a:latin typeface="Comic Sans MS" pitchFamily="66" charset="0"/>
              </a:rPr>
              <a:t>a part of a line defined by </a:t>
            </a:r>
          </a:p>
          <a:p>
            <a:pPr algn="ctr"/>
            <a:r>
              <a:rPr lang="en-US" sz="4400" dirty="0">
                <a:latin typeface="Comic Sans MS" pitchFamily="66" charset="0"/>
              </a:rPr>
              <a:t>two endpoints</a:t>
            </a:r>
          </a:p>
        </p:txBody>
      </p:sp>
      <p:sp>
        <p:nvSpPr>
          <p:cNvPr id="2050" name="Line 2"/>
          <p:cNvSpPr>
            <a:spLocks noChangeShapeType="1"/>
          </p:cNvSpPr>
          <p:nvPr/>
        </p:nvSpPr>
        <p:spPr bwMode="auto">
          <a:xfrm>
            <a:off x="1544472" y="2249606"/>
            <a:ext cx="2822812" cy="425355"/>
          </a:xfrm>
          <a:prstGeom prst="line">
            <a:avLst/>
          </a:prstGeom>
          <a:noFill/>
          <a:ln w="76200">
            <a:solidFill>
              <a:srgbClr val="000000"/>
            </a:solidFill>
            <a:round/>
            <a:headEnd type="oval" w="med" len="med"/>
            <a:tailEnd type="oval" w="med" len="med"/>
          </a:ln>
        </p:spPr>
        <p:txBody>
          <a:bodyPr vert="horz" wrap="square" lIns="91440" tIns="45720" rIns="91440" bIns="45720" numCol="1" anchor="t" anchorCtr="0" compatLnSpc="1">
            <a:prstTxWarp prst="textNoShape">
              <a:avLst/>
            </a:prstTxWarp>
          </a:bodyPr>
          <a:lstStyle/>
          <a:p>
            <a:endParaRPr lang="en-US" dirty="0"/>
          </a:p>
        </p:txBody>
      </p:sp>
      <p:sp>
        <p:nvSpPr>
          <p:cNvPr id="2051" name="Line 3"/>
          <p:cNvSpPr>
            <a:spLocks noChangeShapeType="1"/>
          </p:cNvSpPr>
          <p:nvPr/>
        </p:nvSpPr>
        <p:spPr bwMode="auto">
          <a:xfrm>
            <a:off x="609600" y="4038600"/>
            <a:ext cx="7734300" cy="19050"/>
          </a:xfrm>
          <a:prstGeom prst="line">
            <a:avLst/>
          </a:prstGeom>
          <a:noFill/>
          <a:ln w="76200">
            <a:solidFill>
              <a:srgbClr val="000000"/>
            </a:solidFill>
            <a:round/>
            <a:headEnd type="oval" w="med" len="med"/>
            <a:tailEnd type="oval" w="med" len="med"/>
          </a:ln>
        </p:spPr>
        <p:txBody>
          <a:bodyPr vert="horz" wrap="square" lIns="91440" tIns="45720" rIns="91440" bIns="45720" numCol="1" anchor="t" anchorCtr="0" compatLnSpc="1">
            <a:prstTxWarp prst="textNoShape">
              <a:avLst/>
            </a:prstTxWarp>
          </a:bodyPr>
          <a:lstStyle/>
          <a:p>
            <a:endParaRPr lang="en-US" dirty="0"/>
          </a:p>
        </p:txBody>
      </p:sp>
      <p:sp>
        <p:nvSpPr>
          <p:cNvPr id="7" name="Line 2"/>
          <p:cNvSpPr>
            <a:spLocks noChangeShapeType="1"/>
          </p:cNvSpPr>
          <p:nvPr/>
        </p:nvSpPr>
        <p:spPr bwMode="auto">
          <a:xfrm flipV="1">
            <a:off x="6974005" y="2033515"/>
            <a:ext cx="1173707" cy="1201003"/>
          </a:xfrm>
          <a:prstGeom prst="line">
            <a:avLst/>
          </a:prstGeom>
          <a:noFill/>
          <a:ln w="76200">
            <a:solidFill>
              <a:srgbClr val="000000"/>
            </a:solidFill>
            <a:round/>
            <a:headEnd type="oval" w="med" len="med"/>
            <a:tailEnd type="oval" w="med" len="med"/>
          </a:ln>
        </p:spPr>
        <p:txBody>
          <a:bodyPr vert="horz" wrap="square" lIns="91440" tIns="45720" rIns="91440" bIns="45720" numCol="1" anchor="t" anchorCtr="0" compatLnSpc="1">
            <a:prstTxWarp prst="textNoShape">
              <a:avLst/>
            </a:prstTxWarp>
          </a:bodyPr>
          <a:lstStyle/>
          <a:p>
            <a:endParaRPr lang="en-US"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533400" y="207815"/>
            <a:ext cx="8153400" cy="2154436"/>
          </a:xfrm>
          <a:prstGeom prst="rect">
            <a:avLst/>
          </a:prstGeom>
          <a:noFill/>
        </p:spPr>
        <p:txBody>
          <a:bodyPr wrap="square" rtlCol="0">
            <a:spAutoFit/>
          </a:bodyPr>
          <a:lstStyle/>
          <a:p>
            <a:pPr algn="ctr"/>
            <a:r>
              <a:rPr lang="en-US" sz="8000" dirty="0">
                <a:latin typeface="Comic Sans MS" pitchFamily="66" charset="0"/>
              </a:rPr>
              <a:t>liquid volume</a:t>
            </a:r>
          </a:p>
          <a:p>
            <a:pPr algn="ctr"/>
            <a:r>
              <a:rPr lang="en-US" sz="5400" dirty="0">
                <a:latin typeface="Comic Sans MS" pitchFamily="66" charset="0"/>
              </a:rPr>
              <a:t>(capacity)</a:t>
            </a:r>
          </a:p>
        </p:txBody>
      </p:sp>
      <p:sp>
        <p:nvSpPr>
          <p:cNvPr id="10" name="TextBox 9"/>
          <p:cNvSpPr txBox="1"/>
          <p:nvPr/>
        </p:nvSpPr>
        <p:spPr>
          <a:xfrm>
            <a:off x="261504" y="5130224"/>
            <a:ext cx="8620991" cy="1169551"/>
          </a:xfrm>
          <a:prstGeom prst="rect">
            <a:avLst/>
          </a:prstGeom>
          <a:noFill/>
        </p:spPr>
        <p:txBody>
          <a:bodyPr wrap="square" rtlCol="0">
            <a:spAutoFit/>
          </a:bodyPr>
          <a:lstStyle/>
          <a:p>
            <a:pPr algn="ctr">
              <a:spcBef>
                <a:spcPts val="600"/>
              </a:spcBef>
            </a:pPr>
            <a:r>
              <a:rPr lang="en-US" sz="3600" dirty="0">
                <a:latin typeface="Comic Sans MS" pitchFamily="66" charset="0"/>
              </a:rPr>
              <a:t>the amount that a container can hold </a:t>
            </a:r>
          </a:p>
          <a:p>
            <a:pPr algn="ctr">
              <a:spcBef>
                <a:spcPts val="1200"/>
              </a:spcBef>
            </a:pPr>
            <a:r>
              <a:rPr lang="en-US" sz="2400" dirty="0">
                <a:latin typeface="Comic Sans MS" pitchFamily="66" charset="0"/>
              </a:rPr>
              <a:t>common units of measure: cup, pint, gallon, liter, etc.</a:t>
            </a:r>
          </a:p>
        </p:txBody>
      </p:sp>
      <p:grpSp>
        <p:nvGrpSpPr>
          <p:cNvPr id="2" name="Group 11"/>
          <p:cNvGrpSpPr/>
          <p:nvPr/>
        </p:nvGrpSpPr>
        <p:grpSpPr>
          <a:xfrm>
            <a:off x="2743200" y="2286000"/>
            <a:ext cx="3255818" cy="2354263"/>
            <a:chOff x="2743200" y="1806824"/>
            <a:chExt cx="3712434" cy="2833439"/>
          </a:xfrm>
        </p:grpSpPr>
        <p:pic>
          <p:nvPicPr>
            <p:cNvPr id="4098" name="Picture 2" descr="HH01605_"/>
            <p:cNvPicPr>
              <a:picLocks noChangeAspect="1" noChangeArrowheads="1"/>
            </p:cNvPicPr>
            <p:nvPr/>
          </p:nvPicPr>
          <p:blipFill>
            <a:blip r:embed="rId3" cstate="print">
              <a:grayscl/>
            </a:blip>
            <a:srcRect/>
            <a:stretch>
              <a:fillRect/>
            </a:stretch>
          </p:blipFill>
          <p:spPr bwMode="auto">
            <a:xfrm>
              <a:off x="2743200" y="2667000"/>
              <a:ext cx="1731963" cy="1973263"/>
            </a:xfrm>
            <a:prstGeom prst="rect">
              <a:avLst/>
            </a:prstGeom>
            <a:noFill/>
            <a:ln w="9525">
              <a:noFill/>
              <a:miter lim="800000"/>
              <a:headEnd/>
              <a:tailEnd/>
            </a:ln>
          </p:spPr>
        </p:pic>
        <p:pic>
          <p:nvPicPr>
            <p:cNvPr id="4099" name="Picture 3" descr="HH00621_"/>
            <p:cNvPicPr>
              <a:picLocks noChangeAspect="1" noChangeArrowheads="1"/>
            </p:cNvPicPr>
            <p:nvPr/>
          </p:nvPicPr>
          <p:blipFill>
            <a:blip r:embed="rId4" cstate="print"/>
            <a:srcRect/>
            <a:stretch>
              <a:fillRect/>
            </a:stretch>
          </p:blipFill>
          <p:spPr bwMode="auto">
            <a:xfrm rot="19885301">
              <a:off x="4096609" y="1806824"/>
              <a:ext cx="2359025" cy="2117725"/>
            </a:xfrm>
            <a:prstGeom prst="rect">
              <a:avLst/>
            </a:prstGeom>
            <a:noFill/>
            <a:ln w="9525">
              <a:noFill/>
              <a:miter lim="800000"/>
              <a:headEnd/>
              <a:tailEnd/>
            </a:ln>
          </p:spPr>
        </p:pic>
      </p:gr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0" y="4676629"/>
            <a:ext cx="6400800" cy="141445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sp>
        <p:nvSpPr>
          <p:cNvPr id="9" name="TextBox 8"/>
          <p:cNvSpPr txBox="1"/>
          <p:nvPr/>
        </p:nvSpPr>
        <p:spPr>
          <a:xfrm>
            <a:off x="300446" y="1085851"/>
            <a:ext cx="8569234" cy="923330"/>
          </a:xfrm>
          <a:prstGeom prst="rect">
            <a:avLst/>
          </a:prstGeom>
          <a:noFill/>
        </p:spPr>
        <p:txBody>
          <a:bodyPr wrap="square" rtlCol="0">
            <a:spAutoFit/>
          </a:bodyPr>
          <a:lstStyle/>
          <a:p>
            <a:pPr algn="ctr" defTabSz="685800"/>
            <a:r>
              <a:rPr lang="en-US" sz="5400" dirty="0">
                <a:solidFill>
                  <a:prstClr val="black"/>
                </a:solidFill>
                <a:latin typeface="Comic Sans MS" pitchFamily="66" charset="0"/>
              </a:rPr>
              <a:t>mathematical modeling</a:t>
            </a:r>
          </a:p>
        </p:txBody>
      </p:sp>
      <p:sp>
        <p:nvSpPr>
          <p:cNvPr id="10" name="TextBox 9"/>
          <p:cNvSpPr txBox="1"/>
          <p:nvPr/>
        </p:nvSpPr>
        <p:spPr>
          <a:xfrm>
            <a:off x="1428750" y="4740816"/>
            <a:ext cx="6286500" cy="1200329"/>
          </a:xfrm>
          <a:prstGeom prst="rect">
            <a:avLst/>
          </a:prstGeom>
          <a:noFill/>
        </p:spPr>
        <p:txBody>
          <a:bodyPr wrap="square" rtlCol="0">
            <a:spAutoFit/>
          </a:bodyPr>
          <a:lstStyle/>
          <a:p>
            <a:pPr algn="ctr" defTabSz="685800"/>
            <a:r>
              <a:rPr lang="en-US" sz="2400" dirty="0">
                <a:solidFill>
                  <a:prstClr val="black"/>
                </a:solidFill>
                <a:latin typeface="Comic Sans MS" pitchFamily="66" charset="0"/>
              </a:rPr>
              <a:t>the process of developing a description of a system using mathematical concepts and language</a:t>
            </a:r>
          </a:p>
        </p:txBody>
      </p:sp>
    </p:spTree>
    <p:extLst>
      <p:ext uri="{BB962C8B-B14F-4D97-AF65-F5344CB8AC3E}">
        <p14:creationId xmlns:p14="http://schemas.microsoft.com/office/powerpoint/2010/main" val="51215035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261316"/>
            <a:ext cx="8534400" cy="129188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26027" y="496254"/>
            <a:ext cx="8199270" cy="1323439"/>
          </a:xfrm>
          <a:prstGeom prst="rect">
            <a:avLst/>
          </a:prstGeom>
          <a:noFill/>
        </p:spPr>
        <p:txBody>
          <a:bodyPr wrap="square" rtlCol="0">
            <a:spAutoFit/>
          </a:bodyPr>
          <a:lstStyle/>
          <a:p>
            <a:pPr algn="ctr"/>
            <a:r>
              <a:rPr lang="en-US" sz="8000" dirty="0">
                <a:latin typeface="Comic Sans MS" pitchFamily="66" charset="0"/>
              </a:rPr>
              <a:t>mixed number</a:t>
            </a:r>
          </a:p>
        </p:txBody>
      </p:sp>
      <p:sp>
        <p:nvSpPr>
          <p:cNvPr id="10" name="TextBox 9"/>
          <p:cNvSpPr txBox="1"/>
          <p:nvPr/>
        </p:nvSpPr>
        <p:spPr>
          <a:xfrm>
            <a:off x="338797" y="5375031"/>
            <a:ext cx="8382000" cy="1077218"/>
          </a:xfrm>
          <a:prstGeom prst="rect">
            <a:avLst/>
          </a:prstGeom>
          <a:noFill/>
        </p:spPr>
        <p:txBody>
          <a:bodyPr wrap="square" rtlCol="0">
            <a:spAutoFit/>
          </a:bodyPr>
          <a:lstStyle/>
          <a:p>
            <a:pPr algn="ctr"/>
            <a:r>
              <a:rPr lang="en-US" sz="3200" dirty="0">
                <a:latin typeface="Comic Sans MS" pitchFamily="66" charset="0"/>
              </a:rPr>
              <a:t>a quantity written with an integer and</a:t>
            </a:r>
          </a:p>
          <a:p>
            <a:pPr algn="ctr"/>
            <a:r>
              <a:rPr lang="en-US" sz="3200" dirty="0">
                <a:latin typeface="Comic Sans MS" pitchFamily="66" charset="0"/>
              </a:rPr>
              <a:t>a fraction</a:t>
            </a:r>
          </a:p>
        </p:txBody>
      </p:sp>
      <p:grpSp>
        <p:nvGrpSpPr>
          <p:cNvPr id="28" name="Group 27"/>
          <p:cNvGrpSpPr/>
          <p:nvPr/>
        </p:nvGrpSpPr>
        <p:grpSpPr>
          <a:xfrm>
            <a:off x="0" y="2106930"/>
            <a:ext cx="3914775" cy="1938992"/>
            <a:chOff x="0" y="2106930"/>
            <a:chExt cx="3914775" cy="1938992"/>
          </a:xfrm>
        </p:grpSpPr>
        <p:sp>
          <p:nvSpPr>
            <p:cNvPr id="11" name="TextBox 10"/>
            <p:cNvSpPr txBox="1"/>
            <p:nvPr/>
          </p:nvSpPr>
          <p:spPr>
            <a:xfrm>
              <a:off x="0" y="2106930"/>
              <a:ext cx="3914775" cy="1938992"/>
            </a:xfrm>
            <a:prstGeom prst="rect">
              <a:avLst/>
            </a:prstGeom>
            <a:noFill/>
          </p:spPr>
          <p:txBody>
            <a:bodyPr wrap="square" rtlCol="0">
              <a:spAutoFit/>
            </a:bodyPr>
            <a:lstStyle/>
            <a:p>
              <a:r>
                <a:rPr lang="en-US" sz="6000" dirty="0"/>
                <a:t>                1</a:t>
              </a:r>
            </a:p>
            <a:p>
              <a:r>
                <a:rPr lang="en-US" sz="6000" dirty="0"/>
                <a:t>                2</a:t>
              </a:r>
            </a:p>
          </p:txBody>
        </p:sp>
        <p:cxnSp>
          <p:nvCxnSpPr>
            <p:cNvPr id="15" name="Straight Connector 14"/>
            <p:cNvCxnSpPr/>
            <p:nvPr/>
          </p:nvCxnSpPr>
          <p:spPr>
            <a:xfrm>
              <a:off x="2673008" y="3059430"/>
              <a:ext cx="762000"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
          <p:nvSpPr>
            <p:cNvPr id="12" name="TextBox 11"/>
            <p:cNvSpPr txBox="1"/>
            <p:nvPr/>
          </p:nvSpPr>
          <p:spPr>
            <a:xfrm>
              <a:off x="1856205" y="2459354"/>
              <a:ext cx="914400" cy="1200329"/>
            </a:xfrm>
            <a:prstGeom prst="rect">
              <a:avLst/>
            </a:prstGeom>
            <a:noFill/>
          </p:spPr>
          <p:txBody>
            <a:bodyPr wrap="square" rtlCol="0">
              <a:spAutoFit/>
            </a:bodyPr>
            <a:lstStyle/>
            <a:p>
              <a:r>
                <a:rPr lang="en-US" sz="7200" dirty="0">
                  <a:latin typeface="Comic Sans MS" pitchFamily="66" charset="0"/>
                </a:rPr>
                <a:t>3</a:t>
              </a:r>
            </a:p>
          </p:txBody>
        </p:sp>
      </p:grpSp>
      <p:pic>
        <p:nvPicPr>
          <p:cNvPr id="4097" name="Picture 1"/>
          <p:cNvPicPr>
            <a:picLocks noChangeAspect="1" noChangeArrowheads="1"/>
          </p:cNvPicPr>
          <p:nvPr/>
        </p:nvPicPr>
        <p:blipFill>
          <a:blip r:embed="rId3" cstate="print">
            <a:grayscl/>
          </a:blip>
          <a:srcRect/>
          <a:stretch>
            <a:fillRect/>
          </a:stretch>
        </p:blipFill>
        <p:spPr bwMode="auto">
          <a:xfrm>
            <a:off x="769766" y="4373440"/>
            <a:ext cx="4000500" cy="297034"/>
          </a:xfrm>
          <a:prstGeom prst="rect">
            <a:avLst/>
          </a:prstGeom>
          <a:noFill/>
          <a:ln w="9525">
            <a:noFill/>
            <a:miter lim="800000"/>
            <a:headEnd/>
            <a:tailEnd/>
          </a:ln>
        </p:spPr>
      </p:pic>
      <p:cxnSp>
        <p:nvCxnSpPr>
          <p:cNvPr id="17" name="Straight Arrow Connector 16"/>
          <p:cNvCxnSpPr/>
          <p:nvPr/>
        </p:nvCxnSpPr>
        <p:spPr>
          <a:xfrm>
            <a:off x="769766" y="4478215"/>
            <a:ext cx="4124325" cy="1588"/>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3" name="Rectangle 22"/>
          <p:cNvSpPr/>
          <p:nvPr/>
        </p:nvSpPr>
        <p:spPr>
          <a:xfrm>
            <a:off x="826916" y="4573465"/>
            <a:ext cx="266700" cy="304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0</a:t>
            </a:r>
          </a:p>
        </p:txBody>
      </p:sp>
      <p:sp>
        <p:nvSpPr>
          <p:cNvPr id="24" name="Rectangle 23"/>
          <p:cNvSpPr/>
          <p:nvPr/>
        </p:nvSpPr>
        <p:spPr>
          <a:xfrm>
            <a:off x="2655716" y="4563940"/>
            <a:ext cx="266700" cy="304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2</a:t>
            </a:r>
          </a:p>
        </p:txBody>
      </p:sp>
      <p:sp>
        <p:nvSpPr>
          <p:cNvPr id="25" name="Rectangle 24"/>
          <p:cNvSpPr/>
          <p:nvPr/>
        </p:nvSpPr>
        <p:spPr>
          <a:xfrm>
            <a:off x="3598691" y="4563940"/>
            <a:ext cx="266700" cy="304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3</a:t>
            </a:r>
          </a:p>
        </p:txBody>
      </p:sp>
      <p:sp>
        <p:nvSpPr>
          <p:cNvPr id="26" name="Rectangle 25"/>
          <p:cNvSpPr/>
          <p:nvPr/>
        </p:nvSpPr>
        <p:spPr>
          <a:xfrm>
            <a:off x="4494041" y="4554415"/>
            <a:ext cx="266700" cy="304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4</a:t>
            </a:r>
          </a:p>
        </p:txBody>
      </p:sp>
      <p:sp>
        <p:nvSpPr>
          <p:cNvPr id="27" name="Rectangle 26"/>
          <p:cNvSpPr/>
          <p:nvPr/>
        </p:nvSpPr>
        <p:spPr>
          <a:xfrm>
            <a:off x="1750841" y="4573465"/>
            <a:ext cx="266700" cy="304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1</a:t>
            </a:r>
          </a:p>
        </p:txBody>
      </p:sp>
      <p:sp>
        <p:nvSpPr>
          <p:cNvPr id="31" name="Rectangle 30"/>
          <p:cNvSpPr/>
          <p:nvPr/>
        </p:nvSpPr>
        <p:spPr>
          <a:xfrm>
            <a:off x="941217" y="4421065"/>
            <a:ext cx="3219450" cy="85725"/>
          </a:xfrm>
          <a:prstGeom prst="rect">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5" name="Group 34"/>
          <p:cNvGrpSpPr/>
          <p:nvPr/>
        </p:nvGrpSpPr>
        <p:grpSpPr>
          <a:xfrm>
            <a:off x="6095581" y="2417503"/>
            <a:ext cx="2529716" cy="2246031"/>
            <a:chOff x="6095581" y="2417503"/>
            <a:chExt cx="2529716" cy="2246031"/>
          </a:xfrm>
        </p:grpSpPr>
        <p:grpSp>
          <p:nvGrpSpPr>
            <p:cNvPr id="33" name="Group 32"/>
            <p:cNvGrpSpPr/>
            <p:nvPr/>
          </p:nvGrpSpPr>
          <p:grpSpPr>
            <a:xfrm>
              <a:off x="6154577" y="2417503"/>
              <a:ext cx="2470720" cy="1083114"/>
              <a:chOff x="6135398" y="3920111"/>
              <a:chExt cx="2577925" cy="1005815"/>
            </a:xfrm>
          </p:grpSpPr>
          <p:pic>
            <p:nvPicPr>
              <p:cNvPr id="20" name="Picture 2" descr="http://images.clipart.com/thw/thw11/CL/5344_2005010018/000803_1052_58/000803_1052_5876_v__v.thb.jpg"/>
              <p:cNvPicPr>
                <a:picLocks noChangeAspect="1" noChangeArrowheads="1"/>
              </p:cNvPicPr>
              <p:nvPr/>
            </p:nvPicPr>
            <p:blipFill>
              <a:blip r:embed="rId4" cstate="print">
                <a:grayscl/>
              </a:blip>
              <a:srcRect/>
              <a:stretch>
                <a:fillRect/>
              </a:stretch>
            </p:blipFill>
            <p:spPr bwMode="auto">
              <a:xfrm>
                <a:off x="7688625" y="3920111"/>
                <a:ext cx="1024698" cy="1005815"/>
              </a:xfrm>
              <a:prstGeom prst="rect">
                <a:avLst/>
              </a:prstGeom>
              <a:noFill/>
            </p:spPr>
          </p:pic>
          <p:pic>
            <p:nvPicPr>
              <p:cNvPr id="21" name="Picture 2" descr="http://images.clipart.com/thw/thw11/CL/5344_2005010018/000803_1052_58/000803_1052_5876_v__v.thb.jpg"/>
              <p:cNvPicPr>
                <a:picLocks noChangeAspect="1" noChangeArrowheads="1"/>
              </p:cNvPicPr>
              <p:nvPr/>
            </p:nvPicPr>
            <p:blipFill>
              <a:blip r:embed="rId4" cstate="print">
                <a:grayscl/>
              </a:blip>
              <a:srcRect/>
              <a:stretch>
                <a:fillRect/>
              </a:stretch>
            </p:blipFill>
            <p:spPr bwMode="auto">
              <a:xfrm>
                <a:off x="6135398" y="3920111"/>
                <a:ext cx="1024698" cy="1005815"/>
              </a:xfrm>
              <a:prstGeom prst="rect">
                <a:avLst/>
              </a:prstGeom>
              <a:noFill/>
            </p:spPr>
          </p:pic>
        </p:grpSp>
        <p:pic>
          <p:nvPicPr>
            <p:cNvPr id="30" name="Picture 2" descr="http://images.clipart.com/thw/thw11/CL/5344_2005010018/000803_1052_58/000803_1052_5876_v__v.thb.jpg"/>
            <p:cNvPicPr>
              <a:picLocks noChangeAspect="1" noChangeArrowheads="1"/>
            </p:cNvPicPr>
            <p:nvPr/>
          </p:nvPicPr>
          <p:blipFill>
            <a:blip r:embed="rId5" cstate="print">
              <a:grayscl/>
            </a:blip>
            <a:srcRect/>
            <a:stretch>
              <a:fillRect/>
            </a:stretch>
          </p:blipFill>
          <p:spPr bwMode="auto">
            <a:xfrm>
              <a:off x="6095581" y="3558695"/>
              <a:ext cx="1035749" cy="1088797"/>
            </a:xfrm>
            <a:prstGeom prst="rect">
              <a:avLst/>
            </a:prstGeom>
            <a:noFill/>
          </p:spPr>
        </p:pic>
        <p:pic>
          <p:nvPicPr>
            <p:cNvPr id="32" name="Picture 2" descr="http://images.clipart.com/thw/thw11/CL/5344_2005010018/000803_1052_58/000803_1052_5876_v__v.thb.jpg"/>
            <p:cNvPicPr>
              <a:picLocks noChangeAspect="1" noChangeArrowheads="1"/>
            </p:cNvPicPr>
            <p:nvPr/>
          </p:nvPicPr>
          <p:blipFill>
            <a:blip r:embed="rId6" cstate="print">
              <a:grayscl/>
            </a:blip>
            <a:srcRect/>
            <a:stretch>
              <a:fillRect/>
            </a:stretch>
          </p:blipFill>
          <p:spPr bwMode="auto">
            <a:xfrm>
              <a:off x="7691667" y="3574737"/>
              <a:ext cx="528474" cy="1088797"/>
            </a:xfrm>
            <a:prstGeom prst="rect">
              <a:avLst/>
            </a:prstGeom>
            <a:noFill/>
          </p:spPr>
        </p:pic>
      </p:gr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205046"/>
            <a:ext cx="8534400" cy="134815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57200" y="282524"/>
            <a:ext cx="8305800" cy="1446550"/>
          </a:xfrm>
          <a:prstGeom prst="rect">
            <a:avLst/>
          </a:prstGeom>
          <a:noFill/>
        </p:spPr>
        <p:txBody>
          <a:bodyPr wrap="square" rtlCol="0">
            <a:spAutoFit/>
          </a:bodyPr>
          <a:lstStyle/>
          <a:p>
            <a:pPr algn="ctr"/>
            <a:r>
              <a:rPr lang="en-US" sz="8800" dirty="0">
                <a:latin typeface="Comic Sans MS" pitchFamily="66" charset="0"/>
              </a:rPr>
              <a:t>multiple</a:t>
            </a:r>
          </a:p>
        </p:txBody>
      </p:sp>
      <p:sp>
        <p:nvSpPr>
          <p:cNvPr id="10" name="TextBox 9"/>
          <p:cNvSpPr txBox="1"/>
          <p:nvPr/>
        </p:nvSpPr>
        <p:spPr>
          <a:xfrm>
            <a:off x="381000" y="5316416"/>
            <a:ext cx="8382000" cy="1077218"/>
          </a:xfrm>
          <a:prstGeom prst="rect">
            <a:avLst/>
          </a:prstGeom>
          <a:noFill/>
        </p:spPr>
        <p:txBody>
          <a:bodyPr wrap="square" rtlCol="0">
            <a:spAutoFit/>
          </a:bodyPr>
          <a:lstStyle/>
          <a:p>
            <a:pPr algn="ctr"/>
            <a:r>
              <a:rPr lang="en-US" sz="3200" dirty="0">
                <a:latin typeface="Comic Sans MS" pitchFamily="66" charset="0"/>
              </a:rPr>
              <a:t>the product of any number and a counting number is a multiple of that number</a:t>
            </a:r>
          </a:p>
        </p:txBody>
      </p:sp>
      <p:sp>
        <p:nvSpPr>
          <p:cNvPr id="11" name="TextBox 10"/>
          <p:cNvSpPr txBox="1"/>
          <p:nvPr/>
        </p:nvSpPr>
        <p:spPr>
          <a:xfrm>
            <a:off x="609600" y="1981200"/>
            <a:ext cx="7772400" cy="1354217"/>
          </a:xfrm>
          <a:prstGeom prst="rect">
            <a:avLst/>
          </a:prstGeom>
          <a:noFill/>
        </p:spPr>
        <p:txBody>
          <a:bodyPr wrap="square" rtlCol="0">
            <a:spAutoFit/>
          </a:bodyPr>
          <a:lstStyle/>
          <a:p>
            <a:pPr algn="ctr"/>
            <a:r>
              <a:rPr lang="en-US" sz="2800" dirty="0">
                <a:latin typeface="Comic Sans MS" pitchFamily="66" charset="0"/>
              </a:rPr>
              <a:t>multiples of 3</a:t>
            </a:r>
          </a:p>
          <a:p>
            <a:pPr algn="ctr"/>
            <a:r>
              <a:rPr lang="en-US" sz="5400" dirty="0">
                <a:latin typeface="Comic Sans MS" pitchFamily="66" charset="0"/>
              </a:rPr>
              <a:t>3, 6, 9, 12, 15, 18</a:t>
            </a:r>
          </a:p>
        </p:txBody>
      </p:sp>
      <p:sp>
        <p:nvSpPr>
          <p:cNvPr id="12" name="TextBox 11"/>
          <p:cNvSpPr txBox="1"/>
          <p:nvPr/>
        </p:nvSpPr>
        <p:spPr>
          <a:xfrm>
            <a:off x="762000" y="3429000"/>
            <a:ext cx="7772400" cy="1354217"/>
          </a:xfrm>
          <a:prstGeom prst="rect">
            <a:avLst/>
          </a:prstGeom>
          <a:noFill/>
        </p:spPr>
        <p:txBody>
          <a:bodyPr wrap="square" rtlCol="0">
            <a:spAutoFit/>
          </a:bodyPr>
          <a:lstStyle/>
          <a:p>
            <a:pPr algn="ctr"/>
            <a:r>
              <a:rPr lang="en-US" sz="2800" dirty="0">
                <a:latin typeface="Comic Sans MS" pitchFamily="66" charset="0"/>
              </a:rPr>
              <a:t>multiples of 6</a:t>
            </a:r>
          </a:p>
          <a:p>
            <a:pPr algn="ctr"/>
            <a:r>
              <a:rPr lang="en-US" sz="5400" dirty="0">
                <a:latin typeface="Comic Sans MS" pitchFamily="66" charset="0"/>
              </a:rPr>
              <a:t>6, 12, 18, 24, 30</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396458"/>
            <a:ext cx="8534400" cy="115674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57200" y="381000"/>
            <a:ext cx="8305800" cy="1446550"/>
          </a:xfrm>
          <a:prstGeom prst="rect">
            <a:avLst/>
          </a:prstGeom>
          <a:noFill/>
        </p:spPr>
        <p:txBody>
          <a:bodyPr wrap="square" rtlCol="0">
            <a:spAutoFit/>
          </a:bodyPr>
          <a:lstStyle/>
          <a:p>
            <a:pPr algn="ctr"/>
            <a:r>
              <a:rPr lang="en-US" sz="8800" dirty="0">
                <a:latin typeface="Comic Sans MS" pitchFamily="66" charset="0"/>
              </a:rPr>
              <a:t>multiplication</a:t>
            </a:r>
          </a:p>
        </p:txBody>
      </p:sp>
      <p:sp>
        <p:nvSpPr>
          <p:cNvPr id="10" name="TextBox 9"/>
          <p:cNvSpPr txBox="1"/>
          <p:nvPr/>
        </p:nvSpPr>
        <p:spPr>
          <a:xfrm>
            <a:off x="395990" y="5663783"/>
            <a:ext cx="8382000" cy="677108"/>
          </a:xfrm>
          <a:prstGeom prst="rect">
            <a:avLst/>
          </a:prstGeom>
          <a:noFill/>
        </p:spPr>
        <p:txBody>
          <a:bodyPr wrap="square" rtlCol="0">
            <a:spAutoFit/>
          </a:bodyPr>
          <a:lstStyle/>
          <a:p>
            <a:pPr algn="ctr"/>
            <a:r>
              <a:rPr lang="en-US" sz="3800" dirty="0">
                <a:latin typeface="Comic Sans MS" pitchFamily="66" charset="0"/>
              </a:rPr>
              <a:t>the operation of repeated addition</a:t>
            </a:r>
          </a:p>
        </p:txBody>
      </p:sp>
      <p:graphicFrame>
        <p:nvGraphicFramePr>
          <p:cNvPr id="12" name="Object 11"/>
          <p:cNvGraphicFramePr>
            <a:graphicFrameLocks noChangeAspect="1"/>
          </p:cNvGraphicFramePr>
          <p:nvPr/>
        </p:nvGraphicFramePr>
        <p:xfrm>
          <a:off x="621395" y="1937479"/>
          <a:ext cx="1910791" cy="522827"/>
        </p:xfrm>
        <a:graphic>
          <a:graphicData uri="http://schemas.openxmlformats.org/presentationml/2006/ole">
            <mc:AlternateContent xmlns:mc="http://schemas.openxmlformats.org/markup-compatibility/2006">
              <mc:Choice xmlns:v="urn:schemas-microsoft-com:vml" Requires="v">
                <p:oleObj spid="_x0000_s1749" name="Equation" r:id="rId4" imgW="1765080" imgH="482400" progId="Equation.DSMT4">
                  <p:embed/>
                </p:oleObj>
              </mc:Choice>
              <mc:Fallback>
                <p:oleObj name="Equation" r:id="rId4" imgW="1765080" imgH="482400" progId="Equation.DSMT4">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395" y="1937479"/>
                        <a:ext cx="1910791" cy="522827"/>
                      </a:xfrm>
                      <a:prstGeom prst="rect">
                        <a:avLst/>
                      </a:prstGeom>
                      <a:noFill/>
                      <a:extLst>
                        <a:ext uri="{909E8E84-426E-40dd-AFC4-6F175D3DCCD1}">
                          <a14:hiddenFill xmlns="" xmlns:a14="http://schemas.microsoft.com/office/drawing/2010/main">
                            <a:solidFill>
                              <a:srgbClr val="FFFFFF"/>
                            </a:solidFill>
                          </a14:hiddenFill>
                        </a:ext>
                      </a:extLst>
                    </p:spPr>
                  </p:pic>
                </p:oleObj>
              </mc:Fallback>
            </mc:AlternateContent>
          </a:graphicData>
        </a:graphic>
      </p:graphicFrame>
      <p:graphicFrame>
        <p:nvGraphicFramePr>
          <p:cNvPr id="1028" name="Object 4"/>
          <p:cNvGraphicFramePr>
            <a:graphicFrameLocks noChangeAspect="1"/>
          </p:cNvGraphicFramePr>
          <p:nvPr/>
        </p:nvGraphicFramePr>
        <p:xfrm>
          <a:off x="621413" y="3717831"/>
          <a:ext cx="1979284" cy="549490"/>
        </p:xfrm>
        <a:graphic>
          <a:graphicData uri="http://schemas.openxmlformats.org/presentationml/2006/ole">
            <mc:AlternateContent xmlns:mc="http://schemas.openxmlformats.org/markup-compatibility/2006">
              <mc:Choice xmlns:v="urn:schemas-microsoft-com:vml" Requires="v">
                <p:oleObj spid="_x0000_s1750" name="Equation" r:id="rId6" imgW="1739880" imgH="482400" progId="Equation.DSMT4">
                  <p:embed/>
                </p:oleObj>
              </mc:Choice>
              <mc:Fallback>
                <p:oleObj name="Equation" r:id="rId6" imgW="1739880" imgH="482400" progId="Equation.DSMT4">
                  <p:embed/>
                  <p:pic>
                    <p:nvPicPr>
                      <p:cNvPr id="0"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1413" y="3717831"/>
                        <a:ext cx="1979284" cy="549490"/>
                      </a:xfrm>
                      <a:prstGeom prst="rect">
                        <a:avLst/>
                      </a:prstGeom>
                      <a:noFill/>
                      <a:extLst>
                        <a:ext uri="{909E8E84-426E-40dd-AFC4-6F175D3DCCD1}">
                          <a14:hiddenFill xmlns="" xmlns:a14="http://schemas.microsoft.com/office/drawing/2010/main">
                            <a:solidFill>
                              <a:srgbClr val="FFFFFF"/>
                            </a:solidFill>
                          </a14:hiddenFill>
                        </a:ext>
                      </a:extLst>
                    </p:spPr>
                  </p:pic>
                </p:oleObj>
              </mc:Fallback>
            </mc:AlternateContent>
          </a:graphicData>
        </a:graphic>
      </p:graphicFrame>
      <p:graphicFrame>
        <p:nvGraphicFramePr>
          <p:cNvPr id="1033" name="Object 9"/>
          <p:cNvGraphicFramePr>
            <a:graphicFrameLocks noChangeAspect="1"/>
          </p:cNvGraphicFramePr>
          <p:nvPr/>
        </p:nvGraphicFramePr>
        <p:xfrm>
          <a:off x="602068" y="4565755"/>
          <a:ext cx="3067409" cy="773905"/>
        </p:xfrm>
        <a:graphic>
          <a:graphicData uri="http://schemas.openxmlformats.org/presentationml/2006/ole">
            <mc:AlternateContent xmlns:mc="http://schemas.openxmlformats.org/markup-compatibility/2006">
              <mc:Choice xmlns:v="urn:schemas-microsoft-com:vml" Requires="v">
                <p:oleObj spid="_x0000_s1751" name="Equation" r:id="rId8" imgW="2819160" imgH="711000" progId="Equation.DSMT4">
                  <p:embed/>
                </p:oleObj>
              </mc:Choice>
              <mc:Fallback>
                <p:oleObj name="Equation" r:id="rId8" imgW="2819160" imgH="711000" progId="Equation.DSMT4">
                  <p:embed/>
                  <p:pic>
                    <p:nvPicPr>
                      <p:cNvPr id="0" name="Picture 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2068" y="4565755"/>
                        <a:ext cx="3067409" cy="773905"/>
                      </a:xfrm>
                      <a:prstGeom prst="rect">
                        <a:avLst/>
                      </a:prstGeom>
                      <a:noFill/>
                      <a:extLst>
                        <a:ext uri="{909E8E84-426E-40dd-AFC4-6F175D3DCCD1}">
                          <a14:hiddenFill xmlns="" xmlns:a14="http://schemas.microsoft.com/office/drawing/2010/main">
                            <a:solidFill>
                              <a:srgbClr val="FFFFFF"/>
                            </a:solidFill>
                          </a14:hiddenFill>
                        </a:ext>
                      </a:extLst>
                    </p:spPr>
                  </p:pic>
                </p:oleObj>
              </mc:Fallback>
            </mc:AlternateContent>
          </a:graphicData>
        </a:graphic>
      </p:graphicFrame>
      <p:graphicFrame>
        <p:nvGraphicFramePr>
          <p:cNvPr id="1034" name="Object 10"/>
          <p:cNvGraphicFramePr>
            <a:graphicFrameLocks noChangeAspect="1"/>
          </p:cNvGraphicFramePr>
          <p:nvPr/>
        </p:nvGraphicFramePr>
        <p:xfrm>
          <a:off x="618890" y="2823434"/>
          <a:ext cx="1934306" cy="664054"/>
        </p:xfrm>
        <a:graphic>
          <a:graphicData uri="http://schemas.openxmlformats.org/presentationml/2006/ole">
            <mc:AlternateContent xmlns:mc="http://schemas.openxmlformats.org/markup-compatibility/2006">
              <mc:Choice xmlns:v="urn:schemas-microsoft-com:vml" Requires="v">
                <p:oleObj spid="_x0000_s1752" name="Equation" r:id="rId10" imgW="1815840" imgH="622080" progId="Equation.DSMT4">
                  <p:embed/>
                </p:oleObj>
              </mc:Choice>
              <mc:Fallback>
                <p:oleObj name="Equation" r:id="rId10" imgW="1815840" imgH="622080" progId="Equation.DSMT4">
                  <p:embed/>
                  <p:pic>
                    <p:nvPicPr>
                      <p:cNvPr id="0" name="Picture 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18890" y="2823434"/>
                        <a:ext cx="1934306" cy="664054"/>
                      </a:xfrm>
                      <a:prstGeom prst="rect">
                        <a:avLst/>
                      </a:prstGeom>
                      <a:noFill/>
                      <a:extLst>
                        <a:ext uri="{909E8E84-426E-40dd-AFC4-6F175D3DCCD1}">
                          <a14:hiddenFill xmlns="" xmlns:a14="http://schemas.microsoft.com/office/drawing/2010/main">
                            <a:solidFill>
                              <a:srgbClr val="FFFFFF"/>
                            </a:solidFill>
                          </a14:hiddenFill>
                        </a:ext>
                      </a:extLst>
                    </p:spPr>
                  </p:pic>
                </p:oleObj>
              </mc:Fallback>
            </mc:AlternateContent>
          </a:graphicData>
        </a:graphic>
      </p:graphicFrame>
      <p:grpSp>
        <p:nvGrpSpPr>
          <p:cNvPr id="25" name="Group 24"/>
          <p:cNvGrpSpPr/>
          <p:nvPr/>
        </p:nvGrpSpPr>
        <p:grpSpPr>
          <a:xfrm>
            <a:off x="6034015" y="3792682"/>
            <a:ext cx="1598166" cy="1262838"/>
            <a:chOff x="5715000" y="2819400"/>
            <a:chExt cx="2133600" cy="1600200"/>
          </a:xfrm>
        </p:grpSpPr>
        <p:sp>
          <p:nvSpPr>
            <p:cNvPr id="13" name="Rectangle 12"/>
            <p:cNvSpPr/>
            <p:nvPr/>
          </p:nvSpPr>
          <p:spPr>
            <a:xfrm>
              <a:off x="5715000" y="2819400"/>
              <a:ext cx="533400" cy="533400"/>
            </a:xfrm>
            <a:prstGeom prst="rect">
              <a:avLst/>
            </a:prstGeom>
            <a:solidFill>
              <a:schemeClr val="tx1">
                <a:lumMod val="50000"/>
                <a:lumOff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5715000" y="3352800"/>
              <a:ext cx="533400" cy="533400"/>
            </a:xfrm>
            <a:prstGeom prst="rect">
              <a:avLst/>
            </a:prstGeom>
            <a:solidFill>
              <a:schemeClr val="tx1">
                <a:lumMod val="50000"/>
                <a:lumOff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5715000" y="3886200"/>
              <a:ext cx="533400" cy="533400"/>
            </a:xfrm>
            <a:prstGeom prst="rect">
              <a:avLst/>
            </a:prstGeom>
            <a:solidFill>
              <a:schemeClr val="tx1">
                <a:lumMod val="50000"/>
                <a:lumOff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6248400" y="2819400"/>
              <a:ext cx="533400" cy="533400"/>
            </a:xfrm>
            <a:prstGeom prst="rect">
              <a:avLst/>
            </a:prstGeom>
            <a:solidFill>
              <a:schemeClr val="tx1">
                <a:lumMod val="50000"/>
                <a:lumOff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6248400" y="3352800"/>
              <a:ext cx="533400" cy="533400"/>
            </a:xfrm>
            <a:prstGeom prst="rect">
              <a:avLst/>
            </a:prstGeom>
            <a:solidFill>
              <a:schemeClr val="tx1">
                <a:lumMod val="50000"/>
                <a:lumOff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6248400" y="3886200"/>
              <a:ext cx="533400" cy="533400"/>
            </a:xfrm>
            <a:prstGeom prst="rect">
              <a:avLst/>
            </a:prstGeom>
            <a:solidFill>
              <a:schemeClr val="tx1">
                <a:lumMod val="50000"/>
                <a:lumOff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6781801" y="2819400"/>
              <a:ext cx="533400" cy="533400"/>
            </a:xfrm>
            <a:prstGeom prst="rect">
              <a:avLst/>
            </a:prstGeom>
            <a:solidFill>
              <a:schemeClr val="tx1">
                <a:lumMod val="50000"/>
                <a:lumOff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p:nvSpPr>
          <p:spPr>
            <a:xfrm>
              <a:off x="6781801" y="3352800"/>
              <a:ext cx="533400" cy="533400"/>
            </a:xfrm>
            <a:prstGeom prst="rect">
              <a:avLst/>
            </a:prstGeom>
            <a:solidFill>
              <a:schemeClr val="tx1">
                <a:lumMod val="50000"/>
                <a:lumOff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6781801" y="3886200"/>
              <a:ext cx="533400" cy="533400"/>
            </a:xfrm>
            <a:prstGeom prst="rect">
              <a:avLst/>
            </a:prstGeom>
            <a:solidFill>
              <a:schemeClr val="tx1">
                <a:lumMod val="50000"/>
                <a:lumOff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p:cNvSpPr/>
            <p:nvPr/>
          </p:nvSpPr>
          <p:spPr>
            <a:xfrm>
              <a:off x="7315200" y="2819400"/>
              <a:ext cx="533400" cy="533400"/>
            </a:xfrm>
            <a:prstGeom prst="rect">
              <a:avLst/>
            </a:prstGeom>
            <a:solidFill>
              <a:schemeClr val="tx1">
                <a:lumMod val="50000"/>
                <a:lumOff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p:nvPr/>
          </p:nvSpPr>
          <p:spPr>
            <a:xfrm>
              <a:off x="7315200" y="3352800"/>
              <a:ext cx="533400" cy="533400"/>
            </a:xfrm>
            <a:prstGeom prst="rect">
              <a:avLst/>
            </a:prstGeom>
            <a:solidFill>
              <a:schemeClr val="tx1">
                <a:lumMod val="50000"/>
                <a:lumOff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p:nvSpPr>
          <p:spPr>
            <a:xfrm>
              <a:off x="7315200" y="3886200"/>
              <a:ext cx="533400" cy="533400"/>
            </a:xfrm>
            <a:prstGeom prst="rect">
              <a:avLst/>
            </a:prstGeom>
            <a:solidFill>
              <a:schemeClr val="tx1">
                <a:lumMod val="50000"/>
                <a:lumOff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5" name="Group 34"/>
          <p:cNvGrpSpPr/>
          <p:nvPr/>
        </p:nvGrpSpPr>
        <p:grpSpPr>
          <a:xfrm>
            <a:off x="3517249" y="2668634"/>
            <a:ext cx="5321951" cy="836134"/>
            <a:chOff x="3549094" y="1856024"/>
            <a:chExt cx="5321951" cy="836134"/>
          </a:xfrm>
        </p:grpSpPr>
        <p:cxnSp>
          <p:nvCxnSpPr>
            <p:cNvPr id="27" name="Straight Arrow Connector 26"/>
            <p:cNvCxnSpPr/>
            <p:nvPr/>
          </p:nvCxnSpPr>
          <p:spPr>
            <a:xfrm>
              <a:off x="3549094" y="2191306"/>
              <a:ext cx="5321951" cy="19631"/>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3784224" y="2230493"/>
              <a:ext cx="5016117" cy="461665"/>
            </a:xfrm>
            <a:prstGeom prst="rect">
              <a:avLst/>
            </a:prstGeom>
            <a:noFill/>
          </p:spPr>
          <p:txBody>
            <a:bodyPr wrap="none" rtlCol="0">
              <a:spAutoFit/>
            </a:bodyPr>
            <a:lstStyle/>
            <a:p>
              <a:r>
                <a:rPr lang="en-US" sz="2400" dirty="0"/>
                <a:t>0   1   2   3   4   5   6   7   8   9  10  11  12</a:t>
              </a:r>
            </a:p>
          </p:txBody>
        </p:sp>
        <p:sp>
          <p:nvSpPr>
            <p:cNvPr id="29" name="Freeform 28"/>
            <p:cNvSpPr/>
            <p:nvPr/>
          </p:nvSpPr>
          <p:spPr>
            <a:xfrm>
              <a:off x="3927916" y="1873442"/>
              <a:ext cx="1456884" cy="265612"/>
            </a:xfrm>
            <a:custGeom>
              <a:avLst/>
              <a:gdLst>
                <a:gd name="connsiteX0" fmla="*/ 0 w 1084217"/>
                <a:gd name="connsiteY0" fmla="*/ 265612 h 265612"/>
                <a:gd name="connsiteX1" fmla="*/ 496388 w 1084217"/>
                <a:gd name="connsiteY1" fmla="*/ 4354 h 265612"/>
                <a:gd name="connsiteX2" fmla="*/ 1084217 w 1084217"/>
                <a:gd name="connsiteY2" fmla="*/ 239486 h 265612"/>
                <a:gd name="connsiteX3" fmla="*/ 1084217 w 1084217"/>
                <a:gd name="connsiteY3" fmla="*/ 239486 h 265612"/>
              </a:gdLst>
              <a:ahLst/>
              <a:cxnLst>
                <a:cxn ang="0">
                  <a:pos x="connsiteX0" y="connsiteY0"/>
                </a:cxn>
                <a:cxn ang="0">
                  <a:pos x="connsiteX1" y="connsiteY1"/>
                </a:cxn>
                <a:cxn ang="0">
                  <a:pos x="connsiteX2" y="connsiteY2"/>
                </a:cxn>
                <a:cxn ang="0">
                  <a:pos x="connsiteX3" y="connsiteY3"/>
                </a:cxn>
              </a:cxnLst>
              <a:rect l="l" t="t" r="r" b="b"/>
              <a:pathLst>
                <a:path w="1084217" h="265612">
                  <a:moveTo>
                    <a:pt x="0" y="265612"/>
                  </a:moveTo>
                  <a:cubicBezTo>
                    <a:pt x="157842" y="137160"/>
                    <a:pt x="315685" y="8708"/>
                    <a:pt x="496388" y="4354"/>
                  </a:cubicBezTo>
                  <a:cubicBezTo>
                    <a:pt x="677091" y="0"/>
                    <a:pt x="1084217" y="239486"/>
                    <a:pt x="1084217" y="239486"/>
                  </a:cubicBezTo>
                  <a:lnTo>
                    <a:pt x="1084217" y="239486"/>
                  </a:lnTo>
                </a:path>
              </a:pathLst>
            </a:cu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0" name="Freeform 29"/>
            <p:cNvSpPr/>
            <p:nvPr/>
          </p:nvSpPr>
          <p:spPr>
            <a:xfrm>
              <a:off x="5418051" y="1856024"/>
              <a:ext cx="1456884" cy="265612"/>
            </a:xfrm>
            <a:custGeom>
              <a:avLst/>
              <a:gdLst>
                <a:gd name="connsiteX0" fmla="*/ 0 w 1084217"/>
                <a:gd name="connsiteY0" fmla="*/ 265612 h 265612"/>
                <a:gd name="connsiteX1" fmla="*/ 496388 w 1084217"/>
                <a:gd name="connsiteY1" fmla="*/ 4354 h 265612"/>
                <a:gd name="connsiteX2" fmla="*/ 1084217 w 1084217"/>
                <a:gd name="connsiteY2" fmla="*/ 239486 h 265612"/>
                <a:gd name="connsiteX3" fmla="*/ 1084217 w 1084217"/>
                <a:gd name="connsiteY3" fmla="*/ 239486 h 265612"/>
              </a:gdLst>
              <a:ahLst/>
              <a:cxnLst>
                <a:cxn ang="0">
                  <a:pos x="connsiteX0" y="connsiteY0"/>
                </a:cxn>
                <a:cxn ang="0">
                  <a:pos x="connsiteX1" y="connsiteY1"/>
                </a:cxn>
                <a:cxn ang="0">
                  <a:pos x="connsiteX2" y="connsiteY2"/>
                </a:cxn>
                <a:cxn ang="0">
                  <a:pos x="connsiteX3" y="connsiteY3"/>
                </a:cxn>
              </a:cxnLst>
              <a:rect l="l" t="t" r="r" b="b"/>
              <a:pathLst>
                <a:path w="1084217" h="265612">
                  <a:moveTo>
                    <a:pt x="0" y="265612"/>
                  </a:moveTo>
                  <a:cubicBezTo>
                    <a:pt x="157842" y="137160"/>
                    <a:pt x="315685" y="8708"/>
                    <a:pt x="496388" y="4354"/>
                  </a:cubicBezTo>
                  <a:cubicBezTo>
                    <a:pt x="677091" y="0"/>
                    <a:pt x="1084217" y="239486"/>
                    <a:pt x="1084217" y="239486"/>
                  </a:cubicBezTo>
                  <a:lnTo>
                    <a:pt x="1084217" y="239486"/>
                  </a:lnTo>
                </a:path>
              </a:pathLst>
            </a:cu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4" name="Freeform 33"/>
            <p:cNvSpPr/>
            <p:nvPr/>
          </p:nvSpPr>
          <p:spPr>
            <a:xfrm>
              <a:off x="6933584" y="1864491"/>
              <a:ext cx="1456884" cy="265612"/>
            </a:xfrm>
            <a:custGeom>
              <a:avLst/>
              <a:gdLst>
                <a:gd name="connsiteX0" fmla="*/ 0 w 1084217"/>
                <a:gd name="connsiteY0" fmla="*/ 265612 h 265612"/>
                <a:gd name="connsiteX1" fmla="*/ 496388 w 1084217"/>
                <a:gd name="connsiteY1" fmla="*/ 4354 h 265612"/>
                <a:gd name="connsiteX2" fmla="*/ 1084217 w 1084217"/>
                <a:gd name="connsiteY2" fmla="*/ 239486 h 265612"/>
                <a:gd name="connsiteX3" fmla="*/ 1084217 w 1084217"/>
                <a:gd name="connsiteY3" fmla="*/ 239486 h 265612"/>
              </a:gdLst>
              <a:ahLst/>
              <a:cxnLst>
                <a:cxn ang="0">
                  <a:pos x="connsiteX0" y="connsiteY0"/>
                </a:cxn>
                <a:cxn ang="0">
                  <a:pos x="connsiteX1" y="connsiteY1"/>
                </a:cxn>
                <a:cxn ang="0">
                  <a:pos x="connsiteX2" y="connsiteY2"/>
                </a:cxn>
                <a:cxn ang="0">
                  <a:pos x="connsiteX3" y="connsiteY3"/>
                </a:cxn>
              </a:cxnLst>
              <a:rect l="l" t="t" r="r" b="b"/>
              <a:pathLst>
                <a:path w="1084217" h="265612">
                  <a:moveTo>
                    <a:pt x="0" y="265612"/>
                  </a:moveTo>
                  <a:cubicBezTo>
                    <a:pt x="157842" y="137160"/>
                    <a:pt x="315685" y="8708"/>
                    <a:pt x="496388" y="4354"/>
                  </a:cubicBezTo>
                  <a:cubicBezTo>
                    <a:pt x="677091" y="0"/>
                    <a:pt x="1084217" y="239486"/>
                    <a:pt x="1084217" y="239486"/>
                  </a:cubicBezTo>
                  <a:lnTo>
                    <a:pt x="1084217" y="239486"/>
                  </a:lnTo>
                </a:path>
              </a:pathLst>
            </a:cu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
        <p:nvSpPr>
          <p:cNvPr id="2" name="TextBox 1"/>
          <p:cNvSpPr txBox="1"/>
          <p:nvPr/>
        </p:nvSpPr>
        <p:spPr>
          <a:xfrm>
            <a:off x="4442476" y="1654919"/>
            <a:ext cx="3199337" cy="830997"/>
          </a:xfrm>
          <a:prstGeom prst="rect">
            <a:avLst/>
          </a:prstGeom>
          <a:noFill/>
        </p:spPr>
        <p:txBody>
          <a:bodyPr wrap="none" rtlCol="0">
            <a:spAutoFit/>
          </a:bodyPr>
          <a:lstStyle/>
          <a:p>
            <a:pPr algn="ctr"/>
            <a:r>
              <a:rPr lang="en-US" sz="2400" dirty="0"/>
              <a:t>Component Parts:</a:t>
            </a:r>
          </a:p>
          <a:p>
            <a:pPr algn="ctr"/>
            <a:r>
              <a:rPr lang="en-US" sz="2400" dirty="0"/>
              <a:t>factor x factor = product</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106572"/>
            <a:ext cx="8534400" cy="144662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04800"/>
            <a:ext cx="8534400" cy="2123658"/>
          </a:xfrm>
          <a:prstGeom prst="rect">
            <a:avLst/>
          </a:prstGeom>
          <a:noFill/>
        </p:spPr>
        <p:txBody>
          <a:bodyPr wrap="square" rtlCol="0">
            <a:spAutoFit/>
          </a:bodyPr>
          <a:lstStyle/>
          <a:p>
            <a:pPr algn="ctr"/>
            <a:r>
              <a:rPr lang="en-US" sz="6600" dirty="0">
                <a:latin typeface="Comic Sans MS" pitchFamily="66" charset="0"/>
              </a:rPr>
              <a:t>multiplicative comparison</a:t>
            </a:r>
          </a:p>
        </p:txBody>
      </p:sp>
      <p:sp>
        <p:nvSpPr>
          <p:cNvPr id="10" name="TextBox 9"/>
          <p:cNvSpPr txBox="1"/>
          <p:nvPr/>
        </p:nvSpPr>
        <p:spPr>
          <a:xfrm>
            <a:off x="219072" y="5229761"/>
            <a:ext cx="8620125" cy="1323439"/>
          </a:xfrm>
          <a:prstGeom prst="rect">
            <a:avLst/>
          </a:prstGeom>
          <a:noFill/>
        </p:spPr>
        <p:txBody>
          <a:bodyPr wrap="square" rtlCol="0">
            <a:spAutoFit/>
          </a:bodyPr>
          <a:lstStyle/>
          <a:p>
            <a:pPr algn="ctr"/>
            <a:r>
              <a:rPr lang="en-US" sz="4000" dirty="0">
                <a:latin typeface="Comic Sans MS" pitchFamily="66" charset="0"/>
              </a:rPr>
              <a:t>comparing the difference between values using multiplication   </a:t>
            </a:r>
          </a:p>
        </p:txBody>
      </p:sp>
      <p:pic>
        <p:nvPicPr>
          <p:cNvPr id="2050" name="Picture 2" descr="https://encrypted-tbn2.gstatic.com/images?q=tbn:ANd9GcSqje9YaX-aHd5wbEHsTNTpWPl1j0JIqZxGCcMETjbNCfTxcUkt_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6600" y="2428458"/>
            <a:ext cx="1701800" cy="2428875"/>
          </a:xfrm>
          <a:prstGeom prst="rect">
            <a:avLst/>
          </a:prstGeom>
          <a:noFill/>
          <a:extLst>
            <a:ext uri="{909E8E84-426E-40dd-AFC4-6F175D3DCCD1}">
              <a14:hiddenFill xmlns="" xmlns:a14="http://schemas.microsoft.com/office/drawing/2010/main">
                <a:solidFill>
                  <a:srgbClr val="FFFFFF"/>
                </a:solidFill>
              </a14:hiddenFill>
            </a:ext>
          </a:extLst>
        </p:spPr>
      </p:pic>
      <p:pic>
        <p:nvPicPr>
          <p:cNvPr id="6" name="Picture 2" descr="https://encrypted-tbn2.gstatic.com/images?q=tbn:ANd9GcSqje9YaX-aHd5wbEHsTNTpWPl1j0JIqZxGCcMETjbNCfTxcUkt_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73287" y="3513137"/>
            <a:ext cx="938213" cy="1191793"/>
          </a:xfrm>
          <a:prstGeom prst="rect">
            <a:avLst/>
          </a:prstGeom>
          <a:noFill/>
          <a:extLst>
            <a:ext uri="{909E8E84-426E-40dd-AFC4-6F175D3DCCD1}">
              <a14:hiddenFill xmlns="" xmlns:a14="http://schemas.microsoft.com/office/drawing/2010/main">
                <a:solidFill>
                  <a:srgbClr val="FFFFFF"/>
                </a:solidFill>
              </a14:hiddenFill>
            </a:ext>
          </a:extLst>
        </p:spPr>
      </p:pic>
      <p:sp>
        <p:nvSpPr>
          <p:cNvPr id="3" name="TextBox 2"/>
          <p:cNvSpPr txBox="1"/>
          <p:nvPr/>
        </p:nvSpPr>
        <p:spPr>
          <a:xfrm>
            <a:off x="2346034" y="2312808"/>
            <a:ext cx="2461956" cy="1200329"/>
          </a:xfrm>
          <a:prstGeom prst="rect">
            <a:avLst/>
          </a:prstGeom>
          <a:noFill/>
        </p:spPr>
        <p:txBody>
          <a:bodyPr wrap="none" rtlCol="0">
            <a:spAutoFit/>
          </a:bodyPr>
          <a:lstStyle/>
          <a:p>
            <a:r>
              <a:rPr lang="en-US" sz="2400" dirty="0"/>
              <a:t>The first flower is</a:t>
            </a:r>
          </a:p>
          <a:p>
            <a:r>
              <a:rPr lang="en-US" sz="2400" dirty="0"/>
              <a:t>2 times taller than</a:t>
            </a:r>
          </a:p>
          <a:p>
            <a:r>
              <a:rPr lang="en-US" sz="2400" dirty="0"/>
              <a:t>the second flower.</a:t>
            </a:r>
          </a:p>
        </p:txBody>
      </p:sp>
      <p:pic>
        <p:nvPicPr>
          <p:cNvPr id="2054" name="Picture 6" descr="C:\Users\lsharlow\AppData\Local\Microsoft\Windows\Temporary Internet Files\Content.IE5\99JDO9FG\MC900288999[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34793" y="3142245"/>
            <a:ext cx="2132013" cy="1933575"/>
          </a:xfrm>
          <a:prstGeom prst="rect">
            <a:avLst/>
          </a:prstGeom>
          <a:noFill/>
          <a:extLst>
            <a:ext uri="{909E8E84-426E-40dd-AFC4-6F175D3DCCD1}">
              <a14:hiddenFill xmlns="" xmlns:a14="http://schemas.microsoft.com/office/drawing/2010/main">
                <a:solidFill>
                  <a:srgbClr val="FFFFFF"/>
                </a:solidFill>
              </a14:hiddenFill>
            </a:ext>
          </a:extLst>
        </p:spPr>
      </p:pic>
      <p:sp>
        <p:nvSpPr>
          <p:cNvPr id="14" name="TextBox 13"/>
          <p:cNvSpPr txBox="1"/>
          <p:nvPr/>
        </p:nvSpPr>
        <p:spPr>
          <a:xfrm>
            <a:off x="6242757" y="2707858"/>
            <a:ext cx="2901243" cy="1200329"/>
          </a:xfrm>
          <a:prstGeom prst="rect">
            <a:avLst/>
          </a:prstGeom>
          <a:noFill/>
        </p:spPr>
        <p:txBody>
          <a:bodyPr wrap="none" rtlCol="0">
            <a:spAutoFit/>
          </a:bodyPr>
          <a:lstStyle/>
          <a:p>
            <a:r>
              <a:rPr lang="en-US" sz="2400" dirty="0"/>
              <a:t>The walk was 3 times </a:t>
            </a:r>
          </a:p>
          <a:p>
            <a:r>
              <a:rPr lang="en-US" sz="2400" dirty="0"/>
              <a:t>longer today than it</a:t>
            </a:r>
          </a:p>
          <a:p>
            <a:r>
              <a:rPr lang="en-US" sz="2400" dirty="0"/>
              <a:t>was yesterday.</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106572"/>
            <a:ext cx="8534400" cy="144662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04800"/>
            <a:ext cx="8534400" cy="1938992"/>
          </a:xfrm>
          <a:prstGeom prst="rect">
            <a:avLst/>
          </a:prstGeom>
          <a:noFill/>
        </p:spPr>
        <p:txBody>
          <a:bodyPr wrap="square" rtlCol="0">
            <a:spAutoFit/>
          </a:bodyPr>
          <a:lstStyle/>
          <a:p>
            <a:pPr algn="ctr"/>
            <a:r>
              <a:rPr lang="en-US" sz="6000" dirty="0">
                <a:latin typeface="Comic Sans MS" pitchFamily="66" charset="0"/>
              </a:rPr>
              <a:t>multiplicative identity property of one</a:t>
            </a:r>
          </a:p>
        </p:txBody>
      </p:sp>
      <p:sp>
        <p:nvSpPr>
          <p:cNvPr id="10" name="TextBox 9"/>
          <p:cNvSpPr txBox="1"/>
          <p:nvPr/>
        </p:nvSpPr>
        <p:spPr>
          <a:xfrm>
            <a:off x="381000" y="5149947"/>
            <a:ext cx="8382000" cy="1323439"/>
          </a:xfrm>
          <a:prstGeom prst="rect">
            <a:avLst/>
          </a:prstGeom>
          <a:noFill/>
        </p:spPr>
        <p:txBody>
          <a:bodyPr wrap="square" rtlCol="0">
            <a:spAutoFit/>
          </a:bodyPr>
          <a:lstStyle/>
          <a:p>
            <a:pPr algn="ctr"/>
            <a:r>
              <a:rPr lang="en-US" sz="4000" dirty="0">
                <a:latin typeface="Comic Sans MS" pitchFamily="66" charset="0"/>
              </a:rPr>
              <a:t>when a number is multiplied by 1, the product is that number</a:t>
            </a:r>
          </a:p>
        </p:txBody>
      </p:sp>
      <p:sp>
        <p:nvSpPr>
          <p:cNvPr id="11" name="TextBox 10"/>
          <p:cNvSpPr txBox="1"/>
          <p:nvPr/>
        </p:nvSpPr>
        <p:spPr>
          <a:xfrm>
            <a:off x="838201" y="2807158"/>
            <a:ext cx="7620000" cy="2062103"/>
          </a:xfrm>
          <a:prstGeom prst="rect">
            <a:avLst/>
          </a:prstGeom>
          <a:noFill/>
        </p:spPr>
        <p:txBody>
          <a:bodyPr wrap="square" rtlCol="0">
            <a:spAutoFit/>
          </a:bodyPr>
          <a:lstStyle/>
          <a:p>
            <a:pPr>
              <a:spcAft>
                <a:spcPts val="1200"/>
              </a:spcAft>
            </a:pPr>
            <a:r>
              <a:rPr lang="en-US" sz="5000" b="1" dirty="0">
                <a:effectLst>
                  <a:outerShdw blurRad="38100" dist="38100" dir="2700000" algn="tl">
                    <a:srgbClr val="000000">
                      <a:alpha val="43137"/>
                    </a:srgbClr>
                  </a:outerShdw>
                </a:effectLst>
              </a:rPr>
              <a:t>7</a:t>
            </a:r>
            <a:r>
              <a:rPr lang="en-US" sz="5000" dirty="0"/>
              <a:t> x 1 = </a:t>
            </a:r>
            <a:r>
              <a:rPr lang="en-US" sz="5000" b="1" dirty="0">
                <a:effectLst>
                  <a:outerShdw blurRad="38100" dist="38100" dir="2700000" algn="tl">
                    <a:srgbClr val="000000">
                      <a:alpha val="43137"/>
                    </a:srgbClr>
                  </a:outerShdw>
                </a:effectLst>
              </a:rPr>
              <a:t>7                 12</a:t>
            </a:r>
            <a:r>
              <a:rPr lang="en-US" sz="5000" dirty="0"/>
              <a:t> x 1 = </a:t>
            </a:r>
            <a:r>
              <a:rPr lang="en-US" sz="5000" b="1" dirty="0">
                <a:effectLst>
                  <a:outerShdw blurRad="38100" dist="38100" dir="2700000" algn="tl">
                    <a:srgbClr val="000000">
                      <a:alpha val="43137"/>
                    </a:srgbClr>
                  </a:outerShdw>
                </a:effectLst>
              </a:rPr>
              <a:t>12</a:t>
            </a:r>
          </a:p>
          <a:p>
            <a:r>
              <a:rPr lang="en-US" sz="5000" b="1" i="1" dirty="0">
                <a:effectLst>
                  <a:outerShdw blurRad="38100" dist="38100" dir="2700000" algn="tl">
                    <a:srgbClr val="000000">
                      <a:alpha val="43137"/>
                    </a:srgbClr>
                  </a:outerShdw>
                </a:effectLst>
              </a:rPr>
              <a:t>               n</a:t>
            </a:r>
            <a:r>
              <a:rPr lang="en-US" sz="5000" b="1" dirty="0">
                <a:effectLst>
                  <a:outerShdw blurRad="38100" dist="38100" dir="2700000" algn="tl">
                    <a:srgbClr val="000000">
                      <a:alpha val="43137"/>
                    </a:srgbClr>
                  </a:outerShdw>
                </a:effectLst>
              </a:rPr>
              <a:t> </a:t>
            </a:r>
            <a:r>
              <a:rPr lang="en-US" sz="5000" dirty="0">
                <a:effectLst>
                  <a:outerShdw blurRad="38100" dist="38100" dir="2700000" algn="tl">
                    <a:srgbClr val="000000">
                      <a:alpha val="43137"/>
                    </a:srgbClr>
                  </a:outerShdw>
                </a:effectLst>
              </a:rPr>
              <a:t>x 1 = </a:t>
            </a:r>
            <a:r>
              <a:rPr lang="en-US" sz="5000" b="1" i="1" dirty="0">
                <a:effectLst>
                  <a:outerShdw blurRad="38100" dist="38100" dir="2700000" algn="tl">
                    <a:srgbClr val="000000">
                      <a:alpha val="43137"/>
                    </a:srgbClr>
                  </a:outerShdw>
                </a:effectLst>
              </a:rPr>
              <a:t>n</a:t>
            </a:r>
          </a:p>
          <a:p>
            <a:pPr algn="ctr"/>
            <a:endParaRPr lang="en-US" dirty="0"/>
          </a:p>
        </p:txBody>
      </p:sp>
    </p:spTree>
    <p:extLst>
      <p:ext uri="{BB962C8B-B14F-4D97-AF65-F5344CB8AC3E}">
        <p14:creationId xmlns:p14="http://schemas.microsoft.com/office/powerpoint/2010/main" val="74429867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3"/>
          <p:cNvPicPr>
            <a:picLocks noChangeAspect="1" noChangeArrowheads="1"/>
          </p:cNvPicPr>
          <p:nvPr/>
        </p:nvPicPr>
        <p:blipFill>
          <a:blip r:embed="rId3" cstate="print"/>
          <a:srcRect/>
          <a:stretch>
            <a:fillRect/>
          </a:stretch>
        </p:blipFill>
        <p:spPr bwMode="auto">
          <a:xfrm>
            <a:off x="1066800" y="1806524"/>
            <a:ext cx="3002047" cy="2971800"/>
          </a:xfrm>
          <a:prstGeom prst="rect">
            <a:avLst/>
          </a:prstGeom>
          <a:noFill/>
          <a:ln w="9525">
            <a:noFill/>
            <a:miter lim="800000"/>
            <a:headEnd/>
            <a:tailEnd/>
          </a:ln>
        </p:spPr>
      </p:pic>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282526"/>
            <a:ext cx="8534400" cy="1446550"/>
          </a:xfrm>
          <a:prstGeom prst="rect">
            <a:avLst/>
          </a:prstGeom>
          <a:noFill/>
        </p:spPr>
        <p:txBody>
          <a:bodyPr wrap="square" rtlCol="0">
            <a:spAutoFit/>
          </a:bodyPr>
          <a:lstStyle/>
          <a:p>
            <a:pPr algn="ctr"/>
            <a:r>
              <a:rPr lang="en-US" sz="8800" dirty="0">
                <a:latin typeface="Comic Sans MS" pitchFamily="66" charset="0"/>
              </a:rPr>
              <a:t>nonagon</a:t>
            </a:r>
          </a:p>
        </p:txBody>
      </p:sp>
      <p:sp>
        <p:nvSpPr>
          <p:cNvPr id="10" name="TextBox 9"/>
          <p:cNvSpPr txBox="1"/>
          <p:nvPr/>
        </p:nvSpPr>
        <p:spPr>
          <a:xfrm>
            <a:off x="381000" y="5334000"/>
            <a:ext cx="8382000" cy="707886"/>
          </a:xfrm>
          <a:prstGeom prst="rect">
            <a:avLst/>
          </a:prstGeom>
          <a:noFill/>
        </p:spPr>
        <p:txBody>
          <a:bodyPr wrap="square" rtlCol="0">
            <a:spAutoFit/>
          </a:bodyPr>
          <a:lstStyle/>
          <a:p>
            <a:pPr algn="ctr"/>
            <a:r>
              <a:rPr lang="en-US" sz="4000" dirty="0">
                <a:latin typeface="Comic Sans MS" pitchFamily="66" charset="0"/>
              </a:rPr>
              <a:t>a polygon with 9 sides</a:t>
            </a:r>
          </a:p>
        </p:txBody>
      </p:sp>
      <p:cxnSp>
        <p:nvCxnSpPr>
          <p:cNvPr id="12" name="Straight Connector 11"/>
          <p:cNvCxnSpPr/>
          <p:nvPr/>
        </p:nvCxnSpPr>
        <p:spPr>
          <a:xfrm>
            <a:off x="6781800" y="2667000"/>
            <a:ext cx="1219200"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14" name="Straight Connector 13"/>
          <p:cNvCxnSpPr/>
          <p:nvPr/>
        </p:nvCxnSpPr>
        <p:spPr>
          <a:xfrm rot="16200000" flipH="1">
            <a:off x="7924800" y="2743200"/>
            <a:ext cx="533400" cy="381000"/>
          </a:xfrm>
          <a:prstGeom prst="line">
            <a:avLst/>
          </a:prstGeom>
          <a:ln w="28575"/>
        </p:spPr>
        <p:style>
          <a:lnRef idx="1">
            <a:schemeClr val="dk1"/>
          </a:lnRef>
          <a:fillRef idx="0">
            <a:schemeClr val="dk1"/>
          </a:fillRef>
          <a:effectRef idx="0">
            <a:schemeClr val="dk1"/>
          </a:effectRef>
          <a:fontRef idx="minor">
            <a:schemeClr val="tx1"/>
          </a:fontRef>
        </p:style>
      </p:cxnSp>
      <p:cxnSp>
        <p:nvCxnSpPr>
          <p:cNvPr id="18" name="Straight Connector 17"/>
          <p:cNvCxnSpPr/>
          <p:nvPr/>
        </p:nvCxnSpPr>
        <p:spPr>
          <a:xfrm rot="5400000">
            <a:off x="6248400" y="2743200"/>
            <a:ext cx="609600" cy="457200"/>
          </a:xfrm>
          <a:prstGeom prst="line">
            <a:avLst/>
          </a:prstGeom>
          <a:ln w="28575"/>
        </p:spPr>
        <p:style>
          <a:lnRef idx="1">
            <a:schemeClr val="dk1"/>
          </a:lnRef>
          <a:fillRef idx="0">
            <a:schemeClr val="dk1"/>
          </a:fillRef>
          <a:effectRef idx="0">
            <a:schemeClr val="dk1"/>
          </a:effectRef>
          <a:fontRef idx="minor">
            <a:schemeClr val="tx1"/>
          </a:fontRef>
        </p:style>
      </p:cxnSp>
      <p:cxnSp>
        <p:nvCxnSpPr>
          <p:cNvPr id="20" name="Straight Connector 19"/>
          <p:cNvCxnSpPr/>
          <p:nvPr/>
        </p:nvCxnSpPr>
        <p:spPr>
          <a:xfrm>
            <a:off x="6324600" y="3276600"/>
            <a:ext cx="685800"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22" name="Straight Connector 21"/>
          <p:cNvCxnSpPr/>
          <p:nvPr/>
        </p:nvCxnSpPr>
        <p:spPr>
          <a:xfrm rot="10800000">
            <a:off x="7620000" y="3200400"/>
            <a:ext cx="762000"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24" name="Straight Connector 23"/>
          <p:cNvCxnSpPr/>
          <p:nvPr/>
        </p:nvCxnSpPr>
        <p:spPr>
          <a:xfrm rot="5400000">
            <a:off x="6629400" y="3657600"/>
            <a:ext cx="762000"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29" name="Straight Connector 28"/>
          <p:cNvCxnSpPr/>
          <p:nvPr/>
        </p:nvCxnSpPr>
        <p:spPr>
          <a:xfrm rot="5400000">
            <a:off x="7239000" y="3581400"/>
            <a:ext cx="762000"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31" name="Straight Connector 30"/>
          <p:cNvCxnSpPr/>
          <p:nvPr/>
        </p:nvCxnSpPr>
        <p:spPr>
          <a:xfrm rot="5400000">
            <a:off x="7200900" y="4152900"/>
            <a:ext cx="609600" cy="22860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33" name="Straight Connector 32"/>
          <p:cNvCxnSpPr/>
          <p:nvPr/>
        </p:nvCxnSpPr>
        <p:spPr>
          <a:xfrm rot="16200000" flipH="1">
            <a:off x="6934200" y="4114800"/>
            <a:ext cx="533400" cy="381000"/>
          </a:xfrm>
          <a:prstGeom prst="line">
            <a:avLst/>
          </a:prstGeom>
          <a:ln w="28575"/>
        </p:spPr>
        <p:style>
          <a:lnRef idx="1">
            <a:schemeClr val="dk1"/>
          </a:lnRef>
          <a:fillRef idx="0">
            <a:schemeClr val="dk1"/>
          </a:fillRef>
          <a:effectRef idx="0">
            <a:schemeClr val="dk1"/>
          </a:effectRef>
          <a:fontRef idx="minor">
            <a:schemeClr val="tx1"/>
          </a:fontRef>
        </p:style>
      </p:cxn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 y="381000"/>
            <a:ext cx="8305800" cy="1323439"/>
          </a:xfrm>
          <a:prstGeom prst="rect">
            <a:avLst/>
          </a:prstGeom>
          <a:noFill/>
        </p:spPr>
        <p:txBody>
          <a:bodyPr wrap="square" rtlCol="0">
            <a:spAutoFit/>
          </a:bodyPr>
          <a:lstStyle/>
          <a:p>
            <a:pPr algn="ctr"/>
            <a:r>
              <a:rPr lang="en-US" sz="8000" dirty="0">
                <a:latin typeface="Comic Sans MS" pitchFamily="66" charset="0"/>
              </a:rPr>
              <a:t>number forms</a:t>
            </a:r>
          </a:p>
        </p:txBody>
      </p:sp>
      <p:sp>
        <p:nvSpPr>
          <p:cNvPr id="5" name="TextBox 4"/>
          <p:cNvSpPr txBox="1"/>
          <p:nvPr/>
        </p:nvSpPr>
        <p:spPr>
          <a:xfrm>
            <a:off x="457200" y="1704439"/>
            <a:ext cx="8481848" cy="4585871"/>
          </a:xfrm>
          <a:prstGeom prst="rect">
            <a:avLst/>
          </a:prstGeom>
          <a:noFill/>
        </p:spPr>
        <p:txBody>
          <a:bodyPr wrap="square" rtlCol="0">
            <a:spAutoFit/>
          </a:bodyPr>
          <a:lstStyle/>
          <a:p>
            <a:r>
              <a:rPr lang="en-US" sz="3600" dirty="0"/>
              <a:t>Standard form: </a:t>
            </a:r>
            <a:r>
              <a:rPr lang="en-US" sz="4400" b="1" dirty="0"/>
              <a:t>3045</a:t>
            </a:r>
          </a:p>
          <a:p>
            <a:endParaRPr lang="en-US" sz="2800" dirty="0"/>
          </a:p>
          <a:p>
            <a:r>
              <a:rPr lang="en-US" sz="3600" dirty="0"/>
              <a:t>Word form: </a:t>
            </a:r>
            <a:r>
              <a:rPr lang="en-US" sz="4400" b="1" dirty="0"/>
              <a:t>three thousand, forty-five</a:t>
            </a:r>
            <a:endParaRPr lang="en-US" sz="3600" b="1" dirty="0"/>
          </a:p>
          <a:p>
            <a:endParaRPr lang="en-US" sz="2800" dirty="0"/>
          </a:p>
          <a:p>
            <a:r>
              <a:rPr lang="en-US" sz="3600" dirty="0"/>
              <a:t>Expanded form: </a:t>
            </a:r>
            <a:r>
              <a:rPr lang="en-US" sz="4400" b="1" dirty="0"/>
              <a:t>3000 + 40 + 5 </a:t>
            </a:r>
          </a:p>
          <a:p>
            <a:r>
              <a:rPr lang="en-US" sz="3200" b="1" dirty="0"/>
              <a:t>(see </a:t>
            </a:r>
            <a:r>
              <a:rPr lang="en-US" sz="3200" b="1" i="1" dirty="0"/>
              <a:t>expanded form </a:t>
            </a:r>
            <a:r>
              <a:rPr lang="en-US" sz="3200" b="1" dirty="0"/>
              <a:t>card for more examples)</a:t>
            </a:r>
          </a:p>
          <a:p>
            <a:endParaRPr lang="en-US" sz="2800" dirty="0"/>
          </a:p>
          <a:p>
            <a:r>
              <a:rPr lang="en-US" sz="3600" dirty="0"/>
              <a:t>Unit form: </a:t>
            </a:r>
            <a:r>
              <a:rPr lang="en-US" sz="4400" b="1" dirty="0"/>
              <a:t>3 thousands 4 tens 5 ones</a:t>
            </a:r>
            <a:endParaRPr lang="en-US" sz="3600" b="1" dirty="0"/>
          </a:p>
        </p:txBody>
      </p:sp>
    </p:spTree>
    <p:extLst>
      <p:ext uri="{BB962C8B-B14F-4D97-AF65-F5344CB8AC3E}">
        <p14:creationId xmlns:p14="http://schemas.microsoft.com/office/powerpoint/2010/main" val="255312724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57200" y="381000"/>
            <a:ext cx="8305800" cy="1323439"/>
          </a:xfrm>
          <a:prstGeom prst="rect">
            <a:avLst/>
          </a:prstGeom>
          <a:noFill/>
        </p:spPr>
        <p:txBody>
          <a:bodyPr wrap="square" rtlCol="0">
            <a:spAutoFit/>
          </a:bodyPr>
          <a:lstStyle/>
          <a:p>
            <a:pPr algn="ctr"/>
            <a:r>
              <a:rPr lang="en-US" sz="8000" dirty="0">
                <a:latin typeface="Comic Sans MS" pitchFamily="66" charset="0"/>
              </a:rPr>
              <a:t>number model</a:t>
            </a:r>
          </a:p>
        </p:txBody>
      </p:sp>
      <p:sp>
        <p:nvSpPr>
          <p:cNvPr id="5" name="TextBox 4"/>
          <p:cNvSpPr txBox="1"/>
          <p:nvPr/>
        </p:nvSpPr>
        <p:spPr>
          <a:xfrm>
            <a:off x="381000" y="5045075"/>
            <a:ext cx="8382000" cy="1200329"/>
          </a:xfrm>
          <a:prstGeom prst="rect">
            <a:avLst/>
          </a:prstGeom>
          <a:noFill/>
        </p:spPr>
        <p:txBody>
          <a:bodyPr wrap="square" rtlCol="0">
            <a:spAutoFit/>
          </a:bodyPr>
          <a:lstStyle/>
          <a:p>
            <a:pPr algn="ctr"/>
            <a:r>
              <a:rPr lang="en-US" sz="3600" dirty="0">
                <a:latin typeface="Comic Sans MS" pitchFamily="66" charset="0"/>
              </a:rPr>
              <a:t>a mathematical representation of a situation</a:t>
            </a:r>
          </a:p>
        </p:txBody>
      </p:sp>
      <p:pic>
        <p:nvPicPr>
          <p:cNvPr id="3075" name="Picture 3" descr="C:\Users\lsharlow\AppData\Local\Microsoft\Windows\Temporary Internet Files\Content.IE5\C5NAPZLE\MC900089056[1].wmf"/>
          <p:cNvPicPr>
            <a:picLocks noChangeAspect="1" noChangeArrowheads="1"/>
          </p:cNvPicPr>
          <p:nvPr/>
        </p:nvPicPr>
        <p:blipFill>
          <a:blip r:embed="rId3" cstate="print">
            <a:grayscl/>
            <a:extLst>
              <a:ext uri="{28A0092B-C50C-407E-A947-70E740481C1C}">
                <a14:useLocalDpi xmlns:a14="http://schemas.microsoft.com/office/drawing/2010/main" val="0"/>
              </a:ext>
            </a:extLst>
          </a:blip>
          <a:srcRect/>
          <a:stretch>
            <a:fillRect/>
          </a:stretch>
        </p:blipFill>
        <p:spPr bwMode="auto">
          <a:xfrm>
            <a:off x="1216488" y="1771114"/>
            <a:ext cx="1826933" cy="2071574"/>
          </a:xfrm>
          <a:prstGeom prst="rect">
            <a:avLst/>
          </a:prstGeom>
          <a:noFill/>
          <a:extLst>
            <a:ext uri="{909E8E84-426E-40dd-AFC4-6F175D3DCCD1}">
              <a14:hiddenFill xmlns="" xmlns:a14="http://schemas.microsoft.com/office/drawing/2010/main">
                <a:solidFill>
                  <a:srgbClr val="FFFFFF"/>
                </a:solidFill>
              </a14:hiddenFill>
            </a:ext>
          </a:extLst>
        </p:spPr>
      </p:pic>
      <p:sp>
        <p:nvSpPr>
          <p:cNvPr id="2" name="TextBox 1"/>
          <p:cNvSpPr txBox="1"/>
          <p:nvPr/>
        </p:nvSpPr>
        <p:spPr>
          <a:xfrm>
            <a:off x="304800" y="3657392"/>
            <a:ext cx="4352217" cy="1200329"/>
          </a:xfrm>
          <a:prstGeom prst="rect">
            <a:avLst/>
          </a:prstGeom>
          <a:noFill/>
        </p:spPr>
        <p:txBody>
          <a:bodyPr wrap="none" rtlCol="0">
            <a:spAutoFit/>
          </a:bodyPr>
          <a:lstStyle/>
          <a:p>
            <a:pPr algn="ctr"/>
            <a:r>
              <a:rPr lang="en-US" sz="4400" dirty="0"/>
              <a:t>1 + 2 = 3</a:t>
            </a:r>
          </a:p>
          <a:p>
            <a:r>
              <a:rPr lang="en-US" sz="2800" dirty="0"/>
              <a:t>1 boy and 2 girls = 3 children</a:t>
            </a:r>
          </a:p>
        </p:txBody>
      </p:sp>
      <p:pic>
        <p:nvPicPr>
          <p:cNvPr id="2050" name="Picture 2" descr="http://c3e308.medialib.glogster.com/media/a5/a57e9f2225dbcc8ef0a493c14202abb7a0ae36266c00417aa0b95659fe6a76e7/300-29696.gif"/>
          <p:cNvPicPr>
            <a:picLocks noChangeAspect="1" noChangeArrowheads="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5877038" y="2905126"/>
            <a:ext cx="1253801" cy="1638300"/>
          </a:xfrm>
          <a:prstGeom prst="rect">
            <a:avLst/>
          </a:prstGeom>
          <a:noFill/>
          <a:extLst>
            <a:ext uri="{909E8E84-426E-40dd-AFC4-6F175D3DCCD1}">
              <a14:hiddenFill xmlns="" xmlns:a14="http://schemas.microsoft.com/office/drawing/2010/main">
                <a:solidFill>
                  <a:srgbClr val="FFFFFF"/>
                </a:solidFill>
              </a14:hiddenFill>
            </a:ext>
          </a:extLst>
        </p:spPr>
      </p:pic>
      <p:pic>
        <p:nvPicPr>
          <p:cNvPr id="12" name="Picture 2" descr="http://c3e308.medialib.glogster.com/media/a5/a57e9f2225dbcc8ef0a493c14202abb7a0ae36266c00417aa0b95659fe6a76e7/300-29696.gif"/>
          <p:cNvPicPr>
            <a:picLocks noChangeAspect="1" noChangeArrowheads="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6995852" y="3023538"/>
            <a:ext cx="1253801" cy="1638300"/>
          </a:xfrm>
          <a:prstGeom prst="rect">
            <a:avLst/>
          </a:prstGeom>
          <a:noFill/>
          <a:extLst>
            <a:ext uri="{909E8E84-426E-40dd-AFC4-6F175D3DCCD1}">
              <a14:hiddenFill xmlns="" xmlns:a14="http://schemas.microsoft.com/office/drawing/2010/main">
                <a:solidFill>
                  <a:srgbClr val="FFFFFF"/>
                </a:solidFill>
              </a14:hiddenFill>
            </a:ext>
          </a:extLst>
        </p:spPr>
      </p:pic>
      <p:sp>
        <p:nvSpPr>
          <p:cNvPr id="13" name="TextBox 12"/>
          <p:cNvSpPr txBox="1"/>
          <p:nvPr/>
        </p:nvSpPr>
        <p:spPr>
          <a:xfrm>
            <a:off x="4000551" y="1580734"/>
            <a:ext cx="5183663" cy="1200329"/>
          </a:xfrm>
          <a:prstGeom prst="rect">
            <a:avLst/>
          </a:prstGeom>
          <a:noFill/>
        </p:spPr>
        <p:txBody>
          <a:bodyPr wrap="none" rtlCol="0">
            <a:spAutoFit/>
          </a:bodyPr>
          <a:lstStyle/>
          <a:p>
            <a:pPr algn="ctr"/>
            <a:r>
              <a:rPr lang="en-US" sz="4400" dirty="0"/>
              <a:t>2 x 6 = 12</a:t>
            </a:r>
          </a:p>
          <a:p>
            <a:r>
              <a:rPr lang="en-US" sz="2800" dirty="0"/>
              <a:t>2 groups of 6 crayons = 12 crayons</a:t>
            </a:r>
          </a:p>
        </p:txBody>
      </p:sp>
    </p:spTree>
    <p:extLst>
      <p:ext uri="{BB962C8B-B14F-4D97-AF65-F5344CB8AC3E}">
        <p14:creationId xmlns:p14="http://schemas.microsoft.com/office/powerpoint/2010/main" val="392154709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57200" y="381000"/>
            <a:ext cx="8305800" cy="1323439"/>
          </a:xfrm>
          <a:prstGeom prst="rect">
            <a:avLst/>
          </a:prstGeom>
          <a:noFill/>
        </p:spPr>
        <p:txBody>
          <a:bodyPr wrap="square" rtlCol="0">
            <a:spAutoFit/>
          </a:bodyPr>
          <a:lstStyle/>
          <a:p>
            <a:pPr algn="ctr"/>
            <a:r>
              <a:rPr lang="en-US" sz="8000" dirty="0">
                <a:latin typeface="Comic Sans MS" pitchFamily="66" charset="0"/>
              </a:rPr>
              <a:t>number sentence</a:t>
            </a:r>
          </a:p>
        </p:txBody>
      </p:sp>
      <p:sp>
        <p:nvSpPr>
          <p:cNvPr id="10" name="TextBox 9"/>
          <p:cNvSpPr txBox="1"/>
          <p:nvPr/>
        </p:nvSpPr>
        <p:spPr>
          <a:xfrm>
            <a:off x="381000" y="5181600"/>
            <a:ext cx="8382000" cy="1200329"/>
          </a:xfrm>
          <a:prstGeom prst="rect">
            <a:avLst/>
          </a:prstGeom>
          <a:noFill/>
        </p:spPr>
        <p:txBody>
          <a:bodyPr wrap="square" rtlCol="0">
            <a:spAutoFit/>
          </a:bodyPr>
          <a:lstStyle/>
          <a:p>
            <a:pPr algn="ctr"/>
            <a:r>
              <a:rPr lang="en-US" sz="3600" dirty="0">
                <a:latin typeface="Comic Sans MS" pitchFamily="66" charset="0"/>
              </a:rPr>
              <a:t>an equation (=) or inequality (&lt;,&gt;, ≤, ≥, ≠) with numbers</a:t>
            </a:r>
          </a:p>
        </p:txBody>
      </p:sp>
      <p:sp>
        <p:nvSpPr>
          <p:cNvPr id="11" name="TextBox 10"/>
          <p:cNvSpPr txBox="1"/>
          <p:nvPr/>
        </p:nvSpPr>
        <p:spPr>
          <a:xfrm>
            <a:off x="228600" y="2057400"/>
            <a:ext cx="8856912" cy="2354491"/>
          </a:xfrm>
          <a:prstGeom prst="rect">
            <a:avLst/>
          </a:prstGeom>
          <a:noFill/>
        </p:spPr>
        <p:txBody>
          <a:bodyPr wrap="square" rtlCol="0">
            <a:spAutoFit/>
          </a:bodyPr>
          <a:lstStyle/>
          <a:p>
            <a:pPr>
              <a:spcAft>
                <a:spcPts val="1800"/>
              </a:spcAft>
            </a:pPr>
            <a:r>
              <a:rPr lang="en-US" sz="6600" dirty="0"/>
              <a:t>  5 + 3 = 8		7 &gt; 4 x 1</a:t>
            </a:r>
          </a:p>
          <a:p>
            <a:r>
              <a:rPr lang="en-US" sz="6600" dirty="0"/>
              <a:t>5 + 2 &lt; 8	   5 + 3 </a:t>
            </a:r>
            <a:r>
              <a:rPr lang="en-US" sz="6600" dirty="0">
                <a:latin typeface="Arial"/>
                <a:cs typeface="Arial"/>
              </a:rPr>
              <a:t>≠ </a:t>
            </a:r>
            <a:r>
              <a:rPr lang="en-US" sz="6600" dirty="0">
                <a:cs typeface="Arial"/>
              </a:rPr>
              <a:t>2 + 1</a:t>
            </a:r>
            <a:endParaRPr lang="en-US" sz="6600" dirty="0"/>
          </a:p>
        </p:txBody>
      </p:sp>
    </p:spTree>
    <p:extLst>
      <p:ext uri="{BB962C8B-B14F-4D97-AF65-F5344CB8AC3E}">
        <p14:creationId xmlns:p14="http://schemas.microsoft.com/office/powerpoint/2010/main" val="254751071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04800" y="228600"/>
            <a:ext cx="85344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304800" y="5261316"/>
            <a:ext cx="8534400" cy="135213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74320"/>
            <a:ext cx="6781800" cy="1446550"/>
          </a:xfrm>
          <a:prstGeom prst="rect">
            <a:avLst/>
          </a:prstGeom>
          <a:noFill/>
        </p:spPr>
        <p:txBody>
          <a:bodyPr wrap="square" rtlCol="0">
            <a:spAutoFit/>
          </a:bodyPr>
          <a:lstStyle/>
          <a:p>
            <a:pPr algn="ctr"/>
            <a:r>
              <a:rPr lang="en-US" sz="8800" dirty="0">
                <a:latin typeface="Comic Sans MS" pitchFamily="66" charset="0"/>
              </a:rPr>
              <a:t>numerator</a:t>
            </a:r>
          </a:p>
        </p:txBody>
      </p:sp>
      <p:sp>
        <p:nvSpPr>
          <p:cNvPr id="10" name="TextBox 9"/>
          <p:cNvSpPr txBox="1"/>
          <p:nvPr/>
        </p:nvSpPr>
        <p:spPr>
          <a:xfrm>
            <a:off x="338796" y="5230662"/>
            <a:ext cx="8382000" cy="1815882"/>
          </a:xfrm>
          <a:prstGeom prst="rect">
            <a:avLst/>
          </a:prstGeom>
          <a:noFill/>
        </p:spPr>
        <p:txBody>
          <a:bodyPr wrap="square" rtlCol="0">
            <a:spAutoFit/>
          </a:bodyPr>
          <a:lstStyle/>
          <a:p>
            <a:pPr algn="ctr"/>
            <a:r>
              <a:rPr lang="en-US" sz="2800" dirty="0">
                <a:latin typeface="Comic Sans MS" pitchFamily="66" charset="0"/>
              </a:rPr>
              <a:t>tells how many equal parts of a whole are being described</a:t>
            </a:r>
          </a:p>
          <a:p>
            <a:pPr algn="ctr"/>
            <a:r>
              <a:rPr lang="en-US" sz="2800" dirty="0">
                <a:latin typeface="Comic Sans MS" pitchFamily="66" charset="0"/>
              </a:rPr>
              <a:t>(the top number of a fraction) </a:t>
            </a:r>
          </a:p>
          <a:p>
            <a:pPr algn="ctr"/>
            <a:endParaRPr lang="en-US" sz="2800" dirty="0">
              <a:latin typeface="Comic Sans MS" pitchFamily="66" charset="0"/>
            </a:endParaRPr>
          </a:p>
        </p:txBody>
      </p:sp>
      <p:sp>
        <p:nvSpPr>
          <p:cNvPr id="11" name="TextBox 10"/>
          <p:cNvSpPr txBox="1"/>
          <p:nvPr/>
        </p:nvSpPr>
        <p:spPr>
          <a:xfrm>
            <a:off x="0" y="1647760"/>
            <a:ext cx="3022121" cy="1938992"/>
          </a:xfrm>
          <a:prstGeom prst="rect">
            <a:avLst/>
          </a:prstGeom>
          <a:noFill/>
        </p:spPr>
        <p:txBody>
          <a:bodyPr wrap="square" rtlCol="0">
            <a:spAutoFit/>
          </a:bodyPr>
          <a:lstStyle/>
          <a:p>
            <a:pPr algn="ctr"/>
            <a:r>
              <a:rPr lang="en-US" sz="6000" dirty="0"/>
              <a:t>2</a:t>
            </a:r>
          </a:p>
          <a:p>
            <a:pPr algn="ctr"/>
            <a:r>
              <a:rPr lang="en-US" sz="6000" dirty="0"/>
              <a:t>4</a:t>
            </a:r>
          </a:p>
        </p:txBody>
      </p:sp>
      <p:cxnSp>
        <p:nvCxnSpPr>
          <p:cNvPr id="13" name="Straight Connector 12"/>
          <p:cNvCxnSpPr/>
          <p:nvPr/>
        </p:nvCxnSpPr>
        <p:spPr>
          <a:xfrm>
            <a:off x="1096642" y="2639700"/>
            <a:ext cx="838200"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16" name="Straight Arrow Connector 15"/>
          <p:cNvCxnSpPr/>
          <p:nvPr/>
        </p:nvCxnSpPr>
        <p:spPr>
          <a:xfrm rot="10800000">
            <a:off x="1865666" y="2232405"/>
            <a:ext cx="652682" cy="16121"/>
          </a:xfrm>
          <a:prstGeom prst="straightConnector1">
            <a:avLst/>
          </a:prstGeom>
          <a:ln w="38100">
            <a:tailEnd type="arrow"/>
          </a:ln>
        </p:spPr>
        <p:style>
          <a:lnRef idx="1">
            <a:schemeClr val="dk1"/>
          </a:lnRef>
          <a:fillRef idx="0">
            <a:schemeClr val="dk1"/>
          </a:fillRef>
          <a:effectRef idx="0">
            <a:schemeClr val="dk1"/>
          </a:effectRef>
          <a:fontRef idx="minor">
            <a:schemeClr val="tx1"/>
          </a:fontRef>
        </p:style>
      </p:cxnSp>
      <p:grpSp>
        <p:nvGrpSpPr>
          <p:cNvPr id="31" name="Group 30"/>
          <p:cNvGrpSpPr/>
          <p:nvPr/>
        </p:nvGrpSpPr>
        <p:grpSpPr>
          <a:xfrm>
            <a:off x="6596996" y="1891183"/>
            <a:ext cx="1618536" cy="1447800"/>
            <a:chOff x="6273439" y="1820844"/>
            <a:chExt cx="1618536" cy="1447800"/>
          </a:xfrm>
        </p:grpSpPr>
        <p:sp>
          <p:nvSpPr>
            <p:cNvPr id="22" name="Oval 21"/>
            <p:cNvSpPr/>
            <p:nvPr/>
          </p:nvSpPr>
          <p:spPr>
            <a:xfrm rot="5400000">
              <a:off x="6737749" y="2114418"/>
              <a:ext cx="1447800" cy="860652"/>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grpSp>
          <p:nvGrpSpPr>
            <p:cNvPr id="26" name="Group 25"/>
            <p:cNvGrpSpPr/>
            <p:nvPr/>
          </p:nvGrpSpPr>
          <p:grpSpPr>
            <a:xfrm>
              <a:off x="6273439" y="2001381"/>
              <a:ext cx="1433919" cy="1143000"/>
              <a:chOff x="6273439" y="2001381"/>
              <a:chExt cx="1433919" cy="1143000"/>
            </a:xfrm>
          </p:grpSpPr>
          <p:sp>
            <p:nvSpPr>
              <p:cNvPr id="17" name="5-Point Star 16"/>
              <p:cNvSpPr/>
              <p:nvPr/>
            </p:nvSpPr>
            <p:spPr>
              <a:xfrm rot="5400000">
                <a:off x="7244035" y="1995257"/>
                <a:ext cx="457200" cy="469447"/>
              </a:xfrm>
              <a:prstGeom prst="star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9" name="5-Point Star 18"/>
              <p:cNvSpPr/>
              <p:nvPr/>
            </p:nvSpPr>
            <p:spPr>
              <a:xfrm rot="5400000">
                <a:off x="7244035" y="2681057"/>
                <a:ext cx="457200" cy="469447"/>
              </a:xfrm>
              <a:prstGeom prst="star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0" name="5-Point Star 19"/>
              <p:cNvSpPr/>
              <p:nvPr/>
            </p:nvSpPr>
            <p:spPr>
              <a:xfrm rot="5400000">
                <a:off x="6279563" y="2681057"/>
                <a:ext cx="457200" cy="469447"/>
              </a:xfrm>
              <a:prstGeom prst="star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1" name="5-Point Star 20"/>
              <p:cNvSpPr/>
              <p:nvPr/>
            </p:nvSpPr>
            <p:spPr>
              <a:xfrm rot="5400000">
                <a:off x="6279563" y="1995257"/>
                <a:ext cx="457200" cy="469447"/>
              </a:xfrm>
              <a:prstGeom prst="star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grpSp>
      </p:grpSp>
      <p:grpSp>
        <p:nvGrpSpPr>
          <p:cNvPr id="34" name="Group 33"/>
          <p:cNvGrpSpPr/>
          <p:nvPr/>
        </p:nvGrpSpPr>
        <p:grpSpPr>
          <a:xfrm>
            <a:off x="853038" y="4181724"/>
            <a:ext cx="7141780" cy="1043976"/>
            <a:chOff x="867106" y="3942573"/>
            <a:chExt cx="7141780" cy="1043976"/>
          </a:xfrm>
        </p:grpSpPr>
        <p:pic>
          <p:nvPicPr>
            <p:cNvPr id="24" name="Picture 1"/>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1351072" y="4176924"/>
              <a:ext cx="6408737" cy="809625"/>
            </a:xfrm>
            <a:prstGeom prst="rect">
              <a:avLst/>
            </a:prstGeom>
            <a:noFill/>
            <a:ln w="9525">
              <a:noFill/>
              <a:miter lim="800000"/>
              <a:headEnd/>
              <a:tailEnd/>
            </a:ln>
          </p:spPr>
        </p:pic>
        <p:cxnSp>
          <p:nvCxnSpPr>
            <p:cNvPr id="25" name="Straight Arrow Connector 24"/>
            <p:cNvCxnSpPr/>
            <p:nvPr/>
          </p:nvCxnSpPr>
          <p:spPr>
            <a:xfrm flipV="1">
              <a:off x="867106" y="4328407"/>
              <a:ext cx="7141780" cy="15765"/>
            </a:xfrm>
            <a:prstGeom prst="straightConnector1">
              <a:avLst/>
            </a:prstGeom>
            <a:ln w="28575">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9" name="Left Brace 28"/>
            <p:cNvSpPr/>
            <p:nvPr/>
          </p:nvSpPr>
          <p:spPr>
            <a:xfrm rot="5400000">
              <a:off x="2167728" y="3391928"/>
              <a:ext cx="332511" cy="1433802"/>
            </a:xfrm>
            <a:prstGeom prst="lef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0" name="Left Brace 29"/>
            <p:cNvSpPr/>
            <p:nvPr/>
          </p:nvSpPr>
          <p:spPr>
            <a:xfrm rot="5400000">
              <a:off x="3647298" y="3391928"/>
              <a:ext cx="332511" cy="1433802"/>
            </a:xfrm>
            <a:prstGeom prst="lef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7" name="Rectangle 26"/>
            <p:cNvSpPr/>
            <p:nvPr/>
          </p:nvSpPr>
          <p:spPr>
            <a:xfrm>
              <a:off x="1480701" y="4464146"/>
              <a:ext cx="311085" cy="38649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0</a:t>
              </a:r>
            </a:p>
          </p:txBody>
        </p:sp>
        <p:sp>
          <p:nvSpPr>
            <p:cNvPr id="28" name="Rectangle 27"/>
            <p:cNvSpPr/>
            <p:nvPr/>
          </p:nvSpPr>
          <p:spPr>
            <a:xfrm>
              <a:off x="7348101" y="4455181"/>
              <a:ext cx="311085" cy="38649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1</a:t>
              </a:r>
            </a:p>
          </p:txBody>
        </p:sp>
      </p:grpSp>
      <p:sp>
        <p:nvSpPr>
          <p:cNvPr id="23" name="TextBox 22"/>
          <p:cNvSpPr txBox="1"/>
          <p:nvPr/>
        </p:nvSpPr>
        <p:spPr>
          <a:xfrm>
            <a:off x="2611979" y="2039815"/>
            <a:ext cx="2114681" cy="461665"/>
          </a:xfrm>
          <a:prstGeom prst="rect">
            <a:avLst/>
          </a:prstGeom>
          <a:noFill/>
        </p:spPr>
        <p:txBody>
          <a:bodyPr wrap="none" rtlCol="0">
            <a:spAutoFit/>
          </a:bodyPr>
          <a:lstStyle/>
          <a:p>
            <a:r>
              <a:rPr lang="en-US" sz="2400" dirty="0"/>
              <a:t>parts described</a:t>
            </a: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304800" y="228600"/>
            <a:ext cx="8534400" cy="6324599"/>
            <a:chOff x="304800" y="228600"/>
            <a:chExt cx="8534400" cy="6324599"/>
          </a:xfrm>
        </p:grpSpPr>
        <p:sp>
          <p:nvSpPr>
            <p:cNvPr id="5" name="Rectangle 4"/>
            <p:cNvSpPr/>
            <p:nvPr/>
          </p:nvSpPr>
          <p:spPr>
            <a:xfrm>
              <a:off x="304800" y="228600"/>
              <a:ext cx="85344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304800" y="5162842"/>
              <a:ext cx="8534400" cy="139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143000" y="260252"/>
              <a:ext cx="6781800" cy="1446550"/>
            </a:xfrm>
            <a:prstGeom prst="rect">
              <a:avLst/>
            </a:prstGeom>
            <a:noFill/>
          </p:spPr>
          <p:txBody>
            <a:bodyPr wrap="square" rtlCol="0">
              <a:spAutoFit/>
            </a:bodyPr>
            <a:lstStyle/>
            <a:p>
              <a:pPr algn="ctr"/>
              <a:r>
                <a:rPr lang="en-US" sz="8800" dirty="0">
                  <a:latin typeface="Comic Sans MS" pitchFamily="66" charset="0"/>
                </a:rPr>
                <a:t>obtuse angle</a:t>
              </a:r>
            </a:p>
          </p:txBody>
        </p:sp>
        <p:sp>
          <p:nvSpPr>
            <p:cNvPr id="8" name="TextBox 7"/>
            <p:cNvSpPr txBox="1"/>
            <p:nvPr/>
          </p:nvSpPr>
          <p:spPr>
            <a:xfrm>
              <a:off x="352865" y="5332828"/>
              <a:ext cx="8382000" cy="1077218"/>
            </a:xfrm>
            <a:prstGeom prst="rect">
              <a:avLst/>
            </a:prstGeom>
            <a:noFill/>
          </p:spPr>
          <p:txBody>
            <a:bodyPr wrap="square" rtlCol="0">
              <a:spAutoFit/>
            </a:bodyPr>
            <a:lstStyle/>
            <a:p>
              <a:pPr algn="ctr"/>
              <a:r>
                <a:rPr lang="en-US" sz="3200" dirty="0">
                  <a:latin typeface="Comic Sans MS" pitchFamily="66" charset="0"/>
                  <a:cs typeface="Arial" pitchFamily="34" charset="0"/>
                </a:rPr>
                <a:t>an angle with a measure greater than 90</a:t>
              </a:r>
              <a:r>
                <a:rPr lang="en-US" sz="4000" baseline="30000" dirty="0">
                  <a:latin typeface="Comic Sans MS"/>
                  <a:cs typeface="Arial" pitchFamily="34" charset="0"/>
                  <a:sym typeface="ArithmeText"/>
                </a:rPr>
                <a:t>°</a:t>
              </a:r>
              <a:r>
                <a:rPr lang="en-US" sz="3200" dirty="0">
                  <a:latin typeface="Comic Sans MS" pitchFamily="66" charset="0"/>
                  <a:cs typeface="Arial" pitchFamily="34" charset="0"/>
                </a:rPr>
                <a:t> and less than 180</a:t>
              </a:r>
              <a:r>
                <a:rPr lang="en-US" sz="4000" baseline="30000" dirty="0">
                  <a:latin typeface="Comic Sans MS"/>
                  <a:cs typeface="Arial" pitchFamily="34" charset="0"/>
                  <a:sym typeface="ArithmeText"/>
                </a:rPr>
                <a:t>°</a:t>
              </a:r>
              <a:endParaRPr lang="en-US" sz="4000" baseline="30000" dirty="0">
                <a:latin typeface="Comic Sans MS" pitchFamily="66" charset="0"/>
                <a:cs typeface="Arial" pitchFamily="34" charset="0"/>
              </a:endParaRPr>
            </a:p>
          </p:txBody>
        </p:sp>
      </p:grpSp>
      <p:pic>
        <p:nvPicPr>
          <p:cNvPr id="141313" name="Picture 1"/>
          <p:cNvPicPr>
            <a:picLocks noChangeAspect="1" noChangeArrowheads="1"/>
          </p:cNvPicPr>
          <p:nvPr/>
        </p:nvPicPr>
        <p:blipFill>
          <a:blip r:embed="rId3" cstate="print">
            <a:clrChange>
              <a:clrFrom>
                <a:srgbClr val="FFFFFF"/>
              </a:clrFrom>
              <a:clrTo>
                <a:srgbClr val="FFFFFF">
                  <a:alpha val="0"/>
                </a:srgbClr>
              </a:clrTo>
            </a:clrChange>
            <a:grayscl/>
          </a:blip>
          <a:srcRect/>
          <a:stretch>
            <a:fillRect/>
          </a:stretch>
        </p:blipFill>
        <p:spPr bwMode="auto">
          <a:xfrm>
            <a:off x="453989" y="2711301"/>
            <a:ext cx="2440570" cy="2150213"/>
          </a:xfrm>
          <a:prstGeom prst="rect">
            <a:avLst/>
          </a:prstGeom>
          <a:noFill/>
          <a:ln w="9525">
            <a:noFill/>
            <a:miter lim="800000"/>
            <a:headEnd/>
            <a:tailEnd/>
          </a:ln>
        </p:spPr>
      </p:pic>
      <p:pic>
        <p:nvPicPr>
          <p:cNvPr id="141314" name="Picture 2"/>
          <p:cNvPicPr>
            <a:picLocks noChangeAspect="1" noChangeArrowheads="1"/>
          </p:cNvPicPr>
          <p:nvPr/>
        </p:nvPicPr>
        <p:blipFill>
          <a:blip r:embed="rId4" cstate="print">
            <a:clrChange>
              <a:clrFrom>
                <a:srgbClr val="FFFFFF"/>
              </a:clrFrom>
              <a:clrTo>
                <a:srgbClr val="FFFFFF">
                  <a:alpha val="0"/>
                </a:srgbClr>
              </a:clrTo>
            </a:clrChange>
            <a:grayscl/>
          </a:blip>
          <a:srcRect/>
          <a:stretch>
            <a:fillRect/>
          </a:stretch>
        </p:blipFill>
        <p:spPr bwMode="auto">
          <a:xfrm rot="8391393">
            <a:off x="5442249" y="3352077"/>
            <a:ext cx="3895314" cy="1617546"/>
          </a:xfrm>
          <a:prstGeom prst="rect">
            <a:avLst/>
          </a:prstGeom>
          <a:noFill/>
          <a:ln w="9525">
            <a:noFill/>
            <a:miter lim="800000"/>
            <a:headEnd/>
            <a:tailEnd/>
          </a:ln>
        </p:spPr>
      </p:pic>
      <p:pic>
        <p:nvPicPr>
          <p:cNvPr id="141315" name="Picture 3"/>
          <p:cNvPicPr>
            <a:picLocks noChangeAspect="1" noChangeArrowheads="1"/>
          </p:cNvPicPr>
          <p:nvPr/>
        </p:nvPicPr>
        <p:blipFill>
          <a:blip r:embed="rId5" cstate="print">
            <a:clrChange>
              <a:clrFrom>
                <a:srgbClr val="FFFFFF"/>
              </a:clrFrom>
              <a:clrTo>
                <a:srgbClr val="FFFFFF">
                  <a:alpha val="0"/>
                </a:srgbClr>
              </a:clrTo>
            </a:clrChange>
            <a:grayscl/>
          </a:blip>
          <a:srcRect/>
          <a:stretch>
            <a:fillRect/>
          </a:stretch>
        </p:blipFill>
        <p:spPr bwMode="auto">
          <a:xfrm rot="20329578">
            <a:off x="2165926" y="2181100"/>
            <a:ext cx="4337128" cy="1277191"/>
          </a:xfrm>
          <a:prstGeom prst="rect">
            <a:avLst/>
          </a:prstGeom>
          <a:noFill/>
          <a:ln w="9525">
            <a:noFill/>
            <a:miter lim="800000"/>
            <a:headEnd/>
            <a:tailEnd/>
          </a:ln>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68812" y="316520"/>
            <a:ext cx="8975188" cy="1323439"/>
          </a:xfrm>
          <a:prstGeom prst="rect">
            <a:avLst/>
          </a:prstGeom>
          <a:noFill/>
        </p:spPr>
        <p:txBody>
          <a:bodyPr wrap="square" rtlCol="0">
            <a:spAutoFit/>
          </a:bodyPr>
          <a:lstStyle/>
          <a:p>
            <a:pPr algn="ctr"/>
            <a:r>
              <a:rPr lang="en-US" sz="8000" dirty="0">
                <a:latin typeface="Comic Sans MS" pitchFamily="66" charset="0"/>
              </a:rPr>
              <a:t>obtuse triangle</a:t>
            </a:r>
          </a:p>
        </p:txBody>
      </p:sp>
      <p:sp>
        <p:nvSpPr>
          <p:cNvPr id="10" name="TextBox 9"/>
          <p:cNvSpPr txBox="1"/>
          <p:nvPr/>
        </p:nvSpPr>
        <p:spPr>
          <a:xfrm>
            <a:off x="381000" y="5178088"/>
            <a:ext cx="8382000" cy="1261884"/>
          </a:xfrm>
          <a:prstGeom prst="rect">
            <a:avLst/>
          </a:prstGeom>
          <a:noFill/>
        </p:spPr>
        <p:txBody>
          <a:bodyPr wrap="square" rtlCol="0">
            <a:spAutoFit/>
          </a:bodyPr>
          <a:lstStyle/>
          <a:p>
            <a:pPr algn="ctr"/>
            <a:r>
              <a:rPr lang="en-US" sz="3800" dirty="0">
                <a:latin typeface="Comic Sans MS" pitchFamily="66" charset="0"/>
              </a:rPr>
              <a:t>a triangle with an angle measuring more than 90</a:t>
            </a:r>
            <a:r>
              <a:rPr lang="en-US" sz="3600" baseline="30000" dirty="0">
                <a:latin typeface="Comic Sans MS"/>
                <a:cs typeface="Arial" pitchFamily="34" charset="0"/>
                <a:sym typeface="ArithmeText"/>
              </a:rPr>
              <a:t>°</a:t>
            </a:r>
            <a:endParaRPr lang="en-US" sz="3800" baseline="30000" dirty="0">
              <a:latin typeface="Comic Sans MS" pitchFamily="66" charset="0"/>
            </a:endParaRPr>
          </a:p>
        </p:txBody>
      </p:sp>
      <p:pic>
        <p:nvPicPr>
          <p:cNvPr id="142338" name="Picture 2" descr="http://www.infoplease.com/images/obtuse.gif"/>
          <p:cNvPicPr>
            <a:picLocks noChangeAspect="1" noChangeArrowheads="1"/>
          </p:cNvPicPr>
          <p:nvPr/>
        </p:nvPicPr>
        <p:blipFill>
          <a:blip r:embed="rId3" cstate="print">
            <a:lum/>
          </a:blip>
          <a:srcRect/>
          <a:stretch>
            <a:fillRect/>
          </a:stretch>
        </p:blipFill>
        <p:spPr bwMode="auto">
          <a:xfrm>
            <a:off x="1040674" y="2024742"/>
            <a:ext cx="3860797" cy="2481944"/>
          </a:xfrm>
          <a:prstGeom prst="rect">
            <a:avLst/>
          </a:prstGeom>
          <a:noFill/>
        </p:spPr>
      </p:pic>
      <p:sp>
        <p:nvSpPr>
          <p:cNvPr id="11" name="Flowchart: Merge 10"/>
          <p:cNvSpPr/>
          <p:nvPr/>
        </p:nvSpPr>
        <p:spPr>
          <a:xfrm rot="20565223">
            <a:off x="4611187" y="3135086"/>
            <a:ext cx="3958046" cy="685800"/>
          </a:xfrm>
          <a:prstGeom prst="flowChartMerg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Arc 6"/>
          <p:cNvSpPr/>
          <p:nvPr/>
        </p:nvSpPr>
        <p:spPr>
          <a:xfrm rot="21427144">
            <a:off x="1378634" y="4009293"/>
            <a:ext cx="914400" cy="914400"/>
          </a:xfrm>
          <a:prstGeom prst="arc">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 name="Arc 11"/>
          <p:cNvSpPr/>
          <p:nvPr/>
        </p:nvSpPr>
        <p:spPr>
          <a:xfrm rot="18134889">
            <a:off x="6187441" y="3570850"/>
            <a:ext cx="914400" cy="914400"/>
          </a:xfrm>
          <a:prstGeom prst="arc">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3" name="TextBox 12"/>
          <p:cNvSpPr txBox="1"/>
          <p:nvPr/>
        </p:nvSpPr>
        <p:spPr>
          <a:xfrm>
            <a:off x="1997613" y="3756073"/>
            <a:ext cx="837089" cy="461665"/>
          </a:xfrm>
          <a:prstGeom prst="rect">
            <a:avLst/>
          </a:prstGeom>
          <a:noFill/>
        </p:spPr>
        <p:txBody>
          <a:bodyPr wrap="none" rtlCol="0">
            <a:spAutoFit/>
          </a:bodyPr>
          <a:lstStyle/>
          <a:p>
            <a:r>
              <a:rPr lang="en-US" sz="2400" dirty="0"/>
              <a:t>110</a:t>
            </a:r>
            <a:r>
              <a:rPr lang="en-US" sz="2400" dirty="0">
                <a:latin typeface="Comic Sans MS" pitchFamily="66" charset="0"/>
              </a:rPr>
              <a:t> </a:t>
            </a:r>
            <a:r>
              <a:rPr lang="en-US" dirty="0">
                <a:latin typeface="Comic Sans MS" pitchFamily="66" charset="0"/>
              </a:rPr>
              <a:t>°</a:t>
            </a:r>
            <a:endParaRPr lang="en-US" dirty="0"/>
          </a:p>
        </p:txBody>
      </p:sp>
      <p:sp>
        <p:nvSpPr>
          <p:cNvPr id="14" name="TextBox 13"/>
          <p:cNvSpPr txBox="1"/>
          <p:nvPr/>
        </p:nvSpPr>
        <p:spPr>
          <a:xfrm>
            <a:off x="6131170" y="3176953"/>
            <a:ext cx="837089" cy="461665"/>
          </a:xfrm>
          <a:prstGeom prst="rect">
            <a:avLst/>
          </a:prstGeom>
          <a:noFill/>
        </p:spPr>
        <p:txBody>
          <a:bodyPr wrap="none" rtlCol="0">
            <a:spAutoFit/>
          </a:bodyPr>
          <a:lstStyle/>
          <a:p>
            <a:r>
              <a:rPr lang="en-US" sz="2400" dirty="0"/>
              <a:t>140</a:t>
            </a:r>
            <a:r>
              <a:rPr lang="en-US" sz="2400" dirty="0">
                <a:latin typeface="Comic Sans MS" pitchFamily="66" charset="0"/>
              </a:rPr>
              <a:t> </a:t>
            </a:r>
            <a:r>
              <a:rPr lang="en-US" dirty="0">
                <a:latin typeface="Comic Sans MS" pitchFamily="66" charset="0"/>
              </a:rPr>
              <a:t>°</a:t>
            </a:r>
            <a:endParaRPr lang="en-US" dirty="0"/>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octagon</a:t>
            </a:r>
          </a:p>
        </p:txBody>
      </p:sp>
      <p:sp>
        <p:nvSpPr>
          <p:cNvPr id="10" name="TextBox 9"/>
          <p:cNvSpPr txBox="1"/>
          <p:nvPr/>
        </p:nvSpPr>
        <p:spPr>
          <a:xfrm>
            <a:off x="381000" y="5334000"/>
            <a:ext cx="8382000" cy="707886"/>
          </a:xfrm>
          <a:prstGeom prst="rect">
            <a:avLst/>
          </a:prstGeom>
          <a:noFill/>
        </p:spPr>
        <p:txBody>
          <a:bodyPr wrap="square" rtlCol="0">
            <a:spAutoFit/>
          </a:bodyPr>
          <a:lstStyle/>
          <a:p>
            <a:pPr algn="ctr"/>
            <a:r>
              <a:rPr lang="en-US" sz="4000" dirty="0">
                <a:latin typeface="Comic Sans MS" pitchFamily="66" charset="0"/>
              </a:rPr>
              <a:t>a polygon with 8 sides</a:t>
            </a:r>
          </a:p>
        </p:txBody>
      </p:sp>
      <p:pic>
        <p:nvPicPr>
          <p:cNvPr id="11266" name="Picture 2"/>
          <p:cNvPicPr>
            <a:picLocks noChangeAspect="1" noChangeArrowheads="1"/>
          </p:cNvPicPr>
          <p:nvPr/>
        </p:nvPicPr>
        <p:blipFill>
          <a:blip r:embed="rId3" cstate="print"/>
          <a:srcRect/>
          <a:stretch>
            <a:fillRect/>
          </a:stretch>
        </p:blipFill>
        <p:spPr bwMode="auto">
          <a:xfrm>
            <a:off x="4648200" y="1981200"/>
            <a:ext cx="2910104" cy="2819400"/>
          </a:xfrm>
          <a:prstGeom prst="rect">
            <a:avLst/>
          </a:prstGeom>
          <a:noFill/>
          <a:ln w="9525">
            <a:noFill/>
            <a:miter lim="800000"/>
            <a:headEnd/>
            <a:tailEnd/>
          </a:ln>
        </p:spPr>
      </p:pic>
      <p:sp>
        <p:nvSpPr>
          <p:cNvPr id="11" name="4-Point Star 10"/>
          <p:cNvSpPr/>
          <p:nvPr/>
        </p:nvSpPr>
        <p:spPr>
          <a:xfrm>
            <a:off x="914400" y="2286000"/>
            <a:ext cx="2743200" cy="2286000"/>
          </a:xfrm>
          <a:prstGeom prst="star4">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57200" y="268456"/>
            <a:ext cx="8305800" cy="1446550"/>
          </a:xfrm>
          <a:prstGeom prst="rect">
            <a:avLst/>
          </a:prstGeom>
          <a:noFill/>
        </p:spPr>
        <p:txBody>
          <a:bodyPr wrap="square" rtlCol="0">
            <a:spAutoFit/>
          </a:bodyPr>
          <a:lstStyle/>
          <a:p>
            <a:pPr algn="ctr"/>
            <a:r>
              <a:rPr lang="en-US" sz="8800" dirty="0">
                <a:latin typeface="Comic Sans MS" pitchFamily="66" charset="0"/>
              </a:rPr>
              <a:t>odd number</a:t>
            </a:r>
          </a:p>
        </p:txBody>
      </p:sp>
      <p:sp>
        <p:nvSpPr>
          <p:cNvPr id="10" name="TextBox 9"/>
          <p:cNvSpPr txBox="1"/>
          <p:nvPr/>
        </p:nvSpPr>
        <p:spPr>
          <a:xfrm>
            <a:off x="381000" y="5023340"/>
            <a:ext cx="8382000" cy="1323439"/>
          </a:xfrm>
          <a:prstGeom prst="rect">
            <a:avLst/>
          </a:prstGeom>
          <a:noFill/>
        </p:spPr>
        <p:txBody>
          <a:bodyPr wrap="square" rtlCol="0">
            <a:spAutoFit/>
          </a:bodyPr>
          <a:lstStyle/>
          <a:p>
            <a:pPr algn="ctr"/>
            <a:r>
              <a:rPr lang="en-US" sz="2800" dirty="0">
                <a:latin typeface="Comic Sans MS" pitchFamily="66" charset="0"/>
              </a:rPr>
              <a:t>whole numbers that cannot be divided into 2 equal groups of whole numbers</a:t>
            </a:r>
          </a:p>
          <a:p>
            <a:pPr algn="ctr"/>
            <a:r>
              <a:rPr lang="en-US" sz="2400" dirty="0">
                <a:latin typeface="Comic Sans MS" pitchFamily="66" charset="0"/>
              </a:rPr>
              <a:t>Hint: odd numbers have 1, 3, 5, 7, or 9 in the one’s place</a:t>
            </a:r>
          </a:p>
        </p:txBody>
      </p:sp>
      <p:sp>
        <p:nvSpPr>
          <p:cNvPr id="11" name="TextBox 10"/>
          <p:cNvSpPr txBox="1"/>
          <p:nvPr/>
        </p:nvSpPr>
        <p:spPr>
          <a:xfrm>
            <a:off x="2068643" y="1876269"/>
            <a:ext cx="6505731" cy="2708434"/>
          </a:xfrm>
          <a:prstGeom prst="rect">
            <a:avLst/>
          </a:prstGeom>
          <a:noFill/>
        </p:spPr>
        <p:txBody>
          <a:bodyPr wrap="square" rtlCol="0">
            <a:spAutoFit/>
          </a:bodyPr>
          <a:lstStyle/>
          <a:p>
            <a:r>
              <a:rPr lang="en-US" sz="6200" dirty="0">
                <a:latin typeface="Comic Sans MS" pitchFamily="66" charset="0"/>
              </a:rPr>
              <a:t>     </a:t>
            </a:r>
            <a:r>
              <a:rPr lang="en-US" sz="5400" dirty="0">
                <a:latin typeface="Comic Sans MS" pitchFamily="66" charset="0"/>
              </a:rPr>
              <a:t>4,28</a:t>
            </a:r>
            <a:r>
              <a:rPr lang="en-US" sz="5400" b="1" u="sng" dirty="0">
                <a:latin typeface="Comic Sans MS" pitchFamily="66" charset="0"/>
              </a:rPr>
              <a:t>3</a:t>
            </a:r>
          </a:p>
          <a:p>
            <a:pPr algn="r"/>
            <a:r>
              <a:rPr lang="en-US" sz="5400" dirty="0">
                <a:latin typeface="Comic Sans MS" pitchFamily="66" charset="0"/>
              </a:rPr>
              <a:t>	2</a:t>
            </a:r>
            <a:r>
              <a:rPr lang="en-US" sz="5400" b="1" u="sng" dirty="0">
                <a:latin typeface="Comic Sans MS" pitchFamily="66" charset="0"/>
              </a:rPr>
              <a:t>1</a:t>
            </a:r>
          </a:p>
          <a:p>
            <a:r>
              <a:rPr lang="en-US" sz="5400" dirty="0">
                <a:latin typeface="Comic Sans MS" pitchFamily="66" charset="0"/>
              </a:rPr>
              <a:t>1</a:t>
            </a:r>
            <a:r>
              <a:rPr lang="en-US" sz="5400" b="1" u="sng" dirty="0">
                <a:latin typeface="Comic Sans MS" pitchFamily="66" charset="0"/>
              </a:rPr>
              <a:t>1</a:t>
            </a:r>
            <a:r>
              <a:rPr lang="en-US" sz="5400" dirty="0">
                <a:latin typeface="Comic Sans MS" pitchFamily="66" charset="0"/>
              </a:rPr>
              <a:t>         283,00</a:t>
            </a:r>
            <a:r>
              <a:rPr lang="en-US" sz="5400" b="1" u="sng" dirty="0">
                <a:latin typeface="Comic Sans MS" pitchFamily="66" charset="0"/>
              </a:rPr>
              <a:t>5</a:t>
            </a:r>
          </a:p>
        </p:txBody>
      </p:sp>
      <p:grpSp>
        <p:nvGrpSpPr>
          <p:cNvPr id="28" name="Group 27"/>
          <p:cNvGrpSpPr/>
          <p:nvPr/>
        </p:nvGrpSpPr>
        <p:grpSpPr>
          <a:xfrm>
            <a:off x="1040516" y="1992274"/>
            <a:ext cx="941614" cy="2643326"/>
            <a:chOff x="1040516" y="1992274"/>
            <a:chExt cx="941614" cy="2643326"/>
          </a:xfrm>
        </p:grpSpPr>
        <p:grpSp>
          <p:nvGrpSpPr>
            <p:cNvPr id="19" name="Group 18"/>
            <p:cNvGrpSpPr/>
            <p:nvPr/>
          </p:nvGrpSpPr>
          <p:grpSpPr>
            <a:xfrm>
              <a:off x="1040516" y="1992274"/>
              <a:ext cx="937208" cy="1304581"/>
              <a:chOff x="1040516" y="1992274"/>
              <a:chExt cx="937208" cy="1304581"/>
            </a:xfrm>
          </p:grpSpPr>
          <p:sp>
            <p:nvSpPr>
              <p:cNvPr id="6" name="Rectangle 5"/>
              <p:cNvSpPr/>
              <p:nvPr/>
            </p:nvSpPr>
            <p:spPr>
              <a:xfrm>
                <a:off x="1049101" y="2901090"/>
                <a:ext cx="431440" cy="39388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1051155" y="2452808"/>
                <a:ext cx="431440" cy="39388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1544230" y="2902966"/>
                <a:ext cx="431440" cy="39388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1546284" y="2454684"/>
                <a:ext cx="431440" cy="39388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1040516" y="1992274"/>
                <a:ext cx="431440" cy="39388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1" name="Rectangle 20"/>
            <p:cNvSpPr/>
            <p:nvPr/>
          </p:nvSpPr>
          <p:spPr>
            <a:xfrm>
              <a:off x="1550690" y="3350308"/>
              <a:ext cx="431440" cy="39388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 name="Group 19"/>
            <p:cNvGrpSpPr/>
            <p:nvPr/>
          </p:nvGrpSpPr>
          <p:grpSpPr>
            <a:xfrm>
              <a:off x="1042906" y="3345767"/>
              <a:ext cx="937208" cy="1289833"/>
              <a:chOff x="1042906" y="3345767"/>
              <a:chExt cx="937208" cy="1289833"/>
            </a:xfrm>
          </p:grpSpPr>
          <p:sp>
            <p:nvSpPr>
              <p:cNvPr id="23" name="Rectangle 22"/>
              <p:cNvSpPr/>
              <p:nvPr/>
            </p:nvSpPr>
            <p:spPr>
              <a:xfrm>
                <a:off x="1051491" y="4239835"/>
                <a:ext cx="431440" cy="39388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p:nvSpPr>
            <p:spPr>
              <a:xfrm>
                <a:off x="1053545" y="3791553"/>
                <a:ext cx="431440" cy="39388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p:cNvSpPr/>
              <p:nvPr/>
            </p:nvSpPr>
            <p:spPr>
              <a:xfrm>
                <a:off x="1546620" y="4241711"/>
                <a:ext cx="431440" cy="39388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p:cNvSpPr/>
              <p:nvPr/>
            </p:nvSpPr>
            <p:spPr>
              <a:xfrm>
                <a:off x="1548674" y="3793429"/>
                <a:ext cx="431440" cy="39388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p:cNvSpPr/>
              <p:nvPr/>
            </p:nvSpPr>
            <p:spPr>
              <a:xfrm>
                <a:off x="1042906" y="3345767"/>
                <a:ext cx="431440" cy="39388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57200" y="268456"/>
            <a:ext cx="8305800" cy="1107996"/>
          </a:xfrm>
          <a:prstGeom prst="rect">
            <a:avLst/>
          </a:prstGeom>
          <a:noFill/>
        </p:spPr>
        <p:txBody>
          <a:bodyPr wrap="square" rtlCol="0">
            <a:spAutoFit/>
          </a:bodyPr>
          <a:lstStyle/>
          <a:p>
            <a:pPr algn="ctr"/>
            <a:r>
              <a:rPr lang="en-US" sz="6600" dirty="0">
                <a:latin typeface="Comic Sans MS" pitchFamily="66" charset="0"/>
              </a:rPr>
              <a:t>operational symbols</a:t>
            </a:r>
          </a:p>
        </p:txBody>
      </p:sp>
      <p:sp>
        <p:nvSpPr>
          <p:cNvPr id="10" name="TextBox 9"/>
          <p:cNvSpPr txBox="1"/>
          <p:nvPr/>
        </p:nvSpPr>
        <p:spPr>
          <a:xfrm>
            <a:off x="365234" y="5354095"/>
            <a:ext cx="8382000" cy="707886"/>
          </a:xfrm>
          <a:prstGeom prst="rect">
            <a:avLst/>
          </a:prstGeom>
          <a:noFill/>
        </p:spPr>
        <p:txBody>
          <a:bodyPr wrap="square" rtlCol="0">
            <a:spAutoFit/>
          </a:bodyPr>
          <a:lstStyle/>
          <a:p>
            <a:pPr algn="ctr"/>
            <a:r>
              <a:rPr lang="en-US" sz="4000" dirty="0"/>
              <a:t>symbols used to indicate computation</a:t>
            </a:r>
            <a:endParaRPr lang="en-US" sz="3600" dirty="0">
              <a:latin typeface="Comic Sans MS" pitchFamily="66" charset="0"/>
            </a:endParaRPr>
          </a:p>
        </p:txBody>
      </p:sp>
      <p:sp>
        <p:nvSpPr>
          <p:cNvPr id="2" name="TextBox 1"/>
          <p:cNvSpPr txBox="1"/>
          <p:nvPr/>
        </p:nvSpPr>
        <p:spPr>
          <a:xfrm>
            <a:off x="457200" y="822454"/>
            <a:ext cx="1513489" cy="2646878"/>
          </a:xfrm>
          <a:prstGeom prst="rect">
            <a:avLst/>
          </a:prstGeom>
          <a:noFill/>
        </p:spPr>
        <p:txBody>
          <a:bodyPr wrap="square" rtlCol="0">
            <a:spAutoFit/>
          </a:bodyPr>
          <a:lstStyle/>
          <a:p>
            <a:r>
              <a:rPr lang="en-US" sz="16600" b="1" dirty="0"/>
              <a:t>+</a:t>
            </a:r>
          </a:p>
        </p:txBody>
      </p:sp>
      <p:sp>
        <p:nvSpPr>
          <p:cNvPr id="22" name="TextBox 21"/>
          <p:cNvSpPr txBox="1"/>
          <p:nvPr/>
        </p:nvSpPr>
        <p:spPr>
          <a:xfrm>
            <a:off x="1403132" y="1472406"/>
            <a:ext cx="1513489" cy="3154710"/>
          </a:xfrm>
          <a:prstGeom prst="rect">
            <a:avLst/>
          </a:prstGeom>
          <a:noFill/>
        </p:spPr>
        <p:txBody>
          <a:bodyPr wrap="square" rtlCol="0">
            <a:spAutoFit/>
          </a:bodyPr>
          <a:lstStyle/>
          <a:p>
            <a:r>
              <a:rPr lang="en-US" sz="19900" b="1" dirty="0"/>
              <a:t>-</a:t>
            </a:r>
          </a:p>
        </p:txBody>
      </p:sp>
      <p:sp>
        <p:nvSpPr>
          <p:cNvPr id="29" name="TextBox 28"/>
          <p:cNvSpPr txBox="1"/>
          <p:nvPr/>
        </p:nvSpPr>
        <p:spPr>
          <a:xfrm>
            <a:off x="3673367" y="822454"/>
            <a:ext cx="1513489" cy="2215991"/>
          </a:xfrm>
          <a:prstGeom prst="rect">
            <a:avLst/>
          </a:prstGeom>
          <a:noFill/>
        </p:spPr>
        <p:txBody>
          <a:bodyPr wrap="square" rtlCol="0">
            <a:spAutoFit/>
          </a:bodyPr>
          <a:lstStyle/>
          <a:p>
            <a:r>
              <a:rPr lang="en-US" sz="13800" b="1" dirty="0"/>
              <a:t>x</a:t>
            </a:r>
          </a:p>
        </p:txBody>
      </p:sp>
      <p:sp>
        <p:nvSpPr>
          <p:cNvPr id="30" name="TextBox 29"/>
          <p:cNvSpPr txBox="1"/>
          <p:nvPr/>
        </p:nvSpPr>
        <p:spPr>
          <a:xfrm>
            <a:off x="5186856" y="2746057"/>
            <a:ext cx="1513489" cy="1446550"/>
          </a:xfrm>
          <a:prstGeom prst="rect">
            <a:avLst/>
          </a:prstGeom>
          <a:noFill/>
        </p:spPr>
        <p:txBody>
          <a:bodyPr wrap="square" rtlCol="0">
            <a:spAutoFit/>
          </a:bodyPr>
          <a:lstStyle/>
          <a:p>
            <a:r>
              <a:rPr lang="en-US" sz="8800" b="1" dirty="0"/>
              <a:t>●</a:t>
            </a:r>
          </a:p>
        </p:txBody>
      </p:sp>
      <p:sp>
        <p:nvSpPr>
          <p:cNvPr id="31" name="TextBox 30"/>
          <p:cNvSpPr txBox="1"/>
          <p:nvPr/>
        </p:nvSpPr>
        <p:spPr>
          <a:xfrm>
            <a:off x="6195849" y="1072764"/>
            <a:ext cx="1513489" cy="2646878"/>
          </a:xfrm>
          <a:prstGeom prst="rect">
            <a:avLst/>
          </a:prstGeom>
          <a:noFill/>
        </p:spPr>
        <p:txBody>
          <a:bodyPr wrap="square" rtlCol="0">
            <a:spAutoFit/>
          </a:bodyPr>
          <a:lstStyle/>
          <a:p>
            <a:r>
              <a:rPr lang="en-US" sz="16600" b="1" dirty="0"/>
              <a:t>÷</a:t>
            </a:r>
          </a:p>
        </p:txBody>
      </p:sp>
      <p:sp>
        <p:nvSpPr>
          <p:cNvPr id="32" name="TextBox 31"/>
          <p:cNvSpPr txBox="1"/>
          <p:nvPr/>
        </p:nvSpPr>
        <p:spPr>
          <a:xfrm>
            <a:off x="2932387" y="2746057"/>
            <a:ext cx="1513489" cy="2646878"/>
          </a:xfrm>
          <a:prstGeom prst="rect">
            <a:avLst/>
          </a:prstGeom>
          <a:noFill/>
        </p:spPr>
        <p:txBody>
          <a:bodyPr wrap="square" rtlCol="0">
            <a:spAutoFit/>
          </a:bodyPr>
          <a:lstStyle/>
          <a:p>
            <a:r>
              <a:rPr lang="en-US" sz="16600" b="1" dirty="0"/>
              <a:t>*</a:t>
            </a:r>
          </a:p>
        </p:txBody>
      </p:sp>
      <p:pic>
        <p:nvPicPr>
          <p:cNvPr id="2050" name="Picture 2" descr="http://switchon.global2.vic.edu.au/files/2012/10/2869087788_4691bb5e28-1rsvmev.jpg"/>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7001586" y="3283333"/>
            <a:ext cx="1552575" cy="1152526"/>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3935302492"/>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3" cstate="print">
            <a:grayscl/>
          </a:blip>
          <a:srcRect/>
          <a:stretch>
            <a:fillRect/>
          </a:stretch>
        </p:blipFill>
        <p:spPr bwMode="auto">
          <a:xfrm>
            <a:off x="2788170" y="1290859"/>
            <a:ext cx="3687581" cy="3744665"/>
          </a:xfrm>
          <a:prstGeom prst="rect">
            <a:avLst/>
          </a:prstGeom>
          <a:noFill/>
          <a:ln w="9525">
            <a:noFill/>
            <a:miter lim="800000"/>
            <a:headEnd/>
            <a:tailEnd/>
          </a:ln>
        </p:spPr>
      </p:pic>
      <p:sp>
        <p:nvSpPr>
          <p:cNvPr id="8" name="Rectangle 7"/>
          <p:cNvSpPr/>
          <p:nvPr/>
        </p:nvSpPr>
        <p:spPr>
          <a:xfrm>
            <a:off x="304800" y="5006714"/>
            <a:ext cx="8534400" cy="15464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236632"/>
            <a:ext cx="8534400" cy="1446550"/>
          </a:xfrm>
          <a:prstGeom prst="rect">
            <a:avLst/>
          </a:prstGeom>
          <a:noFill/>
        </p:spPr>
        <p:txBody>
          <a:bodyPr wrap="square" rtlCol="0">
            <a:spAutoFit/>
          </a:bodyPr>
          <a:lstStyle/>
          <a:p>
            <a:pPr algn="ctr"/>
            <a:r>
              <a:rPr lang="en-US" sz="8800" dirty="0">
                <a:latin typeface="Comic Sans MS" pitchFamily="66" charset="0"/>
              </a:rPr>
              <a:t>ordered pair</a:t>
            </a:r>
          </a:p>
        </p:txBody>
      </p:sp>
      <p:sp>
        <p:nvSpPr>
          <p:cNvPr id="10" name="TextBox 9"/>
          <p:cNvSpPr txBox="1"/>
          <p:nvPr/>
        </p:nvSpPr>
        <p:spPr>
          <a:xfrm>
            <a:off x="381000" y="5087912"/>
            <a:ext cx="8382000" cy="1384995"/>
          </a:xfrm>
          <a:prstGeom prst="rect">
            <a:avLst/>
          </a:prstGeom>
          <a:noFill/>
        </p:spPr>
        <p:txBody>
          <a:bodyPr wrap="square" rtlCol="0">
            <a:spAutoFit/>
          </a:bodyPr>
          <a:lstStyle/>
          <a:p>
            <a:pPr algn="ctr"/>
            <a:r>
              <a:rPr lang="en-US" sz="2800" dirty="0">
                <a:latin typeface="Comic Sans MS" pitchFamily="66" charset="0"/>
              </a:rPr>
              <a:t>a pair of numbers that gives the coordinates of a point on a grid in this order: </a:t>
            </a:r>
          </a:p>
          <a:p>
            <a:pPr algn="ctr"/>
            <a:r>
              <a:rPr lang="en-US" sz="2800" dirty="0">
                <a:latin typeface="Comic Sans MS" pitchFamily="66" charset="0"/>
              </a:rPr>
              <a:t>(horizontal coordinate, vertical coordinate)</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006714"/>
            <a:ext cx="8534400" cy="15464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236632"/>
            <a:ext cx="8534400" cy="1446550"/>
          </a:xfrm>
          <a:prstGeom prst="rect">
            <a:avLst/>
          </a:prstGeom>
          <a:noFill/>
        </p:spPr>
        <p:txBody>
          <a:bodyPr wrap="square" rtlCol="0">
            <a:spAutoFit/>
          </a:bodyPr>
          <a:lstStyle/>
          <a:p>
            <a:pPr algn="ctr"/>
            <a:r>
              <a:rPr lang="en-US" sz="8800" dirty="0">
                <a:latin typeface="Comic Sans MS" pitchFamily="66" charset="0"/>
              </a:rPr>
              <a:t>orientation</a:t>
            </a:r>
          </a:p>
        </p:txBody>
      </p:sp>
      <p:sp>
        <p:nvSpPr>
          <p:cNvPr id="10" name="TextBox 9"/>
          <p:cNvSpPr txBox="1"/>
          <p:nvPr/>
        </p:nvSpPr>
        <p:spPr>
          <a:xfrm>
            <a:off x="367864" y="5342154"/>
            <a:ext cx="8382000" cy="769441"/>
          </a:xfrm>
          <a:prstGeom prst="rect">
            <a:avLst/>
          </a:prstGeom>
          <a:noFill/>
        </p:spPr>
        <p:txBody>
          <a:bodyPr wrap="square" rtlCol="0">
            <a:spAutoFit/>
          </a:bodyPr>
          <a:lstStyle/>
          <a:p>
            <a:pPr algn="ctr"/>
            <a:r>
              <a:rPr lang="en-US" sz="4400" dirty="0"/>
              <a:t>position and direction in space</a:t>
            </a:r>
            <a:endParaRPr lang="en-US" sz="4400" dirty="0">
              <a:latin typeface="Comic Sans MS" pitchFamily="66" charset="0"/>
            </a:endParaRPr>
          </a:p>
        </p:txBody>
      </p:sp>
      <p:sp>
        <p:nvSpPr>
          <p:cNvPr id="2" name="Rectangle 1"/>
          <p:cNvSpPr/>
          <p:nvPr/>
        </p:nvSpPr>
        <p:spPr>
          <a:xfrm>
            <a:off x="614856" y="1683182"/>
            <a:ext cx="1686910" cy="1686910"/>
          </a:xfrm>
          <a:prstGeom prst="rect">
            <a:avLst/>
          </a:prstGeom>
          <a:noFill/>
          <a:ln w="571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7" name="Rectangle 6"/>
          <p:cNvSpPr/>
          <p:nvPr/>
        </p:nvSpPr>
        <p:spPr>
          <a:xfrm rot="19022568">
            <a:off x="2832538" y="2751083"/>
            <a:ext cx="1686910" cy="1686910"/>
          </a:xfrm>
          <a:prstGeom prst="rect">
            <a:avLst/>
          </a:prstGeom>
          <a:noFill/>
          <a:ln w="571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2" name="TextBox 11"/>
          <p:cNvSpPr txBox="1"/>
          <p:nvPr/>
        </p:nvSpPr>
        <p:spPr>
          <a:xfrm>
            <a:off x="614856" y="3939073"/>
            <a:ext cx="2018768" cy="858982"/>
          </a:xfrm>
          <a:prstGeom prst="rect">
            <a:avLst/>
          </a:prstGeom>
          <a:noFill/>
        </p:spPr>
        <p:txBody>
          <a:bodyPr wrap="square" rtlCol="0">
            <a:spAutoFit/>
          </a:bodyPr>
          <a:lstStyle/>
          <a:p>
            <a:r>
              <a:rPr lang="en-US" sz="2400" dirty="0"/>
              <a:t>Square – even when rotated</a:t>
            </a:r>
          </a:p>
        </p:txBody>
      </p:sp>
      <p:cxnSp>
        <p:nvCxnSpPr>
          <p:cNvPr id="4" name="Straight Arrow Connector 3"/>
          <p:cNvCxnSpPr/>
          <p:nvPr/>
        </p:nvCxnSpPr>
        <p:spPr>
          <a:xfrm flipH="1" flipV="1">
            <a:off x="1244694" y="3484179"/>
            <a:ext cx="213617" cy="443445"/>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endCxn id="7" idx="1"/>
          </p:cNvCxnSpPr>
          <p:nvPr/>
        </p:nvCxnSpPr>
        <p:spPr>
          <a:xfrm flipV="1">
            <a:off x="2483925" y="4169312"/>
            <a:ext cx="574775" cy="26653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4" name="Cube 13"/>
          <p:cNvSpPr/>
          <p:nvPr/>
        </p:nvSpPr>
        <p:spPr>
          <a:xfrm>
            <a:off x="4868061" y="1874076"/>
            <a:ext cx="2352546" cy="843455"/>
          </a:xfrm>
          <a:prstGeom prst="cube">
            <a:avLst/>
          </a:prstGeom>
          <a:solidFill>
            <a:schemeClr val="bg1">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Cube 15"/>
          <p:cNvSpPr/>
          <p:nvPr/>
        </p:nvSpPr>
        <p:spPr>
          <a:xfrm>
            <a:off x="6392061" y="3161951"/>
            <a:ext cx="2352546" cy="865173"/>
          </a:xfrm>
          <a:prstGeom prst="cube">
            <a:avLst/>
          </a:prstGeom>
          <a:solidFill>
            <a:schemeClr val="bg1">
              <a:lumMod val="75000"/>
            </a:schemeClr>
          </a:solidFill>
          <a:ln>
            <a:solidFill>
              <a:schemeClr val="tx1"/>
            </a:solidFill>
          </a:ln>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p:cNvSpPr txBox="1"/>
          <p:nvPr/>
        </p:nvSpPr>
        <p:spPr>
          <a:xfrm>
            <a:off x="7472855" y="2294362"/>
            <a:ext cx="1639613" cy="830997"/>
          </a:xfrm>
          <a:prstGeom prst="rect">
            <a:avLst/>
          </a:prstGeom>
          <a:noFill/>
        </p:spPr>
        <p:txBody>
          <a:bodyPr wrap="square" rtlCol="0">
            <a:spAutoFit/>
          </a:bodyPr>
          <a:lstStyle/>
          <a:p>
            <a:r>
              <a:rPr lang="en-US" sz="2400" dirty="0"/>
              <a:t>rectangular prism</a:t>
            </a:r>
          </a:p>
        </p:txBody>
      </p:sp>
      <p:cxnSp>
        <p:nvCxnSpPr>
          <p:cNvPr id="18" name="Straight Arrow Connector 17"/>
          <p:cNvCxnSpPr/>
          <p:nvPr/>
        </p:nvCxnSpPr>
        <p:spPr>
          <a:xfrm flipH="1">
            <a:off x="7238146" y="2294362"/>
            <a:ext cx="535140"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8451381" y="2860605"/>
            <a:ext cx="1" cy="529508"/>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2094416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3922"/>
            <a:ext cx="8229600" cy="1143000"/>
          </a:xfrm>
        </p:spPr>
        <p:txBody>
          <a:bodyPr/>
          <a:lstStyle/>
          <a:p>
            <a:r>
              <a:rPr lang="en-US" dirty="0">
                <a:latin typeface="Comic Sans MS" panose="030F0702030302020204" pitchFamily="66" charset="0"/>
              </a:rPr>
              <a:t>Origin</a:t>
            </a:r>
          </a:p>
        </p:txBody>
      </p:sp>
      <p:sp>
        <p:nvSpPr>
          <p:cNvPr id="3" name="Content Placeholder 2"/>
          <p:cNvSpPr>
            <a:spLocks noGrp="1"/>
          </p:cNvSpPr>
          <p:nvPr>
            <p:ph idx="1"/>
          </p:nvPr>
        </p:nvSpPr>
        <p:spPr>
          <a:xfrm>
            <a:off x="304800" y="1120140"/>
            <a:ext cx="3997497" cy="5433059"/>
          </a:xfrm>
        </p:spPr>
        <p:txBody>
          <a:bodyPr>
            <a:normAutofit/>
          </a:bodyPr>
          <a:lstStyle/>
          <a:p>
            <a:pPr marL="0" indent="0">
              <a:lnSpc>
                <a:spcPct val="120000"/>
              </a:lnSpc>
              <a:spcBef>
                <a:spcPts val="0"/>
              </a:spcBef>
              <a:buNone/>
            </a:pPr>
            <a:r>
              <a:rPr lang="en-US" dirty="0">
                <a:latin typeface="Comic Sans MS" panose="030F0702030302020204" pitchFamily="66" charset="0"/>
              </a:rPr>
              <a:t>The starting point.</a:t>
            </a:r>
          </a:p>
          <a:p>
            <a:pPr>
              <a:lnSpc>
                <a:spcPct val="120000"/>
              </a:lnSpc>
              <a:spcBef>
                <a:spcPts val="0"/>
              </a:spcBef>
            </a:pPr>
            <a:r>
              <a:rPr lang="en-US" sz="2400" dirty="0">
                <a:latin typeface="Comic Sans MS" panose="030F0702030302020204" pitchFamily="66" charset="0"/>
              </a:rPr>
              <a:t>On a number line it is 0</a:t>
            </a:r>
          </a:p>
          <a:p>
            <a:pPr>
              <a:lnSpc>
                <a:spcPct val="120000"/>
              </a:lnSpc>
              <a:spcBef>
                <a:spcPts val="0"/>
              </a:spcBef>
            </a:pPr>
            <a:r>
              <a:rPr lang="en-US" sz="2400" dirty="0">
                <a:latin typeface="Comic Sans MS" panose="030F0702030302020204" pitchFamily="66" charset="0"/>
              </a:rPr>
              <a:t>On a two-dimensional graph it is where the X axis and Y axis cross, marked (0, 0) on the graph here:</a:t>
            </a:r>
          </a:p>
          <a:p>
            <a:pPr>
              <a:lnSpc>
                <a:spcPct val="120000"/>
              </a:lnSpc>
              <a:spcBef>
                <a:spcPts val="0"/>
              </a:spcBef>
            </a:pPr>
            <a:r>
              <a:rPr lang="en-US" sz="2400" dirty="0">
                <a:latin typeface="Comic Sans MS" panose="030F0702030302020204" pitchFamily="66" charset="0"/>
              </a:rPr>
              <a:t>In three dimensions it </a:t>
            </a:r>
          </a:p>
          <a:p>
            <a:pPr>
              <a:lnSpc>
                <a:spcPct val="120000"/>
              </a:lnSpc>
              <a:spcBef>
                <a:spcPts val="0"/>
              </a:spcBef>
            </a:pPr>
            <a:r>
              <a:rPr lang="en-US" sz="2400" dirty="0">
                <a:latin typeface="Comic Sans MS" panose="030F0702030302020204" pitchFamily="66" charset="0"/>
              </a:rPr>
              <a:t>is the point (0, 0, 0)</a:t>
            </a:r>
          </a:p>
          <a:p>
            <a:pPr>
              <a:lnSpc>
                <a:spcPct val="120000"/>
              </a:lnSpc>
              <a:spcBef>
                <a:spcPts val="0"/>
              </a:spcBef>
            </a:pPr>
            <a:r>
              <a:rPr lang="en-US" sz="2400" dirty="0">
                <a:latin typeface="Comic Sans MS" panose="030F0702030302020204" pitchFamily="66" charset="0"/>
              </a:rPr>
              <a:t>Often written as the letter O</a:t>
            </a:r>
          </a:p>
        </p:txBody>
      </p:sp>
      <p:pic>
        <p:nvPicPr>
          <p:cNvPr id="6146" name="Picture 2" descr="Orig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02297" y="1120140"/>
            <a:ext cx="4773123" cy="4320540"/>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304800" y="1120140"/>
            <a:ext cx="3854245" cy="543305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19108065"/>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533400" y="288388"/>
            <a:ext cx="8153400" cy="1446550"/>
          </a:xfrm>
          <a:prstGeom prst="rect">
            <a:avLst/>
          </a:prstGeom>
          <a:noFill/>
        </p:spPr>
        <p:txBody>
          <a:bodyPr wrap="square" rtlCol="0">
            <a:spAutoFit/>
          </a:bodyPr>
          <a:lstStyle/>
          <a:p>
            <a:pPr algn="ctr"/>
            <a:r>
              <a:rPr lang="en-US" sz="8800" dirty="0">
                <a:latin typeface="Comic Sans MS" pitchFamily="66" charset="0"/>
              </a:rPr>
              <a:t>parallel lines</a:t>
            </a:r>
          </a:p>
        </p:txBody>
      </p:sp>
      <p:sp>
        <p:nvSpPr>
          <p:cNvPr id="10" name="TextBox 9"/>
          <p:cNvSpPr txBox="1"/>
          <p:nvPr/>
        </p:nvSpPr>
        <p:spPr>
          <a:xfrm>
            <a:off x="381000" y="5065544"/>
            <a:ext cx="8382000" cy="1077218"/>
          </a:xfrm>
          <a:prstGeom prst="rect">
            <a:avLst/>
          </a:prstGeom>
          <a:noFill/>
        </p:spPr>
        <p:txBody>
          <a:bodyPr wrap="square" rtlCol="0">
            <a:spAutoFit/>
          </a:bodyPr>
          <a:lstStyle/>
          <a:p>
            <a:pPr algn="ctr"/>
            <a:r>
              <a:rPr lang="en-US" sz="3200" dirty="0">
                <a:latin typeface="Comic Sans MS" pitchFamily="66" charset="0"/>
              </a:rPr>
              <a:t>lines that are always the same distance apart and will never intersect</a:t>
            </a:r>
          </a:p>
        </p:txBody>
      </p:sp>
      <p:grpSp>
        <p:nvGrpSpPr>
          <p:cNvPr id="2" name="Group 24"/>
          <p:cNvGrpSpPr/>
          <p:nvPr/>
        </p:nvGrpSpPr>
        <p:grpSpPr>
          <a:xfrm>
            <a:off x="838200" y="2362200"/>
            <a:ext cx="1219200" cy="1828800"/>
            <a:chOff x="838200" y="2362200"/>
            <a:chExt cx="1219200" cy="1828800"/>
          </a:xfrm>
        </p:grpSpPr>
        <p:cxnSp>
          <p:nvCxnSpPr>
            <p:cNvPr id="13" name="Straight Arrow Connector 12"/>
            <p:cNvCxnSpPr/>
            <p:nvPr/>
          </p:nvCxnSpPr>
          <p:spPr>
            <a:xfrm rot="16200000" flipH="1">
              <a:off x="304800" y="2971800"/>
              <a:ext cx="1752600" cy="685800"/>
            </a:xfrm>
            <a:prstGeom prst="straightConnector1">
              <a:avLst/>
            </a:prstGeom>
            <a:ln w="571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rot="16200000" flipH="1">
              <a:off x="838200" y="2895600"/>
              <a:ext cx="1752600" cy="685800"/>
            </a:xfrm>
            <a:prstGeom prst="straightConnector1">
              <a:avLst/>
            </a:prstGeom>
            <a:ln w="571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grpSp>
      <p:grpSp>
        <p:nvGrpSpPr>
          <p:cNvPr id="23" name="Group 22"/>
          <p:cNvGrpSpPr/>
          <p:nvPr/>
        </p:nvGrpSpPr>
        <p:grpSpPr>
          <a:xfrm>
            <a:off x="2970550" y="2286000"/>
            <a:ext cx="2514600" cy="1980406"/>
            <a:chOff x="2895600" y="2286000"/>
            <a:chExt cx="2514600" cy="1980406"/>
          </a:xfrm>
        </p:grpSpPr>
        <p:sp>
          <p:nvSpPr>
            <p:cNvPr id="15" name="Trapezoid 14"/>
            <p:cNvSpPr/>
            <p:nvPr/>
          </p:nvSpPr>
          <p:spPr>
            <a:xfrm>
              <a:off x="2895600" y="2743200"/>
              <a:ext cx="2514600" cy="1143000"/>
            </a:xfrm>
            <a:prstGeom prst="trapezoid">
              <a:avLst/>
            </a:prstGeom>
            <a:noFill/>
            <a:ln w="317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7" name="Straight Arrow Connector 16"/>
            <p:cNvCxnSpPr/>
            <p:nvPr/>
          </p:nvCxnSpPr>
          <p:spPr>
            <a:xfrm rot="5400000">
              <a:off x="3618706" y="2476500"/>
              <a:ext cx="381794" cy="794"/>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rot="16200000" flipV="1">
              <a:off x="3658394" y="4114006"/>
              <a:ext cx="304006" cy="794"/>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3200400" y="2743200"/>
              <a:ext cx="1905000" cy="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2895600" y="3886200"/>
              <a:ext cx="2514600" cy="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2" name="Group 21"/>
          <p:cNvGrpSpPr/>
          <p:nvPr/>
        </p:nvGrpSpPr>
        <p:grpSpPr>
          <a:xfrm>
            <a:off x="5908700" y="1703528"/>
            <a:ext cx="2981797" cy="3017518"/>
            <a:chOff x="5459000" y="1763488"/>
            <a:chExt cx="2981797" cy="3017518"/>
          </a:xfrm>
        </p:grpSpPr>
        <p:pic>
          <p:nvPicPr>
            <p:cNvPr id="1026" name="Picture 2" descr="C:\Documents and Settings\jjunker\Local Settings\Temporary Internet Files\Content.IE5\YBU4L1M7\MC900230581[1].wmf"/>
            <p:cNvPicPr>
              <a:picLocks noChangeAspect="1" noChangeArrowheads="1"/>
            </p:cNvPicPr>
            <p:nvPr/>
          </p:nvPicPr>
          <p:blipFill>
            <a:blip r:embed="rId3" cstate="print"/>
            <a:srcRect r="28529" b="36820"/>
            <a:stretch>
              <a:fillRect/>
            </a:stretch>
          </p:blipFill>
          <p:spPr bwMode="auto">
            <a:xfrm rot="2949629">
              <a:off x="6087179" y="1889349"/>
              <a:ext cx="1725440" cy="2981797"/>
            </a:xfrm>
            <a:prstGeom prst="rect">
              <a:avLst/>
            </a:prstGeom>
            <a:noFill/>
          </p:spPr>
        </p:pic>
        <p:cxnSp>
          <p:nvCxnSpPr>
            <p:cNvPr id="21" name="Straight Connector 20"/>
            <p:cNvCxnSpPr/>
            <p:nvPr/>
          </p:nvCxnSpPr>
          <p:spPr>
            <a:xfrm rot="5400000">
              <a:off x="5623563" y="2540728"/>
              <a:ext cx="2886888" cy="159366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5199018" y="2386152"/>
              <a:ext cx="2843349" cy="1598022"/>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a:off x="6178731" y="2847703"/>
              <a:ext cx="330131" cy="181497"/>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flipH="1" flipV="1">
              <a:off x="7141029" y="3431177"/>
              <a:ext cx="330131" cy="181497"/>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323439"/>
          </a:xfrm>
          <a:prstGeom prst="rect">
            <a:avLst/>
          </a:prstGeom>
          <a:noFill/>
        </p:spPr>
        <p:txBody>
          <a:bodyPr wrap="square" rtlCol="0">
            <a:spAutoFit/>
          </a:bodyPr>
          <a:lstStyle/>
          <a:p>
            <a:pPr algn="ctr"/>
            <a:r>
              <a:rPr lang="en-US" sz="8000" dirty="0">
                <a:latin typeface="Comic Sans MS" pitchFamily="66" charset="0"/>
              </a:rPr>
              <a:t>parallelogram</a:t>
            </a:r>
          </a:p>
        </p:txBody>
      </p:sp>
      <p:sp>
        <p:nvSpPr>
          <p:cNvPr id="10" name="TextBox 9"/>
          <p:cNvSpPr txBox="1"/>
          <p:nvPr/>
        </p:nvSpPr>
        <p:spPr>
          <a:xfrm>
            <a:off x="381000" y="5084064"/>
            <a:ext cx="8382000" cy="1323439"/>
          </a:xfrm>
          <a:prstGeom prst="rect">
            <a:avLst/>
          </a:prstGeom>
          <a:noFill/>
        </p:spPr>
        <p:txBody>
          <a:bodyPr wrap="square" rtlCol="0">
            <a:spAutoFit/>
          </a:bodyPr>
          <a:lstStyle/>
          <a:p>
            <a:pPr algn="ctr"/>
            <a:r>
              <a:rPr lang="en-US" sz="4000" dirty="0">
                <a:latin typeface="Comic Sans MS" pitchFamily="66" charset="0"/>
              </a:rPr>
              <a:t>a quadrilateral with two pairs of parallel sides</a:t>
            </a:r>
          </a:p>
        </p:txBody>
      </p:sp>
      <p:sp>
        <p:nvSpPr>
          <p:cNvPr id="4100" name="AutoShape 4"/>
          <p:cNvSpPr>
            <a:spLocks noChangeArrowheads="1"/>
          </p:cNvSpPr>
          <p:nvPr/>
        </p:nvSpPr>
        <p:spPr bwMode="auto">
          <a:xfrm>
            <a:off x="3222498" y="2010156"/>
            <a:ext cx="2133600" cy="1371600"/>
          </a:xfrm>
          <a:prstGeom prst="parallelogram">
            <a:avLst>
              <a:gd name="adj" fmla="val 38889"/>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101" name="Rectangle 5"/>
          <p:cNvSpPr>
            <a:spLocks noChangeArrowheads="1"/>
          </p:cNvSpPr>
          <p:nvPr/>
        </p:nvSpPr>
        <p:spPr bwMode="auto">
          <a:xfrm>
            <a:off x="682752" y="3008376"/>
            <a:ext cx="1562100" cy="1371600"/>
          </a:xfrm>
          <a:prstGeom prst="rect">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102" name="Rectangle 6"/>
          <p:cNvSpPr>
            <a:spLocks noChangeArrowheads="1"/>
          </p:cNvSpPr>
          <p:nvPr/>
        </p:nvSpPr>
        <p:spPr bwMode="auto">
          <a:xfrm>
            <a:off x="5981700" y="2762250"/>
            <a:ext cx="2514600" cy="1352550"/>
          </a:xfrm>
          <a:prstGeom prst="rect">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214745"/>
            <a:ext cx="8534400" cy="1200329"/>
          </a:xfrm>
          <a:prstGeom prst="rect">
            <a:avLst/>
          </a:prstGeom>
          <a:noFill/>
        </p:spPr>
        <p:txBody>
          <a:bodyPr wrap="square" rtlCol="0">
            <a:spAutoFit/>
          </a:bodyPr>
          <a:lstStyle/>
          <a:p>
            <a:pPr algn="ctr"/>
            <a:r>
              <a:rPr lang="en-US" sz="7200" dirty="0">
                <a:latin typeface="Comic Sans MS" pitchFamily="66" charset="0"/>
              </a:rPr>
              <a:t>pattern</a:t>
            </a:r>
          </a:p>
        </p:txBody>
      </p:sp>
      <p:sp>
        <p:nvSpPr>
          <p:cNvPr id="10" name="TextBox 9"/>
          <p:cNvSpPr txBox="1"/>
          <p:nvPr/>
        </p:nvSpPr>
        <p:spPr>
          <a:xfrm>
            <a:off x="381001" y="5054991"/>
            <a:ext cx="8382000" cy="1323439"/>
          </a:xfrm>
          <a:prstGeom prst="rect">
            <a:avLst/>
          </a:prstGeom>
          <a:noFill/>
        </p:spPr>
        <p:txBody>
          <a:bodyPr wrap="square" rtlCol="0">
            <a:spAutoFit/>
          </a:bodyPr>
          <a:lstStyle/>
          <a:p>
            <a:pPr algn="ctr"/>
            <a:r>
              <a:rPr lang="en-US" sz="4000" dirty="0">
                <a:latin typeface="Comic Sans MS" pitchFamily="66" charset="0"/>
              </a:rPr>
              <a:t>a logical sequence of numbers, pictures, shapes, or symbols</a:t>
            </a:r>
          </a:p>
        </p:txBody>
      </p:sp>
      <p:sp>
        <p:nvSpPr>
          <p:cNvPr id="18" name="TextBox 17"/>
          <p:cNvSpPr txBox="1"/>
          <p:nvPr/>
        </p:nvSpPr>
        <p:spPr>
          <a:xfrm>
            <a:off x="304800" y="1415074"/>
            <a:ext cx="8534400" cy="830997"/>
          </a:xfrm>
          <a:prstGeom prst="rect">
            <a:avLst/>
          </a:prstGeom>
          <a:noFill/>
        </p:spPr>
        <p:txBody>
          <a:bodyPr wrap="square" rtlCol="0">
            <a:spAutoFit/>
          </a:bodyPr>
          <a:lstStyle/>
          <a:p>
            <a:pPr algn="ctr"/>
            <a:r>
              <a:rPr lang="en-US" sz="4800" dirty="0">
                <a:latin typeface="Comic Sans MS" pitchFamily="66" charset="0"/>
              </a:rPr>
              <a:t>repeating              growing</a:t>
            </a:r>
          </a:p>
        </p:txBody>
      </p:sp>
      <p:grpSp>
        <p:nvGrpSpPr>
          <p:cNvPr id="19" name="Group 18"/>
          <p:cNvGrpSpPr/>
          <p:nvPr/>
        </p:nvGrpSpPr>
        <p:grpSpPr>
          <a:xfrm>
            <a:off x="471883" y="2762818"/>
            <a:ext cx="3377752" cy="1180548"/>
            <a:chOff x="838200" y="2590800"/>
            <a:chExt cx="6565900" cy="2241546"/>
          </a:xfrm>
        </p:grpSpPr>
        <p:grpSp>
          <p:nvGrpSpPr>
            <p:cNvPr id="20" name="Group 3"/>
            <p:cNvGrpSpPr>
              <a:grpSpLocks/>
            </p:cNvGrpSpPr>
            <p:nvPr/>
          </p:nvGrpSpPr>
          <p:grpSpPr bwMode="auto">
            <a:xfrm>
              <a:off x="863600" y="2590800"/>
              <a:ext cx="5873750" cy="781050"/>
              <a:chOff x="2040" y="7620"/>
              <a:chExt cx="9250" cy="1230"/>
            </a:xfrm>
          </p:grpSpPr>
          <p:sp>
            <p:nvSpPr>
              <p:cNvPr id="24" name="AutoShape 4"/>
              <p:cNvSpPr>
                <a:spLocks noChangeArrowheads="1"/>
              </p:cNvSpPr>
              <p:nvPr/>
            </p:nvSpPr>
            <p:spPr bwMode="auto">
              <a:xfrm>
                <a:off x="2040" y="7720"/>
                <a:ext cx="1180" cy="1060"/>
              </a:xfrm>
              <a:custGeom>
                <a:avLst/>
                <a:gdLst>
                  <a:gd name="T0" fmla="*/ 10860 w 21600"/>
                  <a:gd name="T1" fmla="*/ 2187 h 21600"/>
                  <a:gd name="T2" fmla="*/ 2928 w 21600"/>
                  <a:gd name="T3" fmla="*/ 10800 h 21600"/>
                  <a:gd name="T4" fmla="*/ 10860 w 21600"/>
                  <a:gd name="T5" fmla="*/ 21600 h 21600"/>
                  <a:gd name="T6" fmla="*/ 18672 w 21600"/>
                  <a:gd name="T7" fmla="*/ 10800 h 21600"/>
                  <a:gd name="T8" fmla="*/ 17694720 60000 65536"/>
                  <a:gd name="T9" fmla="*/ 11796480 60000 65536"/>
                  <a:gd name="T10" fmla="*/ 5898240 60000 65536"/>
                  <a:gd name="T11" fmla="*/ 0 60000 65536"/>
                  <a:gd name="T12" fmla="*/ 5037 w 21600"/>
                  <a:gd name="T13" fmla="*/ 2277 h 21600"/>
                  <a:gd name="T14" fmla="*/ 16557 w 21600"/>
                  <a:gd name="T15" fmla="*/ 13677 h 21600"/>
                </a:gdLst>
                <a:ahLst/>
                <a:cxnLst>
                  <a:cxn ang="T8">
                    <a:pos x="T0" y="T1"/>
                  </a:cxn>
                  <a:cxn ang="T9">
                    <a:pos x="T2" y="T3"/>
                  </a:cxn>
                  <a:cxn ang="T10">
                    <a:pos x="T4" y="T5"/>
                  </a:cxn>
                  <a:cxn ang="T11">
                    <a:pos x="T6" y="T7"/>
                  </a:cxn>
                </a:cxnLst>
                <a:rect l="T12" t="T13" r="T14" b="T15"/>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5" name="AutoShape 5"/>
              <p:cNvSpPr>
                <a:spLocks noChangeArrowheads="1"/>
              </p:cNvSpPr>
              <p:nvPr/>
            </p:nvSpPr>
            <p:spPr bwMode="auto">
              <a:xfrm>
                <a:off x="3740" y="7620"/>
                <a:ext cx="1060" cy="1200"/>
              </a:xfrm>
              <a:prstGeom prst="smileyFace">
                <a:avLst>
                  <a:gd name="adj" fmla="val 4653"/>
                </a:avLst>
              </a:prstGeom>
              <a:solidFill>
                <a:srgbClr val="FFFFFF"/>
              </a:solid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AutoShape 6"/>
              <p:cNvSpPr>
                <a:spLocks noChangeArrowheads="1"/>
              </p:cNvSpPr>
              <p:nvPr/>
            </p:nvSpPr>
            <p:spPr bwMode="auto">
              <a:xfrm>
                <a:off x="5330" y="7750"/>
                <a:ext cx="1180" cy="1060"/>
              </a:xfrm>
              <a:custGeom>
                <a:avLst/>
                <a:gdLst>
                  <a:gd name="T0" fmla="*/ 10860 w 21600"/>
                  <a:gd name="T1" fmla="*/ 2187 h 21600"/>
                  <a:gd name="T2" fmla="*/ 2928 w 21600"/>
                  <a:gd name="T3" fmla="*/ 10800 h 21600"/>
                  <a:gd name="T4" fmla="*/ 10860 w 21600"/>
                  <a:gd name="T5" fmla="*/ 21600 h 21600"/>
                  <a:gd name="T6" fmla="*/ 18672 w 21600"/>
                  <a:gd name="T7" fmla="*/ 10800 h 21600"/>
                  <a:gd name="T8" fmla="*/ 17694720 60000 65536"/>
                  <a:gd name="T9" fmla="*/ 11796480 60000 65536"/>
                  <a:gd name="T10" fmla="*/ 5898240 60000 65536"/>
                  <a:gd name="T11" fmla="*/ 0 60000 65536"/>
                  <a:gd name="T12" fmla="*/ 5037 w 21600"/>
                  <a:gd name="T13" fmla="*/ 2277 h 21600"/>
                  <a:gd name="T14" fmla="*/ 16557 w 21600"/>
                  <a:gd name="T15" fmla="*/ 13677 h 21600"/>
                </a:gdLst>
                <a:ahLst/>
                <a:cxnLst>
                  <a:cxn ang="T8">
                    <a:pos x="T0" y="T1"/>
                  </a:cxn>
                  <a:cxn ang="T9">
                    <a:pos x="T2" y="T3"/>
                  </a:cxn>
                  <a:cxn ang="T10">
                    <a:pos x="T4" y="T5"/>
                  </a:cxn>
                  <a:cxn ang="T11">
                    <a:pos x="T6" y="T7"/>
                  </a:cxn>
                </a:cxnLst>
                <a:rect l="T12" t="T13" r="T14" b="T15"/>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7" name="AutoShape 7"/>
              <p:cNvSpPr>
                <a:spLocks noChangeArrowheads="1"/>
              </p:cNvSpPr>
              <p:nvPr/>
            </p:nvSpPr>
            <p:spPr bwMode="auto">
              <a:xfrm>
                <a:off x="7030" y="7650"/>
                <a:ext cx="1060" cy="1200"/>
              </a:xfrm>
              <a:prstGeom prst="smileyFace">
                <a:avLst>
                  <a:gd name="adj" fmla="val 4653"/>
                </a:avLst>
              </a:prstGeom>
              <a:solidFill>
                <a:srgbClr val="FFFFFF"/>
              </a:solid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AutoShape 8"/>
              <p:cNvSpPr>
                <a:spLocks noChangeArrowheads="1"/>
              </p:cNvSpPr>
              <p:nvPr/>
            </p:nvSpPr>
            <p:spPr bwMode="auto">
              <a:xfrm>
                <a:off x="8530" y="7730"/>
                <a:ext cx="1180" cy="1060"/>
              </a:xfrm>
              <a:custGeom>
                <a:avLst/>
                <a:gdLst>
                  <a:gd name="T0" fmla="*/ 10860 w 21600"/>
                  <a:gd name="T1" fmla="*/ 2187 h 21600"/>
                  <a:gd name="T2" fmla="*/ 2928 w 21600"/>
                  <a:gd name="T3" fmla="*/ 10800 h 21600"/>
                  <a:gd name="T4" fmla="*/ 10860 w 21600"/>
                  <a:gd name="T5" fmla="*/ 21600 h 21600"/>
                  <a:gd name="T6" fmla="*/ 18672 w 21600"/>
                  <a:gd name="T7" fmla="*/ 10800 h 21600"/>
                  <a:gd name="T8" fmla="*/ 17694720 60000 65536"/>
                  <a:gd name="T9" fmla="*/ 11796480 60000 65536"/>
                  <a:gd name="T10" fmla="*/ 5898240 60000 65536"/>
                  <a:gd name="T11" fmla="*/ 0 60000 65536"/>
                  <a:gd name="T12" fmla="*/ 5037 w 21600"/>
                  <a:gd name="T13" fmla="*/ 2277 h 21600"/>
                  <a:gd name="T14" fmla="*/ 16557 w 21600"/>
                  <a:gd name="T15" fmla="*/ 13677 h 21600"/>
                </a:gdLst>
                <a:ahLst/>
                <a:cxnLst>
                  <a:cxn ang="T8">
                    <a:pos x="T0" y="T1"/>
                  </a:cxn>
                  <a:cxn ang="T9">
                    <a:pos x="T2" y="T3"/>
                  </a:cxn>
                  <a:cxn ang="T10">
                    <a:pos x="T4" y="T5"/>
                  </a:cxn>
                  <a:cxn ang="T11">
                    <a:pos x="T6" y="T7"/>
                  </a:cxn>
                </a:cxnLst>
                <a:rect l="T12" t="T13" r="T14" b="T15"/>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9" name="AutoShape 9"/>
              <p:cNvSpPr>
                <a:spLocks noChangeArrowheads="1"/>
              </p:cNvSpPr>
              <p:nvPr/>
            </p:nvSpPr>
            <p:spPr bwMode="auto">
              <a:xfrm>
                <a:off x="10230" y="7630"/>
                <a:ext cx="1060" cy="1200"/>
              </a:xfrm>
              <a:prstGeom prst="smileyFace">
                <a:avLst>
                  <a:gd name="adj" fmla="val 4653"/>
                </a:avLst>
              </a:prstGeom>
              <a:solidFill>
                <a:srgbClr val="FFFFFF"/>
              </a:solid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1" name="AutoShape 10"/>
            <p:cNvSpPr>
              <a:spLocks/>
            </p:cNvSpPr>
            <p:nvPr/>
          </p:nvSpPr>
          <p:spPr bwMode="auto">
            <a:xfrm rot="16200000">
              <a:off x="1663700" y="2667000"/>
              <a:ext cx="317500" cy="1968500"/>
            </a:xfrm>
            <a:prstGeom prst="leftBrace">
              <a:avLst>
                <a:gd name="adj1" fmla="val 51667"/>
                <a:gd name="adj2" fmla="val 50000"/>
              </a:avLst>
            </a:prstGeom>
            <a:no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 name="Line 11"/>
            <p:cNvSpPr>
              <a:spLocks noChangeShapeType="1"/>
            </p:cNvSpPr>
            <p:nvPr/>
          </p:nvSpPr>
          <p:spPr bwMode="auto">
            <a:xfrm flipH="1" flipV="1">
              <a:off x="1981200" y="3771900"/>
              <a:ext cx="812800" cy="228600"/>
            </a:xfrm>
            <a:prstGeom prst="line">
              <a:avLst/>
            </a:prstGeom>
            <a:noFill/>
            <a:ln w="3810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23" name="Text Box 12"/>
            <p:cNvSpPr txBox="1">
              <a:spLocks noChangeArrowheads="1"/>
            </p:cNvSpPr>
            <p:nvPr/>
          </p:nvSpPr>
          <p:spPr bwMode="auto">
            <a:xfrm>
              <a:off x="2794000" y="4159247"/>
              <a:ext cx="4610100" cy="673099"/>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a:ln>
                    <a:noFill/>
                  </a:ln>
                  <a:solidFill>
                    <a:schemeClr val="tx1"/>
                  </a:solidFill>
                  <a:effectLst/>
                  <a:latin typeface="Tahoma" pitchFamily="34" charset="0"/>
                </a:rPr>
                <a:t>Core (or unit) of the repeating pattern</a:t>
              </a:r>
              <a:r>
                <a:rPr kumimoji="0" lang="en-US" sz="2000" b="0" i="0" u="none" strike="noStrike" cap="none" normalizeH="0" baseline="0" dirty="0">
                  <a:ln>
                    <a:noFill/>
                  </a:ln>
                  <a:solidFill>
                    <a:schemeClr val="tx1"/>
                  </a:solidFill>
                  <a:effectLst/>
                  <a:latin typeface="Tahoma" pitchFamily="34" charset="0"/>
                </a:rPr>
                <a:t>.</a:t>
              </a:r>
              <a:endParaRPr kumimoji="0" lang="en-US" sz="1800" b="0" i="0" u="none" strike="noStrike" cap="none" normalizeH="0" baseline="0" dirty="0">
                <a:ln>
                  <a:noFill/>
                </a:ln>
                <a:solidFill>
                  <a:schemeClr val="tx1"/>
                </a:solidFill>
                <a:effectLst/>
                <a:latin typeface="Arial" pitchFamily="34" charset="0"/>
              </a:endParaRPr>
            </a:p>
          </p:txBody>
        </p:sp>
      </p:grpSp>
      <p:grpSp>
        <p:nvGrpSpPr>
          <p:cNvPr id="5" name="Group 4"/>
          <p:cNvGrpSpPr/>
          <p:nvPr/>
        </p:nvGrpSpPr>
        <p:grpSpPr>
          <a:xfrm>
            <a:off x="4534404" y="2314575"/>
            <a:ext cx="6314537" cy="1896378"/>
            <a:chOff x="4534404" y="2314575"/>
            <a:chExt cx="6314537" cy="1896378"/>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34404" y="2314575"/>
              <a:ext cx="6314537" cy="1896378"/>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2" name="Rectangle 1"/>
            <p:cNvSpPr/>
            <p:nvPr/>
          </p:nvSpPr>
          <p:spPr>
            <a:xfrm>
              <a:off x="8305800" y="2457451"/>
              <a:ext cx="2419316" cy="130866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4" name="Straight Connector 3"/>
          <p:cNvCxnSpPr/>
          <p:nvPr/>
        </p:nvCxnSpPr>
        <p:spPr>
          <a:xfrm>
            <a:off x="4534404" y="1695450"/>
            <a:ext cx="0" cy="2905125"/>
          </a:xfrm>
          <a:prstGeom prst="line">
            <a:avLst/>
          </a:prstGeom>
        </p:spPr>
        <p:style>
          <a:lnRef idx="3">
            <a:schemeClr val="dk1"/>
          </a:lnRef>
          <a:fillRef idx="0">
            <a:schemeClr val="dk1"/>
          </a:fillRef>
          <a:effectRef idx="2">
            <a:schemeClr val="dk1"/>
          </a:effectRef>
          <a:fontRef idx="minor">
            <a:schemeClr val="tx1"/>
          </a:fontRef>
        </p:style>
      </p:cxn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3"/>
          <p:cNvPicPr>
            <a:picLocks noChangeAspect="1" noChangeArrowheads="1"/>
          </p:cNvPicPr>
          <p:nvPr/>
        </p:nvPicPr>
        <p:blipFill>
          <a:blip r:embed="rId3" cstate="print"/>
          <a:srcRect/>
          <a:stretch>
            <a:fillRect/>
          </a:stretch>
        </p:blipFill>
        <p:spPr bwMode="auto">
          <a:xfrm>
            <a:off x="4724400" y="1905000"/>
            <a:ext cx="2952750" cy="2929439"/>
          </a:xfrm>
          <a:prstGeom prst="rect">
            <a:avLst/>
          </a:prstGeom>
          <a:noFill/>
          <a:ln w="9525">
            <a:noFill/>
            <a:miter lim="800000"/>
            <a:headEnd/>
            <a:tailEnd/>
          </a:ln>
        </p:spPr>
      </p:pic>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pentagon</a:t>
            </a:r>
          </a:p>
        </p:txBody>
      </p:sp>
      <p:sp>
        <p:nvSpPr>
          <p:cNvPr id="10" name="TextBox 9"/>
          <p:cNvSpPr txBox="1"/>
          <p:nvPr/>
        </p:nvSpPr>
        <p:spPr>
          <a:xfrm>
            <a:off x="381000" y="5334000"/>
            <a:ext cx="8382000" cy="707886"/>
          </a:xfrm>
          <a:prstGeom prst="rect">
            <a:avLst/>
          </a:prstGeom>
          <a:noFill/>
        </p:spPr>
        <p:txBody>
          <a:bodyPr wrap="square" rtlCol="0">
            <a:spAutoFit/>
          </a:bodyPr>
          <a:lstStyle/>
          <a:p>
            <a:pPr algn="ctr"/>
            <a:r>
              <a:rPr lang="en-US" sz="4000" dirty="0">
                <a:latin typeface="Comic Sans MS" pitchFamily="66" charset="0"/>
              </a:rPr>
              <a:t>a polygon with 5 sides</a:t>
            </a:r>
          </a:p>
        </p:txBody>
      </p:sp>
      <p:grpSp>
        <p:nvGrpSpPr>
          <p:cNvPr id="2" name="Group 25"/>
          <p:cNvGrpSpPr/>
          <p:nvPr/>
        </p:nvGrpSpPr>
        <p:grpSpPr>
          <a:xfrm rot="2687824">
            <a:off x="1693995" y="2090337"/>
            <a:ext cx="997832" cy="2534167"/>
            <a:chOff x="990600" y="1828800"/>
            <a:chExt cx="1371600" cy="2514600"/>
          </a:xfrm>
        </p:grpSpPr>
        <p:cxnSp>
          <p:nvCxnSpPr>
            <p:cNvPr id="14" name="Straight Connector 13"/>
            <p:cNvCxnSpPr/>
            <p:nvPr/>
          </p:nvCxnSpPr>
          <p:spPr>
            <a:xfrm rot="5400000">
              <a:off x="190500" y="3543300"/>
              <a:ext cx="16002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62100" y="3543300"/>
              <a:ext cx="16002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990600" y="4343400"/>
              <a:ext cx="13716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5400000">
              <a:off x="876300" y="1943100"/>
              <a:ext cx="914400" cy="6858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562100" y="1943100"/>
              <a:ext cx="914400" cy="6858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533400" y="304800"/>
            <a:ext cx="8153400" cy="1446550"/>
          </a:xfrm>
          <a:prstGeom prst="rect">
            <a:avLst/>
          </a:prstGeom>
          <a:noFill/>
        </p:spPr>
        <p:txBody>
          <a:bodyPr wrap="square" rtlCol="0">
            <a:spAutoFit/>
          </a:bodyPr>
          <a:lstStyle/>
          <a:p>
            <a:pPr algn="ctr"/>
            <a:r>
              <a:rPr lang="en-US" sz="8800" dirty="0">
                <a:latin typeface="Comic Sans MS" pitchFamily="66" charset="0"/>
              </a:rPr>
              <a:t>perimeter</a:t>
            </a:r>
          </a:p>
        </p:txBody>
      </p:sp>
      <p:sp>
        <p:nvSpPr>
          <p:cNvPr id="10" name="TextBox 9"/>
          <p:cNvSpPr txBox="1"/>
          <p:nvPr/>
        </p:nvSpPr>
        <p:spPr>
          <a:xfrm>
            <a:off x="352865" y="5264834"/>
            <a:ext cx="8382000" cy="707886"/>
          </a:xfrm>
          <a:prstGeom prst="rect">
            <a:avLst/>
          </a:prstGeom>
          <a:noFill/>
        </p:spPr>
        <p:txBody>
          <a:bodyPr wrap="square" rtlCol="0">
            <a:spAutoFit/>
          </a:bodyPr>
          <a:lstStyle/>
          <a:p>
            <a:pPr algn="ctr"/>
            <a:r>
              <a:rPr lang="en-US" sz="4000" dirty="0">
                <a:latin typeface="Comic Sans MS" pitchFamily="66" charset="0"/>
              </a:rPr>
              <a:t>the distance around a figure</a:t>
            </a:r>
          </a:p>
        </p:txBody>
      </p:sp>
      <p:grpSp>
        <p:nvGrpSpPr>
          <p:cNvPr id="32" name="Group 31"/>
          <p:cNvGrpSpPr/>
          <p:nvPr/>
        </p:nvGrpSpPr>
        <p:grpSpPr>
          <a:xfrm>
            <a:off x="5118462" y="1909011"/>
            <a:ext cx="2822379" cy="2416428"/>
            <a:chOff x="5118463" y="2248989"/>
            <a:chExt cx="2381250" cy="2076450"/>
          </a:xfrm>
        </p:grpSpPr>
        <p:sp>
          <p:nvSpPr>
            <p:cNvPr id="10242" name="AutoShape 2"/>
            <p:cNvSpPr>
              <a:spLocks noChangeArrowheads="1"/>
            </p:cNvSpPr>
            <p:nvPr/>
          </p:nvSpPr>
          <p:spPr bwMode="auto">
            <a:xfrm>
              <a:off x="5366113" y="2496639"/>
              <a:ext cx="1905000" cy="1524000"/>
            </a:xfrm>
            <a:prstGeom prst="pentagon">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10243" name="Line 3"/>
            <p:cNvSpPr>
              <a:spLocks noChangeShapeType="1"/>
            </p:cNvSpPr>
            <p:nvPr/>
          </p:nvSpPr>
          <p:spPr bwMode="auto">
            <a:xfrm flipH="1">
              <a:off x="5251813" y="2306139"/>
              <a:ext cx="857250" cy="495300"/>
            </a:xfrm>
            <a:prstGeom prst="line">
              <a:avLst/>
            </a:prstGeom>
            <a:noFill/>
            <a:ln w="3810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dirty="0"/>
            </a:p>
          </p:txBody>
        </p:sp>
        <p:sp>
          <p:nvSpPr>
            <p:cNvPr id="10244" name="Line 4"/>
            <p:cNvSpPr>
              <a:spLocks noChangeShapeType="1"/>
            </p:cNvSpPr>
            <p:nvPr/>
          </p:nvSpPr>
          <p:spPr bwMode="auto">
            <a:xfrm>
              <a:off x="5118463" y="3182439"/>
              <a:ext cx="419100" cy="1028700"/>
            </a:xfrm>
            <a:prstGeom prst="line">
              <a:avLst/>
            </a:prstGeom>
            <a:noFill/>
            <a:ln w="3810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dirty="0"/>
            </a:p>
          </p:txBody>
        </p:sp>
        <p:sp>
          <p:nvSpPr>
            <p:cNvPr id="10245" name="Line 5"/>
            <p:cNvSpPr>
              <a:spLocks noChangeShapeType="1"/>
            </p:cNvSpPr>
            <p:nvPr/>
          </p:nvSpPr>
          <p:spPr bwMode="auto">
            <a:xfrm>
              <a:off x="5823313" y="4325439"/>
              <a:ext cx="990600" cy="0"/>
            </a:xfrm>
            <a:prstGeom prst="line">
              <a:avLst/>
            </a:prstGeom>
            <a:noFill/>
            <a:ln w="3810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dirty="0"/>
            </a:p>
          </p:txBody>
        </p:sp>
        <p:sp>
          <p:nvSpPr>
            <p:cNvPr id="10246" name="Line 6"/>
            <p:cNvSpPr>
              <a:spLocks noChangeShapeType="1"/>
            </p:cNvSpPr>
            <p:nvPr/>
          </p:nvSpPr>
          <p:spPr bwMode="auto">
            <a:xfrm flipV="1">
              <a:off x="7118713" y="3163389"/>
              <a:ext cx="381000" cy="952500"/>
            </a:xfrm>
            <a:prstGeom prst="line">
              <a:avLst/>
            </a:prstGeom>
            <a:noFill/>
            <a:ln w="3810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dirty="0"/>
            </a:p>
          </p:txBody>
        </p:sp>
        <p:sp>
          <p:nvSpPr>
            <p:cNvPr id="10247" name="Line 7"/>
            <p:cNvSpPr>
              <a:spLocks noChangeShapeType="1"/>
            </p:cNvSpPr>
            <p:nvPr/>
          </p:nvSpPr>
          <p:spPr bwMode="auto">
            <a:xfrm flipH="1" flipV="1">
              <a:off x="6451963" y="2248989"/>
              <a:ext cx="952500" cy="609600"/>
            </a:xfrm>
            <a:prstGeom prst="line">
              <a:avLst/>
            </a:prstGeom>
            <a:noFill/>
            <a:ln w="3810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dirty="0"/>
            </a:p>
          </p:txBody>
        </p:sp>
      </p:grpSp>
      <p:grpSp>
        <p:nvGrpSpPr>
          <p:cNvPr id="33" name="Group 32"/>
          <p:cNvGrpSpPr/>
          <p:nvPr/>
        </p:nvGrpSpPr>
        <p:grpSpPr>
          <a:xfrm>
            <a:off x="1313993" y="1973180"/>
            <a:ext cx="2199227" cy="2352846"/>
            <a:chOff x="1313993" y="1973180"/>
            <a:chExt cx="2199227" cy="2352846"/>
          </a:xfrm>
        </p:grpSpPr>
        <p:sp>
          <p:nvSpPr>
            <p:cNvPr id="23" name="L-Shape 22"/>
            <p:cNvSpPr/>
            <p:nvPr/>
          </p:nvSpPr>
          <p:spPr>
            <a:xfrm>
              <a:off x="1478247" y="2114257"/>
              <a:ext cx="1875388" cy="2069846"/>
            </a:xfrm>
            <a:prstGeom prst="corne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Line 7"/>
            <p:cNvSpPr>
              <a:spLocks noChangeShapeType="1"/>
            </p:cNvSpPr>
            <p:nvPr/>
          </p:nvSpPr>
          <p:spPr bwMode="auto">
            <a:xfrm>
              <a:off x="1461971" y="1973180"/>
              <a:ext cx="972086" cy="1"/>
            </a:xfrm>
            <a:prstGeom prst="line">
              <a:avLst/>
            </a:prstGeom>
            <a:noFill/>
            <a:ln w="3810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dirty="0"/>
            </a:p>
          </p:txBody>
        </p:sp>
        <p:sp>
          <p:nvSpPr>
            <p:cNvPr id="25" name="Line 7"/>
            <p:cNvSpPr>
              <a:spLocks noChangeShapeType="1"/>
            </p:cNvSpPr>
            <p:nvPr/>
          </p:nvSpPr>
          <p:spPr bwMode="auto">
            <a:xfrm>
              <a:off x="2592863" y="2125016"/>
              <a:ext cx="11791" cy="906359"/>
            </a:xfrm>
            <a:prstGeom prst="line">
              <a:avLst/>
            </a:prstGeom>
            <a:noFill/>
            <a:ln w="3810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dirty="0"/>
            </a:p>
          </p:txBody>
        </p:sp>
        <p:sp>
          <p:nvSpPr>
            <p:cNvPr id="26" name="Line 7"/>
            <p:cNvSpPr>
              <a:spLocks noChangeShapeType="1"/>
            </p:cNvSpPr>
            <p:nvPr/>
          </p:nvSpPr>
          <p:spPr bwMode="auto">
            <a:xfrm flipV="1">
              <a:off x="2649411" y="3085891"/>
              <a:ext cx="725455" cy="1105"/>
            </a:xfrm>
            <a:prstGeom prst="line">
              <a:avLst/>
            </a:prstGeom>
            <a:noFill/>
            <a:ln w="3810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dirty="0"/>
            </a:p>
          </p:txBody>
        </p:sp>
        <p:sp>
          <p:nvSpPr>
            <p:cNvPr id="27" name="Line 7"/>
            <p:cNvSpPr>
              <a:spLocks noChangeShapeType="1"/>
            </p:cNvSpPr>
            <p:nvPr/>
          </p:nvSpPr>
          <p:spPr bwMode="auto">
            <a:xfrm>
              <a:off x="3509612" y="3345211"/>
              <a:ext cx="3608" cy="852258"/>
            </a:xfrm>
            <a:prstGeom prst="line">
              <a:avLst/>
            </a:prstGeom>
            <a:noFill/>
            <a:ln w="3810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dirty="0"/>
            </a:p>
          </p:txBody>
        </p:sp>
        <p:sp>
          <p:nvSpPr>
            <p:cNvPr id="28" name="Line 7"/>
            <p:cNvSpPr>
              <a:spLocks noChangeShapeType="1"/>
            </p:cNvSpPr>
            <p:nvPr/>
          </p:nvSpPr>
          <p:spPr bwMode="auto">
            <a:xfrm flipV="1">
              <a:off x="1313993" y="2097311"/>
              <a:ext cx="3608" cy="2068017"/>
            </a:xfrm>
            <a:prstGeom prst="line">
              <a:avLst/>
            </a:prstGeom>
            <a:noFill/>
            <a:ln w="3810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dirty="0"/>
            </a:p>
          </p:txBody>
        </p:sp>
        <p:sp>
          <p:nvSpPr>
            <p:cNvPr id="29" name="Line 7"/>
            <p:cNvSpPr>
              <a:spLocks noChangeShapeType="1"/>
            </p:cNvSpPr>
            <p:nvPr/>
          </p:nvSpPr>
          <p:spPr bwMode="auto">
            <a:xfrm flipH="1" flipV="1">
              <a:off x="1455955" y="4319379"/>
              <a:ext cx="1891242" cy="6647"/>
            </a:xfrm>
            <a:prstGeom prst="line">
              <a:avLst/>
            </a:prstGeom>
            <a:noFill/>
            <a:ln w="3810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dirty="0"/>
            </a:p>
          </p:txBody>
        </p:sp>
      </p:gr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533400" y="457200"/>
            <a:ext cx="8153400" cy="1169551"/>
          </a:xfrm>
          <a:prstGeom prst="rect">
            <a:avLst/>
          </a:prstGeom>
          <a:noFill/>
        </p:spPr>
        <p:txBody>
          <a:bodyPr wrap="square" rtlCol="0">
            <a:spAutoFit/>
          </a:bodyPr>
          <a:lstStyle/>
          <a:p>
            <a:pPr algn="ctr"/>
            <a:r>
              <a:rPr lang="en-US" sz="7000" dirty="0">
                <a:latin typeface="Comic Sans MS" pitchFamily="66" charset="0"/>
              </a:rPr>
              <a:t>perpendicular lines</a:t>
            </a:r>
          </a:p>
        </p:txBody>
      </p:sp>
      <p:sp>
        <p:nvSpPr>
          <p:cNvPr id="10" name="TextBox 9"/>
          <p:cNvSpPr txBox="1"/>
          <p:nvPr/>
        </p:nvSpPr>
        <p:spPr>
          <a:xfrm>
            <a:off x="381000" y="4953000"/>
            <a:ext cx="8382000" cy="1323439"/>
          </a:xfrm>
          <a:prstGeom prst="rect">
            <a:avLst/>
          </a:prstGeom>
          <a:noFill/>
        </p:spPr>
        <p:txBody>
          <a:bodyPr wrap="square" rtlCol="0">
            <a:spAutoFit/>
          </a:bodyPr>
          <a:lstStyle/>
          <a:p>
            <a:pPr algn="ctr"/>
            <a:r>
              <a:rPr lang="en-US" sz="4000" dirty="0">
                <a:latin typeface="Comic Sans MS" pitchFamily="66" charset="0"/>
              </a:rPr>
              <a:t> two lines that form a right angle where they intersect</a:t>
            </a:r>
          </a:p>
        </p:txBody>
      </p:sp>
      <p:grpSp>
        <p:nvGrpSpPr>
          <p:cNvPr id="2" name="Group 2"/>
          <p:cNvGrpSpPr>
            <a:grpSpLocks/>
          </p:cNvGrpSpPr>
          <p:nvPr/>
        </p:nvGrpSpPr>
        <p:grpSpPr bwMode="auto">
          <a:xfrm>
            <a:off x="2667000" y="2209800"/>
            <a:ext cx="3581400" cy="2057400"/>
            <a:chOff x="5580" y="7680"/>
            <a:chExt cx="5160" cy="2220"/>
          </a:xfrm>
        </p:grpSpPr>
        <p:sp>
          <p:nvSpPr>
            <p:cNvPr id="1027" name="Line 3"/>
            <p:cNvSpPr>
              <a:spLocks noChangeShapeType="1"/>
            </p:cNvSpPr>
            <p:nvPr/>
          </p:nvSpPr>
          <p:spPr bwMode="auto">
            <a:xfrm>
              <a:off x="5580" y="9900"/>
              <a:ext cx="5160" cy="0"/>
            </a:xfrm>
            <a:prstGeom prst="line">
              <a:avLst/>
            </a:prstGeom>
            <a:noFill/>
            <a:ln w="571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28" name="Line 4"/>
            <p:cNvSpPr>
              <a:spLocks noChangeShapeType="1"/>
            </p:cNvSpPr>
            <p:nvPr/>
          </p:nvSpPr>
          <p:spPr bwMode="auto">
            <a:xfrm>
              <a:off x="8220" y="7680"/>
              <a:ext cx="0" cy="2220"/>
            </a:xfrm>
            <a:prstGeom prst="line">
              <a:avLst/>
            </a:prstGeom>
            <a:noFill/>
            <a:ln w="571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dirty="0"/>
            </a:p>
          </p:txBody>
        </p:sp>
      </p:grpSp>
      <p:cxnSp>
        <p:nvCxnSpPr>
          <p:cNvPr id="12" name="Straight Connector 11"/>
          <p:cNvCxnSpPr/>
          <p:nvPr/>
        </p:nvCxnSpPr>
        <p:spPr>
          <a:xfrm>
            <a:off x="4495800" y="3810000"/>
            <a:ext cx="533400" cy="0"/>
          </a:xfrm>
          <a:prstGeom prst="line">
            <a:avLst/>
          </a:prstGeom>
        </p:spPr>
        <p:style>
          <a:lnRef idx="1">
            <a:schemeClr val="dk1"/>
          </a:lnRef>
          <a:fillRef idx="0">
            <a:schemeClr val="dk1"/>
          </a:fillRef>
          <a:effectRef idx="0">
            <a:schemeClr val="dk1"/>
          </a:effectRef>
          <a:fontRef idx="minor">
            <a:schemeClr val="tx1"/>
          </a:fontRef>
        </p:style>
      </p:cxnSp>
      <p:cxnSp>
        <p:nvCxnSpPr>
          <p:cNvPr id="14" name="Straight Connector 13"/>
          <p:cNvCxnSpPr/>
          <p:nvPr/>
        </p:nvCxnSpPr>
        <p:spPr>
          <a:xfrm rot="5400000">
            <a:off x="4800600" y="4038600"/>
            <a:ext cx="457200" cy="0"/>
          </a:xfrm>
          <a:prstGeom prst="line">
            <a:avLst/>
          </a:prstGeom>
        </p:spPr>
        <p:style>
          <a:lnRef idx="1">
            <a:schemeClr val="dk1"/>
          </a:lnRef>
          <a:fillRef idx="0">
            <a:schemeClr val="dk1"/>
          </a:fillRef>
          <a:effectRef idx="0">
            <a:schemeClr val="dk1"/>
          </a:effectRef>
          <a:fontRef idx="minor">
            <a:schemeClr val="tx1"/>
          </a:fontRef>
        </p:style>
      </p:cxnSp>
      <p:pic>
        <p:nvPicPr>
          <p:cNvPr id="131076" name="Picture 4" descr="http://www.cadalyst.com/files/cadalyst/nodes/2006/5667/LearningCurve172-01.jpg"/>
          <p:cNvPicPr>
            <a:picLocks noChangeAspect="1" noChangeArrowheads="1"/>
          </p:cNvPicPr>
          <p:nvPr/>
        </p:nvPicPr>
        <p:blipFill>
          <a:blip r:embed="rId3" cstate="print">
            <a:clrChange>
              <a:clrFrom>
                <a:srgbClr val="FFFFFF"/>
              </a:clrFrom>
              <a:clrTo>
                <a:srgbClr val="FFFFFF">
                  <a:alpha val="0"/>
                </a:srgbClr>
              </a:clrTo>
            </a:clrChange>
            <a:lum bright="-40000" contrast="40000"/>
          </a:blip>
          <a:srcRect/>
          <a:stretch>
            <a:fillRect/>
          </a:stretch>
        </p:blipFill>
        <p:spPr bwMode="auto">
          <a:xfrm rot="18866976">
            <a:off x="6291410" y="2232966"/>
            <a:ext cx="2178485" cy="2144486"/>
          </a:xfrm>
          <a:prstGeom prst="rect">
            <a:avLst/>
          </a:prstGeom>
          <a:noFill/>
        </p:spPr>
      </p:pic>
      <p:grpSp>
        <p:nvGrpSpPr>
          <p:cNvPr id="19" name="Group 18"/>
          <p:cNvGrpSpPr/>
          <p:nvPr/>
        </p:nvGrpSpPr>
        <p:grpSpPr>
          <a:xfrm>
            <a:off x="615696" y="2048256"/>
            <a:ext cx="1755648" cy="1755648"/>
            <a:chOff x="408432" y="2109216"/>
            <a:chExt cx="1755648" cy="1755648"/>
          </a:xfrm>
        </p:grpSpPr>
        <p:grpSp>
          <p:nvGrpSpPr>
            <p:cNvPr id="17" name="Group 16"/>
            <p:cNvGrpSpPr/>
            <p:nvPr/>
          </p:nvGrpSpPr>
          <p:grpSpPr>
            <a:xfrm>
              <a:off x="408432" y="2109216"/>
              <a:ext cx="1755648" cy="1755648"/>
              <a:chOff x="408432" y="2109216"/>
              <a:chExt cx="1755648" cy="1755648"/>
            </a:xfrm>
          </p:grpSpPr>
          <p:cxnSp>
            <p:nvCxnSpPr>
              <p:cNvPr id="15" name="Straight Connector 14"/>
              <p:cNvCxnSpPr/>
              <p:nvPr/>
            </p:nvCxnSpPr>
            <p:spPr>
              <a:xfrm rot="16200000" flipH="1">
                <a:off x="426720" y="2206752"/>
                <a:ext cx="1755648" cy="156057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flipH="1">
                <a:off x="408432" y="2176272"/>
                <a:ext cx="1755648" cy="156057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8" name="Rectangle 17"/>
            <p:cNvSpPr/>
            <p:nvPr/>
          </p:nvSpPr>
          <p:spPr>
            <a:xfrm rot="18997137">
              <a:off x="1178297" y="2671496"/>
              <a:ext cx="241988" cy="24076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30588"/>
            <a:ext cx="6781800" cy="1446550"/>
          </a:xfrm>
          <a:prstGeom prst="rect">
            <a:avLst/>
          </a:prstGeom>
          <a:noFill/>
        </p:spPr>
        <p:txBody>
          <a:bodyPr wrap="square" rtlCol="0">
            <a:spAutoFit/>
          </a:bodyPr>
          <a:lstStyle/>
          <a:p>
            <a:pPr algn="ctr"/>
            <a:r>
              <a:rPr lang="en-US" sz="8800" dirty="0">
                <a:latin typeface="Comic Sans MS" pitchFamily="66" charset="0"/>
              </a:rPr>
              <a:t> pictograph</a:t>
            </a:r>
          </a:p>
        </p:txBody>
      </p:sp>
      <p:sp>
        <p:nvSpPr>
          <p:cNvPr id="10" name="TextBox 9"/>
          <p:cNvSpPr txBox="1"/>
          <p:nvPr/>
        </p:nvSpPr>
        <p:spPr>
          <a:xfrm>
            <a:off x="381000" y="5037406"/>
            <a:ext cx="8382000" cy="1323439"/>
          </a:xfrm>
          <a:prstGeom prst="rect">
            <a:avLst/>
          </a:prstGeom>
          <a:noFill/>
        </p:spPr>
        <p:txBody>
          <a:bodyPr wrap="square" rtlCol="0">
            <a:spAutoFit/>
          </a:bodyPr>
          <a:lstStyle/>
          <a:p>
            <a:pPr algn="ctr"/>
            <a:r>
              <a:rPr lang="en-US" sz="4000" dirty="0">
                <a:latin typeface="Comic Sans MS" pitchFamily="66" charset="0"/>
              </a:rPr>
              <a:t>a display that uses pictures or symbols to represent data</a:t>
            </a:r>
          </a:p>
        </p:txBody>
      </p:sp>
      <p:pic>
        <p:nvPicPr>
          <p:cNvPr id="155649" name="Picture 1"/>
          <p:cNvPicPr>
            <a:picLocks noChangeAspect="1" noChangeArrowheads="1"/>
          </p:cNvPicPr>
          <p:nvPr/>
        </p:nvPicPr>
        <p:blipFill>
          <a:blip r:embed="rId3" cstate="print">
            <a:clrChange>
              <a:clrFrom>
                <a:srgbClr val="FFFFFF"/>
              </a:clrFrom>
              <a:clrTo>
                <a:srgbClr val="FFFFFF">
                  <a:alpha val="0"/>
                </a:srgbClr>
              </a:clrTo>
            </a:clrChange>
            <a:grayscl/>
            <a:lum contrast="-40000"/>
          </a:blip>
          <a:srcRect/>
          <a:stretch>
            <a:fillRect/>
          </a:stretch>
        </p:blipFill>
        <p:spPr bwMode="auto">
          <a:xfrm>
            <a:off x="1889760" y="1841454"/>
            <a:ext cx="5243640" cy="2881421"/>
          </a:xfrm>
          <a:prstGeom prst="rect">
            <a:avLst/>
          </a:prstGeom>
          <a:noFill/>
          <a:ln w="9525">
            <a:noFill/>
            <a:miter lim="800000"/>
            <a:headEnd/>
            <a:tailEnd/>
          </a:ln>
        </p:spPr>
      </p:pic>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148774"/>
            <a:ext cx="8534400" cy="140442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268456"/>
            <a:ext cx="8534400" cy="1446550"/>
          </a:xfrm>
          <a:prstGeom prst="rect">
            <a:avLst/>
          </a:prstGeom>
          <a:noFill/>
        </p:spPr>
        <p:txBody>
          <a:bodyPr wrap="square" rtlCol="0">
            <a:spAutoFit/>
          </a:bodyPr>
          <a:lstStyle/>
          <a:p>
            <a:pPr algn="ctr"/>
            <a:r>
              <a:rPr lang="en-US" sz="8800" dirty="0">
                <a:latin typeface="Comic Sans MS" pitchFamily="66" charset="0"/>
              </a:rPr>
              <a:t>place value</a:t>
            </a:r>
          </a:p>
        </p:txBody>
      </p:sp>
      <p:sp>
        <p:nvSpPr>
          <p:cNvPr id="10" name="TextBox 9"/>
          <p:cNvSpPr txBox="1"/>
          <p:nvPr/>
        </p:nvSpPr>
        <p:spPr>
          <a:xfrm>
            <a:off x="381000" y="5181600"/>
            <a:ext cx="8382000" cy="1261884"/>
          </a:xfrm>
          <a:prstGeom prst="rect">
            <a:avLst/>
          </a:prstGeom>
          <a:noFill/>
        </p:spPr>
        <p:txBody>
          <a:bodyPr wrap="square" rtlCol="0">
            <a:spAutoFit/>
          </a:bodyPr>
          <a:lstStyle/>
          <a:p>
            <a:pPr algn="ctr"/>
            <a:r>
              <a:rPr lang="en-US" sz="3800" dirty="0">
                <a:latin typeface="Comic Sans MS" pitchFamily="66" charset="0"/>
              </a:rPr>
              <a:t>the value of a digit depending on </a:t>
            </a:r>
          </a:p>
          <a:p>
            <a:pPr algn="ctr"/>
            <a:r>
              <a:rPr lang="en-US" sz="3800" dirty="0">
                <a:latin typeface="Comic Sans MS" pitchFamily="66" charset="0"/>
              </a:rPr>
              <a:t>its place in a number</a:t>
            </a:r>
          </a:p>
        </p:txBody>
      </p:sp>
      <p:grpSp>
        <p:nvGrpSpPr>
          <p:cNvPr id="16" name="Group 15"/>
          <p:cNvGrpSpPr/>
          <p:nvPr/>
        </p:nvGrpSpPr>
        <p:grpSpPr>
          <a:xfrm>
            <a:off x="5406450" y="2057400"/>
            <a:ext cx="3356550" cy="3416320"/>
            <a:chOff x="5181600" y="2057400"/>
            <a:chExt cx="3356550" cy="3416320"/>
          </a:xfrm>
        </p:grpSpPr>
        <p:sp>
          <p:nvSpPr>
            <p:cNvPr id="12" name="TextBox 11"/>
            <p:cNvSpPr txBox="1"/>
            <p:nvPr/>
          </p:nvSpPr>
          <p:spPr>
            <a:xfrm>
              <a:off x="5181600" y="2057400"/>
              <a:ext cx="3356550" cy="3416320"/>
            </a:xfrm>
            <a:prstGeom prst="rect">
              <a:avLst/>
            </a:prstGeom>
            <a:noFill/>
          </p:spPr>
          <p:txBody>
            <a:bodyPr wrap="square" rtlCol="0">
              <a:spAutoFit/>
            </a:bodyPr>
            <a:lstStyle/>
            <a:p>
              <a:r>
                <a:rPr lang="en-US" sz="4000" dirty="0">
                  <a:latin typeface="Comic Sans MS" pitchFamily="66" charset="0"/>
                </a:rPr>
                <a:t>    2,</a:t>
              </a:r>
              <a:r>
                <a:rPr lang="en-US" sz="4000" u="sng" dirty="0">
                  <a:latin typeface="Comic Sans MS" pitchFamily="66" charset="0"/>
                </a:rPr>
                <a:t>3</a:t>
              </a:r>
              <a:r>
                <a:rPr lang="en-US" sz="4000" dirty="0">
                  <a:latin typeface="Comic Sans MS" pitchFamily="66" charset="0"/>
                </a:rPr>
                <a:t>65</a:t>
              </a:r>
            </a:p>
            <a:p>
              <a:endParaRPr lang="en-US" dirty="0">
                <a:latin typeface="Comic Sans MS" pitchFamily="66" charset="0"/>
              </a:endParaRPr>
            </a:p>
            <a:p>
              <a:endParaRPr lang="en-US" dirty="0">
                <a:latin typeface="Comic Sans MS" pitchFamily="66" charset="0"/>
              </a:endParaRPr>
            </a:p>
            <a:p>
              <a:r>
                <a:rPr lang="en-US" sz="2800" dirty="0">
                  <a:latin typeface="Comic Sans MS" pitchFamily="66" charset="0"/>
                </a:rPr>
                <a:t>3 units of size 100</a:t>
              </a:r>
            </a:p>
            <a:p>
              <a:r>
                <a:rPr lang="en-US" sz="2800" dirty="0">
                  <a:latin typeface="Comic Sans MS" pitchFamily="66" charset="0"/>
                </a:rPr>
                <a:t>30 units of size 10</a:t>
              </a:r>
            </a:p>
            <a:p>
              <a:r>
                <a:rPr lang="en-US" sz="2800" dirty="0">
                  <a:latin typeface="Comic Sans MS" pitchFamily="66" charset="0"/>
                </a:rPr>
                <a:t>300 units of size 1</a:t>
              </a:r>
            </a:p>
            <a:p>
              <a:r>
                <a:rPr lang="en-US" sz="2800" dirty="0">
                  <a:latin typeface="Comic Sans MS" pitchFamily="66" charset="0"/>
                </a:rPr>
                <a:t>           </a:t>
              </a:r>
            </a:p>
            <a:p>
              <a:r>
                <a:rPr lang="en-US" sz="2800" dirty="0">
                  <a:latin typeface="Comic Sans MS" pitchFamily="66" charset="0"/>
                </a:rPr>
                <a:t>              </a:t>
              </a:r>
            </a:p>
          </p:txBody>
        </p:sp>
        <p:cxnSp>
          <p:nvCxnSpPr>
            <p:cNvPr id="15" name="Straight Arrow Connector 14"/>
            <p:cNvCxnSpPr/>
            <p:nvPr/>
          </p:nvCxnSpPr>
          <p:spPr>
            <a:xfrm>
              <a:off x="6499370" y="2684319"/>
              <a:ext cx="0" cy="579386"/>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20" name="Group 19"/>
          <p:cNvGrpSpPr/>
          <p:nvPr/>
        </p:nvGrpSpPr>
        <p:grpSpPr>
          <a:xfrm>
            <a:off x="489140" y="2056420"/>
            <a:ext cx="4744042" cy="2754731"/>
            <a:chOff x="489140" y="2056420"/>
            <a:chExt cx="4744042" cy="2754731"/>
          </a:xfrm>
        </p:grpSpPr>
        <p:pic>
          <p:nvPicPr>
            <p:cNvPr id="6146" name="Picture 2"/>
            <p:cNvPicPr>
              <a:picLocks noChangeAspect="1" noChangeArrowheads="1"/>
            </p:cNvPicPr>
            <p:nvPr/>
          </p:nvPicPr>
          <p:blipFill>
            <a:blip r:embed="rId3" cstate="print">
              <a:grayscl/>
            </a:blip>
            <a:srcRect l="579" t="1632" r="1462" b="3395"/>
            <a:stretch>
              <a:fillRect/>
            </a:stretch>
          </p:blipFill>
          <p:spPr bwMode="auto">
            <a:xfrm>
              <a:off x="489140" y="2056420"/>
              <a:ext cx="4744042" cy="2670324"/>
            </a:xfrm>
            <a:prstGeom prst="round2DiagRect">
              <a:avLst/>
            </a:prstGeom>
            <a:noFill/>
            <a:ln w="9525">
              <a:noFill/>
              <a:miter lim="800000"/>
              <a:headEnd/>
              <a:tailEnd/>
            </a:ln>
          </p:spPr>
        </p:pic>
        <p:sp>
          <p:nvSpPr>
            <p:cNvPr id="19" name="Rectangle 18"/>
            <p:cNvSpPr/>
            <p:nvPr/>
          </p:nvSpPr>
          <p:spPr>
            <a:xfrm>
              <a:off x="4937760" y="3263705"/>
              <a:ext cx="253218" cy="154744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304800" y="381000"/>
            <a:ext cx="8534400" cy="1323439"/>
          </a:xfrm>
          <a:prstGeom prst="rect">
            <a:avLst/>
          </a:prstGeom>
          <a:noFill/>
        </p:spPr>
        <p:txBody>
          <a:bodyPr wrap="square" rtlCol="0">
            <a:spAutoFit/>
          </a:bodyPr>
          <a:lstStyle/>
          <a:p>
            <a:pPr algn="ctr"/>
            <a:r>
              <a:rPr lang="en-US" sz="8000" dirty="0">
                <a:latin typeface="Comic Sans MS" pitchFamily="66" charset="0"/>
              </a:rPr>
              <a:t>plane figures </a:t>
            </a:r>
            <a:r>
              <a:rPr lang="en-US" sz="6000" dirty="0">
                <a:latin typeface="Comic Sans MS" pitchFamily="66" charset="0"/>
              </a:rPr>
              <a:t>(2-D)</a:t>
            </a:r>
          </a:p>
        </p:txBody>
      </p:sp>
      <p:sp>
        <p:nvSpPr>
          <p:cNvPr id="10" name="TextBox 9"/>
          <p:cNvSpPr txBox="1"/>
          <p:nvPr/>
        </p:nvSpPr>
        <p:spPr>
          <a:xfrm>
            <a:off x="381000" y="4846633"/>
            <a:ext cx="8382000" cy="2431435"/>
          </a:xfrm>
          <a:prstGeom prst="rect">
            <a:avLst/>
          </a:prstGeom>
          <a:noFill/>
        </p:spPr>
        <p:txBody>
          <a:bodyPr wrap="square" rtlCol="0">
            <a:spAutoFit/>
          </a:bodyPr>
          <a:lstStyle/>
          <a:p>
            <a:pPr algn="ctr"/>
            <a:r>
              <a:rPr lang="en-US" sz="2800" dirty="0">
                <a:latin typeface="Comic Sans MS" pitchFamily="66" charset="0"/>
              </a:rPr>
              <a:t>any 2-dimensional shape that lays in a single plane</a:t>
            </a:r>
          </a:p>
          <a:p>
            <a:pPr algn="ctr"/>
            <a:r>
              <a:rPr lang="en-US" sz="2800" dirty="0">
                <a:latin typeface="Comic Sans MS" pitchFamily="66" charset="0"/>
              </a:rPr>
              <a:t>a flat surface extending infinitely in all directions </a:t>
            </a:r>
          </a:p>
          <a:p>
            <a:pPr algn="ctr"/>
            <a:endParaRPr lang="en-US" sz="4000" dirty="0">
              <a:latin typeface="Comic Sans MS" pitchFamily="66" charset="0"/>
            </a:endParaRPr>
          </a:p>
        </p:txBody>
      </p:sp>
      <p:sp>
        <p:nvSpPr>
          <p:cNvPr id="6" name="Oval 5"/>
          <p:cNvSpPr/>
          <p:nvPr/>
        </p:nvSpPr>
        <p:spPr>
          <a:xfrm>
            <a:off x="541635" y="2037810"/>
            <a:ext cx="1828800" cy="18288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4584427" y="1533954"/>
            <a:ext cx="1371600" cy="13716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p:cNvSpPr/>
          <p:nvPr/>
        </p:nvSpPr>
        <p:spPr>
          <a:xfrm>
            <a:off x="6553200" y="2438400"/>
            <a:ext cx="1828800" cy="1828800"/>
          </a:xfrm>
          <a:prstGeom prst="triangl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plane.png"/>
          <p:cNvPicPr>
            <a:picLocks noChangeAspect="1"/>
          </p:cNvPicPr>
          <p:nvPr/>
        </p:nvPicPr>
        <p:blipFill>
          <a:blip r:embed="rId3">
            <a:biLevel thresh="75000"/>
            <a:extLst>
              <a:ext uri="{28A0092B-C50C-407E-A947-70E740481C1C}">
                <a14:useLocalDpi xmlns:a14="http://schemas.microsoft.com/office/drawing/2010/main" val="0"/>
              </a:ext>
            </a:extLst>
          </a:blip>
          <a:stretch>
            <a:fillRect/>
          </a:stretch>
        </p:blipFill>
        <p:spPr>
          <a:xfrm>
            <a:off x="2473665" y="2985873"/>
            <a:ext cx="3333750" cy="1781175"/>
          </a:xfrm>
          <a:prstGeom prst="rect">
            <a:avLst/>
          </a:prstGeom>
        </p:spPr>
      </p:pic>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233182"/>
            <a:ext cx="8534400" cy="132001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111180"/>
            <a:ext cx="8534400" cy="1446550"/>
          </a:xfrm>
          <a:prstGeom prst="rect">
            <a:avLst/>
          </a:prstGeom>
          <a:noFill/>
        </p:spPr>
        <p:txBody>
          <a:bodyPr wrap="square" rtlCol="0">
            <a:spAutoFit/>
          </a:bodyPr>
          <a:lstStyle/>
          <a:p>
            <a:pPr algn="ctr"/>
            <a:r>
              <a:rPr lang="en-US" sz="8800" dirty="0">
                <a:latin typeface="Comic Sans MS" pitchFamily="66" charset="0"/>
              </a:rPr>
              <a:t>plot</a:t>
            </a:r>
          </a:p>
        </p:txBody>
      </p:sp>
      <p:sp>
        <p:nvSpPr>
          <p:cNvPr id="10" name="TextBox 9"/>
          <p:cNvSpPr txBox="1"/>
          <p:nvPr/>
        </p:nvSpPr>
        <p:spPr>
          <a:xfrm>
            <a:off x="381000" y="5288284"/>
            <a:ext cx="8382000" cy="1261884"/>
          </a:xfrm>
          <a:prstGeom prst="rect">
            <a:avLst/>
          </a:prstGeom>
          <a:noFill/>
        </p:spPr>
        <p:txBody>
          <a:bodyPr wrap="square" rtlCol="0">
            <a:spAutoFit/>
          </a:bodyPr>
          <a:lstStyle/>
          <a:p>
            <a:pPr algn="ctr"/>
            <a:r>
              <a:rPr lang="en-US" sz="3800" dirty="0">
                <a:latin typeface="Comic Sans MS" pitchFamily="66" charset="0"/>
              </a:rPr>
              <a:t>to place (points or other figures) on a graph by means of coordinates</a:t>
            </a:r>
          </a:p>
        </p:txBody>
      </p:sp>
      <p:graphicFrame>
        <p:nvGraphicFramePr>
          <p:cNvPr id="6" name="Table 5"/>
          <p:cNvGraphicFramePr>
            <a:graphicFrameLocks noGrp="1"/>
          </p:cNvGraphicFramePr>
          <p:nvPr/>
        </p:nvGraphicFramePr>
        <p:xfrm>
          <a:off x="2633472" y="1792226"/>
          <a:ext cx="3505452" cy="3157728"/>
        </p:xfrm>
        <a:graphic>
          <a:graphicData uri="http://schemas.openxmlformats.org/drawingml/2006/table">
            <a:tbl>
              <a:tblPr firstRow="1" bandRow="1"/>
              <a:tblGrid>
                <a:gridCol w="584242">
                  <a:extLst>
                    <a:ext uri="{9D8B030D-6E8A-4147-A177-3AD203B41FA5}">
                      <a16:colId xmlns:a16="http://schemas.microsoft.com/office/drawing/2014/main" val="20000"/>
                    </a:ext>
                  </a:extLst>
                </a:gridCol>
                <a:gridCol w="584242">
                  <a:extLst>
                    <a:ext uri="{9D8B030D-6E8A-4147-A177-3AD203B41FA5}">
                      <a16:colId xmlns:a16="http://schemas.microsoft.com/office/drawing/2014/main" val="20001"/>
                    </a:ext>
                  </a:extLst>
                </a:gridCol>
                <a:gridCol w="584242">
                  <a:extLst>
                    <a:ext uri="{9D8B030D-6E8A-4147-A177-3AD203B41FA5}">
                      <a16:colId xmlns:a16="http://schemas.microsoft.com/office/drawing/2014/main" val="20002"/>
                    </a:ext>
                  </a:extLst>
                </a:gridCol>
                <a:gridCol w="584242">
                  <a:extLst>
                    <a:ext uri="{9D8B030D-6E8A-4147-A177-3AD203B41FA5}">
                      <a16:colId xmlns:a16="http://schemas.microsoft.com/office/drawing/2014/main" val="20003"/>
                    </a:ext>
                  </a:extLst>
                </a:gridCol>
                <a:gridCol w="584242">
                  <a:extLst>
                    <a:ext uri="{9D8B030D-6E8A-4147-A177-3AD203B41FA5}">
                      <a16:colId xmlns:a16="http://schemas.microsoft.com/office/drawing/2014/main" val="20004"/>
                    </a:ext>
                  </a:extLst>
                </a:gridCol>
                <a:gridCol w="584242">
                  <a:extLst>
                    <a:ext uri="{9D8B030D-6E8A-4147-A177-3AD203B41FA5}">
                      <a16:colId xmlns:a16="http://schemas.microsoft.com/office/drawing/2014/main" val="20005"/>
                    </a:ext>
                  </a:extLst>
                </a:gridCol>
              </a:tblGrid>
              <a:tr h="526288">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000"/>
                  </a:ext>
                </a:extLst>
              </a:tr>
              <a:tr h="526288">
                <a:tc>
                  <a:txBody>
                    <a:bodyPr/>
                    <a:lstStyle/>
                    <a:p>
                      <a:endParaRPr lang="en-US" dirty="0"/>
                    </a:p>
                  </a:txBody>
                  <a:tcPr/>
                </a:tc>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001"/>
                  </a:ext>
                </a:extLst>
              </a:tr>
              <a:tr h="526288">
                <a:tc>
                  <a:txBody>
                    <a:bodyPr/>
                    <a:lstStyle/>
                    <a:p>
                      <a:endParaRPr lang="en-US" dirty="0"/>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10002"/>
                  </a:ext>
                </a:extLst>
              </a:tr>
              <a:tr h="526288">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10003"/>
                  </a:ext>
                </a:extLst>
              </a:tr>
              <a:tr h="526288">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10004"/>
                  </a:ext>
                </a:extLst>
              </a:tr>
              <a:tr h="526288">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10005"/>
                  </a:ext>
                </a:extLst>
              </a:tr>
            </a:tbl>
          </a:graphicData>
        </a:graphic>
      </p:graphicFrame>
      <p:sp>
        <p:nvSpPr>
          <p:cNvPr id="15" name="TextBox 14"/>
          <p:cNvSpPr txBox="1"/>
          <p:nvPr/>
        </p:nvSpPr>
        <p:spPr>
          <a:xfrm>
            <a:off x="3279648" y="1267968"/>
            <a:ext cx="402674" cy="646331"/>
          </a:xfrm>
          <a:prstGeom prst="rect">
            <a:avLst/>
          </a:prstGeom>
          <a:noFill/>
        </p:spPr>
        <p:txBody>
          <a:bodyPr wrap="none" rtlCol="0">
            <a:spAutoFit/>
          </a:bodyPr>
          <a:lstStyle/>
          <a:p>
            <a:r>
              <a:rPr lang="en-US" sz="3600" b="1" i="1" dirty="0"/>
              <a:t>y</a:t>
            </a:r>
          </a:p>
        </p:txBody>
      </p:sp>
      <p:sp>
        <p:nvSpPr>
          <p:cNvPr id="16" name="TextBox 15"/>
          <p:cNvSpPr txBox="1"/>
          <p:nvPr/>
        </p:nvSpPr>
        <p:spPr>
          <a:xfrm>
            <a:off x="6224016" y="3761232"/>
            <a:ext cx="396262" cy="646331"/>
          </a:xfrm>
          <a:prstGeom prst="rect">
            <a:avLst/>
          </a:prstGeom>
          <a:noFill/>
        </p:spPr>
        <p:txBody>
          <a:bodyPr wrap="none" rtlCol="0">
            <a:spAutoFit/>
          </a:bodyPr>
          <a:lstStyle/>
          <a:p>
            <a:r>
              <a:rPr lang="en-US" sz="3600" b="1" i="1" dirty="0"/>
              <a:t>x</a:t>
            </a:r>
          </a:p>
        </p:txBody>
      </p:sp>
      <p:grpSp>
        <p:nvGrpSpPr>
          <p:cNvPr id="27" name="Group 26"/>
          <p:cNvGrpSpPr/>
          <p:nvPr/>
        </p:nvGrpSpPr>
        <p:grpSpPr>
          <a:xfrm>
            <a:off x="2657856" y="1450848"/>
            <a:ext cx="3877056" cy="3474720"/>
            <a:chOff x="2657856" y="1450848"/>
            <a:chExt cx="3877056" cy="3474720"/>
          </a:xfrm>
        </p:grpSpPr>
        <p:grpSp>
          <p:nvGrpSpPr>
            <p:cNvPr id="14" name="Group 13"/>
            <p:cNvGrpSpPr/>
            <p:nvPr/>
          </p:nvGrpSpPr>
          <p:grpSpPr>
            <a:xfrm>
              <a:off x="2657856" y="1450848"/>
              <a:ext cx="3877056" cy="3474720"/>
              <a:chOff x="3060192" y="1328928"/>
              <a:chExt cx="3877056" cy="3474720"/>
            </a:xfrm>
          </p:grpSpPr>
          <p:cxnSp>
            <p:nvCxnSpPr>
              <p:cNvPr id="11" name="Straight Arrow Connector 10"/>
              <p:cNvCxnSpPr/>
              <p:nvPr/>
            </p:nvCxnSpPr>
            <p:spPr>
              <a:xfrm>
                <a:off x="3060192" y="4291584"/>
                <a:ext cx="3877056" cy="1588"/>
              </a:xfrm>
              <a:prstGeom prst="straightConnector1">
                <a:avLst/>
              </a:prstGeom>
              <a:ln w="5715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rot="5400000" flipH="1" flipV="1">
                <a:off x="1871472" y="3054096"/>
                <a:ext cx="3474720" cy="24384"/>
              </a:xfrm>
              <a:prstGeom prst="straightConnector1">
                <a:avLst/>
              </a:prstGeom>
              <a:ln w="5715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17" name="Arc 16"/>
            <p:cNvSpPr/>
            <p:nvPr/>
          </p:nvSpPr>
          <p:spPr>
            <a:xfrm flipV="1">
              <a:off x="3255264" y="4389120"/>
              <a:ext cx="548640" cy="231648"/>
            </a:xfrm>
            <a:prstGeom prst="arc">
              <a:avLst>
                <a:gd name="adj1" fmla="val 10656843"/>
                <a:gd name="adj2" fmla="val 0"/>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0" name="Arc 19"/>
            <p:cNvSpPr/>
            <p:nvPr/>
          </p:nvSpPr>
          <p:spPr>
            <a:xfrm flipV="1">
              <a:off x="3834384" y="4407408"/>
              <a:ext cx="548640" cy="231648"/>
            </a:xfrm>
            <a:prstGeom prst="arc">
              <a:avLst>
                <a:gd name="adj1" fmla="val 10656843"/>
                <a:gd name="adj2" fmla="val 0"/>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1" name="Arc 20"/>
            <p:cNvSpPr/>
            <p:nvPr/>
          </p:nvSpPr>
          <p:spPr>
            <a:xfrm flipV="1">
              <a:off x="4425696" y="4425696"/>
              <a:ext cx="548640" cy="231648"/>
            </a:xfrm>
            <a:prstGeom prst="arc">
              <a:avLst>
                <a:gd name="adj1" fmla="val 10656843"/>
                <a:gd name="adj2" fmla="val 0"/>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2" name="Arc 21"/>
            <p:cNvSpPr/>
            <p:nvPr/>
          </p:nvSpPr>
          <p:spPr>
            <a:xfrm flipV="1">
              <a:off x="5017008" y="4419600"/>
              <a:ext cx="548640" cy="231648"/>
            </a:xfrm>
            <a:prstGeom prst="arc">
              <a:avLst>
                <a:gd name="adj1" fmla="val 10656843"/>
                <a:gd name="adj2" fmla="val 0"/>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4" name="Arc 23"/>
            <p:cNvSpPr/>
            <p:nvPr/>
          </p:nvSpPr>
          <p:spPr>
            <a:xfrm rot="16200000" flipV="1">
              <a:off x="5425440" y="4041648"/>
              <a:ext cx="445008" cy="213360"/>
            </a:xfrm>
            <a:prstGeom prst="arc">
              <a:avLst>
                <a:gd name="adj1" fmla="val 10656843"/>
                <a:gd name="adj2" fmla="val 0"/>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5" name="Arc 24"/>
            <p:cNvSpPr/>
            <p:nvPr/>
          </p:nvSpPr>
          <p:spPr>
            <a:xfrm rot="16200000" flipV="1">
              <a:off x="5431536" y="3523488"/>
              <a:ext cx="445008" cy="213360"/>
            </a:xfrm>
            <a:prstGeom prst="arc">
              <a:avLst>
                <a:gd name="adj1" fmla="val 10656843"/>
                <a:gd name="adj2" fmla="val 0"/>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6" name="Oval 25"/>
            <p:cNvSpPr/>
            <p:nvPr/>
          </p:nvSpPr>
          <p:spPr>
            <a:xfrm>
              <a:off x="5486400" y="3291840"/>
              <a:ext cx="146304" cy="146304"/>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8" name="TextBox 27"/>
          <p:cNvSpPr txBox="1"/>
          <p:nvPr/>
        </p:nvSpPr>
        <p:spPr>
          <a:xfrm>
            <a:off x="5754624" y="2950464"/>
            <a:ext cx="1409360" cy="646331"/>
          </a:xfrm>
          <a:prstGeom prst="rect">
            <a:avLst/>
          </a:prstGeom>
          <a:noFill/>
        </p:spPr>
        <p:txBody>
          <a:bodyPr wrap="none" rtlCol="0">
            <a:spAutoFit/>
          </a:bodyPr>
          <a:lstStyle/>
          <a:p>
            <a:r>
              <a:rPr lang="en-US" sz="3600" b="1" dirty="0"/>
              <a:t>P (4,2)</a:t>
            </a: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point</a:t>
            </a:r>
          </a:p>
        </p:txBody>
      </p:sp>
      <p:sp>
        <p:nvSpPr>
          <p:cNvPr id="10" name="TextBox 9"/>
          <p:cNvSpPr txBox="1"/>
          <p:nvPr/>
        </p:nvSpPr>
        <p:spPr>
          <a:xfrm>
            <a:off x="381000" y="5334000"/>
            <a:ext cx="8382000" cy="707886"/>
          </a:xfrm>
          <a:prstGeom prst="rect">
            <a:avLst/>
          </a:prstGeom>
          <a:noFill/>
        </p:spPr>
        <p:txBody>
          <a:bodyPr wrap="square" rtlCol="0">
            <a:spAutoFit/>
          </a:bodyPr>
          <a:lstStyle/>
          <a:p>
            <a:pPr algn="ctr"/>
            <a:r>
              <a:rPr lang="en-US" sz="4000" dirty="0">
                <a:latin typeface="Comic Sans MS" pitchFamily="66" charset="0"/>
              </a:rPr>
              <a:t>an exact location in space</a:t>
            </a:r>
          </a:p>
        </p:txBody>
      </p:sp>
      <p:sp>
        <p:nvSpPr>
          <p:cNvPr id="12" name="Oval 11"/>
          <p:cNvSpPr/>
          <p:nvPr/>
        </p:nvSpPr>
        <p:spPr>
          <a:xfrm>
            <a:off x="4297679" y="3148149"/>
            <a:ext cx="122791" cy="119742"/>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polygon</a:t>
            </a:r>
          </a:p>
        </p:txBody>
      </p:sp>
      <p:sp>
        <p:nvSpPr>
          <p:cNvPr id="10" name="TextBox 9"/>
          <p:cNvSpPr txBox="1"/>
          <p:nvPr/>
        </p:nvSpPr>
        <p:spPr>
          <a:xfrm>
            <a:off x="381000" y="4924864"/>
            <a:ext cx="8382000" cy="1754326"/>
          </a:xfrm>
          <a:prstGeom prst="rect">
            <a:avLst/>
          </a:prstGeom>
          <a:noFill/>
        </p:spPr>
        <p:txBody>
          <a:bodyPr wrap="square" rtlCol="0">
            <a:spAutoFit/>
          </a:bodyPr>
          <a:lstStyle/>
          <a:p>
            <a:pPr algn="ctr"/>
            <a:r>
              <a:rPr lang="en-US" sz="3600" dirty="0">
                <a:latin typeface="Comic Sans MS" pitchFamily="66" charset="0"/>
              </a:rPr>
              <a:t>a closed plane figure made from line segments that meet at endpoints and do not cross</a:t>
            </a:r>
          </a:p>
        </p:txBody>
      </p:sp>
      <p:grpSp>
        <p:nvGrpSpPr>
          <p:cNvPr id="14" name="Group 13"/>
          <p:cNvGrpSpPr/>
          <p:nvPr/>
        </p:nvGrpSpPr>
        <p:grpSpPr>
          <a:xfrm>
            <a:off x="569626" y="2113612"/>
            <a:ext cx="7938385" cy="2508517"/>
            <a:chOff x="514350" y="2070520"/>
            <a:chExt cx="8038632" cy="2566600"/>
          </a:xfrm>
        </p:grpSpPr>
        <p:sp>
          <p:nvSpPr>
            <p:cNvPr id="2051" name="Rectangle 3"/>
            <p:cNvSpPr>
              <a:spLocks noChangeArrowheads="1"/>
            </p:cNvSpPr>
            <p:nvPr/>
          </p:nvSpPr>
          <p:spPr bwMode="auto">
            <a:xfrm>
              <a:off x="514350" y="2133600"/>
              <a:ext cx="590550" cy="990600"/>
            </a:xfrm>
            <a:prstGeom prst="rect">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052" name="AutoShape 4"/>
            <p:cNvSpPr>
              <a:spLocks noChangeArrowheads="1"/>
            </p:cNvSpPr>
            <p:nvPr/>
          </p:nvSpPr>
          <p:spPr bwMode="auto">
            <a:xfrm rot="7324493">
              <a:off x="1517650" y="2697170"/>
              <a:ext cx="1504950" cy="55245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053" name="AutoShape 5"/>
            <p:cNvSpPr>
              <a:spLocks noChangeArrowheads="1"/>
            </p:cNvSpPr>
            <p:nvPr/>
          </p:nvSpPr>
          <p:spPr bwMode="auto">
            <a:xfrm>
              <a:off x="7010400" y="2070520"/>
              <a:ext cx="857250" cy="914400"/>
            </a:xfrm>
            <a:prstGeom prst="octagon">
              <a:avLst>
                <a:gd name="adj" fmla="val 29287"/>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054" name="AutoShape 6"/>
            <p:cNvSpPr>
              <a:spLocks noChangeArrowheads="1"/>
            </p:cNvSpPr>
            <p:nvPr/>
          </p:nvSpPr>
          <p:spPr bwMode="auto">
            <a:xfrm rot="1503233">
              <a:off x="5635406" y="3076055"/>
              <a:ext cx="1581150" cy="571500"/>
            </a:xfrm>
            <a:prstGeom prst="rtTriangle">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055" name="AutoShape 7"/>
            <p:cNvSpPr>
              <a:spLocks noChangeArrowheads="1"/>
            </p:cNvSpPr>
            <p:nvPr/>
          </p:nvSpPr>
          <p:spPr bwMode="auto">
            <a:xfrm>
              <a:off x="3514808" y="2162612"/>
              <a:ext cx="933450" cy="971550"/>
            </a:xfrm>
            <a:prstGeom prst="parallelogram">
              <a:avLst>
                <a:gd name="adj" fmla="val 25000"/>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056" name="AutoShape 8"/>
            <p:cNvSpPr>
              <a:spLocks noChangeArrowheads="1"/>
            </p:cNvSpPr>
            <p:nvPr/>
          </p:nvSpPr>
          <p:spPr bwMode="auto">
            <a:xfrm>
              <a:off x="4179757" y="3497701"/>
              <a:ext cx="1085850" cy="857250"/>
            </a:xfrm>
            <a:prstGeom prst="pentagon">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057" name="AutoShape 9"/>
            <p:cNvSpPr>
              <a:spLocks noChangeArrowheads="1"/>
            </p:cNvSpPr>
            <p:nvPr/>
          </p:nvSpPr>
          <p:spPr bwMode="auto">
            <a:xfrm rot="17957075">
              <a:off x="7705257" y="3501763"/>
              <a:ext cx="1009650" cy="685800"/>
            </a:xfrm>
            <a:prstGeom prst="chevron">
              <a:avLst>
                <a:gd name="adj" fmla="val 36806"/>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058" name="AutoShape 10"/>
            <p:cNvSpPr>
              <a:spLocks noChangeArrowheads="1"/>
            </p:cNvSpPr>
            <p:nvPr/>
          </p:nvSpPr>
          <p:spPr bwMode="auto">
            <a:xfrm>
              <a:off x="792520" y="3684620"/>
              <a:ext cx="1085850" cy="952500"/>
            </a:xfrm>
            <a:prstGeom prst="star5">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gr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prime number</a:t>
            </a:r>
          </a:p>
        </p:txBody>
      </p:sp>
      <p:sp>
        <p:nvSpPr>
          <p:cNvPr id="10" name="TextBox 9"/>
          <p:cNvSpPr txBox="1"/>
          <p:nvPr/>
        </p:nvSpPr>
        <p:spPr>
          <a:xfrm>
            <a:off x="381000" y="5181600"/>
            <a:ext cx="8382000" cy="1077218"/>
          </a:xfrm>
          <a:prstGeom prst="rect">
            <a:avLst/>
          </a:prstGeom>
          <a:noFill/>
        </p:spPr>
        <p:txBody>
          <a:bodyPr wrap="square" rtlCol="0">
            <a:spAutoFit/>
          </a:bodyPr>
          <a:lstStyle/>
          <a:p>
            <a:pPr algn="ctr"/>
            <a:r>
              <a:rPr lang="en-US" sz="3200" dirty="0">
                <a:latin typeface="Comic Sans MS" pitchFamily="66" charset="0"/>
              </a:rPr>
              <a:t>a counting number greater than 1 that has exactly two factors, itself and 1</a:t>
            </a:r>
          </a:p>
        </p:txBody>
      </p:sp>
      <p:grpSp>
        <p:nvGrpSpPr>
          <p:cNvPr id="21" name="Group 20"/>
          <p:cNvGrpSpPr/>
          <p:nvPr/>
        </p:nvGrpSpPr>
        <p:grpSpPr>
          <a:xfrm>
            <a:off x="689317" y="1758461"/>
            <a:ext cx="7601761" cy="2954219"/>
            <a:chOff x="689317" y="1758461"/>
            <a:chExt cx="7601761" cy="2954219"/>
          </a:xfrm>
        </p:grpSpPr>
        <p:sp>
          <p:nvSpPr>
            <p:cNvPr id="11" name="TextBox 10"/>
            <p:cNvSpPr txBox="1"/>
            <p:nvPr/>
          </p:nvSpPr>
          <p:spPr>
            <a:xfrm>
              <a:off x="689317" y="1758461"/>
              <a:ext cx="7601761" cy="523220"/>
            </a:xfrm>
            <a:prstGeom prst="rect">
              <a:avLst/>
            </a:prstGeom>
            <a:noFill/>
          </p:spPr>
          <p:txBody>
            <a:bodyPr wrap="none" rtlCol="0">
              <a:spAutoFit/>
            </a:bodyPr>
            <a:lstStyle/>
            <a:p>
              <a:r>
                <a:rPr lang="en-US" sz="2800" u="sng" dirty="0"/>
                <a:t>prime number		        NOT a prime number</a:t>
              </a:r>
            </a:p>
          </p:txBody>
        </p:sp>
        <p:cxnSp>
          <p:nvCxnSpPr>
            <p:cNvPr id="13" name="Straight Connector 12"/>
            <p:cNvCxnSpPr/>
            <p:nvPr/>
          </p:nvCxnSpPr>
          <p:spPr>
            <a:xfrm rot="5400000">
              <a:off x="3246470" y="3238739"/>
              <a:ext cx="2926079" cy="2180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9" name="Group 18"/>
          <p:cNvGrpSpPr/>
          <p:nvPr/>
        </p:nvGrpSpPr>
        <p:grpSpPr>
          <a:xfrm>
            <a:off x="634218" y="2514600"/>
            <a:ext cx="3890890" cy="1884271"/>
            <a:chOff x="562707" y="2802987"/>
            <a:chExt cx="3890890" cy="1884271"/>
          </a:xfrm>
        </p:grpSpPr>
        <p:pic>
          <p:nvPicPr>
            <p:cNvPr id="14" name="Picture 2"/>
            <p:cNvPicPr>
              <a:picLocks noChangeAspect="1" noChangeArrowheads="1"/>
            </p:cNvPicPr>
            <p:nvPr/>
          </p:nvPicPr>
          <p:blipFill>
            <a:blip r:embed="rId3" cstate="print">
              <a:clrChange>
                <a:clrFrom>
                  <a:srgbClr val="F0F0FF"/>
                </a:clrFrom>
                <a:clrTo>
                  <a:srgbClr val="F0F0FF">
                    <a:alpha val="0"/>
                  </a:srgbClr>
                </a:clrTo>
              </a:clrChange>
              <a:grayscl/>
            </a:blip>
            <a:srcRect l="28035" t="32733"/>
            <a:stretch>
              <a:fillRect/>
            </a:stretch>
          </p:blipFill>
          <p:spPr bwMode="auto">
            <a:xfrm>
              <a:off x="1284849" y="2802987"/>
              <a:ext cx="3168748" cy="1050388"/>
            </a:xfrm>
            <a:prstGeom prst="rect">
              <a:avLst/>
            </a:prstGeom>
            <a:noFill/>
            <a:ln w="9525">
              <a:noFill/>
              <a:miter lim="800000"/>
              <a:headEnd/>
              <a:tailEnd/>
            </a:ln>
          </p:spPr>
        </p:pic>
        <p:sp>
          <p:nvSpPr>
            <p:cNvPr id="16" name="TextBox 15"/>
            <p:cNvSpPr txBox="1"/>
            <p:nvPr/>
          </p:nvSpPr>
          <p:spPr>
            <a:xfrm>
              <a:off x="562707" y="4164038"/>
              <a:ext cx="2535631" cy="523220"/>
            </a:xfrm>
            <a:prstGeom prst="rect">
              <a:avLst/>
            </a:prstGeom>
            <a:noFill/>
          </p:spPr>
          <p:txBody>
            <a:bodyPr wrap="none" rtlCol="0">
              <a:spAutoFit/>
            </a:bodyPr>
            <a:lstStyle/>
            <a:p>
              <a:r>
                <a:rPr lang="en-US" sz="2800" dirty="0"/>
                <a:t>factors of 7: 1, 7</a:t>
              </a:r>
            </a:p>
          </p:txBody>
        </p:sp>
      </p:grpSp>
      <p:grpSp>
        <p:nvGrpSpPr>
          <p:cNvPr id="22" name="Group 21"/>
          <p:cNvGrpSpPr/>
          <p:nvPr/>
        </p:nvGrpSpPr>
        <p:grpSpPr>
          <a:xfrm>
            <a:off x="4682196" y="2356339"/>
            <a:ext cx="4051496" cy="2040186"/>
            <a:chOff x="4895556" y="2630659"/>
            <a:chExt cx="4051496" cy="2040186"/>
          </a:xfrm>
        </p:grpSpPr>
        <p:pic>
          <p:nvPicPr>
            <p:cNvPr id="15" name="Picture 2"/>
            <p:cNvPicPr>
              <a:picLocks noChangeAspect="1" noChangeArrowheads="1"/>
            </p:cNvPicPr>
            <p:nvPr/>
          </p:nvPicPr>
          <p:blipFill>
            <a:blip r:embed="rId4" cstate="print">
              <a:clrChange>
                <a:clrFrom>
                  <a:srgbClr val="F0F0FF"/>
                </a:clrFrom>
                <a:clrTo>
                  <a:srgbClr val="F0F0FF">
                    <a:alpha val="0"/>
                  </a:srgbClr>
                </a:clrTo>
              </a:clrChange>
              <a:grayscl/>
            </a:blip>
            <a:srcRect/>
            <a:stretch>
              <a:fillRect/>
            </a:stretch>
          </p:blipFill>
          <p:spPr bwMode="auto">
            <a:xfrm>
              <a:off x="4895556" y="2658794"/>
              <a:ext cx="1969478" cy="1617784"/>
            </a:xfrm>
            <a:prstGeom prst="rect">
              <a:avLst/>
            </a:prstGeom>
            <a:noFill/>
            <a:ln w="9525">
              <a:noFill/>
              <a:miter lim="800000"/>
              <a:headEnd/>
              <a:tailEnd/>
            </a:ln>
          </p:spPr>
        </p:pic>
        <p:pic>
          <p:nvPicPr>
            <p:cNvPr id="17" name="Picture 2"/>
            <p:cNvPicPr>
              <a:picLocks noChangeAspect="1" noChangeArrowheads="1"/>
            </p:cNvPicPr>
            <p:nvPr/>
          </p:nvPicPr>
          <p:blipFill>
            <a:blip r:embed="rId5" cstate="print">
              <a:clrChange>
                <a:clrFrom>
                  <a:srgbClr val="F0F0FF"/>
                </a:clrFrom>
                <a:clrTo>
                  <a:srgbClr val="F0F0FF">
                    <a:alpha val="0"/>
                  </a:srgbClr>
                </a:clrTo>
              </a:clrChange>
              <a:grayscl/>
            </a:blip>
            <a:srcRect/>
            <a:stretch>
              <a:fillRect/>
            </a:stretch>
          </p:blipFill>
          <p:spPr bwMode="auto">
            <a:xfrm>
              <a:off x="6994331" y="2630659"/>
              <a:ext cx="1952721" cy="1617784"/>
            </a:xfrm>
            <a:prstGeom prst="rect">
              <a:avLst/>
            </a:prstGeom>
            <a:noFill/>
            <a:ln w="9525">
              <a:noFill/>
              <a:miter lim="800000"/>
              <a:headEnd/>
              <a:tailEnd/>
            </a:ln>
          </p:spPr>
        </p:pic>
        <p:sp>
          <p:nvSpPr>
            <p:cNvPr id="18" name="TextBox 17"/>
            <p:cNvSpPr txBox="1"/>
            <p:nvPr/>
          </p:nvSpPr>
          <p:spPr>
            <a:xfrm>
              <a:off x="4991685" y="4147625"/>
              <a:ext cx="3244158" cy="523220"/>
            </a:xfrm>
            <a:prstGeom prst="rect">
              <a:avLst/>
            </a:prstGeom>
            <a:noFill/>
          </p:spPr>
          <p:txBody>
            <a:bodyPr wrap="none" rtlCol="0">
              <a:spAutoFit/>
            </a:bodyPr>
            <a:lstStyle/>
            <a:p>
              <a:r>
                <a:rPr lang="en-US" sz="2800" dirty="0"/>
                <a:t>factors of 6: 1, 2, 3, 6</a:t>
              </a:r>
            </a:p>
          </p:txBody>
        </p:sp>
      </p:grpSp>
      <p:sp>
        <p:nvSpPr>
          <p:cNvPr id="20" name="Cloud Callout 19"/>
          <p:cNvSpPr/>
          <p:nvPr/>
        </p:nvSpPr>
        <p:spPr>
          <a:xfrm>
            <a:off x="212651" y="2339163"/>
            <a:ext cx="2083981" cy="1286539"/>
          </a:xfrm>
          <a:prstGeom prst="cloudCallout">
            <a:avLst>
              <a:gd name="adj1" fmla="val 72054"/>
              <a:gd name="adj2" fmla="val -14049"/>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rPr>
              <a:t>7 </a:t>
            </a:r>
            <a:r>
              <a:rPr lang="en-US" sz="1600" b="1" dirty="0">
                <a:solidFill>
                  <a:schemeClr val="tx1"/>
                </a:solidFill>
              </a:rPr>
              <a:t>cannot</a:t>
            </a:r>
            <a:r>
              <a:rPr lang="en-US" sz="1600" dirty="0">
                <a:solidFill>
                  <a:schemeClr val="tx1"/>
                </a:solidFill>
              </a:rPr>
              <a:t> be divided into equal groups</a:t>
            </a: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799"/>
            <a:ext cx="8534400" cy="173665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04800"/>
            <a:ext cx="6781800" cy="1446550"/>
          </a:xfrm>
          <a:prstGeom prst="rect">
            <a:avLst/>
          </a:prstGeom>
          <a:noFill/>
        </p:spPr>
        <p:txBody>
          <a:bodyPr wrap="square" rtlCol="0">
            <a:spAutoFit/>
          </a:bodyPr>
          <a:lstStyle/>
          <a:p>
            <a:pPr algn="ctr"/>
            <a:r>
              <a:rPr lang="en-US" sz="8800" dirty="0">
                <a:latin typeface="Comic Sans MS" pitchFamily="66" charset="0"/>
              </a:rPr>
              <a:t>prism</a:t>
            </a:r>
          </a:p>
        </p:txBody>
      </p:sp>
      <p:sp>
        <p:nvSpPr>
          <p:cNvPr id="10" name="TextBox 9"/>
          <p:cNvSpPr txBox="1"/>
          <p:nvPr/>
        </p:nvSpPr>
        <p:spPr>
          <a:xfrm>
            <a:off x="381000" y="4840456"/>
            <a:ext cx="8382000" cy="1754326"/>
          </a:xfrm>
          <a:prstGeom prst="rect">
            <a:avLst/>
          </a:prstGeom>
          <a:noFill/>
        </p:spPr>
        <p:txBody>
          <a:bodyPr wrap="square" rtlCol="0">
            <a:spAutoFit/>
          </a:bodyPr>
          <a:lstStyle/>
          <a:p>
            <a:pPr algn="ctr"/>
            <a:r>
              <a:rPr lang="en-US" sz="2800" dirty="0">
                <a:latin typeface="Comic Sans MS" pitchFamily="66" charset="0"/>
              </a:rPr>
              <a:t>a 3-dimensional figure with two identical, parallel faces (bases) that are polygons; the remaining faces are parallelograms</a:t>
            </a:r>
          </a:p>
          <a:p>
            <a:pPr algn="ctr"/>
            <a:r>
              <a:rPr lang="en-US" sz="2300" dirty="0">
                <a:latin typeface="Comic Sans MS" pitchFamily="66" charset="0"/>
              </a:rPr>
              <a:t>* A prism is named by its base.</a:t>
            </a:r>
          </a:p>
        </p:txBody>
      </p:sp>
      <p:sp>
        <p:nvSpPr>
          <p:cNvPr id="5122" name="AutoShape 2"/>
          <p:cNvSpPr>
            <a:spLocks noChangeArrowheads="1"/>
          </p:cNvSpPr>
          <p:nvPr/>
        </p:nvSpPr>
        <p:spPr bwMode="auto">
          <a:xfrm>
            <a:off x="3209364" y="2971800"/>
            <a:ext cx="2362200" cy="1447800"/>
          </a:xfrm>
          <a:prstGeom prst="cube">
            <a:avLst>
              <a:gd name="adj" fmla="val 25000"/>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117761" name="Picture 1" descr="C:\Documents and Settings\lsharlow\Local Settings\Temporary Internet Files\Content.IE5\Q794OH7N\MC900440401[1].png"/>
          <p:cNvPicPr>
            <a:picLocks noChangeAspect="1" noChangeArrowheads="1"/>
          </p:cNvPicPr>
          <p:nvPr/>
        </p:nvPicPr>
        <p:blipFill>
          <a:blip r:embed="rId3" cstate="print">
            <a:grayscl/>
          </a:blip>
          <a:srcRect/>
          <a:stretch>
            <a:fillRect/>
          </a:stretch>
        </p:blipFill>
        <p:spPr bwMode="auto">
          <a:xfrm>
            <a:off x="313765" y="1743635"/>
            <a:ext cx="2357717" cy="2357717"/>
          </a:xfrm>
          <a:prstGeom prst="rect">
            <a:avLst/>
          </a:prstGeom>
          <a:noFill/>
        </p:spPr>
      </p:pic>
      <p:pic>
        <p:nvPicPr>
          <p:cNvPr id="11" name="Picture 10" descr="prism.gif"/>
          <p:cNvPicPr>
            <a:picLocks noChangeAspect="1"/>
          </p:cNvPicPr>
          <p:nvPr/>
        </p:nvPicPr>
        <p:blipFill>
          <a:blip r:embed="rId4" cstate="print">
            <a:clrChange>
              <a:clrFrom>
                <a:srgbClr val="FFFFFF"/>
              </a:clrFrom>
              <a:clrTo>
                <a:srgbClr val="FFFFFF">
                  <a:alpha val="0"/>
                </a:srgbClr>
              </a:clrTo>
            </a:clrChange>
            <a:grayscl/>
            <a:lum bright="-30000" contrast="40000"/>
          </a:blip>
          <a:srcRect t="-1246" r="74528" b="64417"/>
          <a:stretch>
            <a:fillRect/>
          </a:stretch>
        </p:blipFill>
        <p:spPr>
          <a:xfrm rot="20327426">
            <a:off x="6760032" y="2073349"/>
            <a:ext cx="1586526" cy="2011008"/>
          </a:xfrm>
          <a:prstGeom prst="rect">
            <a:avLst/>
          </a:prstGeom>
          <a:scene3d>
            <a:camera prst="isometricOffAxis2Left"/>
            <a:lightRig rig="threePt" dir="t"/>
          </a:scene3d>
        </p:spPr>
      </p:pic>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46043" y="1374085"/>
            <a:ext cx="7653131" cy="1107996"/>
          </a:xfrm>
          <a:prstGeom prst="rect">
            <a:avLst/>
          </a:prstGeom>
          <a:noFill/>
        </p:spPr>
        <p:txBody>
          <a:bodyPr wrap="square" rtlCol="0">
            <a:spAutoFit/>
          </a:bodyPr>
          <a:lstStyle/>
          <a:p>
            <a:pPr algn="ctr"/>
            <a:r>
              <a:rPr lang="en-US" sz="6600" dirty="0">
                <a:latin typeface="Comic Sans MS" panose="030F0702030302020204" pitchFamily="66" charset="0"/>
              </a:rPr>
              <a:t>procedural fluency</a:t>
            </a:r>
          </a:p>
        </p:txBody>
      </p:sp>
      <p:sp>
        <p:nvSpPr>
          <p:cNvPr id="2" name="Rectangle 1"/>
          <p:cNvSpPr/>
          <p:nvPr/>
        </p:nvSpPr>
        <p:spPr>
          <a:xfrm>
            <a:off x="646043" y="3768551"/>
            <a:ext cx="8110331" cy="1938992"/>
          </a:xfrm>
          <a:prstGeom prst="rect">
            <a:avLst/>
          </a:prstGeom>
        </p:spPr>
        <p:txBody>
          <a:bodyPr wrap="square">
            <a:spAutoFit/>
          </a:bodyPr>
          <a:lstStyle/>
          <a:p>
            <a:r>
              <a:rPr lang="en-US" sz="3000" dirty="0">
                <a:latin typeface="Comic Sans MS" panose="030F0702030302020204" pitchFamily="66" charset="0"/>
              </a:rPr>
              <a:t>refers to knowledge of procedures, knowledge of when and how to use them appropriately, and skill in performing them flexibly, accurately, and efficiently</a:t>
            </a:r>
          </a:p>
        </p:txBody>
      </p:sp>
    </p:spTree>
    <p:extLst>
      <p:ext uri="{BB962C8B-B14F-4D97-AF65-F5344CB8AC3E}">
        <p14:creationId xmlns:p14="http://schemas.microsoft.com/office/powerpoint/2010/main" val="1987186353"/>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799"/>
            <a:ext cx="8534400" cy="176854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04800"/>
            <a:ext cx="6781800" cy="1446550"/>
          </a:xfrm>
          <a:prstGeom prst="rect">
            <a:avLst/>
          </a:prstGeom>
          <a:noFill/>
        </p:spPr>
        <p:txBody>
          <a:bodyPr wrap="square" rtlCol="0">
            <a:spAutoFit/>
          </a:bodyPr>
          <a:lstStyle/>
          <a:p>
            <a:pPr algn="ctr"/>
            <a:r>
              <a:rPr lang="en-US" sz="8800" dirty="0">
                <a:latin typeface="Comic Sans MS" pitchFamily="66" charset="0"/>
              </a:rPr>
              <a:t>pyramid</a:t>
            </a:r>
          </a:p>
        </p:txBody>
      </p:sp>
      <p:sp>
        <p:nvSpPr>
          <p:cNvPr id="10" name="TextBox 9"/>
          <p:cNvSpPr txBox="1"/>
          <p:nvPr/>
        </p:nvSpPr>
        <p:spPr>
          <a:xfrm>
            <a:off x="381000" y="4876800"/>
            <a:ext cx="8382000" cy="1785104"/>
          </a:xfrm>
          <a:prstGeom prst="rect">
            <a:avLst/>
          </a:prstGeom>
          <a:noFill/>
        </p:spPr>
        <p:txBody>
          <a:bodyPr wrap="square" rtlCol="0">
            <a:spAutoFit/>
          </a:bodyPr>
          <a:lstStyle/>
          <a:p>
            <a:pPr algn="ctr"/>
            <a:r>
              <a:rPr lang="en-US" sz="2800" dirty="0">
                <a:latin typeface="Comic Sans MS" pitchFamily="66" charset="0"/>
              </a:rPr>
              <a:t>a 3-dimensional figure whose base is a polygon and whose other faces are triangles that </a:t>
            </a:r>
          </a:p>
          <a:p>
            <a:pPr algn="ctr"/>
            <a:r>
              <a:rPr lang="en-US" sz="2800" dirty="0">
                <a:latin typeface="Comic Sans MS" pitchFamily="66" charset="0"/>
              </a:rPr>
              <a:t>share a common vertex</a:t>
            </a:r>
          </a:p>
          <a:p>
            <a:pPr algn="ctr"/>
            <a:r>
              <a:rPr lang="en-US" sz="2300" dirty="0">
                <a:latin typeface="Comic Sans MS" pitchFamily="66" charset="0"/>
              </a:rPr>
              <a:t>* A pyramid is named by its base.</a:t>
            </a:r>
          </a:p>
        </p:txBody>
      </p:sp>
      <p:pic>
        <p:nvPicPr>
          <p:cNvPr id="11" name="Picture 10" descr="food_pyramid.jpg"/>
          <p:cNvPicPr>
            <a:picLocks noChangeAspect="1"/>
          </p:cNvPicPr>
          <p:nvPr/>
        </p:nvPicPr>
        <p:blipFill>
          <a:blip r:embed="rId3" cstate="print">
            <a:grayscl/>
          </a:blip>
          <a:stretch>
            <a:fillRect/>
          </a:stretch>
        </p:blipFill>
        <p:spPr>
          <a:xfrm>
            <a:off x="7370062" y="1226706"/>
            <a:ext cx="1456945" cy="1262686"/>
          </a:xfrm>
          <a:prstGeom prst="rect">
            <a:avLst/>
          </a:prstGeom>
        </p:spPr>
      </p:pic>
      <p:pic>
        <p:nvPicPr>
          <p:cNvPr id="12" name="Picture 11" descr="cheops-pyramid-nap.jpg"/>
          <p:cNvPicPr>
            <a:picLocks noChangeAspect="1"/>
          </p:cNvPicPr>
          <p:nvPr/>
        </p:nvPicPr>
        <p:blipFill>
          <a:blip r:embed="rId4" cstate="print">
            <a:clrChange>
              <a:clrFrom>
                <a:srgbClr val="E2DEDB"/>
              </a:clrFrom>
              <a:clrTo>
                <a:srgbClr val="E2DEDB">
                  <a:alpha val="0"/>
                </a:srgbClr>
              </a:clrTo>
            </a:clrChange>
            <a:lum/>
          </a:blip>
          <a:stretch>
            <a:fillRect/>
          </a:stretch>
        </p:blipFill>
        <p:spPr>
          <a:xfrm>
            <a:off x="302960" y="1377673"/>
            <a:ext cx="1500891" cy="965627"/>
          </a:xfrm>
          <a:prstGeom prst="rect">
            <a:avLst/>
          </a:prstGeom>
        </p:spPr>
      </p:pic>
      <p:pic>
        <p:nvPicPr>
          <p:cNvPr id="13" name="Picture 12"/>
          <p:cNvPicPr>
            <a:picLocks noChangeAspect="1"/>
          </p:cNvPicPr>
          <p:nvPr/>
        </p:nvPicPr>
        <p:blipFill>
          <a:blip r:embed="rId5"/>
          <a:stretch>
            <a:fillRect/>
          </a:stretch>
        </p:blipFill>
        <p:spPr>
          <a:xfrm>
            <a:off x="1760794" y="2711285"/>
            <a:ext cx="5991353" cy="1951382"/>
          </a:xfrm>
          <a:prstGeom prst="rect">
            <a:avLst/>
          </a:prstGeom>
        </p:spPr>
      </p:pic>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28600"/>
            <a:ext cx="6781800" cy="1323439"/>
          </a:xfrm>
          <a:prstGeom prst="rect">
            <a:avLst/>
          </a:prstGeom>
          <a:noFill/>
        </p:spPr>
        <p:txBody>
          <a:bodyPr wrap="square" rtlCol="0">
            <a:spAutoFit/>
          </a:bodyPr>
          <a:lstStyle/>
          <a:p>
            <a:pPr algn="ctr"/>
            <a:r>
              <a:rPr lang="en-US" sz="8000" dirty="0">
                <a:latin typeface="Comic Sans MS" pitchFamily="66" charset="0"/>
              </a:rPr>
              <a:t>quadrant</a:t>
            </a:r>
          </a:p>
        </p:txBody>
      </p:sp>
      <p:sp>
        <p:nvSpPr>
          <p:cNvPr id="10" name="TextBox 9"/>
          <p:cNvSpPr txBox="1"/>
          <p:nvPr/>
        </p:nvSpPr>
        <p:spPr>
          <a:xfrm>
            <a:off x="304800" y="4837837"/>
            <a:ext cx="8382000" cy="1754326"/>
          </a:xfrm>
          <a:prstGeom prst="rect">
            <a:avLst/>
          </a:prstGeom>
          <a:noFill/>
        </p:spPr>
        <p:txBody>
          <a:bodyPr wrap="square" rtlCol="0">
            <a:spAutoFit/>
          </a:bodyPr>
          <a:lstStyle/>
          <a:p>
            <a:pPr algn="ctr"/>
            <a:r>
              <a:rPr lang="en-US" sz="3600" dirty="0">
                <a:latin typeface="Comic Sans MS" pitchFamily="66" charset="0"/>
              </a:rPr>
              <a:t>one of four equal parts of a coordinate plane created by the intersection of the x and y axes</a:t>
            </a:r>
          </a:p>
        </p:txBody>
      </p:sp>
      <p:pic>
        <p:nvPicPr>
          <p:cNvPr id="7170" name="Picture 2" descr="Image result for quadra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3746" y="1552039"/>
            <a:ext cx="4220308" cy="316523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1977198744"/>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106572"/>
            <a:ext cx="8534400" cy="144662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quadrilateral</a:t>
            </a:r>
          </a:p>
        </p:txBody>
      </p:sp>
      <p:sp>
        <p:nvSpPr>
          <p:cNvPr id="10" name="TextBox 9"/>
          <p:cNvSpPr txBox="1"/>
          <p:nvPr/>
        </p:nvSpPr>
        <p:spPr>
          <a:xfrm>
            <a:off x="381000" y="5460609"/>
            <a:ext cx="8382000" cy="707886"/>
          </a:xfrm>
          <a:prstGeom prst="rect">
            <a:avLst/>
          </a:prstGeom>
          <a:noFill/>
        </p:spPr>
        <p:txBody>
          <a:bodyPr wrap="square" rtlCol="0">
            <a:spAutoFit/>
          </a:bodyPr>
          <a:lstStyle/>
          <a:p>
            <a:pPr algn="ctr"/>
            <a:r>
              <a:rPr lang="en-US" sz="4000" dirty="0">
                <a:latin typeface="Comic Sans MS" pitchFamily="66" charset="0"/>
              </a:rPr>
              <a:t>a polygon with 4 sides</a:t>
            </a:r>
          </a:p>
        </p:txBody>
      </p:sp>
      <p:grpSp>
        <p:nvGrpSpPr>
          <p:cNvPr id="3" name="Group 2"/>
          <p:cNvGrpSpPr/>
          <p:nvPr/>
        </p:nvGrpSpPr>
        <p:grpSpPr>
          <a:xfrm>
            <a:off x="381000" y="1610591"/>
            <a:ext cx="8700654" cy="2647989"/>
            <a:chOff x="381000" y="1610591"/>
            <a:chExt cx="8700654" cy="2647989"/>
          </a:xfrm>
        </p:grpSpPr>
        <p:sp>
          <p:nvSpPr>
            <p:cNvPr id="6" name="Rectangle 5"/>
            <p:cNvSpPr/>
            <p:nvPr/>
          </p:nvSpPr>
          <p:spPr>
            <a:xfrm>
              <a:off x="381000" y="2474976"/>
              <a:ext cx="1292352" cy="12192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1923288" y="2481072"/>
              <a:ext cx="1712976" cy="12192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0"/>
            <p:cNvSpPr/>
            <p:nvPr/>
          </p:nvSpPr>
          <p:spPr>
            <a:xfrm>
              <a:off x="3892296" y="2523744"/>
              <a:ext cx="2060448" cy="1194816"/>
            </a:xfrm>
            <a:prstGeom prst="parallelogram">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Diamond 11"/>
            <p:cNvSpPr/>
            <p:nvPr/>
          </p:nvSpPr>
          <p:spPr>
            <a:xfrm>
              <a:off x="6294120" y="2353056"/>
              <a:ext cx="950976" cy="1426464"/>
            </a:xfrm>
            <a:prstGeom prst="diamond">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612648" y="3889248"/>
              <a:ext cx="7880684" cy="369332"/>
            </a:xfrm>
            <a:prstGeom prst="rect">
              <a:avLst/>
            </a:prstGeom>
            <a:noFill/>
          </p:spPr>
          <p:txBody>
            <a:bodyPr wrap="none" rtlCol="0">
              <a:spAutoFit/>
            </a:bodyPr>
            <a:lstStyle/>
            <a:p>
              <a:r>
                <a:rPr lang="en-US" dirty="0"/>
                <a:t>square                 rectangle                    parallelogram                  rhombus               kite</a:t>
              </a:r>
            </a:p>
          </p:txBody>
        </p:sp>
        <p:pic>
          <p:nvPicPr>
            <p:cNvPr id="116738" name="Picture 2" descr="http://t2.gstatic.com/images?q=tbn:ANd9GcSLQ8FQQKiTMJtcfPkSooe0iCmiw05Q4BcLEP-BC1rEWT_780NnZ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71063" y="1799077"/>
              <a:ext cx="1537855" cy="2133674"/>
            </a:xfrm>
            <a:prstGeom prst="rect">
              <a:avLst/>
            </a:prstGeom>
            <a:noFill/>
            <a:extLst>
              <a:ext uri="{909E8E84-426E-40dd-AFC4-6F175D3DCCD1}">
                <a14:hiddenFill xmlns="" xmlns:a14="http://schemas.microsoft.com/office/drawing/2010/main">
                  <a:solidFill>
                    <a:srgbClr val="FFFFFF"/>
                  </a:solidFill>
                </a14:hiddenFill>
              </a:ext>
            </a:extLst>
          </p:spPr>
        </p:pic>
        <p:sp>
          <p:nvSpPr>
            <p:cNvPr id="2" name="Flowchart: Decision 1"/>
            <p:cNvSpPr/>
            <p:nvPr/>
          </p:nvSpPr>
          <p:spPr>
            <a:xfrm>
              <a:off x="8177644" y="1610591"/>
              <a:ext cx="904010" cy="1080654"/>
            </a:xfrm>
            <a:prstGeom prst="flowChartDecision">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86860"/>
            <a:ext cx="6781800" cy="1446550"/>
          </a:xfrm>
          <a:prstGeom prst="rect">
            <a:avLst/>
          </a:prstGeom>
          <a:noFill/>
        </p:spPr>
        <p:txBody>
          <a:bodyPr wrap="square" rtlCol="0">
            <a:spAutoFit/>
          </a:bodyPr>
          <a:lstStyle/>
          <a:p>
            <a:pPr algn="ctr"/>
            <a:r>
              <a:rPr lang="en-US" sz="8800" dirty="0">
                <a:latin typeface="Comic Sans MS" pitchFamily="66" charset="0"/>
              </a:rPr>
              <a:t>ray</a:t>
            </a:r>
          </a:p>
        </p:txBody>
      </p:sp>
      <p:sp>
        <p:nvSpPr>
          <p:cNvPr id="10" name="TextBox 9"/>
          <p:cNvSpPr txBox="1"/>
          <p:nvPr/>
        </p:nvSpPr>
        <p:spPr>
          <a:xfrm>
            <a:off x="381000" y="5121813"/>
            <a:ext cx="8382000" cy="1200329"/>
          </a:xfrm>
          <a:prstGeom prst="rect">
            <a:avLst/>
          </a:prstGeom>
          <a:noFill/>
        </p:spPr>
        <p:txBody>
          <a:bodyPr wrap="square" rtlCol="0">
            <a:spAutoFit/>
          </a:bodyPr>
          <a:lstStyle/>
          <a:p>
            <a:pPr algn="ctr"/>
            <a:r>
              <a:rPr lang="en-US" sz="3600" dirty="0">
                <a:latin typeface="Comic Sans MS" pitchFamily="66" charset="0"/>
              </a:rPr>
              <a:t>a part of a line that has one endpoint and extends forever in one direction</a:t>
            </a:r>
          </a:p>
        </p:txBody>
      </p:sp>
      <p:sp>
        <p:nvSpPr>
          <p:cNvPr id="2049" name="Line 1"/>
          <p:cNvSpPr>
            <a:spLocks noChangeShapeType="1"/>
          </p:cNvSpPr>
          <p:nvPr/>
        </p:nvSpPr>
        <p:spPr bwMode="auto">
          <a:xfrm flipV="1">
            <a:off x="2998033" y="4232030"/>
            <a:ext cx="4816570" cy="10185"/>
          </a:xfrm>
          <a:prstGeom prst="line">
            <a:avLst/>
          </a:prstGeom>
          <a:noFill/>
          <a:ln w="76200">
            <a:solidFill>
              <a:srgbClr val="000000"/>
            </a:solidFill>
            <a:round/>
            <a:headEnd type="oval" w="med" len="me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2050" name="Line 2"/>
          <p:cNvSpPr>
            <a:spLocks noChangeShapeType="1"/>
          </p:cNvSpPr>
          <p:nvPr/>
        </p:nvSpPr>
        <p:spPr bwMode="auto">
          <a:xfrm flipV="1">
            <a:off x="970671" y="2339924"/>
            <a:ext cx="2312447" cy="1444284"/>
          </a:xfrm>
          <a:prstGeom prst="line">
            <a:avLst/>
          </a:prstGeom>
          <a:noFill/>
          <a:ln w="76200">
            <a:solidFill>
              <a:srgbClr val="000000"/>
            </a:solidFill>
            <a:round/>
            <a:headEnd type="oval" w="med" len="me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2051" name="Line 3"/>
          <p:cNvSpPr>
            <a:spLocks noChangeShapeType="1"/>
          </p:cNvSpPr>
          <p:nvPr/>
        </p:nvSpPr>
        <p:spPr bwMode="auto">
          <a:xfrm flipH="1">
            <a:off x="5542670" y="2602523"/>
            <a:ext cx="2110153" cy="745588"/>
          </a:xfrm>
          <a:prstGeom prst="line">
            <a:avLst/>
          </a:prstGeom>
          <a:noFill/>
          <a:ln w="76200">
            <a:solidFill>
              <a:srgbClr val="000000"/>
            </a:solidFill>
            <a:round/>
            <a:headEnd type="oval" w="med" len="med"/>
            <a:tailEnd type="triangle" w="med" len="med"/>
          </a:ln>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rectangle</a:t>
            </a:r>
          </a:p>
        </p:txBody>
      </p:sp>
      <p:sp>
        <p:nvSpPr>
          <p:cNvPr id="10" name="TextBox 9"/>
          <p:cNvSpPr txBox="1"/>
          <p:nvPr/>
        </p:nvSpPr>
        <p:spPr>
          <a:xfrm>
            <a:off x="381000" y="5410200"/>
            <a:ext cx="8382000" cy="707886"/>
          </a:xfrm>
          <a:prstGeom prst="rect">
            <a:avLst/>
          </a:prstGeom>
          <a:noFill/>
        </p:spPr>
        <p:txBody>
          <a:bodyPr wrap="square" rtlCol="0">
            <a:spAutoFit/>
          </a:bodyPr>
          <a:lstStyle/>
          <a:p>
            <a:pPr algn="ctr"/>
            <a:r>
              <a:rPr lang="en-US" sz="4000" dirty="0">
                <a:latin typeface="Comic Sans MS" pitchFamily="66" charset="0"/>
              </a:rPr>
              <a:t>a quadrilateral with 4 right angles</a:t>
            </a:r>
          </a:p>
        </p:txBody>
      </p:sp>
      <p:grpSp>
        <p:nvGrpSpPr>
          <p:cNvPr id="24" name="Group 23"/>
          <p:cNvGrpSpPr/>
          <p:nvPr/>
        </p:nvGrpSpPr>
        <p:grpSpPr>
          <a:xfrm>
            <a:off x="914400" y="2286000"/>
            <a:ext cx="7448550" cy="2057400"/>
            <a:chOff x="914400" y="2286000"/>
            <a:chExt cx="7448550" cy="2057400"/>
          </a:xfrm>
        </p:grpSpPr>
        <p:sp>
          <p:nvSpPr>
            <p:cNvPr id="5123" name="Rectangle 3"/>
            <p:cNvSpPr>
              <a:spLocks noChangeArrowheads="1"/>
            </p:cNvSpPr>
            <p:nvPr/>
          </p:nvSpPr>
          <p:spPr bwMode="auto">
            <a:xfrm>
              <a:off x="3162300" y="2876550"/>
              <a:ext cx="2552700" cy="1428750"/>
            </a:xfrm>
            <a:prstGeom prst="rect">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5124" name="Rectangle 4"/>
            <p:cNvSpPr>
              <a:spLocks noChangeArrowheads="1"/>
            </p:cNvSpPr>
            <p:nvPr/>
          </p:nvSpPr>
          <p:spPr bwMode="auto">
            <a:xfrm>
              <a:off x="914400" y="2286000"/>
              <a:ext cx="1028700" cy="2057400"/>
            </a:xfrm>
            <a:prstGeom prst="rect">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5125" name="Rectangle 5"/>
            <p:cNvSpPr>
              <a:spLocks noChangeArrowheads="1"/>
            </p:cNvSpPr>
            <p:nvPr/>
          </p:nvSpPr>
          <p:spPr bwMode="auto">
            <a:xfrm>
              <a:off x="6800850" y="2400300"/>
              <a:ext cx="1562100" cy="1504950"/>
            </a:xfrm>
            <a:prstGeom prst="rect">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grpSp>
      <p:sp>
        <p:nvSpPr>
          <p:cNvPr id="11" name="Rectangle 10"/>
          <p:cNvSpPr/>
          <p:nvPr/>
        </p:nvSpPr>
        <p:spPr>
          <a:xfrm>
            <a:off x="924674" y="4031726"/>
            <a:ext cx="287383" cy="30044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1651051" y="4032398"/>
            <a:ext cx="287383" cy="30044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1642789" y="2295601"/>
            <a:ext cx="287383" cy="30044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927463" y="2299063"/>
            <a:ext cx="287383" cy="30044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5414481" y="3990629"/>
            <a:ext cx="287383" cy="30044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3175460" y="3999190"/>
            <a:ext cx="287383" cy="30044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5418872" y="2887869"/>
            <a:ext cx="287383" cy="30044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3169578" y="2886157"/>
            <a:ext cx="287383" cy="30044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6803950" y="3597753"/>
            <a:ext cx="287383" cy="30044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p:nvSpPr>
        <p:spPr>
          <a:xfrm>
            <a:off x="8073775" y="3598499"/>
            <a:ext cx="287383" cy="30044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8069605" y="2407442"/>
            <a:ext cx="287383" cy="30044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p:cNvSpPr/>
          <p:nvPr/>
        </p:nvSpPr>
        <p:spPr>
          <a:xfrm>
            <a:off x="6807637" y="2408188"/>
            <a:ext cx="287383" cy="30044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81000" y="304800"/>
            <a:ext cx="8458200" cy="1200329"/>
          </a:xfrm>
          <a:prstGeom prst="rect">
            <a:avLst/>
          </a:prstGeom>
          <a:noFill/>
        </p:spPr>
        <p:txBody>
          <a:bodyPr wrap="square" rtlCol="0">
            <a:spAutoFit/>
          </a:bodyPr>
          <a:lstStyle/>
          <a:p>
            <a:pPr algn="ctr"/>
            <a:r>
              <a:rPr lang="en-US" sz="7200" dirty="0">
                <a:latin typeface="Comic Sans MS" pitchFamily="66" charset="0"/>
              </a:rPr>
              <a:t>rectilinear polygon</a:t>
            </a:r>
          </a:p>
        </p:txBody>
      </p:sp>
      <p:sp>
        <p:nvSpPr>
          <p:cNvPr id="10" name="TextBox 9"/>
          <p:cNvSpPr txBox="1"/>
          <p:nvPr/>
        </p:nvSpPr>
        <p:spPr>
          <a:xfrm>
            <a:off x="381000" y="4953000"/>
            <a:ext cx="8382000" cy="584775"/>
          </a:xfrm>
          <a:prstGeom prst="rect">
            <a:avLst/>
          </a:prstGeom>
          <a:noFill/>
        </p:spPr>
        <p:txBody>
          <a:bodyPr wrap="square" rtlCol="0">
            <a:spAutoFit/>
          </a:bodyPr>
          <a:lstStyle/>
          <a:p>
            <a:pPr algn="ctr"/>
            <a:r>
              <a:rPr lang="en-US" sz="3200" dirty="0">
                <a:latin typeface="Comic Sans MS" pitchFamily="66" charset="0"/>
              </a:rPr>
              <a:t>a</a:t>
            </a:r>
            <a:r>
              <a:rPr lang="en-US" sz="3200">
                <a:latin typeface="Comic Sans MS" pitchFamily="66" charset="0"/>
              </a:rPr>
              <a:t> </a:t>
            </a:r>
            <a:r>
              <a:rPr lang="en-US" sz="3200" dirty="0">
                <a:latin typeface="Comic Sans MS" pitchFamily="66" charset="0"/>
              </a:rPr>
              <a:t>polygon whose edges meet at right angles</a:t>
            </a:r>
          </a:p>
        </p:txBody>
      </p:sp>
      <p:sp>
        <p:nvSpPr>
          <p:cNvPr id="4" name="Freeform 3"/>
          <p:cNvSpPr/>
          <p:nvPr/>
        </p:nvSpPr>
        <p:spPr>
          <a:xfrm rot="5400000">
            <a:off x="731519" y="1997613"/>
            <a:ext cx="2025750" cy="1786597"/>
          </a:xfrm>
          <a:custGeom>
            <a:avLst/>
            <a:gdLst>
              <a:gd name="connsiteX0" fmla="*/ 0 w 2025748"/>
              <a:gd name="connsiteY0" fmla="*/ 14067 h 1800664"/>
              <a:gd name="connsiteX1" fmla="*/ 0 w 2025748"/>
              <a:gd name="connsiteY1" fmla="*/ 1800664 h 1800664"/>
              <a:gd name="connsiteX2" fmla="*/ 2011680 w 2025748"/>
              <a:gd name="connsiteY2" fmla="*/ 1800664 h 1800664"/>
              <a:gd name="connsiteX3" fmla="*/ 2025748 w 2025748"/>
              <a:gd name="connsiteY3" fmla="*/ 562707 h 1800664"/>
              <a:gd name="connsiteX4" fmla="*/ 675249 w 2025748"/>
              <a:gd name="connsiteY4" fmla="*/ 562707 h 1800664"/>
              <a:gd name="connsiteX5" fmla="*/ 675249 w 2025748"/>
              <a:gd name="connsiteY5" fmla="*/ 0 h 1800664"/>
              <a:gd name="connsiteX6" fmla="*/ 0 w 2025748"/>
              <a:gd name="connsiteY6" fmla="*/ 14067 h 1800664"/>
              <a:gd name="connsiteX0" fmla="*/ 0 w 2025748"/>
              <a:gd name="connsiteY0" fmla="*/ 0 h 1786597"/>
              <a:gd name="connsiteX1" fmla="*/ 0 w 2025748"/>
              <a:gd name="connsiteY1" fmla="*/ 1786597 h 1786597"/>
              <a:gd name="connsiteX2" fmla="*/ 2011680 w 2025748"/>
              <a:gd name="connsiteY2" fmla="*/ 1786597 h 1786597"/>
              <a:gd name="connsiteX3" fmla="*/ 2025748 w 2025748"/>
              <a:gd name="connsiteY3" fmla="*/ 548640 h 1786597"/>
              <a:gd name="connsiteX4" fmla="*/ 675249 w 2025748"/>
              <a:gd name="connsiteY4" fmla="*/ 548640 h 1786597"/>
              <a:gd name="connsiteX5" fmla="*/ 675249 w 2025748"/>
              <a:gd name="connsiteY5" fmla="*/ 0 h 1786597"/>
              <a:gd name="connsiteX6" fmla="*/ 0 w 2025748"/>
              <a:gd name="connsiteY6" fmla="*/ 0 h 1786597"/>
              <a:gd name="connsiteX0" fmla="*/ 0 w 2025748"/>
              <a:gd name="connsiteY0" fmla="*/ 0 h 1786597"/>
              <a:gd name="connsiteX1" fmla="*/ 0 w 2025748"/>
              <a:gd name="connsiteY1" fmla="*/ 1786597 h 1786597"/>
              <a:gd name="connsiteX2" fmla="*/ 2011680 w 2025748"/>
              <a:gd name="connsiteY2" fmla="*/ 1786597 h 1786597"/>
              <a:gd name="connsiteX3" fmla="*/ 2025748 w 2025748"/>
              <a:gd name="connsiteY3" fmla="*/ 548640 h 1786597"/>
              <a:gd name="connsiteX4" fmla="*/ 1308295 w 2025748"/>
              <a:gd name="connsiteY4" fmla="*/ 562708 h 1786597"/>
              <a:gd name="connsiteX5" fmla="*/ 675249 w 2025748"/>
              <a:gd name="connsiteY5" fmla="*/ 0 h 1786597"/>
              <a:gd name="connsiteX6" fmla="*/ 0 w 2025748"/>
              <a:gd name="connsiteY6" fmla="*/ 0 h 1786597"/>
              <a:gd name="connsiteX0" fmla="*/ 0 w 2025748"/>
              <a:gd name="connsiteY0" fmla="*/ 0 h 1786597"/>
              <a:gd name="connsiteX1" fmla="*/ 0 w 2025748"/>
              <a:gd name="connsiteY1" fmla="*/ 1786597 h 1786597"/>
              <a:gd name="connsiteX2" fmla="*/ 2011680 w 2025748"/>
              <a:gd name="connsiteY2" fmla="*/ 1786597 h 1786597"/>
              <a:gd name="connsiteX3" fmla="*/ 2025748 w 2025748"/>
              <a:gd name="connsiteY3" fmla="*/ 548640 h 1786597"/>
              <a:gd name="connsiteX4" fmla="*/ 1308295 w 2025748"/>
              <a:gd name="connsiteY4" fmla="*/ 562708 h 1786597"/>
              <a:gd name="connsiteX5" fmla="*/ 1308295 w 2025748"/>
              <a:gd name="connsiteY5" fmla="*/ 14067 h 1786597"/>
              <a:gd name="connsiteX6" fmla="*/ 0 w 2025748"/>
              <a:gd name="connsiteY6" fmla="*/ 0 h 1786597"/>
              <a:gd name="connsiteX0" fmla="*/ 0 w 2025750"/>
              <a:gd name="connsiteY0" fmla="*/ 0 h 1786597"/>
              <a:gd name="connsiteX1" fmla="*/ 0 w 2025750"/>
              <a:gd name="connsiteY1" fmla="*/ 1786597 h 1786597"/>
              <a:gd name="connsiteX2" fmla="*/ 2011680 w 2025750"/>
              <a:gd name="connsiteY2" fmla="*/ 1786597 h 1786597"/>
              <a:gd name="connsiteX3" fmla="*/ 2025750 w 2025750"/>
              <a:gd name="connsiteY3" fmla="*/ 562707 h 1786597"/>
              <a:gd name="connsiteX4" fmla="*/ 1308295 w 2025750"/>
              <a:gd name="connsiteY4" fmla="*/ 562708 h 1786597"/>
              <a:gd name="connsiteX5" fmla="*/ 1308295 w 2025750"/>
              <a:gd name="connsiteY5" fmla="*/ 14067 h 1786597"/>
              <a:gd name="connsiteX6" fmla="*/ 0 w 2025750"/>
              <a:gd name="connsiteY6" fmla="*/ 0 h 1786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25750" h="1786597">
                <a:moveTo>
                  <a:pt x="0" y="0"/>
                </a:moveTo>
                <a:lnTo>
                  <a:pt x="0" y="1786597"/>
                </a:lnTo>
                <a:lnTo>
                  <a:pt x="2011680" y="1786597"/>
                </a:lnTo>
                <a:lnTo>
                  <a:pt x="2025750" y="562707"/>
                </a:lnTo>
                <a:lnTo>
                  <a:pt x="1308295" y="562708"/>
                </a:lnTo>
                <a:lnTo>
                  <a:pt x="1308295" y="14067"/>
                </a:lnTo>
                <a:lnTo>
                  <a:pt x="0" y="0"/>
                </a:lnTo>
                <a:close/>
              </a:path>
            </a:pathLst>
          </a:custGeom>
          <a:no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Freeform 11"/>
          <p:cNvSpPr/>
          <p:nvPr/>
        </p:nvSpPr>
        <p:spPr>
          <a:xfrm>
            <a:off x="6285914" y="1997611"/>
            <a:ext cx="2025748" cy="1786597"/>
          </a:xfrm>
          <a:custGeom>
            <a:avLst/>
            <a:gdLst>
              <a:gd name="connsiteX0" fmla="*/ 0 w 2025748"/>
              <a:gd name="connsiteY0" fmla="*/ 14067 h 1800664"/>
              <a:gd name="connsiteX1" fmla="*/ 0 w 2025748"/>
              <a:gd name="connsiteY1" fmla="*/ 1800664 h 1800664"/>
              <a:gd name="connsiteX2" fmla="*/ 2011680 w 2025748"/>
              <a:gd name="connsiteY2" fmla="*/ 1800664 h 1800664"/>
              <a:gd name="connsiteX3" fmla="*/ 2025748 w 2025748"/>
              <a:gd name="connsiteY3" fmla="*/ 562707 h 1800664"/>
              <a:gd name="connsiteX4" fmla="*/ 675249 w 2025748"/>
              <a:gd name="connsiteY4" fmla="*/ 562707 h 1800664"/>
              <a:gd name="connsiteX5" fmla="*/ 675249 w 2025748"/>
              <a:gd name="connsiteY5" fmla="*/ 0 h 1800664"/>
              <a:gd name="connsiteX6" fmla="*/ 0 w 2025748"/>
              <a:gd name="connsiteY6" fmla="*/ 14067 h 1800664"/>
              <a:gd name="connsiteX0" fmla="*/ 0 w 2025748"/>
              <a:gd name="connsiteY0" fmla="*/ 0 h 1786597"/>
              <a:gd name="connsiteX1" fmla="*/ 0 w 2025748"/>
              <a:gd name="connsiteY1" fmla="*/ 1786597 h 1786597"/>
              <a:gd name="connsiteX2" fmla="*/ 2011680 w 2025748"/>
              <a:gd name="connsiteY2" fmla="*/ 1786597 h 1786597"/>
              <a:gd name="connsiteX3" fmla="*/ 2025748 w 2025748"/>
              <a:gd name="connsiteY3" fmla="*/ 548640 h 1786597"/>
              <a:gd name="connsiteX4" fmla="*/ 675249 w 2025748"/>
              <a:gd name="connsiteY4" fmla="*/ 548640 h 1786597"/>
              <a:gd name="connsiteX5" fmla="*/ 675249 w 2025748"/>
              <a:gd name="connsiteY5" fmla="*/ 0 h 1786597"/>
              <a:gd name="connsiteX6" fmla="*/ 0 w 2025748"/>
              <a:gd name="connsiteY6" fmla="*/ 0 h 1786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25748" h="1786597">
                <a:moveTo>
                  <a:pt x="0" y="0"/>
                </a:moveTo>
                <a:lnTo>
                  <a:pt x="0" y="1786597"/>
                </a:lnTo>
                <a:lnTo>
                  <a:pt x="2011680" y="1786597"/>
                </a:lnTo>
                <a:lnTo>
                  <a:pt x="2025748" y="548640"/>
                </a:lnTo>
                <a:lnTo>
                  <a:pt x="675249" y="548640"/>
                </a:lnTo>
                <a:lnTo>
                  <a:pt x="675249" y="0"/>
                </a:lnTo>
                <a:lnTo>
                  <a:pt x="0" y="0"/>
                </a:lnTo>
                <a:close/>
              </a:path>
            </a:pathLst>
          </a:custGeom>
          <a:no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Freeform 4"/>
          <p:cNvSpPr/>
          <p:nvPr/>
        </p:nvSpPr>
        <p:spPr>
          <a:xfrm>
            <a:off x="3350455" y="2701920"/>
            <a:ext cx="2222696" cy="1744394"/>
          </a:xfrm>
          <a:custGeom>
            <a:avLst/>
            <a:gdLst>
              <a:gd name="connsiteX0" fmla="*/ 14067 w 2222695"/>
              <a:gd name="connsiteY0" fmla="*/ 0 h 1744394"/>
              <a:gd name="connsiteX1" fmla="*/ 2222695 w 2222695"/>
              <a:gd name="connsiteY1" fmla="*/ 0 h 1744394"/>
              <a:gd name="connsiteX2" fmla="*/ 2222695 w 2222695"/>
              <a:gd name="connsiteY2" fmla="*/ 829994 h 1744394"/>
              <a:gd name="connsiteX3" fmla="*/ 1364566 w 2222695"/>
              <a:gd name="connsiteY3" fmla="*/ 815926 h 1744394"/>
              <a:gd name="connsiteX4" fmla="*/ 1378633 w 2222695"/>
              <a:gd name="connsiteY4" fmla="*/ 1744394 h 1744394"/>
              <a:gd name="connsiteX5" fmla="*/ 675249 w 2222695"/>
              <a:gd name="connsiteY5" fmla="*/ 1744394 h 1744394"/>
              <a:gd name="connsiteX6" fmla="*/ 675249 w 2222695"/>
              <a:gd name="connsiteY6" fmla="*/ 436099 h 1744394"/>
              <a:gd name="connsiteX7" fmla="*/ 0 w 2222695"/>
              <a:gd name="connsiteY7" fmla="*/ 436099 h 1744394"/>
              <a:gd name="connsiteX8" fmla="*/ 14067 w 2222695"/>
              <a:gd name="connsiteY8" fmla="*/ 0 h 1744394"/>
              <a:gd name="connsiteX0" fmla="*/ 0 w 2222696"/>
              <a:gd name="connsiteY0" fmla="*/ 0 h 1744394"/>
              <a:gd name="connsiteX1" fmla="*/ 2222696 w 2222696"/>
              <a:gd name="connsiteY1" fmla="*/ 0 h 1744394"/>
              <a:gd name="connsiteX2" fmla="*/ 2222696 w 2222696"/>
              <a:gd name="connsiteY2" fmla="*/ 829994 h 1744394"/>
              <a:gd name="connsiteX3" fmla="*/ 1364567 w 2222696"/>
              <a:gd name="connsiteY3" fmla="*/ 815926 h 1744394"/>
              <a:gd name="connsiteX4" fmla="*/ 1378634 w 2222696"/>
              <a:gd name="connsiteY4" fmla="*/ 1744394 h 1744394"/>
              <a:gd name="connsiteX5" fmla="*/ 675250 w 2222696"/>
              <a:gd name="connsiteY5" fmla="*/ 1744394 h 1744394"/>
              <a:gd name="connsiteX6" fmla="*/ 675250 w 2222696"/>
              <a:gd name="connsiteY6" fmla="*/ 436099 h 1744394"/>
              <a:gd name="connsiteX7" fmla="*/ 1 w 2222696"/>
              <a:gd name="connsiteY7" fmla="*/ 436099 h 1744394"/>
              <a:gd name="connsiteX8" fmla="*/ 0 w 2222696"/>
              <a:gd name="connsiteY8" fmla="*/ 0 h 1744394"/>
              <a:gd name="connsiteX0" fmla="*/ 0 w 2222696"/>
              <a:gd name="connsiteY0" fmla="*/ 0 h 1744394"/>
              <a:gd name="connsiteX1" fmla="*/ 2222696 w 2222696"/>
              <a:gd name="connsiteY1" fmla="*/ 0 h 1744394"/>
              <a:gd name="connsiteX2" fmla="*/ 2222696 w 2222696"/>
              <a:gd name="connsiteY2" fmla="*/ 829994 h 1744394"/>
              <a:gd name="connsiteX3" fmla="*/ 1364567 w 2222696"/>
              <a:gd name="connsiteY3" fmla="*/ 829994 h 1744394"/>
              <a:gd name="connsiteX4" fmla="*/ 1378634 w 2222696"/>
              <a:gd name="connsiteY4" fmla="*/ 1744394 h 1744394"/>
              <a:gd name="connsiteX5" fmla="*/ 675250 w 2222696"/>
              <a:gd name="connsiteY5" fmla="*/ 1744394 h 1744394"/>
              <a:gd name="connsiteX6" fmla="*/ 675250 w 2222696"/>
              <a:gd name="connsiteY6" fmla="*/ 436099 h 1744394"/>
              <a:gd name="connsiteX7" fmla="*/ 1 w 2222696"/>
              <a:gd name="connsiteY7" fmla="*/ 436099 h 1744394"/>
              <a:gd name="connsiteX8" fmla="*/ 0 w 2222696"/>
              <a:gd name="connsiteY8" fmla="*/ 0 h 1744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22696" h="1744394">
                <a:moveTo>
                  <a:pt x="0" y="0"/>
                </a:moveTo>
                <a:lnTo>
                  <a:pt x="2222696" y="0"/>
                </a:lnTo>
                <a:lnTo>
                  <a:pt x="2222696" y="829994"/>
                </a:lnTo>
                <a:lnTo>
                  <a:pt x="1364567" y="829994"/>
                </a:lnTo>
                <a:lnTo>
                  <a:pt x="1378634" y="1744394"/>
                </a:lnTo>
                <a:lnTo>
                  <a:pt x="675250" y="1744394"/>
                </a:lnTo>
                <a:lnTo>
                  <a:pt x="675250" y="436099"/>
                </a:lnTo>
                <a:lnTo>
                  <a:pt x="1" y="436099"/>
                </a:lnTo>
                <a:cubicBezTo>
                  <a:pt x="1" y="290733"/>
                  <a:pt x="0" y="145366"/>
                  <a:pt x="0" y="0"/>
                </a:cubicBezTo>
                <a:close/>
              </a:path>
            </a:pathLst>
          </a:custGeom>
          <a:no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26583610"/>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reflex angle</a:t>
            </a:r>
          </a:p>
        </p:txBody>
      </p:sp>
      <p:sp>
        <p:nvSpPr>
          <p:cNvPr id="10" name="TextBox 9"/>
          <p:cNvSpPr txBox="1"/>
          <p:nvPr/>
        </p:nvSpPr>
        <p:spPr>
          <a:xfrm>
            <a:off x="381000" y="5053280"/>
            <a:ext cx="8382000" cy="1323439"/>
          </a:xfrm>
          <a:prstGeom prst="rect">
            <a:avLst/>
          </a:prstGeom>
          <a:noFill/>
        </p:spPr>
        <p:txBody>
          <a:bodyPr wrap="square" rtlCol="0">
            <a:spAutoFit/>
          </a:bodyPr>
          <a:lstStyle/>
          <a:p>
            <a:pPr algn="ctr"/>
            <a:r>
              <a:rPr lang="en-US" sz="4000" dirty="0">
                <a:latin typeface="Comic Sans MS" pitchFamily="66" charset="0"/>
              </a:rPr>
              <a:t>an angle that measures greater than 180°</a:t>
            </a:r>
          </a:p>
        </p:txBody>
      </p:sp>
      <p:pic>
        <p:nvPicPr>
          <p:cNvPr id="117762" name="Picture 2" descr="http://schools.look4.net.nz/maths/angles/files3/reflex_angles.gif"/>
          <p:cNvPicPr>
            <a:picLocks noChangeAspect="1" noChangeArrowheads="1"/>
          </p:cNvPicPr>
          <p:nvPr/>
        </p:nvPicPr>
        <p:blipFill rotWithShape="1">
          <a:blip r:embed="rId3">
            <a:extLst>
              <a:ext uri="{28A0092B-C50C-407E-A947-70E740481C1C}">
                <a14:useLocalDpi xmlns:a14="http://schemas.microsoft.com/office/drawing/2010/main" val="0"/>
              </a:ext>
            </a:extLst>
          </a:blip>
          <a:srcRect r="58976" b="45117"/>
          <a:stretch/>
        </p:blipFill>
        <p:spPr bwMode="auto">
          <a:xfrm>
            <a:off x="5544992" y="2063620"/>
            <a:ext cx="2927957" cy="2311062"/>
          </a:xfrm>
          <a:prstGeom prst="rect">
            <a:avLst/>
          </a:prstGeom>
          <a:noFill/>
          <a:extLst>
            <a:ext uri="{909E8E84-426E-40dd-AFC4-6F175D3DCCD1}">
              <a14:hiddenFill xmlns="" xmlns:a14="http://schemas.microsoft.com/office/drawing/2010/main">
                <a:solidFill>
                  <a:srgbClr val="FFFFFF"/>
                </a:solidFill>
              </a14:hiddenFill>
            </a:ext>
          </a:extLst>
        </p:spPr>
      </p:pic>
      <p:pic>
        <p:nvPicPr>
          <p:cNvPr id="11" name="Picture 2" descr="http://schools.look4.net.nz/maths/angles/files3/reflex_angles.gif"/>
          <p:cNvPicPr>
            <a:picLocks noChangeAspect="1" noChangeArrowheads="1"/>
          </p:cNvPicPr>
          <p:nvPr/>
        </p:nvPicPr>
        <p:blipFill rotWithShape="1">
          <a:blip r:embed="rId3">
            <a:extLst>
              <a:ext uri="{28A0092B-C50C-407E-A947-70E740481C1C}">
                <a14:useLocalDpi xmlns:a14="http://schemas.microsoft.com/office/drawing/2010/main" val="0"/>
              </a:ext>
            </a:extLst>
          </a:blip>
          <a:srcRect l="43600" r="33642" b="43746"/>
          <a:stretch/>
        </p:blipFill>
        <p:spPr bwMode="auto">
          <a:xfrm>
            <a:off x="3702339" y="1970216"/>
            <a:ext cx="1648691" cy="2404466"/>
          </a:xfrm>
          <a:prstGeom prst="rect">
            <a:avLst/>
          </a:prstGeom>
          <a:noFill/>
          <a:extLst>
            <a:ext uri="{909E8E84-426E-40dd-AFC4-6F175D3DCCD1}">
              <a14:hiddenFill xmlns="" xmlns:a14="http://schemas.microsoft.com/office/drawing/2010/main">
                <a:solidFill>
                  <a:srgbClr val="FFFFFF"/>
                </a:solidFill>
              </a14:hiddenFill>
            </a:ext>
          </a:extLst>
        </p:spPr>
      </p:pic>
      <p:grpSp>
        <p:nvGrpSpPr>
          <p:cNvPr id="4" name="Group 3"/>
          <p:cNvGrpSpPr/>
          <p:nvPr/>
        </p:nvGrpSpPr>
        <p:grpSpPr>
          <a:xfrm>
            <a:off x="552194" y="2355765"/>
            <a:ext cx="2592788" cy="2018917"/>
            <a:chOff x="381000" y="2618509"/>
            <a:chExt cx="2592788" cy="2018917"/>
          </a:xfrm>
        </p:grpSpPr>
        <p:pic>
          <p:nvPicPr>
            <p:cNvPr id="7" name="Picture 2" descr="http://schools.look4.net.nz/maths/angles/files3/reflex_angles.gif"/>
            <p:cNvPicPr>
              <a:picLocks noChangeAspect="1" noChangeArrowheads="1"/>
            </p:cNvPicPr>
            <p:nvPr/>
          </p:nvPicPr>
          <p:blipFill rotWithShape="1">
            <a:blip r:embed="rId3">
              <a:extLst>
                <a:ext uri="{28A0092B-C50C-407E-A947-70E740481C1C}">
                  <a14:useLocalDpi xmlns:a14="http://schemas.microsoft.com/office/drawing/2010/main" val="0"/>
                </a:ext>
              </a:extLst>
            </a:blip>
            <a:srcRect t="53666" r="62618"/>
            <a:stretch/>
          </p:blipFill>
          <p:spPr bwMode="auto">
            <a:xfrm>
              <a:off x="381000" y="2741314"/>
              <a:ext cx="2592788" cy="1896112"/>
            </a:xfrm>
            <a:prstGeom prst="rect">
              <a:avLst/>
            </a:prstGeom>
            <a:noFill/>
            <a:extLst>
              <a:ext uri="{909E8E84-426E-40dd-AFC4-6F175D3DCCD1}">
                <a14:hiddenFill xmlns="" xmlns:a14="http://schemas.microsoft.com/office/drawing/2010/main">
                  <a:solidFill>
                    <a:srgbClr val="FFFFFF"/>
                  </a:solidFill>
                </a14:hiddenFill>
              </a:ext>
            </a:extLst>
          </p:spPr>
        </p:pic>
        <p:sp>
          <p:nvSpPr>
            <p:cNvPr id="3" name="Rectangle 2"/>
            <p:cNvSpPr/>
            <p:nvPr/>
          </p:nvSpPr>
          <p:spPr>
            <a:xfrm>
              <a:off x="2064327" y="2618509"/>
              <a:ext cx="803564" cy="3645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623975704"/>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262596" y="296592"/>
            <a:ext cx="8534400" cy="1446550"/>
          </a:xfrm>
          <a:prstGeom prst="rect">
            <a:avLst/>
          </a:prstGeom>
          <a:noFill/>
        </p:spPr>
        <p:txBody>
          <a:bodyPr wrap="square" rtlCol="0">
            <a:spAutoFit/>
          </a:bodyPr>
          <a:lstStyle/>
          <a:p>
            <a:pPr algn="ctr"/>
            <a:r>
              <a:rPr lang="en-US" sz="8800" dirty="0">
                <a:latin typeface="Comic Sans MS" pitchFamily="66" charset="0"/>
              </a:rPr>
              <a:t>regular polygon</a:t>
            </a:r>
          </a:p>
        </p:txBody>
      </p:sp>
      <p:sp>
        <p:nvSpPr>
          <p:cNvPr id="10" name="TextBox 9"/>
          <p:cNvSpPr txBox="1"/>
          <p:nvPr/>
        </p:nvSpPr>
        <p:spPr>
          <a:xfrm>
            <a:off x="381000" y="5105400"/>
            <a:ext cx="8382000" cy="1169551"/>
          </a:xfrm>
          <a:prstGeom prst="rect">
            <a:avLst/>
          </a:prstGeom>
          <a:noFill/>
        </p:spPr>
        <p:txBody>
          <a:bodyPr wrap="square" rtlCol="0">
            <a:spAutoFit/>
          </a:bodyPr>
          <a:lstStyle/>
          <a:p>
            <a:pPr algn="ctr"/>
            <a:r>
              <a:rPr lang="en-US" sz="3500" dirty="0">
                <a:latin typeface="Comic Sans MS" pitchFamily="66" charset="0"/>
              </a:rPr>
              <a:t>a polygon with all sides the same length and all angles the same measure</a:t>
            </a:r>
          </a:p>
        </p:txBody>
      </p:sp>
      <p:sp>
        <p:nvSpPr>
          <p:cNvPr id="12" name="Isosceles Triangle 11"/>
          <p:cNvSpPr/>
          <p:nvPr/>
        </p:nvSpPr>
        <p:spPr>
          <a:xfrm>
            <a:off x="875211" y="2207624"/>
            <a:ext cx="1521854" cy="1325120"/>
          </a:xfrm>
          <a:prstGeom prst="triangl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gular Pentagon 12"/>
          <p:cNvSpPr/>
          <p:nvPr/>
        </p:nvSpPr>
        <p:spPr>
          <a:xfrm>
            <a:off x="2887180" y="3110783"/>
            <a:ext cx="1377541" cy="1325120"/>
          </a:xfrm>
          <a:prstGeom prst="pentagon">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Hexagon 13"/>
          <p:cNvSpPr/>
          <p:nvPr/>
        </p:nvSpPr>
        <p:spPr>
          <a:xfrm>
            <a:off x="4873965" y="3114733"/>
            <a:ext cx="1521854" cy="1325120"/>
          </a:xfrm>
          <a:prstGeom prst="hexagon">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6818318" y="2133196"/>
            <a:ext cx="1311943" cy="132512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09575" y="151191"/>
            <a:ext cx="8105775" cy="1538883"/>
          </a:xfrm>
          <a:prstGeom prst="rect">
            <a:avLst/>
          </a:prstGeom>
          <a:noFill/>
        </p:spPr>
        <p:txBody>
          <a:bodyPr wrap="square" rtlCol="0">
            <a:spAutoFit/>
          </a:bodyPr>
          <a:lstStyle/>
          <a:p>
            <a:pPr algn="ctr"/>
            <a:r>
              <a:rPr lang="en-US" sz="6600" dirty="0">
                <a:latin typeface="Comic Sans MS" pitchFamily="66" charset="0"/>
              </a:rPr>
              <a:t>related equations</a:t>
            </a:r>
          </a:p>
          <a:p>
            <a:pPr algn="ctr"/>
            <a:r>
              <a:rPr lang="en-US" sz="2800" dirty="0">
                <a:latin typeface="Comic Sans MS" pitchFamily="66" charset="0"/>
              </a:rPr>
              <a:t>(fact families)</a:t>
            </a:r>
            <a:endParaRPr lang="en-US" sz="2400" dirty="0">
              <a:latin typeface="Comic Sans MS" pitchFamily="66" charset="0"/>
            </a:endParaRPr>
          </a:p>
        </p:txBody>
      </p:sp>
      <p:sp>
        <p:nvSpPr>
          <p:cNvPr id="10" name="TextBox 9"/>
          <p:cNvSpPr txBox="1"/>
          <p:nvPr/>
        </p:nvSpPr>
        <p:spPr>
          <a:xfrm>
            <a:off x="409575" y="5009272"/>
            <a:ext cx="8258175" cy="1569660"/>
          </a:xfrm>
          <a:prstGeom prst="rect">
            <a:avLst/>
          </a:prstGeom>
          <a:noFill/>
        </p:spPr>
        <p:txBody>
          <a:bodyPr wrap="square" rtlCol="0">
            <a:spAutoFit/>
          </a:bodyPr>
          <a:lstStyle/>
          <a:p>
            <a:pPr algn="ctr"/>
            <a:r>
              <a:rPr lang="en-US" sz="3200" dirty="0"/>
              <a:t>a set of equations that all communicate the same relationship between three values, but in different ways</a:t>
            </a:r>
            <a:endParaRPr lang="en-US" sz="2900" dirty="0">
              <a:latin typeface="Comic Sans MS" pitchFamily="66" charset="0"/>
            </a:endParaRPr>
          </a:p>
        </p:txBody>
      </p:sp>
      <p:sp>
        <p:nvSpPr>
          <p:cNvPr id="11" name="TextBox 10"/>
          <p:cNvSpPr txBox="1"/>
          <p:nvPr/>
        </p:nvSpPr>
        <p:spPr>
          <a:xfrm>
            <a:off x="264458" y="1552570"/>
            <a:ext cx="4419600" cy="3416320"/>
          </a:xfrm>
          <a:prstGeom prst="rect">
            <a:avLst/>
          </a:prstGeom>
          <a:noFill/>
          <a:ln>
            <a:noFill/>
          </a:ln>
        </p:spPr>
        <p:txBody>
          <a:bodyPr wrap="square" rtlCol="0">
            <a:spAutoFit/>
          </a:bodyPr>
          <a:lstStyle/>
          <a:p>
            <a:pPr algn="ctr"/>
            <a:r>
              <a:rPr lang="en-US" sz="2800" dirty="0">
                <a:latin typeface="Comic Sans MS" pitchFamily="66" charset="0"/>
              </a:rPr>
              <a:t>addition/subtraction</a:t>
            </a:r>
          </a:p>
          <a:p>
            <a:pPr algn="ctr"/>
            <a:endParaRPr lang="en-US" dirty="0">
              <a:latin typeface="Comic Sans MS" pitchFamily="66" charset="0"/>
            </a:endParaRPr>
          </a:p>
          <a:p>
            <a:r>
              <a:rPr lang="en-US" sz="2800" dirty="0">
                <a:latin typeface="Comic Sans MS" pitchFamily="66" charset="0"/>
              </a:rPr>
              <a:t>7 + 4 = 11    11 – 7 = 4</a:t>
            </a:r>
          </a:p>
          <a:p>
            <a:endParaRPr lang="en-US" dirty="0">
              <a:latin typeface="Comic Sans MS" pitchFamily="66" charset="0"/>
            </a:endParaRPr>
          </a:p>
          <a:p>
            <a:r>
              <a:rPr lang="en-US" sz="2800" dirty="0">
                <a:latin typeface="Comic Sans MS" pitchFamily="66" charset="0"/>
              </a:rPr>
              <a:t>4 + 7 = 11    11 – 4 = 7</a:t>
            </a:r>
          </a:p>
          <a:p>
            <a:endParaRPr lang="en-US" dirty="0">
              <a:latin typeface="Comic Sans MS" pitchFamily="66" charset="0"/>
            </a:endParaRPr>
          </a:p>
          <a:p>
            <a:r>
              <a:rPr lang="en-US" sz="2800" dirty="0">
                <a:latin typeface="Comic Sans MS" pitchFamily="66" charset="0"/>
              </a:rPr>
              <a:t>11 = 4 + 7	 11 = 7 + 4</a:t>
            </a:r>
          </a:p>
          <a:p>
            <a:endParaRPr lang="en-US" dirty="0"/>
          </a:p>
          <a:p>
            <a:r>
              <a:rPr lang="en-US" sz="2800" dirty="0">
                <a:latin typeface="Comic Sans MS" pitchFamily="66" charset="0"/>
              </a:rPr>
              <a:t>7 = 11 – 4  	 4 = 11 - 7</a:t>
            </a:r>
            <a:r>
              <a:rPr lang="en-US" sz="2800" dirty="0"/>
              <a:t>	</a:t>
            </a:r>
          </a:p>
        </p:txBody>
      </p:sp>
      <p:sp>
        <p:nvSpPr>
          <p:cNvPr id="12" name="TextBox 11"/>
          <p:cNvSpPr txBox="1"/>
          <p:nvPr/>
        </p:nvSpPr>
        <p:spPr>
          <a:xfrm>
            <a:off x="4598894" y="1562961"/>
            <a:ext cx="4370294" cy="3416320"/>
          </a:xfrm>
          <a:prstGeom prst="rect">
            <a:avLst/>
          </a:prstGeom>
          <a:noFill/>
          <a:ln>
            <a:noFill/>
          </a:ln>
        </p:spPr>
        <p:txBody>
          <a:bodyPr wrap="square" rtlCol="0">
            <a:spAutoFit/>
          </a:bodyPr>
          <a:lstStyle/>
          <a:p>
            <a:pPr algn="ctr"/>
            <a:r>
              <a:rPr lang="en-US" sz="2800" dirty="0">
                <a:latin typeface="Comic Sans MS" pitchFamily="66" charset="0"/>
              </a:rPr>
              <a:t>multiplication/division</a:t>
            </a:r>
            <a:endParaRPr lang="en-US" sz="3200" dirty="0">
              <a:latin typeface="Comic Sans MS" pitchFamily="66" charset="0"/>
            </a:endParaRPr>
          </a:p>
          <a:p>
            <a:pPr algn="ctr"/>
            <a:endParaRPr lang="en-US" dirty="0">
              <a:latin typeface="Comic Sans MS" pitchFamily="66" charset="0"/>
            </a:endParaRPr>
          </a:p>
          <a:p>
            <a:r>
              <a:rPr lang="en-US" sz="2800" dirty="0">
                <a:latin typeface="Comic Sans MS" pitchFamily="66" charset="0"/>
              </a:rPr>
              <a:t>3 x 4 = 12   12 ÷ 3 = 4</a:t>
            </a:r>
          </a:p>
          <a:p>
            <a:endParaRPr lang="en-US" dirty="0">
              <a:latin typeface="Comic Sans MS" pitchFamily="66" charset="0"/>
            </a:endParaRPr>
          </a:p>
          <a:p>
            <a:r>
              <a:rPr lang="en-US" sz="2800" dirty="0">
                <a:latin typeface="Comic Sans MS" pitchFamily="66" charset="0"/>
              </a:rPr>
              <a:t>4 x 3 = 12   12 ÷ 4 = 3</a:t>
            </a:r>
          </a:p>
          <a:p>
            <a:endParaRPr lang="en-US" dirty="0">
              <a:latin typeface="Comic Sans MS" pitchFamily="66" charset="0"/>
            </a:endParaRPr>
          </a:p>
          <a:p>
            <a:r>
              <a:rPr lang="en-US" sz="2800" dirty="0">
                <a:latin typeface="Comic Sans MS" pitchFamily="66" charset="0"/>
              </a:rPr>
              <a:t>12 = 3 x 4   12 = 4 x 3</a:t>
            </a:r>
          </a:p>
          <a:p>
            <a:endParaRPr lang="en-US" dirty="0">
              <a:latin typeface="Comic Sans MS" pitchFamily="66" charset="0"/>
            </a:endParaRPr>
          </a:p>
          <a:p>
            <a:r>
              <a:rPr lang="en-US" sz="2800" dirty="0">
                <a:latin typeface="Comic Sans MS" pitchFamily="66" charset="0"/>
              </a:rPr>
              <a:t>3 = 12 ÷ 4 	  4 = 12 ÷ 3</a:t>
            </a:r>
            <a:endParaRPr lang="en-US" sz="2800" dirty="0"/>
          </a:p>
        </p:txBody>
      </p:sp>
      <p:cxnSp>
        <p:nvCxnSpPr>
          <p:cNvPr id="14" name="Straight Connector 13"/>
          <p:cNvCxnSpPr/>
          <p:nvPr/>
        </p:nvCxnSpPr>
        <p:spPr>
          <a:xfrm rot="5400000">
            <a:off x="3352800" y="3276600"/>
            <a:ext cx="2286000" cy="0"/>
          </a:xfrm>
          <a:prstGeom prst="line">
            <a:avLst/>
          </a:prstGeom>
        </p:spPr>
        <p:style>
          <a:lnRef idx="3">
            <a:schemeClr val="accent1"/>
          </a:lnRef>
          <a:fillRef idx="0">
            <a:schemeClr val="accent1"/>
          </a:fillRef>
          <a:effectRef idx="2">
            <a:schemeClr val="accent1"/>
          </a:effectRef>
          <a:fontRef idx="minor">
            <a:schemeClr val="tx1"/>
          </a:fontRef>
        </p:style>
      </p:cxn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396458"/>
            <a:ext cx="8534400" cy="115674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457200"/>
            <a:ext cx="6781800" cy="1015663"/>
          </a:xfrm>
          <a:prstGeom prst="rect">
            <a:avLst/>
          </a:prstGeom>
          <a:noFill/>
        </p:spPr>
        <p:txBody>
          <a:bodyPr wrap="square" rtlCol="0">
            <a:spAutoFit/>
          </a:bodyPr>
          <a:lstStyle/>
          <a:p>
            <a:pPr algn="ctr"/>
            <a:r>
              <a:rPr lang="en-US" sz="6000" dirty="0">
                <a:latin typeface="Comic Sans MS" pitchFamily="66" charset="0"/>
              </a:rPr>
              <a:t>relational symbols</a:t>
            </a:r>
          </a:p>
        </p:txBody>
      </p:sp>
      <p:sp>
        <p:nvSpPr>
          <p:cNvPr id="10" name="TextBox 9"/>
          <p:cNvSpPr txBox="1"/>
          <p:nvPr/>
        </p:nvSpPr>
        <p:spPr>
          <a:xfrm>
            <a:off x="336029" y="5407609"/>
            <a:ext cx="8382000" cy="1200329"/>
          </a:xfrm>
          <a:prstGeom prst="rect">
            <a:avLst/>
          </a:prstGeom>
          <a:noFill/>
        </p:spPr>
        <p:txBody>
          <a:bodyPr wrap="square" rtlCol="0">
            <a:spAutoFit/>
          </a:bodyPr>
          <a:lstStyle/>
          <a:p>
            <a:pPr algn="ctr"/>
            <a:r>
              <a:rPr lang="en-US" sz="3600" dirty="0"/>
              <a:t>symbols used to show equalities and inequalities between quantities and values</a:t>
            </a:r>
            <a:endParaRPr lang="en-US" sz="3400" dirty="0">
              <a:latin typeface="Comic Sans MS" pitchFamily="66" charset="0"/>
            </a:endParaRPr>
          </a:p>
        </p:txBody>
      </p:sp>
      <p:sp>
        <p:nvSpPr>
          <p:cNvPr id="24" name="TextBox 23"/>
          <p:cNvSpPr txBox="1"/>
          <p:nvPr/>
        </p:nvSpPr>
        <p:spPr>
          <a:xfrm>
            <a:off x="457200" y="822454"/>
            <a:ext cx="1513489" cy="2646878"/>
          </a:xfrm>
          <a:prstGeom prst="rect">
            <a:avLst/>
          </a:prstGeom>
          <a:noFill/>
        </p:spPr>
        <p:txBody>
          <a:bodyPr wrap="square" rtlCol="0">
            <a:spAutoFit/>
          </a:bodyPr>
          <a:lstStyle/>
          <a:p>
            <a:r>
              <a:rPr lang="en-US" sz="16600" b="1" dirty="0"/>
              <a:t>=</a:t>
            </a:r>
          </a:p>
        </p:txBody>
      </p:sp>
      <p:sp>
        <p:nvSpPr>
          <p:cNvPr id="28" name="TextBox 27"/>
          <p:cNvSpPr txBox="1"/>
          <p:nvPr/>
        </p:nvSpPr>
        <p:spPr>
          <a:xfrm>
            <a:off x="2144110" y="1936551"/>
            <a:ext cx="1513489" cy="2646878"/>
          </a:xfrm>
          <a:prstGeom prst="rect">
            <a:avLst/>
          </a:prstGeom>
          <a:noFill/>
        </p:spPr>
        <p:txBody>
          <a:bodyPr wrap="square" rtlCol="0">
            <a:spAutoFit/>
          </a:bodyPr>
          <a:lstStyle/>
          <a:p>
            <a:r>
              <a:rPr lang="en-US" sz="16600" b="1" dirty="0"/>
              <a:t>≠</a:t>
            </a:r>
          </a:p>
        </p:txBody>
      </p:sp>
      <p:sp>
        <p:nvSpPr>
          <p:cNvPr id="30" name="TextBox 29"/>
          <p:cNvSpPr txBox="1"/>
          <p:nvPr/>
        </p:nvSpPr>
        <p:spPr>
          <a:xfrm>
            <a:off x="4240924" y="1452761"/>
            <a:ext cx="1513489" cy="2646878"/>
          </a:xfrm>
          <a:prstGeom prst="rect">
            <a:avLst/>
          </a:prstGeom>
          <a:noFill/>
        </p:spPr>
        <p:txBody>
          <a:bodyPr wrap="square" rtlCol="0">
            <a:spAutoFit/>
          </a:bodyPr>
          <a:lstStyle/>
          <a:p>
            <a:r>
              <a:rPr lang="en-US" sz="16600" b="1" dirty="0"/>
              <a:t>&lt;</a:t>
            </a:r>
          </a:p>
        </p:txBody>
      </p:sp>
      <p:sp>
        <p:nvSpPr>
          <p:cNvPr id="31" name="TextBox 30"/>
          <p:cNvSpPr txBox="1"/>
          <p:nvPr/>
        </p:nvSpPr>
        <p:spPr>
          <a:xfrm>
            <a:off x="6411311" y="2298293"/>
            <a:ext cx="1513489" cy="2646878"/>
          </a:xfrm>
          <a:prstGeom prst="rect">
            <a:avLst/>
          </a:prstGeom>
          <a:noFill/>
        </p:spPr>
        <p:txBody>
          <a:bodyPr wrap="square" rtlCol="0">
            <a:spAutoFit/>
          </a:bodyPr>
          <a:lstStyle/>
          <a:p>
            <a:r>
              <a:rPr lang="en-US" sz="16600" b="1" dirty="0"/>
              <a:t>&gt;</a:t>
            </a: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396458"/>
            <a:ext cx="8534400" cy="115674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457200"/>
            <a:ext cx="6781800" cy="1446550"/>
          </a:xfrm>
          <a:prstGeom prst="rect">
            <a:avLst/>
          </a:prstGeom>
          <a:noFill/>
        </p:spPr>
        <p:txBody>
          <a:bodyPr wrap="square" rtlCol="0">
            <a:spAutoFit/>
          </a:bodyPr>
          <a:lstStyle/>
          <a:p>
            <a:pPr algn="ctr"/>
            <a:r>
              <a:rPr lang="en-US" sz="8800" dirty="0">
                <a:latin typeface="Comic Sans MS" pitchFamily="66" charset="0"/>
              </a:rPr>
              <a:t>remainder</a:t>
            </a:r>
          </a:p>
        </p:txBody>
      </p:sp>
      <p:sp>
        <p:nvSpPr>
          <p:cNvPr id="10" name="TextBox 9"/>
          <p:cNvSpPr txBox="1"/>
          <p:nvPr/>
        </p:nvSpPr>
        <p:spPr>
          <a:xfrm>
            <a:off x="336029" y="5612567"/>
            <a:ext cx="8382000" cy="615553"/>
          </a:xfrm>
          <a:prstGeom prst="rect">
            <a:avLst/>
          </a:prstGeom>
          <a:noFill/>
        </p:spPr>
        <p:txBody>
          <a:bodyPr wrap="square" rtlCol="0">
            <a:spAutoFit/>
          </a:bodyPr>
          <a:lstStyle/>
          <a:p>
            <a:pPr algn="ctr"/>
            <a:r>
              <a:rPr lang="en-US" sz="3400" dirty="0">
                <a:latin typeface="Comic Sans MS" pitchFamily="66" charset="0"/>
              </a:rPr>
              <a:t>amount leftover after dividing a number</a:t>
            </a:r>
          </a:p>
        </p:txBody>
      </p:sp>
      <p:sp>
        <p:nvSpPr>
          <p:cNvPr id="12" name="TextBox 11"/>
          <p:cNvSpPr txBox="1"/>
          <p:nvPr/>
        </p:nvSpPr>
        <p:spPr>
          <a:xfrm>
            <a:off x="977900" y="2058441"/>
            <a:ext cx="7094720" cy="1107996"/>
          </a:xfrm>
          <a:prstGeom prst="rect">
            <a:avLst/>
          </a:prstGeom>
          <a:noFill/>
        </p:spPr>
        <p:txBody>
          <a:bodyPr wrap="square" rtlCol="0">
            <a:spAutoFit/>
          </a:bodyPr>
          <a:lstStyle/>
          <a:p>
            <a:r>
              <a:rPr lang="en-US" sz="6600" dirty="0">
                <a:latin typeface="Comic Sans MS" pitchFamily="66" charset="0"/>
              </a:rPr>
              <a:t>9 ÷ 2 = 4   r 1</a:t>
            </a:r>
          </a:p>
        </p:txBody>
      </p:sp>
      <p:grpSp>
        <p:nvGrpSpPr>
          <p:cNvPr id="23" name="Group 22"/>
          <p:cNvGrpSpPr/>
          <p:nvPr/>
        </p:nvGrpSpPr>
        <p:grpSpPr>
          <a:xfrm>
            <a:off x="2743201" y="3505200"/>
            <a:ext cx="3429000" cy="1483734"/>
            <a:chOff x="2278504" y="2983042"/>
            <a:chExt cx="4629461" cy="1993192"/>
          </a:xfrm>
        </p:grpSpPr>
        <p:grpSp>
          <p:nvGrpSpPr>
            <p:cNvPr id="3" name="Group 23"/>
            <p:cNvGrpSpPr>
              <a:grpSpLocks noChangeAspect="1"/>
            </p:cNvGrpSpPr>
            <p:nvPr/>
          </p:nvGrpSpPr>
          <p:grpSpPr>
            <a:xfrm>
              <a:off x="2278504" y="2983042"/>
              <a:ext cx="890767" cy="1993192"/>
              <a:chOff x="4191000" y="1981200"/>
              <a:chExt cx="1066800" cy="2590800"/>
            </a:xfrm>
          </p:grpSpPr>
          <p:sp>
            <p:nvSpPr>
              <p:cNvPr id="25" name="Oval 24"/>
              <p:cNvSpPr/>
              <p:nvPr/>
            </p:nvSpPr>
            <p:spPr>
              <a:xfrm>
                <a:off x="4343400" y="2286000"/>
                <a:ext cx="762000" cy="838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p:cNvSpPr/>
              <p:nvPr/>
            </p:nvSpPr>
            <p:spPr>
              <a:xfrm>
                <a:off x="4343400" y="3429000"/>
                <a:ext cx="762000" cy="838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p:cNvSpPr/>
              <p:nvPr/>
            </p:nvSpPr>
            <p:spPr>
              <a:xfrm>
                <a:off x="4191000" y="1981200"/>
                <a:ext cx="1066800" cy="25908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 name="Group 35"/>
            <p:cNvGrpSpPr>
              <a:grpSpLocks noChangeAspect="1"/>
            </p:cNvGrpSpPr>
            <p:nvPr/>
          </p:nvGrpSpPr>
          <p:grpSpPr>
            <a:xfrm>
              <a:off x="3268245" y="2983042"/>
              <a:ext cx="890767" cy="1993192"/>
              <a:chOff x="4191000" y="1981200"/>
              <a:chExt cx="1066800" cy="2590800"/>
            </a:xfrm>
          </p:grpSpPr>
          <p:sp>
            <p:nvSpPr>
              <p:cNvPr id="37" name="Oval 36"/>
              <p:cNvSpPr/>
              <p:nvPr/>
            </p:nvSpPr>
            <p:spPr>
              <a:xfrm>
                <a:off x="4343400" y="2286000"/>
                <a:ext cx="762000" cy="838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Oval 37"/>
              <p:cNvSpPr/>
              <p:nvPr/>
            </p:nvSpPr>
            <p:spPr>
              <a:xfrm>
                <a:off x="4343400" y="3429000"/>
                <a:ext cx="762000" cy="838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Oval 38"/>
              <p:cNvSpPr/>
              <p:nvPr/>
            </p:nvSpPr>
            <p:spPr>
              <a:xfrm>
                <a:off x="4191000" y="1981200"/>
                <a:ext cx="1066800" cy="25908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 name="Group 39"/>
            <p:cNvGrpSpPr>
              <a:grpSpLocks noChangeAspect="1"/>
            </p:cNvGrpSpPr>
            <p:nvPr/>
          </p:nvGrpSpPr>
          <p:grpSpPr>
            <a:xfrm>
              <a:off x="4257986" y="2983042"/>
              <a:ext cx="890767" cy="1993192"/>
              <a:chOff x="4191000" y="1981200"/>
              <a:chExt cx="1066800" cy="2590800"/>
            </a:xfrm>
          </p:grpSpPr>
          <p:sp>
            <p:nvSpPr>
              <p:cNvPr id="41" name="Oval 40"/>
              <p:cNvSpPr/>
              <p:nvPr/>
            </p:nvSpPr>
            <p:spPr>
              <a:xfrm>
                <a:off x="4343400" y="2286000"/>
                <a:ext cx="762000" cy="838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p:cNvSpPr/>
              <p:nvPr/>
            </p:nvSpPr>
            <p:spPr>
              <a:xfrm>
                <a:off x="4343400" y="3429000"/>
                <a:ext cx="762000" cy="838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Oval 42"/>
              <p:cNvSpPr/>
              <p:nvPr/>
            </p:nvSpPr>
            <p:spPr>
              <a:xfrm>
                <a:off x="4191000" y="1981200"/>
                <a:ext cx="1066800" cy="25908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Oval 44"/>
            <p:cNvSpPr/>
            <p:nvPr/>
          </p:nvSpPr>
          <p:spPr>
            <a:xfrm>
              <a:off x="5374980" y="3217535"/>
              <a:ext cx="636262" cy="6448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Oval 45"/>
            <p:cNvSpPr/>
            <p:nvPr/>
          </p:nvSpPr>
          <p:spPr>
            <a:xfrm>
              <a:off x="5374980" y="4096885"/>
              <a:ext cx="636262" cy="6448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Oval 46"/>
            <p:cNvSpPr/>
            <p:nvPr/>
          </p:nvSpPr>
          <p:spPr>
            <a:xfrm>
              <a:off x="5247727" y="2983042"/>
              <a:ext cx="890767" cy="19931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Oval 47"/>
            <p:cNvSpPr/>
            <p:nvPr/>
          </p:nvSpPr>
          <p:spPr>
            <a:xfrm>
              <a:off x="6271703" y="3178453"/>
              <a:ext cx="636262" cy="6448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9" name="Right Brace 28"/>
          <p:cNvSpPr/>
          <p:nvPr/>
        </p:nvSpPr>
        <p:spPr>
          <a:xfrm rot="16200000">
            <a:off x="4000500" y="1917700"/>
            <a:ext cx="444500" cy="2578100"/>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1972344121"/>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rhombus</a:t>
            </a:r>
          </a:p>
        </p:txBody>
      </p:sp>
      <p:sp>
        <p:nvSpPr>
          <p:cNvPr id="10" name="TextBox 9"/>
          <p:cNvSpPr txBox="1"/>
          <p:nvPr/>
        </p:nvSpPr>
        <p:spPr>
          <a:xfrm>
            <a:off x="381000" y="5092700"/>
            <a:ext cx="8382000" cy="1261884"/>
          </a:xfrm>
          <a:prstGeom prst="rect">
            <a:avLst/>
          </a:prstGeom>
          <a:noFill/>
        </p:spPr>
        <p:txBody>
          <a:bodyPr wrap="square" rtlCol="0">
            <a:spAutoFit/>
          </a:bodyPr>
          <a:lstStyle/>
          <a:p>
            <a:pPr algn="ctr"/>
            <a:r>
              <a:rPr lang="en-US" sz="3800" dirty="0">
                <a:latin typeface="Comic Sans MS" pitchFamily="66" charset="0"/>
              </a:rPr>
              <a:t>a parallelogram with equal sides and opposite angles equal</a:t>
            </a:r>
          </a:p>
        </p:txBody>
      </p:sp>
      <p:grpSp>
        <p:nvGrpSpPr>
          <p:cNvPr id="2" name="Group 2"/>
          <p:cNvGrpSpPr>
            <a:grpSpLocks/>
          </p:cNvGrpSpPr>
          <p:nvPr/>
        </p:nvGrpSpPr>
        <p:grpSpPr bwMode="auto">
          <a:xfrm>
            <a:off x="872197" y="2053883"/>
            <a:ext cx="6710289" cy="2370479"/>
            <a:chOff x="3540" y="8490"/>
            <a:chExt cx="8610" cy="2886"/>
          </a:xfrm>
        </p:grpSpPr>
        <p:sp>
          <p:nvSpPr>
            <p:cNvPr id="1027" name="AutoShape 3"/>
            <p:cNvSpPr>
              <a:spLocks noChangeArrowheads="1"/>
            </p:cNvSpPr>
            <p:nvPr/>
          </p:nvSpPr>
          <p:spPr bwMode="auto">
            <a:xfrm>
              <a:off x="7140" y="8556"/>
              <a:ext cx="1620" cy="2820"/>
            </a:xfrm>
            <a:prstGeom prst="diamond">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028" name="Rectangle 4"/>
            <p:cNvSpPr>
              <a:spLocks noChangeArrowheads="1"/>
            </p:cNvSpPr>
            <p:nvPr/>
          </p:nvSpPr>
          <p:spPr bwMode="auto">
            <a:xfrm>
              <a:off x="3540" y="8970"/>
              <a:ext cx="1740" cy="1650"/>
            </a:xfrm>
            <a:prstGeom prst="rect">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029" name="AutoShape 5"/>
            <p:cNvSpPr>
              <a:spLocks noChangeArrowheads="1"/>
            </p:cNvSpPr>
            <p:nvPr/>
          </p:nvSpPr>
          <p:spPr bwMode="auto">
            <a:xfrm rot="-2539476">
              <a:off x="11670" y="8490"/>
              <a:ext cx="480" cy="2820"/>
            </a:xfrm>
            <a:prstGeom prst="diamond">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3" name="Group 12"/>
          <p:cNvGrpSpPr/>
          <p:nvPr/>
        </p:nvGrpSpPr>
        <p:grpSpPr>
          <a:xfrm>
            <a:off x="3137647" y="2931459"/>
            <a:ext cx="862853" cy="896471"/>
            <a:chOff x="3086100" y="2913530"/>
            <a:chExt cx="914400" cy="914400"/>
          </a:xfrm>
        </p:grpSpPr>
        <p:sp>
          <p:nvSpPr>
            <p:cNvPr id="11" name="Arc 10"/>
            <p:cNvSpPr/>
            <p:nvPr/>
          </p:nvSpPr>
          <p:spPr>
            <a:xfrm rot="2203129">
              <a:off x="3086100" y="2913530"/>
              <a:ext cx="914400" cy="9144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 name="Arc 11"/>
            <p:cNvSpPr/>
            <p:nvPr/>
          </p:nvSpPr>
          <p:spPr>
            <a:xfrm rot="2203129">
              <a:off x="3141936" y="2984042"/>
              <a:ext cx="768856" cy="747582"/>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grpSp>
        <p:nvGrpSpPr>
          <p:cNvPr id="14" name="Group 13"/>
          <p:cNvGrpSpPr/>
          <p:nvPr/>
        </p:nvGrpSpPr>
        <p:grpSpPr>
          <a:xfrm rot="21438259" flipH="1">
            <a:off x="4583207" y="2877670"/>
            <a:ext cx="914400" cy="914400"/>
            <a:chOff x="3086100" y="2913530"/>
            <a:chExt cx="914400" cy="914400"/>
          </a:xfrm>
        </p:grpSpPr>
        <p:sp>
          <p:nvSpPr>
            <p:cNvPr id="15" name="Arc 14"/>
            <p:cNvSpPr/>
            <p:nvPr/>
          </p:nvSpPr>
          <p:spPr>
            <a:xfrm rot="2203129">
              <a:off x="3086100" y="2913530"/>
              <a:ext cx="914400" cy="9144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6" name="Arc 15"/>
            <p:cNvSpPr/>
            <p:nvPr/>
          </p:nvSpPr>
          <p:spPr>
            <a:xfrm rot="2203129">
              <a:off x="3141936" y="2984042"/>
              <a:ext cx="768856" cy="747582"/>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
        <p:nvSpPr>
          <p:cNvPr id="17" name="Arc 16"/>
          <p:cNvSpPr/>
          <p:nvPr/>
        </p:nvSpPr>
        <p:spPr>
          <a:xfrm rot="18605585">
            <a:off x="4036504" y="3971873"/>
            <a:ext cx="582844" cy="589727"/>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8" name="Arc 17"/>
          <p:cNvSpPr/>
          <p:nvPr/>
        </p:nvSpPr>
        <p:spPr>
          <a:xfrm rot="2994415" flipV="1">
            <a:off x="4045468" y="1972744"/>
            <a:ext cx="582844" cy="589727"/>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20" name="Straight Connector 19"/>
          <p:cNvCxnSpPr/>
          <p:nvPr/>
        </p:nvCxnSpPr>
        <p:spPr>
          <a:xfrm>
            <a:off x="3827931" y="2707343"/>
            <a:ext cx="242045" cy="11653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4500282" y="3765176"/>
            <a:ext cx="242047" cy="16136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10800000" flipV="1">
            <a:off x="4536146" y="2680447"/>
            <a:ext cx="259973" cy="14343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10800000" flipV="1">
            <a:off x="3872753" y="3729320"/>
            <a:ext cx="197224" cy="17032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304800" y="457200"/>
            <a:ext cx="8534400" cy="6095999"/>
            <a:chOff x="304800" y="457200"/>
            <a:chExt cx="8534400" cy="6095999"/>
          </a:xfrm>
        </p:grpSpPr>
        <p:sp>
          <p:nvSpPr>
            <p:cNvPr id="6" name="Rectangle 5"/>
            <p:cNvSpPr/>
            <p:nvPr/>
          </p:nvSpPr>
          <p:spPr>
            <a:xfrm>
              <a:off x="304800" y="5275384"/>
              <a:ext cx="8534400" cy="127781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143000" y="457200"/>
              <a:ext cx="6781800" cy="1446550"/>
            </a:xfrm>
            <a:prstGeom prst="rect">
              <a:avLst/>
            </a:prstGeom>
            <a:noFill/>
          </p:spPr>
          <p:txBody>
            <a:bodyPr wrap="square" rtlCol="0">
              <a:spAutoFit/>
            </a:bodyPr>
            <a:lstStyle/>
            <a:p>
              <a:pPr algn="ctr"/>
              <a:r>
                <a:rPr lang="en-US" sz="8800" dirty="0">
                  <a:latin typeface="Comic Sans MS" pitchFamily="66" charset="0"/>
                </a:rPr>
                <a:t>right angle</a:t>
              </a:r>
            </a:p>
          </p:txBody>
        </p:sp>
        <p:sp>
          <p:nvSpPr>
            <p:cNvPr id="8" name="TextBox 7"/>
            <p:cNvSpPr txBox="1"/>
            <p:nvPr/>
          </p:nvSpPr>
          <p:spPr>
            <a:xfrm>
              <a:off x="324729" y="5571978"/>
              <a:ext cx="8382000" cy="707886"/>
            </a:xfrm>
            <a:prstGeom prst="rect">
              <a:avLst/>
            </a:prstGeom>
            <a:noFill/>
          </p:spPr>
          <p:txBody>
            <a:bodyPr wrap="square" rtlCol="0">
              <a:spAutoFit/>
            </a:bodyPr>
            <a:lstStyle/>
            <a:p>
              <a:pPr algn="ctr"/>
              <a:r>
                <a:rPr lang="en-US" sz="4000" dirty="0">
                  <a:latin typeface="Comic Sans MS" pitchFamily="66" charset="0"/>
                </a:rPr>
                <a:t>an angle that measures 90</a:t>
              </a:r>
              <a:r>
                <a:rPr lang="en-US" sz="4000" dirty="0">
                  <a:latin typeface="Candy Round BTN"/>
                </a:rPr>
                <a:t>°</a:t>
              </a:r>
              <a:endParaRPr lang="en-US" sz="4000" dirty="0">
                <a:latin typeface="Comic Sans MS" pitchFamily="66" charset="0"/>
              </a:endParaRPr>
            </a:p>
          </p:txBody>
        </p:sp>
      </p:grpSp>
      <p:pic>
        <p:nvPicPr>
          <p:cNvPr id="4100" name="Picture 4" descr="http://www.mathsisfun.com/images/angle90.gif"/>
          <p:cNvPicPr>
            <a:picLocks noChangeAspect="1" noChangeArrowheads="1"/>
          </p:cNvPicPr>
          <p:nvPr/>
        </p:nvPicPr>
        <p:blipFill>
          <a:blip r:embed="rId3" cstate="print">
            <a:grayscl/>
            <a:lum bright="-30000"/>
          </a:blip>
          <a:srcRect/>
          <a:stretch>
            <a:fillRect/>
          </a:stretch>
        </p:blipFill>
        <p:spPr bwMode="auto">
          <a:xfrm>
            <a:off x="590963" y="2149794"/>
            <a:ext cx="2905932" cy="2286000"/>
          </a:xfrm>
          <a:prstGeom prst="rect">
            <a:avLst/>
          </a:prstGeom>
          <a:noFill/>
        </p:spPr>
      </p:pic>
      <p:grpSp>
        <p:nvGrpSpPr>
          <p:cNvPr id="36" name="Group 35"/>
          <p:cNvGrpSpPr/>
          <p:nvPr/>
        </p:nvGrpSpPr>
        <p:grpSpPr>
          <a:xfrm>
            <a:off x="3657600" y="1981200"/>
            <a:ext cx="4868426" cy="2816888"/>
            <a:chOff x="3657600" y="1981200"/>
            <a:chExt cx="4868426" cy="2816888"/>
          </a:xfrm>
        </p:grpSpPr>
        <p:pic>
          <p:nvPicPr>
            <p:cNvPr id="4098" name="Picture 2" descr="http://www.mathsisfun.com/images/rightangle.gif"/>
            <p:cNvPicPr>
              <a:picLocks noChangeAspect="1" noChangeArrowheads="1"/>
            </p:cNvPicPr>
            <p:nvPr/>
          </p:nvPicPr>
          <p:blipFill>
            <a:blip r:embed="rId4" cstate="print"/>
            <a:srcRect/>
            <a:stretch>
              <a:fillRect/>
            </a:stretch>
          </p:blipFill>
          <p:spPr bwMode="auto">
            <a:xfrm>
              <a:off x="3657600" y="1981200"/>
              <a:ext cx="4868426" cy="2816888"/>
            </a:xfrm>
            <a:prstGeom prst="rect">
              <a:avLst/>
            </a:prstGeom>
            <a:noFill/>
          </p:spPr>
        </p:pic>
        <p:sp>
          <p:nvSpPr>
            <p:cNvPr id="9" name="Rectangle 8"/>
            <p:cNvSpPr/>
            <p:nvPr/>
          </p:nvSpPr>
          <p:spPr>
            <a:xfrm>
              <a:off x="3840480" y="2405575"/>
              <a:ext cx="425673" cy="5789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584874" y="4403188"/>
              <a:ext cx="354800" cy="3563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4" name="Group 33"/>
          <p:cNvGrpSpPr/>
          <p:nvPr/>
        </p:nvGrpSpPr>
        <p:grpSpPr>
          <a:xfrm>
            <a:off x="4243965" y="2301411"/>
            <a:ext cx="1262984" cy="921541"/>
            <a:chOff x="4243965" y="2301411"/>
            <a:chExt cx="1262984" cy="921541"/>
          </a:xfrm>
        </p:grpSpPr>
        <p:cxnSp>
          <p:nvCxnSpPr>
            <p:cNvPr id="14" name="Straight Arrow Connector 13"/>
            <p:cNvCxnSpPr/>
            <p:nvPr/>
          </p:nvCxnSpPr>
          <p:spPr>
            <a:xfrm rot="5400000" flipH="1" flipV="1">
              <a:off x="4771425" y="2487429"/>
              <a:ext cx="921541" cy="549506"/>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rot="10800000">
              <a:off x="4243965" y="2817011"/>
              <a:ext cx="705277" cy="389541"/>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33" name="Group 32"/>
          <p:cNvGrpSpPr/>
          <p:nvPr/>
        </p:nvGrpSpPr>
        <p:grpSpPr>
          <a:xfrm>
            <a:off x="6650956" y="2334541"/>
            <a:ext cx="1269362" cy="1630596"/>
            <a:chOff x="6650956" y="2334541"/>
            <a:chExt cx="1269362" cy="1630596"/>
          </a:xfrm>
        </p:grpSpPr>
        <p:cxnSp>
          <p:nvCxnSpPr>
            <p:cNvPr id="20" name="Straight Arrow Connector 19"/>
            <p:cNvCxnSpPr/>
            <p:nvPr/>
          </p:nvCxnSpPr>
          <p:spPr>
            <a:xfrm flipV="1">
              <a:off x="6650956" y="2334541"/>
              <a:ext cx="1269362" cy="369517"/>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rot="16200000" flipH="1">
              <a:off x="6229033" y="3145496"/>
              <a:ext cx="1252366" cy="386916"/>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32" name="Group 31"/>
          <p:cNvGrpSpPr/>
          <p:nvPr/>
        </p:nvGrpSpPr>
        <p:grpSpPr>
          <a:xfrm>
            <a:off x="5642217" y="3017930"/>
            <a:ext cx="947204" cy="1508966"/>
            <a:chOff x="5642217" y="3017930"/>
            <a:chExt cx="947204" cy="1508966"/>
          </a:xfrm>
        </p:grpSpPr>
        <p:cxnSp>
          <p:nvCxnSpPr>
            <p:cNvPr id="28" name="Straight Connector 27"/>
            <p:cNvCxnSpPr/>
            <p:nvPr/>
          </p:nvCxnSpPr>
          <p:spPr>
            <a:xfrm>
              <a:off x="5642217" y="3017930"/>
              <a:ext cx="947204" cy="9144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V="1">
              <a:off x="5957952" y="3924129"/>
              <a:ext cx="619167" cy="60276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799"/>
            <a:ext cx="8534400" cy="173665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81000" y="304800"/>
            <a:ext cx="8458200" cy="1015663"/>
          </a:xfrm>
          <a:prstGeom prst="rect">
            <a:avLst/>
          </a:prstGeom>
          <a:noFill/>
        </p:spPr>
        <p:txBody>
          <a:bodyPr wrap="square" rtlCol="0">
            <a:spAutoFit/>
          </a:bodyPr>
          <a:lstStyle/>
          <a:p>
            <a:pPr algn="ctr"/>
            <a:r>
              <a:rPr lang="en-US" sz="6000" dirty="0">
                <a:latin typeface="Comic Sans MS" pitchFamily="66" charset="0"/>
              </a:rPr>
              <a:t>right rectangular prism</a:t>
            </a:r>
          </a:p>
        </p:txBody>
      </p:sp>
      <p:sp>
        <p:nvSpPr>
          <p:cNvPr id="10" name="TextBox 9"/>
          <p:cNvSpPr txBox="1"/>
          <p:nvPr/>
        </p:nvSpPr>
        <p:spPr>
          <a:xfrm>
            <a:off x="381000" y="4840456"/>
            <a:ext cx="8382000" cy="2169825"/>
          </a:xfrm>
          <a:prstGeom prst="rect">
            <a:avLst/>
          </a:prstGeom>
          <a:noFill/>
        </p:spPr>
        <p:txBody>
          <a:bodyPr wrap="square" rtlCol="0">
            <a:spAutoFit/>
          </a:bodyPr>
          <a:lstStyle/>
          <a:p>
            <a:pPr algn="ctr"/>
            <a:r>
              <a:rPr lang="en-US" sz="2800" dirty="0">
                <a:latin typeface="Comic Sans MS" pitchFamily="66" charset="0"/>
              </a:rPr>
              <a:t>a 3-dimensional figure with two identical, parallel faces </a:t>
            </a:r>
            <a:r>
              <a:rPr lang="en-US" sz="2800" b="1" dirty="0">
                <a:latin typeface="Comic Sans MS" pitchFamily="66" charset="0"/>
              </a:rPr>
              <a:t>(bases) that are rectangles</a:t>
            </a:r>
            <a:r>
              <a:rPr lang="en-US" sz="2800" dirty="0">
                <a:latin typeface="Comic Sans MS" pitchFamily="66" charset="0"/>
              </a:rPr>
              <a:t>; the remaining faces are parallelograms and </a:t>
            </a:r>
            <a:r>
              <a:rPr lang="en-US" sz="2800" b="1" i="1" dirty="0">
                <a:latin typeface="Comic Sans MS" pitchFamily="66" charset="0"/>
              </a:rPr>
              <a:t>are perpendicular </a:t>
            </a:r>
            <a:r>
              <a:rPr lang="en-US" sz="2800" dirty="0">
                <a:latin typeface="Comic Sans MS" pitchFamily="66" charset="0"/>
              </a:rPr>
              <a:t>to the faces (bases)</a:t>
            </a:r>
          </a:p>
          <a:p>
            <a:pPr algn="ctr"/>
            <a:endParaRPr lang="en-US" sz="2300" dirty="0">
              <a:latin typeface="Comic Sans MS" pitchFamily="66" charset="0"/>
            </a:endParaRPr>
          </a:p>
        </p:txBody>
      </p:sp>
      <p:sp>
        <p:nvSpPr>
          <p:cNvPr id="5122" name="AutoShape 2"/>
          <p:cNvSpPr>
            <a:spLocks noChangeArrowheads="1"/>
          </p:cNvSpPr>
          <p:nvPr/>
        </p:nvSpPr>
        <p:spPr bwMode="auto">
          <a:xfrm>
            <a:off x="3209364" y="2971800"/>
            <a:ext cx="2362200" cy="1447800"/>
          </a:xfrm>
          <a:prstGeom prst="cube">
            <a:avLst>
              <a:gd name="adj" fmla="val 25000"/>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117761" name="Picture 1" descr="C:\Documents and Settings\lsharlow\Local Settings\Temporary Internet Files\Content.IE5\Q794OH7N\MC900440401[1].png"/>
          <p:cNvPicPr>
            <a:picLocks noChangeAspect="1" noChangeArrowheads="1"/>
          </p:cNvPicPr>
          <p:nvPr/>
        </p:nvPicPr>
        <p:blipFill>
          <a:blip r:embed="rId3" cstate="print">
            <a:grayscl/>
          </a:blip>
          <a:srcRect/>
          <a:stretch>
            <a:fillRect/>
          </a:stretch>
        </p:blipFill>
        <p:spPr bwMode="auto">
          <a:xfrm>
            <a:off x="313765" y="1743635"/>
            <a:ext cx="2357717" cy="2357717"/>
          </a:xfrm>
          <a:prstGeom prst="rect">
            <a:avLst/>
          </a:prstGeom>
          <a:noFill/>
        </p:spPr>
      </p:pic>
      <p:pic>
        <p:nvPicPr>
          <p:cNvPr id="2" name="Picture 1" descr="imgres.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59192" y="1989792"/>
            <a:ext cx="2273608" cy="2283758"/>
          </a:xfrm>
          <a:prstGeom prst="rect">
            <a:avLst/>
          </a:prstGeom>
        </p:spPr>
      </p:pic>
      <p:sp>
        <p:nvSpPr>
          <p:cNvPr id="12" name="Rectangle 11"/>
          <p:cNvSpPr/>
          <p:nvPr/>
        </p:nvSpPr>
        <p:spPr>
          <a:xfrm>
            <a:off x="3209365" y="4273550"/>
            <a:ext cx="168836" cy="140947"/>
          </a:xfrm>
          <a:prstGeom prst="rect">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chemeClr val="tx1">
                    <a:lumMod val="65000"/>
                    <a:lumOff val="35000"/>
                  </a:schemeClr>
                </a:solidFill>
              </a:ln>
              <a:solidFill>
                <a:schemeClr val="tx1">
                  <a:lumMod val="65000"/>
                  <a:lumOff val="35000"/>
                </a:schemeClr>
              </a:solidFill>
            </a:endParaRPr>
          </a:p>
        </p:txBody>
      </p:sp>
      <p:sp>
        <p:nvSpPr>
          <p:cNvPr id="13" name="Rectangle 12"/>
          <p:cNvSpPr/>
          <p:nvPr/>
        </p:nvSpPr>
        <p:spPr>
          <a:xfrm>
            <a:off x="5025465" y="4273550"/>
            <a:ext cx="168836" cy="140947"/>
          </a:xfrm>
          <a:prstGeom prst="rect">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chemeClr val="tx1">
                    <a:lumMod val="65000"/>
                    <a:lumOff val="35000"/>
                  </a:schemeClr>
                </a:solidFill>
              </a:ln>
              <a:solidFill>
                <a:schemeClr val="tx1">
                  <a:lumMod val="65000"/>
                  <a:lumOff val="35000"/>
                </a:schemeClr>
              </a:solidFill>
            </a:endParaRPr>
          </a:p>
        </p:txBody>
      </p:sp>
    </p:spTree>
    <p:extLst>
      <p:ext uri="{BB962C8B-B14F-4D97-AF65-F5344CB8AC3E}">
        <p14:creationId xmlns:p14="http://schemas.microsoft.com/office/powerpoint/2010/main" val="3436155041"/>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3" cstate="print"/>
          <a:srcRect/>
          <a:stretch>
            <a:fillRect/>
          </a:stretch>
        </p:blipFill>
        <p:spPr bwMode="auto">
          <a:xfrm>
            <a:off x="5469182" y="2229937"/>
            <a:ext cx="3373315" cy="2480750"/>
          </a:xfrm>
          <a:prstGeom prst="rect">
            <a:avLst/>
          </a:prstGeom>
          <a:noFill/>
          <a:ln w="9525">
            <a:noFill/>
            <a:miter lim="800000"/>
            <a:headEnd/>
            <a:tailEnd/>
          </a:ln>
        </p:spPr>
      </p:pic>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right triangle</a:t>
            </a:r>
          </a:p>
        </p:txBody>
      </p:sp>
      <p:sp>
        <p:nvSpPr>
          <p:cNvPr id="10" name="TextBox 9"/>
          <p:cNvSpPr txBox="1"/>
          <p:nvPr/>
        </p:nvSpPr>
        <p:spPr>
          <a:xfrm>
            <a:off x="381000" y="5334000"/>
            <a:ext cx="8382000" cy="707886"/>
          </a:xfrm>
          <a:prstGeom prst="rect">
            <a:avLst/>
          </a:prstGeom>
          <a:noFill/>
        </p:spPr>
        <p:txBody>
          <a:bodyPr wrap="square" rtlCol="0">
            <a:spAutoFit/>
          </a:bodyPr>
          <a:lstStyle/>
          <a:p>
            <a:pPr algn="ctr"/>
            <a:r>
              <a:rPr lang="en-US" sz="4000" dirty="0">
                <a:latin typeface="Comic Sans MS" pitchFamily="66" charset="0"/>
              </a:rPr>
              <a:t>a triangle that has one 90° angle</a:t>
            </a:r>
          </a:p>
        </p:txBody>
      </p:sp>
      <p:grpSp>
        <p:nvGrpSpPr>
          <p:cNvPr id="13" name="Group 12"/>
          <p:cNvGrpSpPr/>
          <p:nvPr/>
        </p:nvGrpSpPr>
        <p:grpSpPr>
          <a:xfrm rot="1560440">
            <a:off x="652568" y="2971142"/>
            <a:ext cx="1744394" cy="1547446"/>
            <a:chOff x="872196" y="2546252"/>
            <a:chExt cx="1744394" cy="1547446"/>
          </a:xfrm>
        </p:grpSpPr>
        <p:sp>
          <p:nvSpPr>
            <p:cNvPr id="11" name="Right Triangle 10"/>
            <p:cNvSpPr/>
            <p:nvPr/>
          </p:nvSpPr>
          <p:spPr>
            <a:xfrm rot="5400000">
              <a:off x="970670" y="2447778"/>
              <a:ext cx="1547446" cy="1744394"/>
            </a:xfrm>
            <a:prstGeom prst="r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872197" y="2546252"/>
              <a:ext cx="267286" cy="26728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TextBox 13"/>
          <p:cNvSpPr txBox="1"/>
          <p:nvPr/>
        </p:nvSpPr>
        <p:spPr>
          <a:xfrm>
            <a:off x="1757483" y="2321649"/>
            <a:ext cx="308098" cy="400110"/>
          </a:xfrm>
          <a:prstGeom prst="rect">
            <a:avLst/>
          </a:prstGeom>
          <a:noFill/>
        </p:spPr>
        <p:txBody>
          <a:bodyPr wrap="none" rtlCol="0">
            <a:spAutoFit/>
          </a:bodyPr>
          <a:lstStyle/>
          <a:p>
            <a:r>
              <a:rPr lang="en-US" sz="2000" dirty="0"/>
              <a:t>a</a:t>
            </a:r>
          </a:p>
        </p:txBody>
      </p:sp>
      <p:sp>
        <p:nvSpPr>
          <p:cNvPr id="15" name="TextBox 14"/>
          <p:cNvSpPr txBox="1"/>
          <p:nvPr/>
        </p:nvSpPr>
        <p:spPr>
          <a:xfrm>
            <a:off x="421938" y="2752010"/>
            <a:ext cx="319318" cy="400110"/>
          </a:xfrm>
          <a:prstGeom prst="rect">
            <a:avLst/>
          </a:prstGeom>
          <a:noFill/>
        </p:spPr>
        <p:txBody>
          <a:bodyPr wrap="none" rtlCol="0">
            <a:spAutoFit/>
          </a:bodyPr>
          <a:lstStyle/>
          <a:p>
            <a:r>
              <a:rPr lang="en-US" sz="2000" dirty="0"/>
              <a:t>b</a:t>
            </a:r>
          </a:p>
        </p:txBody>
      </p:sp>
      <p:sp>
        <p:nvSpPr>
          <p:cNvPr id="16" name="TextBox 15"/>
          <p:cNvSpPr txBox="1"/>
          <p:nvPr/>
        </p:nvSpPr>
        <p:spPr>
          <a:xfrm>
            <a:off x="1799792" y="4024795"/>
            <a:ext cx="293670" cy="400110"/>
          </a:xfrm>
          <a:prstGeom prst="rect">
            <a:avLst/>
          </a:prstGeom>
          <a:noFill/>
        </p:spPr>
        <p:txBody>
          <a:bodyPr wrap="none" rtlCol="0">
            <a:spAutoFit/>
          </a:bodyPr>
          <a:lstStyle/>
          <a:p>
            <a:r>
              <a:rPr lang="en-US" sz="2000" dirty="0"/>
              <a:t>c</a:t>
            </a:r>
          </a:p>
        </p:txBody>
      </p:sp>
      <p:pic>
        <p:nvPicPr>
          <p:cNvPr id="17" name="Picture 16"/>
          <p:cNvPicPr>
            <a:picLocks noChangeAspect="1"/>
          </p:cNvPicPr>
          <p:nvPr/>
        </p:nvPicPr>
        <p:blipFill>
          <a:blip r:embed="rId4"/>
          <a:stretch>
            <a:fillRect/>
          </a:stretch>
        </p:blipFill>
        <p:spPr>
          <a:xfrm>
            <a:off x="3144982" y="1499602"/>
            <a:ext cx="2854036" cy="2044203"/>
          </a:xfrm>
          <a:prstGeom prst="rect">
            <a:avLst/>
          </a:prstGeom>
        </p:spPr>
      </p:pic>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02456"/>
            <a:ext cx="6781800" cy="1446550"/>
          </a:xfrm>
          <a:prstGeom prst="rect">
            <a:avLst/>
          </a:prstGeom>
          <a:noFill/>
        </p:spPr>
        <p:txBody>
          <a:bodyPr wrap="square" rtlCol="0">
            <a:spAutoFit/>
          </a:bodyPr>
          <a:lstStyle/>
          <a:p>
            <a:pPr algn="ctr"/>
            <a:r>
              <a:rPr lang="en-US" sz="8800" dirty="0">
                <a:latin typeface="Comic Sans MS" pitchFamily="66" charset="0"/>
              </a:rPr>
              <a:t>rounding</a:t>
            </a:r>
          </a:p>
        </p:txBody>
      </p:sp>
      <p:sp>
        <p:nvSpPr>
          <p:cNvPr id="10" name="TextBox 9"/>
          <p:cNvSpPr txBox="1"/>
          <p:nvPr/>
        </p:nvSpPr>
        <p:spPr>
          <a:xfrm>
            <a:off x="366932" y="5079614"/>
            <a:ext cx="8382000" cy="1200329"/>
          </a:xfrm>
          <a:prstGeom prst="rect">
            <a:avLst/>
          </a:prstGeom>
          <a:noFill/>
        </p:spPr>
        <p:txBody>
          <a:bodyPr wrap="square" rtlCol="0">
            <a:spAutoFit/>
          </a:bodyPr>
          <a:lstStyle/>
          <a:p>
            <a:pPr algn="ctr"/>
            <a:r>
              <a:rPr lang="en-US" sz="3600" dirty="0">
                <a:latin typeface="Comic Sans MS" pitchFamily="66" charset="0"/>
              </a:rPr>
              <a:t>to adjust a number so it is easier to work with based on a given place value</a:t>
            </a:r>
          </a:p>
        </p:txBody>
      </p:sp>
      <p:sp>
        <p:nvSpPr>
          <p:cNvPr id="11" name="TextBox 10"/>
          <p:cNvSpPr txBox="1"/>
          <p:nvPr/>
        </p:nvSpPr>
        <p:spPr>
          <a:xfrm>
            <a:off x="361071" y="1772528"/>
            <a:ext cx="3479409" cy="3970318"/>
          </a:xfrm>
          <a:prstGeom prst="rect">
            <a:avLst/>
          </a:prstGeom>
          <a:noFill/>
        </p:spPr>
        <p:txBody>
          <a:bodyPr wrap="square" rtlCol="0">
            <a:spAutoFit/>
          </a:bodyPr>
          <a:lstStyle/>
          <a:p>
            <a:pPr algn="ctr"/>
            <a:r>
              <a:rPr lang="en-US" sz="8000" dirty="0"/>
              <a:t>34</a:t>
            </a:r>
            <a:endParaRPr lang="en-US" sz="4000" dirty="0"/>
          </a:p>
          <a:p>
            <a:pPr algn="ctr"/>
            <a:r>
              <a:rPr lang="en-US" sz="4000" dirty="0"/>
              <a:t>rounds to</a:t>
            </a:r>
          </a:p>
          <a:p>
            <a:pPr algn="ctr"/>
            <a:r>
              <a:rPr lang="en-US" sz="7200" dirty="0"/>
              <a:t>30</a:t>
            </a:r>
          </a:p>
          <a:p>
            <a:pPr algn="ctr"/>
            <a:endParaRPr lang="en-US" sz="6000" dirty="0"/>
          </a:p>
        </p:txBody>
      </p:sp>
      <p:pic>
        <p:nvPicPr>
          <p:cNvPr id="186369" name="Picture 1"/>
          <p:cNvPicPr>
            <a:picLocks noChangeAspect="1" noChangeArrowheads="1"/>
          </p:cNvPicPr>
          <p:nvPr/>
        </p:nvPicPr>
        <p:blipFill>
          <a:blip r:embed="rId3" cstate="print"/>
          <a:srcRect/>
          <a:stretch>
            <a:fillRect/>
          </a:stretch>
        </p:blipFill>
        <p:spPr bwMode="auto">
          <a:xfrm>
            <a:off x="3800475" y="3429000"/>
            <a:ext cx="5343525" cy="734555"/>
          </a:xfrm>
          <a:prstGeom prst="rect">
            <a:avLst/>
          </a:prstGeom>
          <a:noFill/>
          <a:ln w="9525">
            <a:noFill/>
            <a:miter lim="800000"/>
            <a:headEnd/>
            <a:tailEnd/>
          </a:ln>
        </p:spPr>
      </p:pic>
      <p:sp>
        <p:nvSpPr>
          <p:cNvPr id="12" name="TextBox 11"/>
          <p:cNvSpPr txBox="1"/>
          <p:nvPr/>
        </p:nvSpPr>
        <p:spPr>
          <a:xfrm>
            <a:off x="4572000" y="2743200"/>
            <a:ext cx="1304524" cy="369332"/>
          </a:xfrm>
          <a:prstGeom prst="rect">
            <a:avLst/>
          </a:prstGeom>
          <a:noFill/>
        </p:spPr>
        <p:txBody>
          <a:bodyPr wrap="none" rtlCol="0">
            <a:spAutoFit/>
          </a:bodyPr>
          <a:lstStyle/>
          <a:p>
            <a:r>
              <a:rPr lang="en-US" dirty="0"/>
              <a:t>closer to 30</a:t>
            </a:r>
          </a:p>
        </p:txBody>
      </p:sp>
      <p:sp>
        <p:nvSpPr>
          <p:cNvPr id="14" name="Curved Down Arrow 13"/>
          <p:cNvSpPr/>
          <p:nvPr/>
        </p:nvSpPr>
        <p:spPr>
          <a:xfrm flipH="1">
            <a:off x="4419600" y="3276600"/>
            <a:ext cx="1600200" cy="304800"/>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Rectangle 14"/>
          <p:cNvSpPr/>
          <p:nvPr/>
        </p:nvSpPr>
        <p:spPr>
          <a:xfrm>
            <a:off x="4114800" y="3810000"/>
            <a:ext cx="609600"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30</a:t>
            </a:r>
          </a:p>
        </p:txBody>
      </p:sp>
      <p:sp>
        <p:nvSpPr>
          <p:cNvPr id="16" name="Rectangle 15"/>
          <p:cNvSpPr/>
          <p:nvPr/>
        </p:nvSpPr>
        <p:spPr>
          <a:xfrm>
            <a:off x="8153400" y="3810000"/>
            <a:ext cx="609600"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40</a:t>
            </a: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60252"/>
            <a:ext cx="6781800" cy="1446550"/>
          </a:xfrm>
          <a:prstGeom prst="rect">
            <a:avLst/>
          </a:prstGeom>
          <a:noFill/>
        </p:spPr>
        <p:txBody>
          <a:bodyPr wrap="square" rtlCol="0">
            <a:spAutoFit/>
          </a:bodyPr>
          <a:lstStyle/>
          <a:p>
            <a:pPr algn="ctr"/>
            <a:r>
              <a:rPr lang="en-US" sz="8800" dirty="0">
                <a:latin typeface="Comic Sans MS" pitchFamily="66" charset="0"/>
              </a:rPr>
              <a:t>scale</a:t>
            </a:r>
          </a:p>
        </p:txBody>
      </p:sp>
      <p:sp>
        <p:nvSpPr>
          <p:cNvPr id="10" name="TextBox 9"/>
          <p:cNvSpPr txBox="1"/>
          <p:nvPr/>
        </p:nvSpPr>
        <p:spPr>
          <a:xfrm>
            <a:off x="381000" y="5093680"/>
            <a:ext cx="8382000" cy="1323439"/>
          </a:xfrm>
          <a:prstGeom prst="rect">
            <a:avLst/>
          </a:prstGeom>
          <a:noFill/>
        </p:spPr>
        <p:txBody>
          <a:bodyPr wrap="square" rtlCol="0">
            <a:spAutoFit/>
          </a:bodyPr>
          <a:lstStyle/>
          <a:p>
            <a:pPr algn="ctr"/>
            <a:r>
              <a:rPr lang="en-US" sz="3200" dirty="0"/>
              <a:t> </a:t>
            </a:r>
            <a:r>
              <a:rPr lang="en-US" sz="4000" dirty="0">
                <a:latin typeface="Comic Sans MS" pitchFamily="66" charset="0"/>
              </a:rPr>
              <a:t>ordered marks at fixed intervals (graphing or measurement)</a:t>
            </a:r>
            <a:endParaRPr lang="en-US" sz="4800" dirty="0">
              <a:latin typeface="Comic Sans MS" pitchFamily="66" charset="0"/>
            </a:endParaRPr>
          </a:p>
        </p:txBody>
      </p:sp>
      <p:sp>
        <p:nvSpPr>
          <p:cNvPr id="11" name="TextBox 10"/>
          <p:cNvSpPr txBox="1"/>
          <p:nvPr/>
        </p:nvSpPr>
        <p:spPr>
          <a:xfrm>
            <a:off x="1143000" y="3048000"/>
            <a:ext cx="6248400" cy="369332"/>
          </a:xfrm>
          <a:prstGeom prst="rect">
            <a:avLst/>
          </a:prstGeom>
          <a:noFill/>
        </p:spPr>
        <p:txBody>
          <a:bodyPr wrap="square" rtlCol="0">
            <a:spAutoFit/>
          </a:bodyPr>
          <a:lstStyle/>
          <a:p>
            <a:pPr algn="ctr"/>
            <a:r>
              <a:rPr lang="en-US" dirty="0"/>
              <a:t>Graphic here</a:t>
            </a:r>
          </a:p>
        </p:txBody>
      </p:sp>
      <p:pic>
        <p:nvPicPr>
          <p:cNvPr id="12" name="Picture 11"/>
          <p:cNvPicPr/>
          <p:nvPr/>
        </p:nvPicPr>
        <p:blipFill>
          <a:blip r:embed="rId3" cstate="print"/>
          <a:srcRect/>
          <a:stretch>
            <a:fillRect/>
          </a:stretch>
        </p:blipFill>
        <p:spPr bwMode="auto">
          <a:xfrm>
            <a:off x="758345" y="2051429"/>
            <a:ext cx="4694029" cy="2052738"/>
          </a:xfrm>
          <a:prstGeom prst="rect">
            <a:avLst/>
          </a:prstGeom>
          <a:noFill/>
          <a:ln w="9525">
            <a:noFill/>
            <a:miter lim="800000"/>
            <a:headEnd/>
            <a:tailEnd/>
          </a:ln>
        </p:spPr>
      </p:pic>
      <p:cxnSp>
        <p:nvCxnSpPr>
          <p:cNvPr id="14" name="Straight Arrow Connector 13"/>
          <p:cNvCxnSpPr/>
          <p:nvPr/>
        </p:nvCxnSpPr>
        <p:spPr>
          <a:xfrm rot="5400000" flipH="1" flipV="1">
            <a:off x="654204" y="3734612"/>
            <a:ext cx="483628" cy="250623"/>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29149" y="4035546"/>
            <a:ext cx="985503" cy="523220"/>
          </a:xfrm>
          <a:prstGeom prst="rect">
            <a:avLst/>
          </a:prstGeom>
          <a:noFill/>
        </p:spPr>
        <p:txBody>
          <a:bodyPr wrap="square" rtlCol="0">
            <a:spAutoFit/>
          </a:bodyPr>
          <a:lstStyle/>
          <a:p>
            <a:r>
              <a:rPr lang="en-US" sz="2800" dirty="0"/>
              <a:t>scale</a:t>
            </a:r>
          </a:p>
        </p:txBody>
      </p:sp>
      <p:sp>
        <p:nvSpPr>
          <p:cNvPr id="18" name="TextBox 17"/>
          <p:cNvSpPr txBox="1"/>
          <p:nvPr/>
        </p:nvSpPr>
        <p:spPr>
          <a:xfrm>
            <a:off x="792983" y="2155858"/>
            <a:ext cx="673394" cy="1569660"/>
          </a:xfrm>
          <a:prstGeom prst="rect">
            <a:avLst/>
          </a:prstGeom>
          <a:noFill/>
        </p:spPr>
        <p:txBody>
          <a:bodyPr wrap="square" rtlCol="0">
            <a:spAutoFit/>
          </a:bodyPr>
          <a:lstStyle/>
          <a:p>
            <a:r>
              <a:rPr lang="en-US" sz="9600" dirty="0"/>
              <a:t>{</a:t>
            </a:r>
          </a:p>
        </p:txBody>
      </p:sp>
      <p:pic>
        <p:nvPicPr>
          <p:cNvPr id="149506" name="Picture 2"/>
          <p:cNvPicPr>
            <a:picLocks noChangeAspect="1" noChangeArrowheads="1"/>
          </p:cNvPicPr>
          <p:nvPr/>
        </p:nvPicPr>
        <p:blipFill>
          <a:blip r:embed="rId4" cstate="print"/>
          <a:srcRect/>
          <a:stretch>
            <a:fillRect/>
          </a:stretch>
        </p:blipFill>
        <p:spPr bwMode="auto">
          <a:xfrm>
            <a:off x="6480692" y="2686088"/>
            <a:ext cx="1993375" cy="2083982"/>
          </a:xfrm>
          <a:prstGeom prst="rect">
            <a:avLst/>
          </a:prstGeom>
          <a:noFill/>
          <a:ln w="9525">
            <a:noFill/>
            <a:miter lim="800000"/>
            <a:headEnd/>
            <a:tailEnd/>
          </a:ln>
        </p:spPr>
      </p:pic>
      <p:sp>
        <p:nvSpPr>
          <p:cNvPr id="16" name="TextBox 15"/>
          <p:cNvSpPr txBox="1"/>
          <p:nvPr/>
        </p:nvSpPr>
        <p:spPr>
          <a:xfrm>
            <a:off x="5573382" y="4125972"/>
            <a:ext cx="985503" cy="523220"/>
          </a:xfrm>
          <a:prstGeom prst="rect">
            <a:avLst/>
          </a:prstGeom>
          <a:noFill/>
        </p:spPr>
        <p:txBody>
          <a:bodyPr wrap="square" rtlCol="0">
            <a:spAutoFit/>
          </a:bodyPr>
          <a:lstStyle/>
          <a:p>
            <a:r>
              <a:rPr lang="en-US" sz="2800" dirty="0"/>
              <a:t>scale</a:t>
            </a:r>
          </a:p>
        </p:txBody>
      </p:sp>
      <p:cxnSp>
        <p:nvCxnSpPr>
          <p:cNvPr id="19" name="Straight Arrow Connector 18"/>
          <p:cNvCxnSpPr/>
          <p:nvPr/>
        </p:nvCxnSpPr>
        <p:spPr>
          <a:xfrm flipV="1">
            <a:off x="6353102" y="4057687"/>
            <a:ext cx="393405" cy="212651"/>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rot="20325072">
            <a:off x="6661449" y="3583955"/>
            <a:ext cx="673394" cy="646331"/>
          </a:xfrm>
          <a:prstGeom prst="rect">
            <a:avLst/>
          </a:prstGeom>
          <a:noFill/>
        </p:spPr>
        <p:txBody>
          <a:bodyPr wrap="square" rtlCol="0">
            <a:spAutoFit/>
          </a:bodyPr>
          <a:lstStyle/>
          <a:p>
            <a:r>
              <a:rPr lang="en-US" sz="3600" dirty="0"/>
              <a:t>{</a:t>
            </a: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60252"/>
            <a:ext cx="6781800" cy="2277547"/>
          </a:xfrm>
          <a:prstGeom prst="rect">
            <a:avLst/>
          </a:prstGeom>
          <a:noFill/>
        </p:spPr>
        <p:txBody>
          <a:bodyPr wrap="square" rtlCol="0">
            <a:spAutoFit/>
          </a:bodyPr>
          <a:lstStyle/>
          <a:p>
            <a:pPr algn="ctr"/>
            <a:r>
              <a:rPr lang="en-US" sz="8800" dirty="0">
                <a:latin typeface="Comic Sans MS" pitchFamily="66" charset="0"/>
              </a:rPr>
              <a:t>scaling</a:t>
            </a:r>
            <a:endParaRPr lang="en-US" sz="8000" dirty="0">
              <a:latin typeface="Comic Sans MS" pitchFamily="66" charset="0"/>
            </a:endParaRPr>
          </a:p>
          <a:p>
            <a:pPr algn="ctr"/>
            <a:r>
              <a:rPr lang="en-US" sz="5400" dirty="0">
                <a:latin typeface="Comic Sans MS" pitchFamily="66" charset="0"/>
              </a:rPr>
              <a:t>resizing</a:t>
            </a:r>
          </a:p>
        </p:txBody>
      </p:sp>
      <p:sp>
        <p:nvSpPr>
          <p:cNvPr id="10" name="TextBox 9"/>
          <p:cNvSpPr txBox="1"/>
          <p:nvPr/>
        </p:nvSpPr>
        <p:spPr>
          <a:xfrm>
            <a:off x="304800" y="4800600"/>
            <a:ext cx="8534400" cy="1754326"/>
          </a:xfrm>
          <a:prstGeom prst="rect">
            <a:avLst/>
          </a:prstGeom>
          <a:noFill/>
        </p:spPr>
        <p:txBody>
          <a:bodyPr wrap="square" rtlCol="0">
            <a:spAutoFit/>
          </a:bodyPr>
          <a:lstStyle/>
          <a:p>
            <a:pPr algn="ctr"/>
            <a:r>
              <a:rPr lang="en-US" sz="3600" dirty="0">
                <a:latin typeface="Comic Sans MS" pitchFamily="66" charset="0"/>
              </a:rPr>
              <a:t>expressing the amount of the enlargement or reduction </a:t>
            </a:r>
          </a:p>
          <a:p>
            <a:pPr algn="ctr"/>
            <a:r>
              <a:rPr lang="en-US" sz="3600" dirty="0">
                <a:latin typeface="Comic Sans MS" pitchFamily="66" charset="0"/>
              </a:rPr>
              <a:t>to the original</a:t>
            </a:r>
            <a:endParaRPr lang="en-US" sz="4400" dirty="0">
              <a:latin typeface="Comic Sans MS" pitchFamily="66" charset="0"/>
            </a:endParaRPr>
          </a:p>
        </p:txBody>
      </p:sp>
      <p:pic>
        <p:nvPicPr>
          <p:cNvPr id="3" name="Picture 2" descr="C:\Users\lsharlow\AppData\Local\Microsoft\Windows\Temporary Internet Files\Content.IE5\ZRKM534U\MC900232136[1].wmf"/>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3866584" y="2399646"/>
            <a:ext cx="1410832" cy="1854451"/>
          </a:xfrm>
          <a:prstGeom prst="rect">
            <a:avLst/>
          </a:prstGeom>
          <a:noFill/>
          <a:extLst>
            <a:ext uri="{909E8E84-426E-40dd-AFC4-6F175D3DCCD1}">
              <a14:hiddenFill xmlns="" xmlns:a14="http://schemas.microsoft.com/office/drawing/2010/main">
                <a:solidFill>
                  <a:srgbClr val="FFFFFF"/>
                </a:solidFill>
              </a14:hiddenFill>
            </a:ext>
          </a:extLst>
        </p:spPr>
      </p:pic>
      <p:pic>
        <p:nvPicPr>
          <p:cNvPr id="11" name="Picture 10" descr="C:\Users\lsharlow\AppData\Local\Microsoft\Windows\Temporary Internet Files\Content.IE5\ZRKM534U\MC900232136[1].wmf"/>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6322336" y="339234"/>
            <a:ext cx="2821664" cy="3708902"/>
          </a:xfrm>
          <a:prstGeom prst="rect">
            <a:avLst/>
          </a:prstGeom>
          <a:noFill/>
          <a:extLst>
            <a:ext uri="{909E8E84-426E-40dd-AFC4-6F175D3DCCD1}">
              <a14:hiddenFill xmlns="" xmlns:a14="http://schemas.microsoft.com/office/drawing/2010/main">
                <a:solidFill>
                  <a:srgbClr val="FFFFFF"/>
                </a:solidFill>
              </a14:hiddenFill>
            </a:ext>
          </a:extLst>
        </p:spPr>
      </p:pic>
      <p:pic>
        <p:nvPicPr>
          <p:cNvPr id="12" name="Picture 11" descr="C:\Users\lsharlow\AppData\Local\Microsoft\Windows\Temporary Internet Files\Content.IE5\ZRKM534U\MC900232136[1].wmf"/>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466284" y="2914211"/>
            <a:ext cx="705416" cy="927226"/>
          </a:xfrm>
          <a:prstGeom prst="rect">
            <a:avLst/>
          </a:prstGeom>
          <a:noFill/>
          <a:extLst>
            <a:ext uri="{909E8E84-426E-40dd-AFC4-6F175D3DCCD1}">
              <a14:hiddenFill xmlns="" xmlns:a14="http://schemas.microsoft.com/office/drawing/2010/main">
                <a:solidFill>
                  <a:srgbClr val="FFFFFF"/>
                </a:solidFill>
              </a14:hiddenFill>
            </a:ext>
          </a:extLst>
        </p:spPr>
      </p:pic>
      <p:sp>
        <p:nvSpPr>
          <p:cNvPr id="4" name="TextBox 3"/>
          <p:cNvSpPr txBox="1"/>
          <p:nvPr/>
        </p:nvSpPr>
        <p:spPr>
          <a:xfrm>
            <a:off x="508000" y="3825900"/>
            <a:ext cx="2800916" cy="830997"/>
          </a:xfrm>
          <a:prstGeom prst="rect">
            <a:avLst/>
          </a:prstGeom>
          <a:noFill/>
        </p:spPr>
        <p:txBody>
          <a:bodyPr wrap="square" rtlCol="0">
            <a:spAutoFit/>
          </a:bodyPr>
          <a:lstStyle/>
          <a:p>
            <a:r>
              <a:rPr lang="en-US" sz="2400" dirty="0"/>
              <a:t>this is </a:t>
            </a:r>
            <a:r>
              <a:rPr lang="en-US" sz="2400" dirty="0">
                <a:latin typeface="Comic Sans MS" panose="030F0702030302020204" pitchFamily="66" charset="0"/>
              </a:rPr>
              <a:t>½</a:t>
            </a:r>
            <a:r>
              <a:rPr lang="en-US" sz="2400" dirty="0"/>
              <a:t> the size</a:t>
            </a:r>
          </a:p>
          <a:p>
            <a:r>
              <a:rPr lang="en-US" sz="2400" dirty="0"/>
              <a:t>of the original bear</a:t>
            </a:r>
          </a:p>
        </p:txBody>
      </p:sp>
      <p:sp>
        <p:nvSpPr>
          <p:cNvPr id="13" name="TextBox 12"/>
          <p:cNvSpPr txBox="1"/>
          <p:nvPr/>
        </p:nvSpPr>
        <p:spPr>
          <a:xfrm>
            <a:off x="3762720" y="4195232"/>
            <a:ext cx="1870296" cy="461665"/>
          </a:xfrm>
          <a:prstGeom prst="rect">
            <a:avLst/>
          </a:prstGeom>
          <a:noFill/>
        </p:spPr>
        <p:txBody>
          <a:bodyPr wrap="square" rtlCol="0">
            <a:spAutoFit/>
          </a:bodyPr>
          <a:lstStyle/>
          <a:p>
            <a:r>
              <a:rPr lang="en-US" sz="2400" dirty="0"/>
              <a:t>original bear</a:t>
            </a:r>
          </a:p>
        </p:txBody>
      </p:sp>
      <p:sp>
        <p:nvSpPr>
          <p:cNvPr id="14" name="TextBox 13"/>
          <p:cNvSpPr txBox="1"/>
          <p:nvPr/>
        </p:nvSpPr>
        <p:spPr>
          <a:xfrm>
            <a:off x="6017474" y="3851502"/>
            <a:ext cx="3126526" cy="830997"/>
          </a:xfrm>
          <a:prstGeom prst="rect">
            <a:avLst/>
          </a:prstGeom>
          <a:noFill/>
        </p:spPr>
        <p:txBody>
          <a:bodyPr wrap="square" rtlCol="0">
            <a:spAutoFit/>
          </a:bodyPr>
          <a:lstStyle/>
          <a:p>
            <a:r>
              <a:rPr lang="en-US" sz="2400" dirty="0"/>
              <a:t>this is 2 times the size of the original bear</a:t>
            </a:r>
          </a:p>
        </p:txBody>
      </p:sp>
    </p:spTree>
    <p:extLst>
      <p:ext uri="{BB962C8B-B14F-4D97-AF65-F5344CB8AC3E}">
        <p14:creationId xmlns:p14="http://schemas.microsoft.com/office/powerpoint/2010/main" val="1846324671"/>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219114"/>
            <a:ext cx="8534400" cy="133408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93895" y="304800"/>
            <a:ext cx="8370277" cy="1323439"/>
          </a:xfrm>
          <a:prstGeom prst="rect">
            <a:avLst/>
          </a:prstGeom>
          <a:noFill/>
        </p:spPr>
        <p:txBody>
          <a:bodyPr wrap="square" rtlCol="0">
            <a:spAutoFit/>
          </a:bodyPr>
          <a:lstStyle/>
          <a:p>
            <a:pPr algn="ctr"/>
            <a:r>
              <a:rPr lang="en-US" sz="8000" dirty="0">
                <a:latin typeface="Comic Sans MS" pitchFamily="66" charset="0"/>
              </a:rPr>
              <a:t>scalene triangle</a:t>
            </a:r>
          </a:p>
        </p:txBody>
      </p:sp>
      <p:sp>
        <p:nvSpPr>
          <p:cNvPr id="10" name="TextBox 9"/>
          <p:cNvSpPr txBox="1"/>
          <p:nvPr/>
        </p:nvSpPr>
        <p:spPr>
          <a:xfrm>
            <a:off x="381000" y="5445380"/>
            <a:ext cx="8382000" cy="707886"/>
          </a:xfrm>
          <a:prstGeom prst="rect">
            <a:avLst/>
          </a:prstGeom>
          <a:noFill/>
        </p:spPr>
        <p:txBody>
          <a:bodyPr wrap="square" rtlCol="0">
            <a:spAutoFit/>
          </a:bodyPr>
          <a:lstStyle/>
          <a:p>
            <a:pPr algn="ctr"/>
            <a:r>
              <a:rPr lang="en-US" sz="4000" dirty="0">
                <a:latin typeface="Comic Sans MS" pitchFamily="66" charset="0"/>
              </a:rPr>
              <a:t>a triangle having no equal sides</a:t>
            </a:r>
          </a:p>
        </p:txBody>
      </p:sp>
      <p:pic>
        <p:nvPicPr>
          <p:cNvPr id="153602" name="Picture 2" descr="ScaleneTriangles"/>
          <p:cNvPicPr>
            <a:picLocks noChangeAspect="1" noChangeArrowheads="1"/>
          </p:cNvPicPr>
          <p:nvPr/>
        </p:nvPicPr>
        <p:blipFill>
          <a:blip r:embed="rId3" cstate="print">
            <a:clrChange>
              <a:clrFrom>
                <a:srgbClr val="000000"/>
              </a:clrFrom>
              <a:clrTo>
                <a:srgbClr val="000000">
                  <a:alpha val="0"/>
                </a:srgbClr>
              </a:clrTo>
            </a:clrChange>
            <a:grayscl/>
          </a:blip>
          <a:srcRect b="19355"/>
          <a:stretch>
            <a:fillRect/>
          </a:stretch>
        </p:blipFill>
        <p:spPr bwMode="auto">
          <a:xfrm>
            <a:off x="953589" y="2104251"/>
            <a:ext cx="7132372" cy="2484161"/>
          </a:xfrm>
          <a:prstGeom prst="rect">
            <a:avLst/>
          </a:prstGeom>
          <a:noFill/>
        </p:spPr>
      </p:pic>
      <p:grpSp>
        <p:nvGrpSpPr>
          <p:cNvPr id="19" name="Group 18"/>
          <p:cNvGrpSpPr/>
          <p:nvPr/>
        </p:nvGrpSpPr>
        <p:grpSpPr>
          <a:xfrm>
            <a:off x="954593" y="3143251"/>
            <a:ext cx="1944356" cy="1031840"/>
            <a:chOff x="954593" y="3143251"/>
            <a:chExt cx="1944356" cy="1031840"/>
          </a:xfrm>
        </p:grpSpPr>
        <p:cxnSp>
          <p:nvCxnSpPr>
            <p:cNvPr id="7" name="Straight Connector 6"/>
            <p:cNvCxnSpPr/>
            <p:nvPr/>
          </p:nvCxnSpPr>
          <p:spPr>
            <a:xfrm rot="5400000">
              <a:off x="444902" y="3657967"/>
              <a:ext cx="1031840" cy="2407"/>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959618" y="3145134"/>
              <a:ext cx="1939331" cy="999811"/>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flipV="1">
              <a:off x="954593" y="4149970"/>
              <a:ext cx="1934308" cy="10047"/>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0" name="Group 29"/>
          <p:cNvGrpSpPr/>
          <p:nvPr/>
        </p:nvGrpSpPr>
        <p:grpSpPr>
          <a:xfrm>
            <a:off x="3637503" y="2386484"/>
            <a:ext cx="2170444" cy="1768512"/>
            <a:chOff x="3637503" y="2386484"/>
            <a:chExt cx="2170444" cy="1768512"/>
          </a:xfrm>
        </p:grpSpPr>
        <p:cxnSp>
          <p:nvCxnSpPr>
            <p:cNvPr id="20" name="Straight Connector 19"/>
            <p:cNvCxnSpPr/>
            <p:nvPr/>
          </p:nvCxnSpPr>
          <p:spPr>
            <a:xfrm rot="16200000" flipH="1">
              <a:off x="3147645" y="2881366"/>
              <a:ext cx="1768512" cy="77874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3637503" y="2386484"/>
              <a:ext cx="2170444" cy="1763485"/>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4411226" y="4144945"/>
              <a:ext cx="13716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0" name="Group 39"/>
          <p:cNvGrpSpPr/>
          <p:nvPr/>
        </p:nvGrpSpPr>
        <p:grpSpPr>
          <a:xfrm>
            <a:off x="6983605" y="2135275"/>
            <a:ext cx="1055077" cy="1994598"/>
            <a:chOff x="6983605" y="2135275"/>
            <a:chExt cx="1055077" cy="1994598"/>
          </a:xfrm>
        </p:grpSpPr>
        <p:cxnSp>
          <p:nvCxnSpPr>
            <p:cNvPr id="31" name="Straight Connector 30"/>
            <p:cNvCxnSpPr/>
            <p:nvPr/>
          </p:nvCxnSpPr>
          <p:spPr>
            <a:xfrm rot="16200000" flipH="1">
              <a:off x="6513844" y="3082332"/>
              <a:ext cx="1517302" cy="577779"/>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6810273" y="2896440"/>
              <a:ext cx="1984547" cy="472271"/>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0800000" flipV="1">
              <a:off x="6993654" y="2135275"/>
              <a:ext cx="1040005" cy="492371"/>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219114"/>
            <a:ext cx="4106426" cy="133408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93895" y="304800"/>
            <a:ext cx="4017331" cy="1754326"/>
          </a:xfrm>
          <a:prstGeom prst="rect">
            <a:avLst/>
          </a:prstGeom>
          <a:noFill/>
        </p:spPr>
        <p:txBody>
          <a:bodyPr wrap="square" rtlCol="0">
            <a:spAutoFit/>
          </a:bodyPr>
          <a:lstStyle/>
          <a:p>
            <a:pPr algn="ctr"/>
            <a:r>
              <a:rPr lang="en-US" sz="5400" dirty="0">
                <a:latin typeface="Comic Sans MS" pitchFamily="66" charset="0"/>
              </a:rPr>
              <a:t>situation equation</a:t>
            </a:r>
          </a:p>
        </p:txBody>
      </p:sp>
      <p:sp>
        <p:nvSpPr>
          <p:cNvPr id="10" name="TextBox 9"/>
          <p:cNvSpPr txBox="1"/>
          <p:nvPr/>
        </p:nvSpPr>
        <p:spPr>
          <a:xfrm>
            <a:off x="381000" y="5272687"/>
            <a:ext cx="3828393" cy="1200329"/>
          </a:xfrm>
          <a:prstGeom prst="rect">
            <a:avLst/>
          </a:prstGeom>
          <a:noFill/>
        </p:spPr>
        <p:txBody>
          <a:bodyPr wrap="square" rtlCol="0">
            <a:spAutoFit/>
          </a:bodyPr>
          <a:lstStyle/>
          <a:p>
            <a:pPr algn="ctr"/>
            <a:r>
              <a:rPr lang="en-US" sz="2400" dirty="0"/>
              <a:t>an equation that </a:t>
            </a:r>
            <a:r>
              <a:rPr lang="en-US" sz="2400" b="1" dirty="0"/>
              <a:t>models</a:t>
            </a:r>
            <a:r>
              <a:rPr lang="en-US" sz="2400" dirty="0"/>
              <a:t> the situation in a real-life and/or word problem</a:t>
            </a:r>
            <a:endParaRPr lang="en-US" sz="2400" dirty="0">
              <a:latin typeface="Comic Sans MS" pitchFamily="66" charset="0"/>
            </a:endParaRPr>
          </a:p>
        </p:txBody>
      </p:sp>
      <p:sp>
        <p:nvSpPr>
          <p:cNvPr id="18" name="TextBox 17"/>
          <p:cNvSpPr txBox="1"/>
          <p:nvPr/>
        </p:nvSpPr>
        <p:spPr>
          <a:xfrm>
            <a:off x="4550735" y="257501"/>
            <a:ext cx="4017331" cy="1754326"/>
          </a:xfrm>
          <a:prstGeom prst="rect">
            <a:avLst/>
          </a:prstGeom>
          <a:noFill/>
        </p:spPr>
        <p:txBody>
          <a:bodyPr wrap="square" rtlCol="0">
            <a:spAutoFit/>
          </a:bodyPr>
          <a:lstStyle/>
          <a:p>
            <a:pPr algn="ctr"/>
            <a:r>
              <a:rPr lang="en-US" sz="5400" dirty="0">
                <a:latin typeface="Comic Sans MS" pitchFamily="66" charset="0"/>
              </a:rPr>
              <a:t>solution equation</a:t>
            </a:r>
          </a:p>
        </p:txBody>
      </p:sp>
      <p:cxnSp>
        <p:nvCxnSpPr>
          <p:cNvPr id="3" name="Straight Connector 2"/>
          <p:cNvCxnSpPr/>
          <p:nvPr/>
        </p:nvCxnSpPr>
        <p:spPr>
          <a:xfrm>
            <a:off x="4537354" y="2995448"/>
            <a:ext cx="0" cy="2002221"/>
          </a:xfrm>
          <a:prstGeom prst="line">
            <a:avLst/>
          </a:prstGeom>
          <a:ln w="38100">
            <a:solidFill>
              <a:schemeClr val="tx1"/>
            </a:solidFill>
            <a:prstDash val="lgDashDotDot"/>
          </a:ln>
        </p:spPr>
        <p:style>
          <a:lnRef idx="1">
            <a:schemeClr val="accent1"/>
          </a:lnRef>
          <a:fillRef idx="0">
            <a:schemeClr val="accent1"/>
          </a:fillRef>
          <a:effectRef idx="0">
            <a:schemeClr val="accent1"/>
          </a:effectRef>
          <a:fontRef idx="minor">
            <a:schemeClr val="tx1"/>
          </a:fontRef>
        </p:style>
      </p:cxnSp>
      <p:sp>
        <p:nvSpPr>
          <p:cNvPr id="22" name="Rectangle 21"/>
          <p:cNvSpPr/>
          <p:nvPr/>
        </p:nvSpPr>
        <p:spPr>
          <a:xfrm>
            <a:off x="4708395" y="5214587"/>
            <a:ext cx="4222280" cy="133408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645331" y="5236628"/>
            <a:ext cx="4316876" cy="1200329"/>
          </a:xfrm>
          <a:prstGeom prst="rect">
            <a:avLst/>
          </a:prstGeom>
          <a:noFill/>
        </p:spPr>
        <p:txBody>
          <a:bodyPr wrap="square" rtlCol="0">
            <a:spAutoFit/>
          </a:bodyPr>
          <a:lstStyle/>
          <a:p>
            <a:pPr algn="ctr"/>
            <a:r>
              <a:rPr lang="en-US" sz="2400" dirty="0"/>
              <a:t>an equation that models how the situation in a real-life and/or word problem can be </a:t>
            </a:r>
            <a:r>
              <a:rPr lang="en-US" sz="2400" b="1" dirty="0"/>
              <a:t>solved</a:t>
            </a:r>
            <a:r>
              <a:rPr lang="en-US" sz="2400" dirty="0"/>
              <a:t> </a:t>
            </a:r>
            <a:endParaRPr lang="en-US" sz="2400" dirty="0">
              <a:latin typeface="Comic Sans MS" pitchFamily="66" charset="0"/>
            </a:endParaRPr>
          </a:p>
        </p:txBody>
      </p:sp>
      <p:sp>
        <p:nvSpPr>
          <p:cNvPr id="5" name="TextBox 4"/>
          <p:cNvSpPr txBox="1"/>
          <p:nvPr/>
        </p:nvSpPr>
        <p:spPr>
          <a:xfrm>
            <a:off x="930166" y="2011827"/>
            <a:ext cx="7062951" cy="830997"/>
          </a:xfrm>
          <a:prstGeom prst="rect">
            <a:avLst/>
          </a:prstGeom>
          <a:noFill/>
        </p:spPr>
        <p:txBody>
          <a:bodyPr wrap="square" rtlCol="0">
            <a:spAutoFit/>
          </a:bodyPr>
          <a:lstStyle/>
          <a:p>
            <a:pPr algn="ctr"/>
            <a:r>
              <a:rPr lang="en-US" sz="2400" dirty="0"/>
              <a:t>A boy had some balloons and his dad gave him 2 more so he has 8. How many balloons did he start with?  </a:t>
            </a:r>
          </a:p>
        </p:txBody>
      </p:sp>
      <p:sp>
        <p:nvSpPr>
          <p:cNvPr id="11" name="TextBox 10"/>
          <p:cNvSpPr txBox="1"/>
          <p:nvPr/>
        </p:nvSpPr>
        <p:spPr>
          <a:xfrm>
            <a:off x="718647" y="3342290"/>
            <a:ext cx="3342289" cy="1015663"/>
          </a:xfrm>
          <a:prstGeom prst="rect">
            <a:avLst/>
          </a:prstGeom>
          <a:noFill/>
        </p:spPr>
        <p:txBody>
          <a:bodyPr wrap="square" rtlCol="0">
            <a:spAutoFit/>
          </a:bodyPr>
          <a:lstStyle/>
          <a:p>
            <a:r>
              <a:rPr lang="en-US" sz="6000" b="1" dirty="0"/>
              <a:t>? + 2 = 8</a:t>
            </a:r>
          </a:p>
        </p:txBody>
      </p:sp>
      <p:sp>
        <p:nvSpPr>
          <p:cNvPr id="28" name="TextBox 27"/>
          <p:cNvSpPr txBox="1"/>
          <p:nvPr/>
        </p:nvSpPr>
        <p:spPr>
          <a:xfrm>
            <a:off x="5290284" y="3379074"/>
            <a:ext cx="3342289" cy="1015663"/>
          </a:xfrm>
          <a:prstGeom prst="rect">
            <a:avLst/>
          </a:prstGeom>
          <a:noFill/>
        </p:spPr>
        <p:txBody>
          <a:bodyPr wrap="square" rtlCol="0">
            <a:spAutoFit/>
          </a:bodyPr>
          <a:lstStyle/>
          <a:p>
            <a:r>
              <a:rPr lang="en-US" sz="6000" b="1" dirty="0"/>
              <a:t>8 – 2 = ?</a:t>
            </a:r>
          </a:p>
        </p:txBody>
      </p:sp>
    </p:spTree>
    <p:extLst>
      <p:ext uri="{BB962C8B-B14F-4D97-AF65-F5344CB8AC3E}">
        <p14:creationId xmlns:p14="http://schemas.microsoft.com/office/powerpoint/2010/main" val="3616852465"/>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239151" y="457200"/>
            <a:ext cx="8609427" cy="1323439"/>
          </a:xfrm>
          <a:prstGeom prst="rect">
            <a:avLst/>
          </a:prstGeom>
          <a:noFill/>
        </p:spPr>
        <p:txBody>
          <a:bodyPr wrap="square" rtlCol="0">
            <a:spAutoFit/>
          </a:bodyPr>
          <a:lstStyle/>
          <a:p>
            <a:pPr algn="ctr"/>
            <a:r>
              <a:rPr lang="en-US" sz="8000" dirty="0">
                <a:latin typeface="Comic Sans MS" pitchFamily="66" charset="0"/>
              </a:rPr>
              <a:t>solid figures </a:t>
            </a:r>
            <a:r>
              <a:rPr lang="en-US" sz="6600" dirty="0">
                <a:latin typeface="Comic Sans MS" pitchFamily="66" charset="0"/>
              </a:rPr>
              <a:t>(3-D)</a:t>
            </a:r>
          </a:p>
        </p:txBody>
      </p:sp>
      <p:sp>
        <p:nvSpPr>
          <p:cNvPr id="10" name="TextBox 9"/>
          <p:cNvSpPr txBox="1"/>
          <p:nvPr/>
        </p:nvSpPr>
        <p:spPr>
          <a:xfrm>
            <a:off x="281354" y="5176911"/>
            <a:ext cx="8539089" cy="1107996"/>
          </a:xfrm>
          <a:prstGeom prst="rect">
            <a:avLst/>
          </a:prstGeom>
          <a:noFill/>
        </p:spPr>
        <p:txBody>
          <a:bodyPr wrap="square" rtlCol="0">
            <a:spAutoFit/>
          </a:bodyPr>
          <a:lstStyle/>
          <a:p>
            <a:pPr algn="ctr"/>
            <a:r>
              <a:rPr lang="en-US" sz="3400" dirty="0">
                <a:latin typeface="Comic Sans MS" pitchFamily="66" charset="0"/>
              </a:rPr>
              <a:t>a geometric figure with three dimensions </a:t>
            </a:r>
            <a:r>
              <a:rPr lang="en-US" sz="3200" dirty="0">
                <a:latin typeface="Comic Sans MS" pitchFamily="66" charset="0"/>
              </a:rPr>
              <a:t>(length, width, and height)</a:t>
            </a:r>
          </a:p>
        </p:txBody>
      </p:sp>
      <p:sp>
        <p:nvSpPr>
          <p:cNvPr id="2050" name="AutoShape 2"/>
          <p:cNvSpPr>
            <a:spLocks noChangeArrowheads="1"/>
          </p:cNvSpPr>
          <p:nvPr/>
        </p:nvSpPr>
        <p:spPr bwMode="auto">
          <a:xfrm>
            <a:off x="1447800" y="2819400"/>
            <a:ext cx="1371600" cy="1371600"/>
          </a:xfrm>
          <a:prstGeom prst="cube">
            <a:avLst>
              <a:gd name="adj" fmla="val 25000"/>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051" name="AutoShape 3"/>
          <p:cNvSpPr>
            <a:spLocks noChangeArrowheads="1"/>
          </p:cNvSpPr>
          <p:nvPr/>
        </p:nvSpPr>
        <p:spPr bwMode="auto">
          <a:xfrm>
            <a:off x="6248400" y="3276600"/>
            <a:ext cx="1905000" cy="762000"/>
          </a:xfrm>
          <a:prstGeom prst="cube">
            <a:avLst>
              <a:gd name="adj" fmla="val 25000"/>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052" name="AutoShape 4"/>
          <p:cNvSpPr>
            <a:spLocks noChangeArrowheads="1"/>
          </p:cNvSpPr>
          <p:nvPr/>
        </p:nvSpPr>
        <p:spPr bwMode="auto">
          <a:xfrm>
            <a:off x="4038600" y="2743200"/>
            <a:ext cx="1200150" cy="1504950"/>
          </a:xfrm>
          <a:prstGeom prst="can">
            <a:avLst>
              <a:gd name="adj" fmla="val 31349"/>
            </a:avLst>
          </a:prstGeom>
          <a:solidFill>
            <a:srgbClr val="FFFFFF"/>
          </a:solid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04800"/>
            <a:ext cx="6781800" cy="1446550"/>
          </a:xfrm>
          <a:prstGeom prst="rect">
            <a:avLst/>
          </a:prstGeom>
          <a:noFill/>
        </p:spPr>
        <p:txBody>
          <a:bodyPr wrap="square" rtlCol="0">
            <a:spAutoFit/>
          </a:bodyPr>
          <a:lstStyle/>
          <a:p>
            <a:pPr algn="ctr"/>
            <a:r>
              <a:rPr lang="en-US" sz="8800" dirty="0">
                <a:latin typeface="Comic Sans MS" pitchFamily="66" charset="0"/>
              </a:rPr>
              <a:t>sphere</a:t>
            </a:r>
          </a:p>
        </p:txBody>
      </p:sp>
      <p:sp>
        <p:nvSpPr>
          <p:cNvPr id="10" name="TextBox 9"/>
          <p:cNvSpPr txBox="1"/>
          <p:nvPr/>
        </p:nvSpPr>
        <p:spPr>
          <a:xfrm>
            <a:off x="381000" y="5105400"/>
            <a:ext cx="8382000" cy="1200329"/>
          </a:xfrm>
          <a:prstGeom prst="rect">
            <a:avLst/>
          </a:prstGeom>
          <a:noFill/>
        </p:spPr>
        <p:txBody>
          <a:bodyPr wrap="square" rtlCol="0">
            <a:spAutoFit/>
          </a:bodyPr>
          <a:lstStyle/>
          <a:p>
            <a:pPr algn="ctr"/>
            <a:r>
              <a:rPr lang="en-US" sz="3600" dirty="0">
                <a:latin typeface="Comic Sans MS" pitchFamily="66" charset="0"/>
              </a:rPr>
              <a:t>a 3-dimensional figure that is perfectly round</a:t>
            </a:r>
          </a:p>
        </p:txBody>
      </p:sp>
      <p:pic>
        <p:nvPicPr>
          <p:cNvPr id="11" name="Picture 10" descr="globe.jpg"/>
          <p:cNvPicPr>
            <a:picLocks noChangeAspect="1"/>
          </p:cNvPicPr>
          <p:nvPr/>
        </p:nvPicPr>
        <p:blipFill>
          <a:blip r:embed="rId3" cstate="print">
            <a:lum/>
          </a:blip>
          <a:stretch>
            <a:fillRect/>
          </a:stretch>
        </p:blipFill>
        <p:spPr>
          <a:xfrm>
            <a:off x="6305108" y="1665296"/>
            <a:ext cx="2345254" cy="2263324"/>
          </a:xfrm>
          <a:prstGeom prst="rect">
            <a:avLst/>
          </a:prstGeom>
        </p:spPr>
      </p:pic>
      <p:pic>
        <p:nvPicPr>
          <p:cNvPr id="12" name="Picture 11" descr="soccer.jpg"/>
          <p:cNvPicPr>
            <a:picLocks noChangeAspect="1"/>
          </p:cNvPicPr>
          <p:nvPr/>
        </p:nvPicPr>
        <p:blipFill>
          <a:blip r:embed="rId4" cstate="print"/>
          <a:stretch>
            <a:fillRect/>
          </a:stretch>
        </p:blipFill>
        <p:spPr>
          <a:xfrm>
            <a:off x="502057" y="2309037"/>
            <a:ext cx="1656353" cy="1648992"/>
          </a:xfrm>
          <a:prstGeom prst="rect">
            <a:avLst/>
          </a:prstGeom>
        </p:spPr>
      </p:pic>
      <p:pic>
        <p:nvPicPr>
          <p:cNvPr id="13" name="Picture 12" descr="sphere.bmp"/>
          <p:cNvPicPr>
            <a:picLocks noChangeAspect="1"/>
          </p:cNvPicPr>
          <p:nvPr/>
        </p:nvPicPr>
        <p:blipFill>
          <a:blip r:embed="rId5" cstate="print"/>
          <a:stretch>
            <a:fillRect/>
          </a:stretch>
        </p:blipFill>
        <p:spPr>
          <a:xfrm>
            <a:off x="3500571" y="2357571"/>
            <a:ext cx="2142857" cy="2142857"/>
          </a:xfrm>
          <a:prstGeom prst="rect">
            <a:avLst/>
          </a:prstGeom>
        </p:spPr>
      </p:pic>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square</a:t>
            </a:r>
          </a:p>
        </p:txBody>
      </p:sp>
      <p:sp>
        <p:nvSpPr>
          <p:cNvPr id="10" name="TextBox 9"/>
          <p:cNvSpPr txBox="1"/>
          <p:nvPr/>
        </p:nvSpPr>
        <p:spPr>
          <a:xfrm>
            <a:off x="381000" y="5181600"/>
            <a:ext cx="8382000" cy="1200329"/>
          </a:xfrm>
          <a:prstGeom prst="rect">
            <a:avLst/>
          </a:prstGeom>
          <a:noFill/>
        </p:spPr>
        <p:txBody>
          <a:bodyPr wrap="square" rtlCol="0">
            <a:spAutoFit/>
          </a:bodyPr>
          <a:lstStyle/>
          <a:p>
            <a:pPr algn="ctr"/>
            <a:r>
              <a:rPr lang="en-US" sz="3600" dirty="0">
                <a:latin typeface="Comic Sans MS" pitchFamily="66" charset="0"/>
              </a:rPr>
              <a:t>a parallelogram with equal sides and four right angles</a:t>
            </a:r>
          </a:p>
        </p:txBody>
      </p:sp>
      <p:grpSp>
        <p:nvGrpSpPr>
          <p:cNvPr id="23" name="Group 22"/>
          <p:cNvGrpSpPr/>
          <p:nvPr/>
        </p:nvGrpSpPr>
        <p:grpSpPr>
          <a:xfrm>
            <a:off x="914400" y="2590800"/>
            <a:ext cx="6953250" cy="1733550"/>
            <a:chOff x="914400" y="2590800"/>
            <a:chExt cx="6953250" cy="1733550"/>
          </a:xfrm>
        </p:grpSpPr>
        <p:sp>
          <p:nvSpPr>
            <p:cNvPr id="6147" name="Rectangle 3"/>
            <p:cNvSpPr>
              <a:spLocks noChangeArrowheads="1"/>
            </p:cNvSpPr>
            <p:nvPr/>
          </p:nvSpPr>
          <p:spPr bwMode="auto">
            <a:xfrm>
              <a:off x="3409950" y="2590800"/>
              <a:ext cx="1733550" cy="1733550"/>
            </a:xfrm>
            <a:prstGeom prst="rect">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148" name="Rectangle 4"/>
            <p:cNvSpPr>
              <a:spLocks noChangeArrowheads="1"/>
            </p:cNvSpPr>
            <p:nvPr/>
          </p:nvSpPr>
          <p:spPr bwMode="auto">
            <a:xfrm rot="2696623">
              <a:off x="914400" y="2933700"/>
              <a:ext cx="914400" cy="914400"/>
            </a:xfrm>
            <a:prstGeom prst="rect">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149" name="Rectangle 5"/>
            <p:cNvSpPr>
              <a:spLocks noChangeArrowheads="1"/>
            </p:cNvSpPr>
            <p:nvPr/>
          </p:nvSpPr>
          <p:spPr bwMode="auto">
            <a:xfrm rot="19968444">
              <a:off x="6648450" y="2781300"/>
              <a:ext cx="1219200" cy="1219200"/>
            </a:xfrm>
            <a:prstGeom prst="rect">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grpSp>
      <p:sp>
        <p:nvSpPr>
          <p:cNvPr id="11" name="Rectangle 10"/>
          <p:cNvSpPr/>
          <p:nvPr/>
        </p:nvSpPr>
        <p:spPr>
          <a:xfrm>
            <a:off x="3416465" y="2596199"/>
            <a:ext cx="295422" cy="26728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4851125" y="2600179"/>
            <a:ext cx="295422" cy="26728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4848664" y="4062873"/>
            <a:ext cx="295422" cy="26728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3411415" y="4056654"/>
            <a:ext cx="295422" cy="26728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p:cNvCxnSpPr/>
          <p:nvPr/>
        </p:nvCxnSpPr>
        <p:spPr>
          <a:xfrm>
            <a:off x="3260785" y="3450566"/>
            <a:ext cx="29329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5400000">
            <a:off x="4132053" y="4316083"/>
            <a:ext cx="29329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a:off x="4117676" y="2622430"/>
            <a:ext cx="29329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4994694" y="3470694"/>
            <a:ext cx="29329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304800" y="228600"/>
            <a:ext cx="8534400" cy="6324600"/>
            <a:chOff x="304800" y="228600"/>
            <a:chExt cx="8534400" cy="6324600"/>
          </a:xfrm>
        </p:grpSpPr>
        <p:sp>
          <p:nvSpPr>
            <p:cNvPr id="5" name="Rectangle 4"/>
            <p:cNvSpPr/>
            <p:nvPr/>
          </p:nvSpPr>
          <p:spPr>
            <a:xfrm>
              <a:off x="304800" y="228600"/>
              <a:ext cx="85344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304800" y="5190978"/>
              <a:ext cx="8534400" cy="13622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143000" y="457200"/>
              <a:ext cx="6781800" cy="1200329"/>
            </a:xfrm>
            <a:prstGeom prst="rect">
              <a:avLst/>
            </a:prstGeom>
            <a:noFill/>
          </p:spPr>
          <p:txBody>
            <a:bodyPr wrap="square" rtlCol="0">
              <a:spAutoFit/>
            </a:bodyPr>
            <a:lstStyle/>
            <a:p>
              <a:pPr algn="ctr"/>
              <a:endParaRPr lang="en-US" sz="7200" dirty="0">
                <a:latin typeface="Comic Sans MS" pitchFamily="66" charset="0"/>
              </a:endParaRPr>
            </a:p>
          </p:txBody>
        </p:sp>
        <p:sp>
          <p:nvSpPr>
            <p:cNvPr id="8" name="TextBox 7"/>
            <p:cNvSpPr txBox="1"/>
            <p:nvPr/>
          </p:nvSpPr>
          <p:spPr>
            <a:xfrm>
              <a:off x="381000" y="4953000"/>
              <a:ext cx="8382000" cy="584775"/>
            </a:xfrm>
            <a:prstGeom prst="rect">
              <a:avLst/>
            </a:prstGeom>
            <a:noFill/>
          </p:spPr>
          <p:txBody>
            <a:bodyPr wrap="square" rtlCol="0">
              <a:spAutoFit/>
            </a:bodyPr>
            <a:lstStyle/>
            <a:p>
              <a:pPr algn="ctr"/>
              <a:endParaRPr lang="en-US" sz="3200" dirty="0">
                <a:latin typeface="Comic Sans MS" pitchFamily="66" charset="0"/>
              </a:endParaRPr>
            </a:p>
          </p:txBody>
        </p:sp>
      </p:grpSp>
      <p:sp>
        <p:nvSpPr>
          <p:cNvPr id="11" name="TextBox 10"/>
          <p:cNvSpPr txBox="1"/>
          <p:nvPr/>
        </p:nvSpPr>
        <p:spPr>
          <a:xfrm>
            <a:off x="381000" y="358726"/>
            <a:ext cx="8382000" cy="1446550"/>
          </a:xfrm>
          <a:prstGeom prst="rect">
            <a:avLst/>
          </a:prstGeom>
          <a:noFill/>
        </p:spPr>
        <p:txBody>
          <a:bodyPr wrap="square" rtlCol="0">
            <a:spAutoFit/>
          </a:bodyPr>
          <a:lstStyle/>
          <a:p>
            <a:pPr algn="ctr"/>
            <a:r>
              <a:rPr lang="en-US" sz="8800" dirty="0">
                <a:latin typeface="Comic Sans MS" pitchFamily="66" charset="0"/>
              </a:rPr>
              <a:t>straight angle</a:t>
            </a:r>
          </a:p>
        </p:txBody>
      </p:sp>
      <p:sp>
        <p:nvSpPr>
          <p:cNvPr id="12" name="TextBox 11"/>
          <p:cNvSpPr txBox="1"/>
          <p:nvPr/>
        </p:nvSpPr>
        <p:spPr>
          <a:xfrm>
            <a:off x="262597" y="5485228"/>
            <a:ext cx="8534400" cy="677108"/>
          </a:xfrm>
          <a:prstGeom prst="rect">
            <a:avLst/>
          </a:prstGeom>
          <a:noFill/>
        </p:spPr>
        <p:txBody>
          <a:bodyPr wrap="square" rtlCol="0">
            <a:spAutoFit/>
          </a:bodyPr>
          <a:lstStyle/>
          <a:p>
            <a:pPr algn="ctr"/>
            <a:r>
              <a:rPr lang="en-US" sz="3800" dirty="0">
                <a:latin typeface="Comic Sans MS" pitchFamily="66" charset="0"/>
              </a:rPr>
              <a:t>an angle with a measure of 180</a:t>
            </a:r>
            <a:r>
              <a:rPr lang="en-US" sz="3800" dirty="0">
                <a:latin typeface="Candy Round BTN"/>
              </a:rPr>
              <a:t>°</a:t>
            </a:r>
            <a:endParaRPr lang="en-US" sz="3800" dirty="0">
              <a:latin typeface="Comic Sans MS" pitchFamily="66" charset="0"/>
            </a:endParaRPr>
          </a:p>
        </p:txBody>
      </p:sp>
      <p:pic>
        <p:nvPicPr>
          <p:cNvPr id="20" name="Picture 2" descr="straight angles"/>
          <p:cNvPicPr>
            <a:picLocks noChangeAspect="1" noChangeArrowheads="1"/>
          </p:cNvPicPr>
          <p:nvPr/>
        </p:nvPicPr>
        <p:blipFill>
          <a:blip r:embed="rId3" cstate="print">
            <a:grayscl/>
            <a:lum contrast="40000"/>
          </a:blip>
          <a:srcRect l="76245"/>
          <a:stretch>
            <a:fillRect/>
          </a:stretch>
        </p:blipFill>
        <p:spPr bwMode="auto">
          <a:xfrm>
            <a:off x="6850505" y="2222357"/>
            <a:ext cx="1918741" cy="2821833"/>
          </a:xfrm>
          <a:prstGeom prst="rect">
            <a:avLst/>
          </a:prstGeom>
          <a:noFill/>
        </p:spPr>
      </p:pic>
      <p:grpSp>
        <p:nvGrpSpPr>
          <p:cNvPr id="22" name="Group 21"/>
          <p:cNvGrpSpPr/>
          <p:nvPr/>
        </p:nvGrpSpPr>
        <p:grpSpPr>
          <a:xfrm>
            <a:off x="1564297" y="1805276"/>
            <a:ext cx="4638557" cy="1271773"/>
            <a:chOff x="254833" y="1948721"/>
            <a:chExt cx="5846164" cy="1204418"/>
          </a:xfrm>
        </p:grpSpPr>
        <p:pic>
          <p:nvPicPr>
            <p:cNvPr id="24" name="Picture 2" descr="straight angles"/>
            <p:cNvPicPr>
              <a:picLocks noChangeAspect="1" noChangeArrowheads="1"/>
            </p:cNvPicPr>
            <p:nvPr/>
          </p:nvPicPr>
          <p:blipFill>
            <a:blip r:embed="rId3" cstate="print">
              <a:grayscl/>
              <a:lum contrast="40000"/>
            </a:blip>
            <a:srcRect l="18689" t="32715" r="22533" b="32623"/>
            <a:stretch>
              <a:fillRect/>
            </a:stretch>
          </p:blipFill>
          <p:spPr bwMode="auto">
            <a:xfrm>
              <a:off x="254833" y="1948721"/>
              <a:ext cx="5846164" cy="1204418"/>
            </a:xfrm>
            <a:prstGeom prst="ellipse">
              <a:avLst/>
            </a:prstGeom>
            <a:noFill/>
          </p:spPr>
        </p:pic>
        <p:cxnSp>
          <p:nvCxnSpPr>
            <p:cNvPr id="25" name="Straight Arrow Connector 24"/>
            <p:cNvCxnSpPr/>
            <p:nvPr/>
          </p:nvCxnSpPr>
          <p:spPr>
            <a:xfrm flipV="1">
              <a:off x="404734" y="2953061"/>
              <a:ext cx="5351489" cy="29980"/>
            </a:xfrm>
            <a:prstGeom prst="straightConnector1">
              <a:avLst/>
            </a:prstGeom>
            <a:ln w="38100">
              <a:solidFill>
                <a:schemeClr val="tx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nvGrpSpPr>
          <p:cNvPr id="16" name="Group 15"/>
          <p:cNvGrpSpPr/>
          <p:nvPr/>
        </p:nvGrpSpPr>
        <p:grpSpPr>
          <a:xfrm rot="707403">
            <a:off x="451739" y="3560372"/>
            <a:ext cx="4132246" cy="1102283"/>
            <a:chOff x="254833" y="1948721"/>
            <a:chExt cx="5846164" cy="1204418"/>
          </a:xfrm>
        </p:grpSpPr>
        <p:pic>
          <p:nvPicPr>
            <p:cNvPr id="17" name="Picture 2" descr="straight angles"/>
            <p:cNvPicPr>
              <a:picLocks noChangeAspect="1" noChangeArrowheads="1"/>
            </p:cNvPicPr>
            <p:nvPr/>
          </p:nvPicPr>
          <p:blipFill>
            <a:blip r:embed="rId3" cstate="print">
              <a:grayscl/>
              <a:lum contrast="40000"/>
            </a:blip>
            <a:srcRect l="18689" t="32715" r="22533" b="32623"/>
            <a:stretch>
              <a:fillRect/>
            </a:stretch>
          </p:blipFill>
          <p:spPr bwMode="auto">
            <a:xfrm>
              <a:off x="254833" y="1948721"/>
              <a:ext cx="5846164" cy="1204418"/>
            </a:xfrm>
            <a:prstGeom prst="ellipse">
              <a:avLst/>
            </a:prstGeom>
            <a:noFill/>
          </p:spPr>
        </p:pic>
        <p:cxnSp>
          <p:nvCxnSpPr>
            <p:cNvPr id="18" name="Straight Arrow Connector 17"/>
            <p:cNvCxnSpPr/>
            <p:nvPr/>
          </p:nvCxnSpPr>
          <p:spPr>
            <a:xfrm flipV="1">
              <a:off x="404734" y="2953061"/>
              <a:ext cx="5351489" cy="29980"/>
            </a:xfrm>
            <a:prstGeom prst="straightConnector1">
              <a:avLst/>
            </a:prstGeom>
            <a:ln w="38100">
              <a:solidFill>
                <a:schemeClr val="tx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04800" y="228600"/>
            <a:ext cx="85344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304800" y="5345722"/>
            <a:ext cx="8534400" cy="120747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04800"/>
            <a:ext cx="6781800" cy="1446550"/>
          </a:xfrm>
          <a:prstGeom prst="rect">
            <a:avLst/>
          </a:prstGeom>
          <a:noFill/>
        </p:spPr>
        <p:txBody>
          <a:bodyPr wrap="square" rtlCol="0">
            <a:spAutoFit/>
          </a:bodyPr>
          <a:lstStyle/>
          <a:p>
            <a:pPr algn="ctr"/>
            <a:r>
              <a:rPr lang="en-US" sz="8800" dirty="0">
                <a:latin typeface="Comic Sans MS" pitchFamily="66" charset="0"/>
              </a:rPr>
              <a:t>subset</a:t>
            </a:r>
          </a:p>
        </p:txBody>
      </p:sp>
      <p:sp>
        <p:nvSpPr>
          <p:cNvPr id="10" name="TextBox 9"/>
          <p:cNvSpPr txBox="1"/>
          <p:nvPr/>
        </p:nvSpPr>
        <p:spPr>
          <a:xfrm>
            <a:off x="310662" y="5571978"/>
            <a:ext cx="8382000" cy="830997"/>
          </a:xfrm>
          <a:prstGeom prst="rect">
            <a:avLst/>
          </a:prstGeom>
          <a:noFill/>
        </p:spPr>
        <p:txBody>
          <a:bodyPr wrap="square" rtlCol="0">
            <a:spAutoFit/>
          </a:bodyPr>
          <a:lstStyle/>
          <a:p>
            <a:pPr algn="ctr"/>
            <a:r>
              <a:rPr lang="en-US" sz="4800" dirty="0">
                <a:latin typeface="Comic Sans MS" pitchFamily="66" charset="0"/>
              </a:rPr>
              <a:t>a set within a larger set</a:t>
            </a:r>
          </a:p>
        </p:txBody>
      </p:sp>
      <p:sp>
        <p:nvSpPr>
          <p:cNvPr id="12" name="Rounded Rectangle 11"/>
          <p:cNvSpPr/>
          <p:nvPr/>
        </p:nvSpPr>
        <p:spPr>
          <a:xfrm>
            <a:off x="787792" y="1716259"/>
            <a:ext cx="5908430" cy="3488788"/>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a:off x="2532184" y="3179296"/>
            <a:ext cx="3812345" cy="1812389"/>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6865035" y="3882683"/>
            <a:ext cx="1983544" cy="1200329"/>
          </a:xfrm>
          <a:prstGeom prst="rect">
            <a:avLst/>
          </a:prstGeom>
          <a:noFill/>
        </p:spPr>
        <p:txBody>
          <a:bodyPr wrap="square" rtlCol="0">
            <a:spAutoFit/>
          </a:bodyPr>
          <a:lstStyle/>
          <a:p>
            <a:r>
              <a:rPr lang="en-US" sz="2400" dirty="0"/>
              <a:t>Rectangles are a subset of all quadrilaterals.</a:t>
            </a:r>
          </a:p>
        </p:txBody>
      </p:sp>
      <p:sp>
        <p:nvSpPr>
          <p:cNvPr id="16" name="TextBox 15"/>
          <p:cNvSpPr txBox="1"/>
          <p:nvPr/>
        </p:nvSpPr>
        <p:spPr>
          <a:xfrm>
            <a:off x="1280160" y="1899138"/>
            <a:ext cx="2239587" cy="523220"/>
          </a:xfrm>
          <a:prstGeom prst="rect">
            <a:avLst/>
          </a:prstGeom>
          <a:noFill/>
        </p:spPr>
        <p:txBody>
          <a:bodyPr wrap="none" rtlCol="0">
            <a:spAutoFit/>
          </a:bodyPr>
          <a:lstStyle/>
          <a:p>
            <a:r>
              <a:rPr lang="en-US" sz="2800" dirty="0"/>
              <a:t>quadrilaterals</a:t>
            </a:r>
          </a:p>
        </p:txBody>
      </p:sp>
      <p:sp>
        <p:nvSpPr>
          <p:cNvPr id="17" name="TextBox 16"/>
          <p:cNvSpPr txBox="1"/>
          <p:nvPr/>
        </p:nvSpPr>
        <p:spPr>
          <a:xfrm>
            <a:off x="2712720" y="3247292"/>
            <a:ext cx="1680781" cy="523220"/>
          </a:xfrm>
          <a:prstGeom prst="rect">
            <a:avLst/>
          </a:prstGeom>
          <a:noFill/>
        </p:spPr>
        <p:txBody>
          <a:bodyPr wrap="none" rtlCol="0">
            <a:spAutoFit/>
          </a:bodyPr>
          <a:lstStyle/>
          <a:p>
            <a:r>
              <a:rPr lang="en-US" sz="2800" dirty="0"/>
              <a:t>rectangles</a:t>
            </a:r>
          </a:p>
        </p:txBody>
      </p:sp>
      <p:sp>
        <p:nvSpPr>
          <p:cNvPr id="18" name="Rectangle 17"/>
          <p:cNvSpPr/>
          <p:nvPr/>
        </p:nvSpPr>
        <p:spPr>
          <a:xfrm rot="2539200">
            <a:off x="4572000" y="3502855"/>
            <a:ext cx="464234" cy="46423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rot="1582034">
            <a:off x="3985123" y="4234292"/>
            <a:ext cx="735271" cy="3027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p:nvSpPr>
        <p:spPr>
          <a:xfrm>
            <a:off x="5397304" y="3498165"/>
            <a:ext cx="553330" cy="100349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3162886" y="4175760"/>
            <a:ext cx="464234" cy="46423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Diamond 21"/>
          <p:cNvSpPr/>
          <p:nvPr/>
        </p:nvSpPr>
        <p:spPr>
          <a:xfrm>
            <a:off x="1800664" y="2715065"/>
            <a:ext cx="506437" cy="914400"/>
          </a:xfrm>
          <a:prstGeom prst="diamond">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rapezoid 22"/>
          <p:cNvSpPr/>
          <p:nvPr/>
        </p:nvSpPr>
        <p:spPr>
          <a:xfrm>
            <a:off x="4501663" y="2349305"/>
            <a:ext cx="1519309" cy="492370"/>
          </a:xfrm>
          <a:prstGeom prst="trapezoid">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lowchart: Data 23"/>
          <p:cNvSpPr/>
          <p:nvPr/>
        </p:nvSpPr>
        <p:spPr>
          <a:xfrm>
            <a:off x="2926080" y="2391508"/>
            <a:ext cx="1125416" cy="612648"/>
          </a:xfrm>
          <a:prstGeom prst="flowChartInputOutpu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lowchart: Manual Input 24"/>
          <p:cNvSpPr/>
          <p:nvPr/>
        </p:nvSpPr>
        <p:spPr>
          <a:xfrm rot="16200000">
            <a:off x="942535" y="3727938"/>
            <a:ext cx="914400" cy="457200"/>
          </a:xfrm>
          <a:prstGeom prst="flowChartManualInpu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04800" y="228600"/>
            <a:ext cx="85344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304800" y="5132832"/>
            <a:ext cx="8534400" cy="142036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107371"/>
            <a:ext cx="6781800" cy="1446550"/>
          </a:xfrm>
          <a:prstGeom prst="rect">
            <a:avLst/>
          </a:prstGeom>
          <a:noFill/>
        </p:spPr>
        <p:txBody>
          <a:bodyPr wrap="square" rtlCol="0">
            <a:spAutoFit/>
          </a:bodyPr>
          <a:lstStyle/>
          <a:p>
            <a:pPr algn="ctr"/>
            <a:r>
              <a:rPr lang="en-US" sz="8800" dirty="0">
                <a:latin typeface="Comic Sans MS" pitchFamily="66" charset="0"/>
              </a:rPr>
              <a:t>subtraction</a:t>
            </a:r>
          </a:p>
        </p:txBody>
      </p:sp>
      <p:sp>
        <p:nvSpPr>
          <p:cNvPr id="10" name="TextBox 9"/>
          <p:cNvSpPr txBox="1"/>
          <p:nvPr/>
        </p:nvSpPr>
        <p:spPr>
          <a:xfrm>
            <a:off x="381000" y="5276088"/>
            <a:ext cx="8382000" cy="1138773"/>
          </a:xfrm>
          <a:prstGeom prst="rect">
            <a:avLst/>
          </a:prstGeom>
          <a:noFill/>
        </p:spPr>
        <p:txBody>
          <a:bodyPr wrap="square" rtlCol="0">
            <a:spAutoFit/>
          </a:bodyPr>
          <a:lstStyle/>
          <a:p>
            <a:pPr algn="ctr"/>
            <a:r>
              <a:rPr lang="en-US" sz="3400" dirty="0">
                <a:latin typeface="Comic Sans MS" pitchFamily="66" charset="0"/>
              </a:rPr>
              <a:t>an operation that gives the difference or comparison between two numbers</a:t>
            </a:r>
          </a:p>
        </p:txBody>
      </p:sp>
      <p:sp>
        <p:nvSpPr>
          <p:cNvPr id="11" name="TextBox 10"/>
          <p:cNvSpPr txBox="1"/>
          <p:nvPr/>
        </p:nvSpPr>
        <p:spPr>
          <a:xfrm>
            <a:off x="2705100" y="1609360"/>
            <a:ext cx="3657600" cy="1107996"/>
          </a:xfrm>
          <a:prstGeom prst="rect">
            <a:avLst/>
          </a:prstGeom>
          <a:noFill/>
        </p:spPr>
        <p:txBody>
          <a:bodyPr wrap="square" rtlCol="0">
            <a:spAutoFit/>
          </a:bodyPr>
          <a:lstStyle/>
          <a:p>
            <a:pPr algn="ctr"/>
            <a:r>
              <a:rPr lang="en-US" sz="6600" dirty="0"/>
              <a:t>6 – 2 = 4</a:t>
            </a:r>
          </a:p>
        </p:txBody>
      </p:sp>
      <p:pic>
        <p:nvPicPr>
          <p:cNvPr id="16" name="Picture 1" descr="MCNA00656_0000%5b1%5d"/>
          <p:cNvPicPr>
            <a:picLocks noChangeAspect="1" noChangeArrowheads="1"/>
          </p:cNvPicPr>
          <p:nvPr/>
        </p:nvPicPr>
        <p:blipFill>
          <a:blip r:embed="rId3" cstate="print">
            <a:grayscl/>
          </a:blip>
          <a:srcRect/>
          <a:stretch>
            <a:fillRect/>
          </a:stretch>
        </p:blipFill>
        <p:spPr bwMode="auto">
          <a:xfrm>
            <a:off x="7401074" y="3684308"/>
            <a:ext cx="689219" cy="656725"/>
          </a:xfrm>
          <a:prstGeom prst="rect">
            <a:avLst/>
          </a:prstGeom>
          <a:noFill/>
          <a:ln w="9525">
            <a:noFill/>
            <a:miter lim="800000"/>
            <a:headEnd/>
            <a:tailEnd/>
          </a:ln>
        </p:spPr>
      </p:pic>
      <p:grpSp>
        <p:nvGrpSpPr>
          <p:cNvPr id="33" name="Group 32"/>
          <p:cNvGrpSpPr/>
          <p:nvPr/>
        </p:nvGrpSpPr>
        <p:grpSpPr>
          <a:xfrm>
            <a:off x="5897322" y="2799014"/>
            <a:ext cx="2234742" cy="1953070"/>
            <a:chOff x="5730239" y="2609087"/>
            <a:chExt cx="2401825" cy="2142997"/>
          </a:xfrm>
        </p:grpSpPr>
        <p:pic>
          <p:nvPicPr>
            <p:cNvPr id="8193" name="Picture 1" descr="MCNA00656_0000%5b1%5d"/>
            <p:cNvPicPr>
              <a:picLocks noChangeAspect="1" noChangeArrowheads="1"/>
            </p:cNvPicPr>
            <p:nvPr/>
          </p:nvPicPr>
          <p:blipFill>
            <a:blip r:embed="rId3" cstate="print">
              <a:grayscl/>
            </a:blip>
            <a:srcRect/>
            <a:stretch>
              <a:fillRect/>
            </a:stretch>
          </p:blipFill>
          <p:spPr bwMode="auto">
            <a:xfrm>
              <a:off x="5897322" y="2954732"/>
              <a:ext cx="689219" cy="656725"/>
            </a:xfrm>
            <a:prstGeom prst="rect">
              <a:avLst/>
            </a:prstGeom>
            <a:noFill/>
            <a:ln w="9525">
              <a:noFill/>
              <a:miter lim="800000"/>
              <a:headEnd/>
              <a:tailEnd/>
            </a:ln>
          </p:spPr>
        </p:pic>
        <p:pic>
          <p:nvPicPr>
            <p:cNvPr id="12" name="Picture 1" descr="MCNA00656_0000%5b1%5d"/>
            <p:cNvPicPr>
              <a:picLocks noChangeAspect="1" noChangeArrowheads="1"/>
            </p:cNvPicPr>
            <p:nvPr/>
          </p:nvPicPr>
          <p:blipFill>
            <a:blip r:embed="rId3" cstate="print">
              <a:grayscl/>
            </a:blip>
            <a:srcRect/>
            <a:stretch>
              <a:fillRect/>
            </a:stretch>
          </p:blipFill>
          <p:spPr bwMode="auto">
            <a:xfrm>
              <a:off x="6649198" y="3646021"/>
              <a:ext cx="689219" cy="656725"/>
            </a:xfrm>
            <a:prstGeom prst="rect">
              <a:avLst/>
            </a:prstGeom>
            <a:noFill/>
            <a:ln w="9525">
              <a:noFill/>
              <a:miter lim="800000"/>
              <a:headEnd/>
              <a:tailEnd/>
            </a:ln>
          </p:spPr>
        </p:pic>
        <p:pic>
          <p:nvPicPr>
            <p:cNvPr id="13" name="Picture 1" descr="MCNA00656_0000%5b1%5d"/>
            <p:cNvPicPr>
              <a:picLocks noChangeAspect="1" noChangeArrowheads="1"/>
            </p:cNvPicPr>
            <p:nvPr/>
          </p:nvPicPr>
          <p:blipFill>
            <a:blip r:embed="rId3" cstate="print">
              <a:grayscl/>
            </a:blip>
            <a:srcRect/>
            <a:stretch>
              <a:fillRect/>
            </a:stretch>
          </p:blipFill>
          <p:spPr bwMode="auto">
            <a:xfrm>
              <a:off x="5897322" y="3646021"/>
              <a:ext cx="689219" cy="656725"/>
            </a:xfrm>
            <a:prstGeom prst="rect">
              <a:avLst/>
            </a:prstGeom>
            <a:noFill/>
            <a:ln w="9525">
              <a:noFill/>
              <a:miter lim="800000"/>
              <a:headEnd/>
              <a:tailEnd/>
            </a:ln>
          </p:spPr>
        </p:pic>
        <p:pic>
          <p:nvPicPr>
            <p:cNvPr id="14" name="Picture 1" descr="MCNA00656_0000%5b1%5d"/>
            <p:cNvPicPr>
              <a:picLocks noChangeAspect="1" noChangeArrowheads="1"/>
            </p:cNvPicPr>
            <p:nvPr/>
          </p:nvPicPr>
          <p:blipFill>
            <a:blip r:embed="rId3" cstate="print">
              <a:grayscl/>
            </a:blip>
            <a:srcRect/>
            <a:stretch>
              <a:fillRect/>
            </a:stretch>
          </p:blipFill>
          <p:spPr bwMode="auto">
            <a:xfrm>
              <a:off x="6649198" y="2954732"/>
              <a:ext cx="689219" cy="656725"/>
            </a:xfrm>
            <a:prstGeom prst="rect">
              <a:avLst/>
            </a:prstGeom>
            <a:noFill/>
            <a:ln w="9525">
              <a:noFill/>
              <a:miter lim="800000"/>
              <a:headEnd/>
              <a:tailEnd/>
            </a:ln>
          </p:spPr>
        </p:pic>
        <p:pic>
          <p:nvPicPr>
            <p:cNvPr id="15" name="Picture 1" descr="MCNA00656_0000%5b1%5d"/>
            <p:cNvPicPr>
              <a:picLocks noChangeAspect="1" noChangeArrowheads="1"/>
            </p:cNvPicPr>
            <p:nvPr/>
          </p:nvPicPr>
          <p:blipFill>
            <a:blip r:embed="rId3" cstate="print">
              <a:grayscl/>
            </a:blip>
            <a:srcRect/>
            <a:stretch>
              <a:fillRect/>
            </a:stretch>
          </p:blipFill>
          <p:spPr bwMode="auto">
            <a:xfrm>
              <a:off x="7401074" y="2954732"/>
              <a:ext cx="689219" cy="656725"/>
            </a:xfrm>
            <a:prstGeom prst="rect">
              <a:avLst/>
            </a:prstGeom>
            <a:noFill/>
            <a:ln w="9525">
              <a:noFill/>
              <a:miter lim="800000"/>
              <a:headEnd/>
              <a:tailEnd/>
            </a:ln>
          </p:spPr>
        </p:pic>
        <p:pic>
          <p:nvPicPr>
            <p:cNvPr id="17" name="Picture 2" descr="MCj02219890000[1]"/>
            <p:cNvPicPr>
              <a:picLocks noChangeAspect="1" noChangeArrowheads="1"/>
            </p:cNvPicPr>
            <p:nvPr/>
          </p:nvPicPr>
          <p:blipFill>
            <a:blip r:embed="rId4" cstate="print">
              <a:lum bright="-40000" contrast="40000"/>
            </a:blip>
            <a:srcRect/>
            <a:stretch>
              <a:fillRect/>
            </a:stretch>
          </p:blipFill>
          <p:spPr bwMode="auto">
            <a:xfrm>
              <a:off x="7401074" y="3715150"/>
              <a:ext cx="730990" cy="570314"/>
            </a:xfrm>
            <a:prstGeom prst="rect">
              <a:avLst/>
            </a:prstGeom>
            <a:noFill/>
            <a:ln w="9525">
              <a:noFill/>
              <a:miter lim="800000"/>
              <a:headEnd/>
              <a:tailEnd/>
            </a:ln>
          </p:spPr>
        </p:pic>
        <p:sp>
          <p:nvSpPr>
            <p:cNvPr id="18" name="Oval 17"/>
            <p:cNvSpPr/>
            <p:nvPr/>
          </p:nvSpPr>
          <p:spPr>
            <a:xfrm>
              <a:off x="5730239" y="2609087"/>
              <a:ext cx="1670835" cy="2142997"/>
            </a:xfrm>
            <a:prstGeom prst="ellipse">
              <a:avLst/>
            </a:prstGeom>
            <a:noFill/>
            <a:ln>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pic>
          <p:nvPicPr>
            <p:cNvPr id="8194" name="Picture 2" descr="MCj02219890000[1]"/>
            <p:cNvPicPr>
              <a:picLocks noChangeAspect="1" noChangeArrowheads="1"/>
            </p:cNvPicPr>
            <p:nvPr/>
          </p:nvPicPr>
          <p:blipFill>
            <a:blip r:embed="rId4" cstate="print">
              <a:lum bright="-40000" contrast="40000"/>
            </a:blip>
            <a:srcRect/>
            <a:stretch>
              <a:fillRect/>
            </a:stretch>
          </p:blipFill>
          <p:spPr bwMode="auto">
            <a:xfrm>
              <a:off x="7401074" y="3023861"/>
              <a:ext cx="730990" cy="570314"/>
            </a:xfrm>
            <a:prstGeom prst="rect">
              <a:avLst/>
            </a:prstGeom>
            <a:noFill/>
            <a:ln w="9525">
              <a:noFill/>
              <a:miter lim="800000"/>
              <a:headEnd/>
              <a:tailEnd/>
            </a:ln>
          </p:spPr>
        </p:pic>
      </p:grpSp>
      <p:grpSp>
        <p:nvGrpSpPr>
          <p:cNvPr id="32" name="Group 31"/>
          <p:cNvGrpSpPr/>
          <p:nvPr/>
        </p:nvGrpSpPr>
        <p:grpSpPr>
          <a:xfrm>
            <a:off x="438912" y="2279903"/>
            <a:ext cx="3875019" cy="2624719"/>
            <a:chOff x="304800" y="2057400"/>
            <a:chExt cx="3930616" cy="2743200"/>
          </a:xfrm>
        </p:grpSpPr>
        <p:grpSp>
          <p:nvGrpSpPr>
            <p:cNvPr id="2" name="Group 30"/>
            <p:cNvGrpSpPr/>
            <p:nvPr/>
          </p:nvGrpSpPr>
          <p:grpSpPr>
            <a:xfrm>
              <a:off x="1066800" y="3886200"/>
              <a:ext cx="457200" cy="914400"/>
              <a:chOff x="1066800" y="3886200"/>
              <a:chExt cx="457200" cy="914400"/>
            </a:xfrm>
          </p:grpSpPr>
          <p:sp>
            <p:nvSpPr>
              <p:cNvPr id="23" name="Rectangle 22"/>
              <p:cNvSpPr/>
              <p:nvPr/>
            </p:nvSpPr>
            <p:spPr>
              <a:xfrm>
                <a:off x="1066800" y="4343400"/>
                <a:ext cx="457200" cy="4572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p:cNvSpPr/>
              <p:nvPr/>
            </p:nvSpPr>
            <p:spPr>
              <a:xfrm>
                <a:off x="1066800" y="3886200"/>
                <a:ext cx="457200" cy="4572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 name="Group 29"/>
            <p:cNvGrpSpPr/>
            <p:nvPr/>
          </p:nvGrpSpPr>
          <p:grpSpPr>
            <a:xfrm>
              <a:off x="304800" y="2057400"/>
              <a:ext cx="457200" cy="2743200"/>
              <a:chOff x="381000" y="2057400"/>
              <a:chExt cx="457200" cy="2743200"/>
            </a:xfrm>
          </p:grpSpPr>
          <p:sp>
            <p:nvSpPr>
              <p:cNvPr id="19" name="Rectangle 18"/>
              <p:cNvSpPr/>
              <p:nvPr/>
            </p:nvSpPr>
            <p:spPr>
              <a:xfrm>
                <a:off x="381000" y="4343400"/>
                <a:ext cx="457200" cy="4572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p:nvSpPr>
            <p:spPr>
              <a:xfrm>
                <a:off x="381000" y="3886200"/>
                <a:ext cx="457200" cy="4572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381000" y="3429000"/>
                <a:ext cx="457200" cy="4572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p:cNvSpPr/>
              <p:nvPr/>
            </p:nvSpPr>
            <p:spPr>
              <a:xfrm>
                <a:off x="381000" y="2971800"/>
                <a:ext cx="457200" cy="4572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p:nvSpPr>
            <p:spPr>
              <a:xfrm>
                <a:off x="381000" y="2514600"/>
                <a:ext cx="457200" cy="4572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p:cNvSpPr/>
              <p:nvPr/>
            </p:nvSpPr>
            <p:spPr>
              <a:xfrm>
                <a:off x="381000" y="2057400"/>
                <a:ext cx="457200" cy="4572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8" name="Right Brace 27"/>
            <p:cNvSpPr/>
            <p:nvPr/>
          </p:nvSpPr>
          <p:spPr>
            <a:xfrm>
              <a:off x="838200" y="2057400"/>
              <a:ext cx="304800" cy="1828800"/>
            </a:xfrm>
            <a:prstGeom prst="rightBrace">
              <a:avLst/>
            </a:prstGeom>
            <a:ln/>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29" name="TextBox 28"/>
            <p:cNvSpPr txBox="1"/>
            <p:nvPr/>
          </p:nvSpPr>
          <p:spPr>
            <a:xfrm>
              <a:off x="1054608" y="2599944"/>
              <a:ext cx="3180808" cy="1015663"/>
            </a:xfrm>
            <a:prstGeom prst="rect">
              <a:avLst/>
            </a:prstGeom>
            <a:noFill/>
          </p:spPr>
          <p:txBody>
            <a:bodyPr wrap="none" rtlCol="0">
              <a:spAutoFit/>
            </a:bodyPr>
            <a:lstStyle/>
            <a:p>
              <a:r>
                <a:rPr lang="en-US" sz="2400" dirty="0"/>
                <a:t>the difference between </a:t>
              </a:r>
            </a:p>
            <a:p>
              <a:r>
                <a:rPr lang="en-US" sz="2400" dirty="0"/>
                <a:t>6 and 2 is </a:t>
              </a:r>
              <a:r>
                <a:rPr lang="en-US" sz="3600" b="1" dirty="0"/>
                <a:t>4</a:t>
              </a:r>
            </a:p>
          </p:txBody>
        </p:sp>
      </p:grpSp>
      <p:sp>
        <p:nvSpPr>
          <p:cNvPr id="4" name="TextBox 3"/>
          <p:cNvSpPr txBox="1"/>
          <p:nvPr/>
        </p:nvSpPr>
        <p:spPr>
          <a:xfrm>
            <a:off x="1443433" y="1323364"/>
            <a:ext cx="6480427" cy="400110"/>
          </a:xfrm>
          <a:prstGeom prst="rect">
            <a:avLst/>
          </a:prstGeom>
          <a:noFill/>
        </p:spPr>
        <p:txBody>
          <a:bodyPr wrap="square" rtlCol="0">
            <a:spAutoFit/>
          </a:bodyPr>
          <a:lstStyle/>
          <a:p>
            <a:r>
              <a:rPr lang="en-US" sz="2000" dirty="0"/>
              <a:t>component parts:   minuend  - subtrahend  =   difference</a:t>
            </a:r>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62597" y="5275384"/>
            <a:ext cx="8534400" cy="136222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267288"/>
            <a:ext cx="8534400" cy="1938992"/>
          </a:xfrm>
          <a:prstGeom prst="rect">
            <a:avLst/>
          </a:prstGeom>
          <a:noFill/>
        </p:spPr>
        <p:txBody>
          <a:bodyPr wrap="square" rtlCol="0">
            <a:spAutoFit/>
          </a:bodyPr>
          <a:lstStyle/>
          <a:p>
            <a:pPr algn="ctr"/>
            <a:r>
              <a:rPr lang="en-US" sz="6000" dirty="0">
                <a:latin typeface="Comic Sans MS" pitchFamily="66" charset="0"/>
              </a:rPr>
              <a:t>symmetric property </a:t>
            </a:r>
          </a:p>
          <a:p>
            <a:pPr algn="ctr"/>
            <a:r>
              <a:rPr lang="en-US" sz="6000" dirty="0">
                <a:latin typeface="Comic Sans MS" pitchFamily="66" charset="0"/>
              </a:rPr>
              <a:t>of equality</a:t>
            </a:r>
          </a:p>
        </p:txBody>
      </p:sp>
      <p:sp>
        <p:nvSpPr>
          <p:cNvPr id="10" name="TextBox 9"/>
          <p:cNvSpPr txBox="1"/>
          <p:nvPr/>
        </p:nvSpPr>
        <p:spPr>
          <a:xfrm>
            <a:off x="381000" y="5386754"/>
            <a:ext cx="8382000" cy="1200329"/>
          </a:xfrm>
          <a:prstGeom prst="rect">
            <a:avLst/>
          </a:prstGeom>
          <a:noFill/>
        </p:spPr>
        <p:txBody>
          <a:bodyPr wrap="square" rtlCol="0">
            <a:spAutoFit/>
          </a:bodyPr>
          <a:lstStyle/>
          <a:p>
            <a:pPr algn="ctr"/>
            <a:r>
              <a:rPr lang="en-US" sz="3600" dirty="0">
                <a:latin typeface="Comic Sans MS" pitchFamily="66" charset="0"/>
              </a:rPr>
              <a:t>the answer to an equation can be on</a:t>
            </a:r>
          </a:p>
          <a:p>
            <a:pPr algn="ctr"/>
            <a:r>
              <a:rPr lang="en-US" sz="3600" dirty="0">
                <a:latin typeface="Comic Sans MS" pitchFamily="66" charset="0"/>
              </a:rPr>
              <a:t>either side of the equal sign</a:t>
            </a:r>
          </a:p>
        </p:txBody>
      </p:sp>
      <p:sp>
        <p:nvSpPr>
          <p:cNvPr id="11" name="Rectangle 10"/>
          <p:cNvSpPr/>
          <p:nvPr/>
        </p:nvSpPr>
        <p:spPr>
          <a:xfrm>
            <a:off x="899409" y="2654202"/>
            <a:ext cx="7375161" cy="2246769"/>
          </a:xfrm>
          <a:prstGeom prst="rect">
            <a:avLst/>
          </a:prstGeom>
        </p:spPr>
        <p:txBody>
          <a:bodyPr wrap="square">
            <a:spAutoFit/>
          </a:bodyPr>
          <a:lstStyle/>
          <a:p>
            <a:r>
              <a:rPr lang="en-US" sz="5400" dirty="0">
                <a:latin typeface="Comic Sans MS" pitchFamily="66" charset="0"/>
              </a:rPr>
              <a:t>80 + 20 = 100</a:t>
            </a:r>
          </a:p>
          <a:p>
            <a:endParaRPr lang="en-US" sz="3200" dirty="0">
              <a:latin typeface="Comic Sans MS" pitchFamily="66" charset="0"/>
            </a:endParaRPr>
          </a:p>
          <a:p>
            <a:pPr algn="r"/>
            <a:r>
              <a:rPr lang="en-US" sz="5400" dirty="0">
                <a:latin typeface="Comic Sans MS" pitchFamily="66" charset="0"/>
              </a:rPr>
              <a:t>100 = 80 + 20</a:t>
            </a:r>
            <a:endParaRPr lang="en-US" sz="5400" dirty="0"/>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533400" y="152400"/>
            <a:ext cx="8077200" cy="2123658"/>
          </a:xfrm>
          <a:prstGeom prst="rect">
            <a:avLst/>
          </a:prstGeom>
          <a:noFill/>
        </p:spPr>
        <p:txBody>
          <a:bodyPr wrap="square" rtlCol="0">
            <a:spAutoFit/>
          </a:bodyPr>
          <a:lstStyle/>
          <a:p>
            <a:pPr algn="ctr"/>
            <a:r>
              <a:rPr lang="en-US" sz="6600" dirty="0">
                <a:latin typeface="Comic Sans MS" pitchFamily="66" charset="0"/>
              </a:rPr>
              <a:t>symmetry </a:t>
            </a:r>
          </a:p>
          <a:p>
            <a:pPr algn="ctr"/>
            <a:r>
              <a:rPr lang="en-US" sz="6600" dirty="0">
                <a:latin typeface="Comic Sans MS" pitchFamily="66" charset="0"/>
              </a:rPr>
              <a:t>(line symmetry)</a:t>
            </a:r>
          </a:p>
        </p:txBody>
      </p:sp>
      <p:sp>
        <p:nvSpPr>
          <p:cNvPr id="10" name="TextBox 9"/>
          <p:cNvSpPr txBox="1"/>
          <p:nvPr/>
        </p:nvSpPr>
        <p:spPr>
          <a:xfrm>
            <a:off x="381000" y="4834596"/>
            <a:ext cx="8382000" cy="1754326"/>
          </a:xfrm>
          <a:prstGeom prst="rect">
            <a:avLst/>
          </a:prstGeom>
          <a:noFill/>
        </p:spPr>
        <p:txBody>
          <a:bodyPr wrap="square" rtlCol="0">
            <a:spAutoFit/>
          </a:bodyPr>
          <a:lstStyle/>
          <a:p>
            <a:pPr algn="ctr"/>
            <a:r>
              <a:rPr lang="en-US" sz="3500" dirty="0">
                <a:latin typeface="Comic Sans MS" pitchFamily="66" charset="0"/>
              </a:rPr>
              <a:t>a line that divides a figure into </a:t>
            </a:r>
          </a:p>
          <a:p>
            <a:pPr algn="ctr"/>
            <a:r>
              <a:rPr lang="en-US" sz="3500" dirty="0">
                <a:latin typeface="Comic Sans MS" pitchFamily="66" charset="0"/>
              </a:rPr>
              <a:t>two congruent halves that are </a:t>
            </a:r>
          </a:p>
          <a:p>
            <a:pPr algn="ctr"/>
            <a:r>
              <a:rPr lang="en-US" sz="3500" dirty="0">
                <a:latin typeface="Comic Sans MS" pitchFamily="66" charset="0"/>
              </a:rPr>
              <a:t>mirror images of each other</a:t>
            </a:r>
          </a:p>
        </p:txBody>
      </p:sp>
      <p:grpSp>
        <p:nvGrpSpPr>
          <p:cNvPr id="2" name="Group 1"/>
          <p:cNvGrpSpPr>
            <a:grpSpLocks/>
          </p:cNvGrpSpPr>
          <p:nvPr/>
        </p:nvGrpSpPr>
        <p:grpSpPr bwMode="auto">
          <a:xfrm>
            <a:off x="3776472" y="2307336"/>
            <a:ext cx="1577975" cy="2209800"/>
            <a:chOff x="9360" y="7650"/>
            <a:chExt cx="1665" cy="2340"/>
          </a:xfrm>
        </p:grpSpPr>
        <p:sp>
          <p:nvSpPr>
            <p:cNvPr id="6146" name="AutoShape 2"/>
            <p:cNvSpPr>
              <a:spLocks noChangeArrowheads="1"/>
            </p:cNvSpPr>
            <p:nvPr/>
          </p:nvSpPr>
          <p:spPr bwMode="auto">
            <a:xfrm>
              <a:off x="9360" y="8070"/>
              <a:ext cx="1665" cy="1440"/>
            </a:xfrm>
            <a:prstGeom prst="hexagon">
              <a:avLst>
                <a:gd name="adj" fmla="val 28906"/>
                <a:gd name="vf" fmla="val 115470"/>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147" name="Line 3"/>
            <p:cNvSpPr>
              <a:spLocks noChangeShapeType="1"/>
            </p:cNvSpPr>
            <p:nvPr/>
          </p:nvSpPr>
          <p:spPr bwMode="auto">
            <a:xfrm>
              <a:off x="10200" y="7650"/>
              <a:ext cx="30" cy="2340"/>
            </a:xfrm>
            <a:prstGeom prst="line">
              <a:avLst/>
            </a:prstGeom>
            <a:noFill/>
            <a:ln w="38100">
              <a:solidFill>
                <a:srgbClr val="000000"/>
              </a:solidFill>
              <a:prstDash val="sysDot"/>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3" name="Group 4"/>
          <p:cNvGrpSpPr>
            <a:grpSpLocks/>
          </p:cNvGrpSpPr>
          <p:nvPr/>
        </p:nvGrpSpPr>
        <p:grpSpPr bwMode="auto">
          <a:xfrm>
            <a:off x="6315456" y="2724912"/>
            <a:ext cx="2095500" cy="1397000"/>
            <a:chOff x="11295" y="9330"/>
            <a:chExt cx="2340" cy="1440"/>
          </a:xfrm>
        </p:grpSpPr>
        <p:sp>
          <p:nvSpPr>
            <p:cNvPr id="6149" name="AutoShape 5"/>
            <p:cNvSpPr>
              <a:spLocks noChangeArrowheads="1"/>
            </p:cNvSpPr>
            <p:nvPr/>
          </p:nvSpPr>
          <p:spPr bwMode="auto">
            <a:xfrm>
              <a:off x="11640" y="9330"/>
              <a:ext cx="1665" cy="1440"/>
            </a:xfrm>
            <a:prstGeom prst="hexagon">
              <a:avLst>
                <a:gd name="adj" fmla="val 28906"/>
                <a:gd name="vf" fmla="val 115470"/>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150" name="Line 6"/>
            <p:cNvSpPr>
              <a:spLocks noChangeShapeType="1"/>
            </p:cNvSpPr>
            <p:nvPr/>
          </p:nvSpPr>
          <p:spPr bwMode="auto">
            <a:xfrm rot="5400000">
              <a:off x="12450" y="8910"/>
              <a:ext cx="30" cy="2340"/>
            </a:xfrm>
            <a:prstGeom prst="line">
              <a:avLst/>
            </a:prstGeom>
            <a:noFill/>
            <a:ln w="38100">
              <a:solidFill>
                <a:srgbClr val="000000"/>
              </a:solidFill>
              <a:prstDash val="sysDot"/>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1" name="Group 4"/>
          <p:cNvGrpSpPr>
            <a:grpSpLocks/>
          </p:cNvGrpSpPr>
          <p:nvPr/>
        </p:nvGrpSpPr>
        <p:grpSpPr bwMode="auto">
          <a:xfrm rot="3563466" flipH="1">
            <a:off x="865631" y="2767584"/>
            <a:ext cx="2095500" cy="1397000"/>
            <a:chOff x="11295" y="9330"/>
            <a:chExt cx="2340" cy="1440"/>
          </a:xfrm>
        </p:grpSpPr>
        <p:sp>
          <p:nvSpPr>
            <p:cNvPr id="12" name="AutoShape 5"/>
            <p:cNvSpPr>
              <a:spLocks noChangeArrowheads="1"/>
            </p:cNvSpPr>
            <p:nvPr/>
          </p:nvSpPr>
          <p:spPr bwMode="auto">
            <a:xfrm>
              <a:off x="11640" y="9330"/>
              <a:ext cx="1665" cy="1440"/>
            </a:xfrm>
            <a:prstGeom prst="hexagon">
              <a:avLst>
                <a:gd name="adj" fmla="val 28906"/>
                <a:gd name="vf" fmla="val 115470"/>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 name="Line 6"/>
            <p:cNvSpPr>
              <a:spLocks noChangeShapeType="1"/>
            </p:cNvSpPr>
            <p:nvPr/>
          </p:nvSpPr>
          <p:spPr bwMode="auto">
            <a:xfrm rot="5400000">
              <a:off x="12450" y="8910"/>
              <a:ext cx="30" cy="2340"/>
            </a:xfrm>
            <a:prstGeom prst="line">
              <a:avLst/>
            </a:prstGeom>
            <a:noFill/>
            <a:ln w="38100">
              <a:solidFill>
                <a:srgbClr val="000000"/>
              </a:solidFill>
              <a:prstDash val="sysDot"/>
              <a:round/>
              <a:headEnd/>
              <a:tailEnd/>
            </a:ln>
          </p:spPr>
          <p:txBody>
            <a:bodyPr vert="horz" wrap="square" lIns="91440" tIns="45720" rIns="91440" bIns="45720" numCol="1" anchor="t" anchorCtr="0" compatLnSpc="1">
              <a:prstTxWarp prst="textNoShape">
                <a:avLst/>
              </a:prstTxWarp>
            </a:bodyPr>
            <a:lstStyle/>
            <a:p>
              <a:endParaRPr lang="en-US"/>
            </a:p>
          </p:txBody>
        </p:sp>
      </p:gr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9070" y="1491518"/>
            <a:ext cx="7818643" cy="1107996"/>
          </a:xfrm>
          <a:prstGeom prst="rect">
            <a:avLst/>
          </a:prstGeom>
        </p:spPr>
        <p:txBody>
          <a:bodyPr wrap="square">
            <a:spAutoFit/>
          </a:bodyPr>
          <a:lstStyle/>
          <a:p>
            <a:pPr algn="ctr"/>
            <a:r>
              <a:rPr lang="en-US" sz="6600" dirty="0">
                <a:latin typeface="Comic Sans MS" panose="030F0702030302020204" pitchFamily="66" charset="0"/>
              </a:rPr>
              <a:t>three dimensional </a:t>
            </a:r>
          </a:p>
        </p:txBody>
      </p:sp>
      <p:sp>
        <p:nvSpPr>
          <p:cNvPr id="3" name="TextBox 2"/>
          <p:cNvSpPr txBox="1"/>
          <p:nvPr/>
        </p:nvSpPr>
        <p:spPr>
          <a:xfrm>
            <a:off x="387626" y="4644059"/>
            <a:ext cx="8010939" cy="1107996"/>
          </a:xfrm>
          <a:prstGeom prst="rect">
            <a:avLst/>
          </a:prstGeom>
          <a:noFill/>
          <a:ln>
            <a:solidFill>
              <a:schemeClr val="tx1"/>
            </a:solidFill>
          </a:ln>
        </p:spPr>
        <p:txBody>
          <a:bodyPr wrap="square" rtlCol="0">
            <a:spAutoFit/>
          </a:bodyPr>
          <a:lstStyle/>
          <a:p>
            <a:r>
              <a:rPr lang="en-US" sz="3300" dirty="0">
                <a:latin typeface="Comic Sans MS" panose="030F0702030302020204" pitchFamily="66" charset="0"/>
              </a:rPr>
              <a:t>having three dimensions: length, width, and height</a:t>
            </a:r>
          </a:p>
        </p:txBody>
      </p:sp>
      <p:pic>
        <p:nvPicPr>
          <p:cNvPr id="4" name="Picture 3"/>
          <p:cNvPicPr>
            <a:picLocks noChangeAspect="1"/>
          </p:cNvPicPr>
          <p:nvPr/>
        </p:nvPicPr>
        <p:blipFill>
          <a:blip r:embed="rId3">
            <a:clrChange>
              <a:clrFrom>
                <a:srgbClr val="000000"/>
              </a:clrFrom>
              <a:clrTo>
                <a:srgbClr val="000000">
                  <a:alpha val="0"/>
                </a:srgbClr>
              </a:clrTo>
            </a:clrChange>
          </a:blip>
          <a:stretch>
            <a:fillRect/>
          </a:stretch>
        </p:blipFill>
        <p:spPr>
          <a:xfrm>
            <a:off x="3135485" y="2632006"/>
            <a:ext cx="3071334" cy="1505157"/>
          </a:xfrm>
          <a:prstGeom prst="rect">
            <a:avLst/>
          </a:prstGeom>
        </p:spPr>
      </p:pic>
      <p:cxnSp>
        <p:nvCxnSpPr>
          <p:cNvPr id="5" name="Straight Arrow Connector 4"/>
          <p:cNvCxnSpPr/>
          <p:nvPr/>
        </p:nvCxnSpPr>
        <p:spPr>
          <a:xfrm>
            <a:off x="5874027" y="2348740"/>
            <a:ext cx="69574" cy="566531"/>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505585243"/>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28600" y="5106572"/>
            <a:ext cx="8686800" cy="144662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533400" y="304800"/>
            <a:ext cx="8153400" cy="1446550"/>
          </a:xfrm>
          <a:prstGeom prst="rect">
            <a:avLst/>
          </a:prstGeom>
          <a:noFill/>
        </p:spPr>
        <p:txBody>
          <a:bodyPr wrap="square" rtlCol="0">
            <a:spAutoFit/>
          </a:bodyPr>
          <a:lstStyle/>
          <a:p>
            <a:pPr algn="ctr"/>
            <a:r>
              <a:rPr lang="en-US" sz="8800" dirty="0">
                <a:latin typeface="Comic Sans MS" pitchFamily="66" charset="0"/>
              </a:rPr>
              <a:t>time</a:t>
            </a:r>
          </a:p>
        </p:txBody>
      </p:sp>
      <p:sp>
        <p:nvSpPr>
          <p:cNvPr id="10" name="TextBox 9"/>
          <p:cNvSpPr txBox="1"/>
          <p:nvPr/>
        </p:nvSpPr>
        <p:spPr>
          <a:xfrm>
            <a:off x="228600" y="5110091"/>
            <a:ext cx="8686800" cy="1323439"/>
          </a:xfrm>
          <a:prstGeom prst="rect">
            <a:avLst/>
          </a:prstGeom>
          <a:noFill/>
        </p:spPr>
        <p:txBody>
          <a:bodyPr wrap="square" rtlCol="0">
            <a:spAutoFit/>
          </a:bodyPr>
          <a:lstStyle/>
          <a:p>
            <a:pPr algn="ctr"/>
            <a:r>
              <a:rPr lang="en-US" sz="4000" dirty="0">
                <a:latin typeface="Comic Sans MS" pitchFamily="66" charset="0"/>
              </a:rPr>
              <a:t>the way we measure years, days, minutes, etc.</a:t>
            </a:r>
          </a:p>
        </p:txBody>
      </p:sp>
      <p:pic>
        <p:nvPicPr>
          <p:cNvPr id="8193" name="Picture 1" descr="j0314191"/>
          <p:cNvPicPr>
            <a:picLocks noChangeAspect="1" noChangeArrowheads="1"/>
          </p:cNvPicPr>
          <p:nvPr/>
        </p:nvPicPr>
        <p:blipFill>
          <a:blip r:embed="rId3" cstate="print"/>
          <a:srcRect/>
          <a:stretch>
            <a:fillRect/>
          </a:stretch>
        </p:blipFill>
        <p:spPr bwMode="auto">
          <a:xfrm>
            <a:off x="685800" y="2519290"/>
            <a:ext cx="2006600" cy="2006600"/>
          </a:xfrm>
          <a:prstGeom prst="rect">
            <a:avLst/>
          </a:prstGeom>
          <a:noFill/>
          <a:ln w="9525">
            <a:noFill/>
            <a:miter lim="800000"/>
            <a:headEnd/>
            <a:tailEnd/>
          </a:ln>
        </p:spPr>
      </p:pic>
      <p:pic>
        <p:nvPicPr>
          <p:cNvPr id="1026" name="Picture 2" descr="C:\Documents and Settings\jgarretson\Local Settings\Temporary Internet Files\Content.IE5\K50IN6PQ\MC900232239[1].wmf"/>
          <p:cNvPicPr>
            <a:picLocks noChangeAspect="1" noChangeArrowheads="1"/>
          </p:cNvPicPr>
          <p:nvPr/>
        </p:nvPicPr>
        <p:blipFill>
          <a:blip r:embed="rId4" cstate="print">
            <a:grayscl/>
          </a:blip>
          <a:srcRect/>
          <a:stretch>
            <a:fillRect/>
          </a:stretch>
        </p:blipFill>
        <p:spPr bwMode="auto">
          <a:xfrm>
            <a:off x="6367272" y="3067777"/>
            <a:ext cx="2228661" cy="1394234"/>
          </a:xfrm>
          <a:prstGeom prst="rect">
            <a:avLst/>
          </a:prstGeom>
          <a:noFill/>
        </p:spPr>
      </p:pic>
      <p:pic>
        <p:nvPicPr>
          <p:cNvPr id="11" name="Picture 10" descr="calendar.jpg"/>
          <p:cNvPicPr>
            <a:picLocks noChangeAspect="1"/>
          </p:cNvPicPr>
          <p:nvPr/>
        </p:nvPicPr>
        <p:blipFill>
          <a:blip r:embed="rId5" cstate="print"/>
          <a:srcRect b="16923"/>
          <a:stretch>
            <a:fillRect/>
          </a:stretch>
        </p:blipFill>
        <p:spPr>
          <a:xfrm>
            <a:off x="2921702" y="1572769"/>
            <a:ext cx="3096383" cy="1987295"/>
          </a:xfrm>
          <a:prstGeom prst="rect">
            <a:avLst/>
          </a:prstGeom>
        </p:spPr>
      </p:pic>
    </p:spTree>
    <p:extLst>
      <p:ext uri="{BB962C8B-B14F-4D97-AF65-F5344CB8AC3E}">
        <p14:creationId xmlns:p14="http://schemas.microsoft.com/office/powerpoint/2010/main" val="59873484"/>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trapezoid</a:t>
            </a:r>
          </a:p>
        </p:txBody>
      </p:sp>
      <p:sp>
        <p:nvSpPr>
          <p:cNvPr id="10" name="TextBox 9"/>
          <p:cNvSpPr txBox="1"/>
          <p:nvPr/>
        </p:nvSpPr>
        <p:spPr>
          <a:xfrm>
            <a:off x="381000" y="5061680"/>
            <a:ext cx="8382000" cy="1323439"/>
          </a:xfrm>
          <a:prstGeom prst="rect">
            <a:avLst/>
          </a:prstGeom>
          <a:noFill/>
        </p:spPr>
        <p:txBody>
          <a:bodyPr wrap="square" rtlCol="0">
            <a:spAutoFit/>
          </a:bodyPr>
          <a:lstStyle/>
          <a:p>
            <a:pPr algn="ctr"/>
            <a:r>
              <a:rPr lang="en-US" sz="4000" dirty="0">
                <a:latin typeface="Comic Sans MS" pitchFamily="66" charset="0"/>
              </a:rPr>
              <a:t>a quadrilateral with </a:t>
            </a:r>
            <a:r>
              <a:rPr lang="en-US" sz="4000" i="1" dirty="0">
                <a:latin typeface="Comic Sans MS" pitchFamily="66" charset="0"/>
              </a:rPr>
              <a:t>at least </a:t>
            </a:r>
            <a:r>
              <a:rPr lang="en-US" sz="4000" dirty="0">
                <a:latin typeface="Comic Sans MS" pitchFamily="66" charset="0"/>
              </a:rPr>
              <a:t>one pair of parallel sides</a:t>
            </a:r>
          </a:p>
        </p:txBody>
      </p:sp>
      <p:sp>
        <p:nvSpPr>
          <p:cNvPr id="3074" name="AutoShape 2"/>
          <p:cNvSpPr>
            <a:spLocks noChangeArrowheads="1"/>
          </p:cNvSpPr>
          <p:nvPr/>
        </p:nvSpPr>
        <p:spPr bwMode="auto">
          <a:xfrm>
            <a:off x="702372" y="2254027"/>
            <a:ext cx="3391646" cy="964821"/>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grpSp>
        <p:nvGrpSpPr>
          <p:cNvPr id="2" name="Group 3"/>
          <p:cNvGrpSpPr>
            <a:grpSpLocks/>
          </p:cNvGrpSpPr>
          <p:nvPr/>
        </p:nvGrpSpPr>
        <p:grpSpPr bwMode="auto">
          <a:xfrm rot="16200000">
            <a:off x="6371866" y="1572394"/>
            <a:ext cx="1126811" cy="1937498"/>
            <a:chOff x="1530" y="8280"/>
            <a:chExt cx="1470" cy="2550"/>
          </a:xfrm>
        </p:grpSpPr>
        <p:sp>
          <p:nvSpPr>
            <p:cNvPr id="3076" name="Line 4"/>
            <p:cNvSpPr>
              <a:spLocks noChangeShapeType="1"/>
            </p:cNvSpPr>
            <p:nvPr/>
          </p:nvSpPr>
          <p:spPr bwMode="auto">
            <a:xfrm>
              <a:off x="1530" y="8280"/>
              <a:ext cx="0" cy="2550"/>
            </a:xfrm>
            <a:prstGeom prst="line">
              <a:avLst/>
            </a:prstGeom>
            <a:no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077" name="Line 5"/>
            <p:cNvSpPr>
              <a:spLocks noChangeShapeType="1"/>
            </p:cNvSpPr>
            <p:nvPr/>
          </p:nvSpPr>
          <p:spPr bwMode="auto">
            <a:xfrm>
              <a:off x="2970" y="9390"/>
              <a:ext cx="0" cy="1110"/>
            </a:xfrm>
            <a:prstGeom prst="line">
              <a:avLst/>
            </a:prstGeom>
            <a:no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078" name="Line 6"/>
            <p:cNvSpPr>
              <a:spLocks noChangeShapeType="1"/>
            </p:cNvSpPr>
            <p:nvPr/>
          </p:nvSpPr>
          <p:spPr bwMode="auto">
            <a:xfrm flipV="1">
              <a:off x="1530" y="10500"/>
              <a:ext cx="1470" cy="330"/>
            </a:xfrm>
            <a:prstGeom prst="line">
              <a:avLst/>
            </a:prstGeom>
            <a:no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079" name="Line 7"/>
            <p:cNvSpPr>
              <a:spLocks noChangeShapeType="1"/>
            </p:cNvSpPr>
            <p:nvPr/>
          </p:nvSpPr>
          <p:spPr bwMode="auto">
            <a:xfrm>
              <a:off x="1530" y="8280"/>
              <a:ext cx="1440" cy="1110"/>
            </a:xfrm>
            <a:prstGeom prst="line">
              <a:avLst/>
            </a:prstGeom>
            <a:no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3" name="Parallelogram 2"/>
          <p:cNvSpPr/>
          <p:nvPr/>
        </p:nvSpPr>
        <p:spPr>
          <a:xfrm>
            <a:off x="4572000" y="3449782"/>
            <a:ext cx="2296391" cy="1018309"/>
          </a:xfrm>
          <a:prstGeom prst="parallelogram">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2649682" y="3512128"/>
            <a:ext cx="945573" cy="955963"/>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120640"/>
            <a:ext cx="8534400" cy="143256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triangle</a:t>
            </a:r>
          </a:p>
        </p:txBody>
      </p:sp>
      <p:sp>
        <p:nvSpPr>
          <p:cNvPr id="10" name="TextBox 9"/>
          <p:cNvSpPr txBox="1"/>
          <p:nvPr/>
        </p:nvSpPr>
        <p:spPr>
          <a:xfrm>
            <a:off x="381000" y="5488744"/>
            <a:ext cx="8382000" cy="707886"/>
          </a:xfrm>
          <a:prstGeom prst="rect">
            <a:avLst/>
          </a:prstGeom>
          <a:noFill/>
        </p:spPr>
        <p:txBody>
          <a:bodyPr wrap="square" rtlCol="0">
            <a:spAutoFit/>
          </a:bodyPr>
          <a:lstStyle/>
          <a:p>
            <a:pPr algn="ctr"/>
            <a:r>
              <a:rPr lang="en-US" sz="4000" dirty="0">
                <a:latin typeface="Comic Sans MS" pitchFamily="66" charset="0"/>
              </a:rPr>
              <a:t>a polygon with 3 sides</a:t>
            </a:r>
          </a:p>
        </p:txBody>
      </p:sp>
      <p:grpSp>
        <p:nvGrpSpPr>
          <p:cNvPr id="2" name="Group 13"/>
          <p:cNvGrpSpPr/>
          <p:nvPr/>
        </p:nvGrpSpPr>
        <p:grpSpPr>
          <a:xfrm>
            <a:off x="647116" y="2590800"/>
            <a:ext cx="7877810" cy="1882726"/>
            <a:chOff x="838200" y="2590800"/>
            <a:chExt cx="7588250" cy="1543050"/>
          </a:xfrm>
        </p:grpSpPr>
        <p:sp>
          <p:nvSpPr>
            <p:cNvPr id="7171" name="AutoShape 3"/>
            <p:cNvSpPr>
              <a:spLocks noChangeArrowheads="1"/>
            </p:cNvSpPr>
            <p:nvPr/>
          </p:nvSpPr>
          <p:spPr bwMode="auto">
            <a:xfrm>
              <a:off x="838200" y="2590800"/>
              <a:ext cx="1673720" cy="1447800"/>
            </a:xfrm>
            <a:prstGeom prst="triangle">
              <a:avLst>
                <a:gd name="adj" fmla="val 50000"/>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7172" name="AutoShape 4"/>
            <p:cNvSpPr>
              <a:spLocks noChangeArrowheads="1"/>
            </p:cNvSpPr>
            <p:nvPr/>
          </p:nvSpPr>
          <p:spPr bwMode="auto">
            <a:xfrm>
              <a:off x="7016868" y="2724150"/>
              <a:ext cx="1409582" cy="1409700"/>
            </a:xfrm>
            <a:prstGeom prst="rtTriangle">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3" name="Group 12"/>
          <p:cNvGrpSpPr/>
          <p:nvPr/>
        </p:nvGrpSpPr>
        <p:grpSpPr>
          <a:xfrm>
            <a:off x="2869809" y="2155772"/>
            <a:ext cx="3378591" cy="1515895"/>
            <a:chOff x="3035751" y="2800350"/>
            <a:chExt cx="3212649" cy="1238250"/>
          </a:xfrm>
        </p:grpSpPr>
        <p:sp>
          <p:nvSpPr>
            <p:cNvPr id="7174" name="Line 6"/>
            <p:cNvSpPr>
              <a:spLocks noChangeShapeType="1"/>
            </p:cNvSpPr>
            <p:nvPr/>
          </p:nvSpPr>
          <p:spPr bwMode="auto">
            <a:xfrm>
              <a:off x="3035751" y="2800350"/>
              <a:ext cx="1695308" cy="1219200"/>
            </a:xfrm>
            <a:prstGeom prst="line">
              <a:avLst/>
            </a:prstGeom>
            <a:no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7175" name="Line 7"/>
            <p:cNvSpPr>
              <a:spLocks noChangeShapeType="1"/>
            </p:cNvSpPr>
            <p:nvPr/>
          </p:nvSpPr>
          <p:spPr bwMode="auto">
            <a:xfrm>
              <a:off x="3047999" y="2819400"/>
              <a:ext cx="3200401" cy="914400"/>
            </a:xfrm>
            <a:prstGeom prst="line">
              <a:avLst/>
            </a:prstGeom>
            <a:no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7176" name="Line 8"/>
            <p:cNvSpPr>
              <a:spLocks noChangeShapeType="1"/>
            </p:cNvSpPr>
            <p:nvPr/>
          </p:nvSpPr>
          <p:spPr bwMode="auto">
            <a:xfrm flipV="1">
              <a:off x="4731059" y="3733800"/>
              <a:ext cx="1466727" cy="304800"/>
            </a:xfrm>
            <a:prstGeom prst="line">
              <a:avLst/>
            </a:prstGeom>
            <a:no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grpSp>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57757" y="1392127"/>
            <a:ext cx="7959470" cy="1015663"/>
          </a:xfrm>
          <a:prstGeom prst="rect">
            <a:avLst/>
          </a:prstGeom>
        </p:spPr>
        <p:txBody>
          <a:bodyPr wrap="square">
            <a:spAutoFit/>
          </a:bodyPr>
          <a:lstStyle/>
          <a:p>
            <a:pPr algn="ctr"/>
            <a:r>
              <a:rPr lang="en-US" sz="6000" dirty="0">
                <a:latin typeface="Comic Sans MS" panose="030F0702030302020204" pitchFamily="66" charset="0"/>
              </a:rPr>
              <a:t>two dimensional</a:t>
            </a:r>
          </a:p>
        </p:txBody>
      </p:sp>
      <p:sp>
        <p:nvSpPr>
          <p:cNvPr id="3" name="TextBox 2"/>
          <p:cNvSpPr txBox="1"/>
          <p:nvPr/>
        </p:nvSpPr>
        <p:spPr>
          <a:xfrm>
            <a:off x="387626" y="4644059"/>
            <a:ext cx="8010939" cy="600164"/>
          </a:xfrm>
          <a:prstGeom prst="rect">
            <a:avLst/>
          </a:prstGeom>
          <a:noFill/>
          <a:ln>
            <a:solidFill>
              <a:schemeClr val="tx1"/>
            </a:solidFill>
          </a:ln>
        </p:spPr>
        <p:txBody>
          <a:bodyPr wrap="square" rtlCol="0">
            <a:spAutoFit/>
          </a:bodyPr>
          <a:lstStyle/>
          <a:p>
            <a:r>
              <a:rPr lang="en-US" sz="3300" dirty="0">
                <a:latin typeface="Comic Sans MS" panose="030F0702030302020204" pitchFamily="66" charset="0"/>
              </a:rPr>
              <a:t>having two dimensions, length and width</a:t>
            </a:r>
          </a:p>
        </p:txBody>
      </p:sp>
      <p:pic>
        <p:nvPicPr>
          <p:cNvPr id="4" name="Picture 3"/>
          <p:cNvPicPr>
            <a:picLocks noChangeAspect="1"/>
          </p:cNvPicPr>
          <p:nvPr/>
        </p:nvPicPr>
        <p:blipFill>
          <a:blip r:embed="rId3">
            <a:clrChange>
              <a:clrFrom>
                <a:srgbClr val="000000"/>
              </a:clrFrom>
              <a:clrTo>
                <a:srgbClr val="000000">
                  <a:alpha val="0"/>
                </a:srgbClr>
              </a:clrTo>
            </a:clrChange>
          </a:blip>
          <a:stretch>
            <a:fillRect/>
          </a:stretch>
        </p:blipFill>
        <p:spPr>
          <a:xfrm>
            <a:off x="3135485" y="2632006"/>
            <a:ext cx="3071334" cy="1505157"/>
          </a:xfrm>
          <a:prstGeom prst="rect">
            <a:avLst/>
          </a:prstGeom>
        </p:spPr>
      </p:pic>
      <p:cxnSp>
        <p:nvCxnSpPr>
          <p:cNvPr id="6" name="Straight Arrow Connector 5"/>
          <p:cNvCxnSpPr/>
          <p:nvPr/>
        </p:nvCxnSpPr>
        <p:spPr>
          <a:xfrm>
            <a:off x="4393096" y="2238789"/>
            <a:ext cx="69574" cy="566531"/>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401030643"/>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120640"/>
            <a:ext cx="8534400" cy="143256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unit fraction</a:t>
            </a:r>
          </a:p>
        </p:txBody>
      </p:sp>
      <p:sp>
        <p:nvSpPr>
          <p:cNvPr id="10" name="TextBox 9"/>
          <p:cNvSpPr txBox="1"/>
          <p:nvPr/>
        </p:nvSpPr>
        <p:spPr>
          <a:xfrm>
            <a:off x="304800" y="5120640"/>
            <a:ext cx="8382000" cy="1446550"/>
          </a:xfrm>
          <a:prstGeom prst="rect">
            <a:avLst/>
          </a:prstGeom>
          <a:noFill/>
        </p:spPr>
        <p:txBody>
          <a:bodyPr wrap="square" rtlCol="0">
            <a:spAutoFit/>
          </a:bodyPr>
          <a:lstStyle/>
          <a:p>
            <a:pPr algn="ctr"/>
            <a:r>
              <a:rPr lang="en-US" sz="3200" dirty="0">
                <a:latin typeface="Comic Sans MS" pitchFamily="66" charset="0"/>
              </a:rPr>
              <a:t>when a whole is divided into equal parts, a unit fraction is one of those parts.</a:t>
            </a:r>
          </a:p>
          <a:p>
            <a:pPr algn="ctr"/>
            <a:r>
              <a:rPr lang="en-US" sz="2400" dirty="0">
                <a:latin typeface="Comic Sans MS" pitchFamily="66" charset="0"/>
              </a:rPr>
              <a:t>(A unit fraction has a numerator that is 1.)</a:t>
            </a:r>
          </a:p>
        </p:txBody>
      </p:sp>
      <p:grpSp>
        <p:nvGrpSpPr>
          <p:cNvPr id="24" name="Group 23"/>
          <p:cNvGrpSpPr/>
          <p:nvPr/>
        </p:nvGrpSpPr>
        <p:grpSpPr>
          <a:xfrm>
            <a:off x="901808" y="3256262"/>
            <a:ext cx="7162800" cy="1003713"/>
            <a:chOff x="901808" y="3256262"/>
            <a:chExt cx="7162800" cy="1003713"/>
          </a:xfrm>
        </p:grpSpPr>
        <p:cxnSp>
          <p:nvCxnSpPr>
            <p:cNvPr id="3" name="Straight Arrow Connector 2"/>
            <p:cNvCxnSpPr/>
            <p:nvPr/>
          </p:nvCxnSpPr>
          <p:spPr>
            <a:xfrm>
              <a:off x="901808" y="3424251"/>
              <a:ext cx="7162800" cy="38100"/>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cxnSp>
          <p:nvCxnSpPr>
            <p:cNvPr id="5" name="Straight Connector 4"/>
            <p:cNvCxnSpPr/>
            <p:nvPr/>
          </p:nvCxnSpPr>
          <p:spPr>
            <a:xfrm>
              <a:off x="1280160" y="3256262"/>
              <a:ext cx="7951" cy="389614"/>
            </a:xfrm>
            <a:prstGeom prst="line">
              <a:avLst/>
            </a:prstGeom>
          </p:spPr>
          <p:style>
            <a:lnRef idx="2">
              <a:schemeClr val="dk1"/>
            </a:lnRef>
            <a:fillRef idx="0">
              <a:schemeClr val="dk1"/>
            </a:fillRef>
            <a:effectRef idx="1">
              <a:schemeClr val="dk1"/>
            </a:effectRef>
            <a:fontRef idx="minor">
              <a:schemeClr val="tx1"/>
            </a:fontRef>
          </p:style>
        </p:cxnSp>
        <p:cxnSp>
          <p:nvCxnSpPr>
            <p:cNvPr id="11" name="Straight Connector 10"/>
            <p:cNvCxnSpPr/>
            <p:nvPr/>
          </p:nvCxnSpPr>
          <p:spPr>
            <a:xfrm>
              <a:off x="7294097" y="3273844"/>
              <a:ext cx="7951" cy="389614"/>
            </a:xfrm>
            <a:prstGeom prst="line">
              <a:avLst/>
            </a:prstGeom>
          </p:spPr>
          <p:style>
            <a:lnRef idx="2">
              <a:schemeClr val="dk1"/>
            </a:lnRef>
            <a:fillRef idx="0">
              <a:schemeClr val="dk1"/>
            </a:fillRef>
            <a:effectRef idx="1">
              <a:schemeClr val="dk1"/>
            </a:effectRef>
            <a:fontRef idx="minor">
              <a:schemeClr val="tx1"/>
            </a:fontRef>
          </p:style>
        </p:cxnSp>
        <p:cxnSp>
          <p:nvCxnSpPr>
            <p:cNvPr id="12" name="Straight Connector 11"/>
            <p:cNvCxnSpPr/>
            <p:nvPr/>
          </p:nvCxnSpPr>
          <p:spPr>
            <a:xfrm>
              <a:off x="3223260" y="3265229"/>
              <a:ext cx="7951" cy="389614"/>
            </a:xfrm>
            <a:prstGeom prst="line">
              <a:avLst/>
            </a:prstGeom>
          </p:spPr>
          <p:style>
            <a:lnRef idx="2">
              <a:schemeClr val="dk1"/>
            </a:lnRef>
            <a:fillRef idx="0">
              <a:schemeClr val="dk1"/>
            </a:fillRef>
            <a:effectRef idx="1">
              <a:schemeClr val="dk1"/>
            </a:effectRef>
            <a:fontRef idx="minor">
              <a:schemeClr val="tx1"/>
            </a:fontRef>
          </p:style>
        </p:cxnSp>
        <p:cxnSp>
          <p:nvCxnSpPr>
            <p:cNvPr id="13" name="Straight Connector 12"/>
            <p:cNvCxnSpPr/>
            <p:nvPr/>
          </p:nvCxnSpPr>
          <p:spPr>
            <a:xfrm>
              <a:off x="5277729" y="3272470"/>
              <a:ext cx="7951" cy="389614"/>
            </a:xfrm>
            <a:prstGeom prst="line">
              <a:avLst/>
            </a:prstGeom>
          </p:spPr>
          <p:style>
            <a:lnRef idx="2">
              <a:schemeClr val="dk1"/>
            </a:lnRef>
            <a:fillRef idx="0">
              <a:schemeClr val="dk1"/>
            </a:fillRef>
            <a:effectRef idx="1">
              <a:schemeClr val="dk1"/>
            </a:effectRef>
            <a:fontRef idx="minor">
              <a:schemeClr val="tx1"/>
            </a:fontRef>
          </p:style>
        </p:cxnSp>
        <p:sp>
          <p:nvSpPr>
            <p:cNvPr id="6" name="TextBox 5"/>
            <p:cNvSpPr txBox="1"/>
            <p:nvPr/>
          </p:nvSpPr>
          <p:spPr>
            <a:xfrm>
              <a:off x="1110175" y="3736755"/>
              <a:ext cx="339970" cy="523220"/>
            </a:xfrm>
            <a:prstGeom prst="rect">
              <a:avLst/>
            </a:prstGeom>
            <a:noFill/>
          </p:spPr>
          <p:txBody>
            <a:bodyPr wrap="square" rtlCol="0">
              <a:spAutoFit/>
            </a:bodyPr>
            <a:lstStyle/>
            <a:p>
              <a:r>
                <a:rPr lang="en-US" sz="2800" dirty="0"/>
                <a:t>0</a:t>
              </a:r>
            </a:p>
          </p:txBody>
        </p:sp>
        <p:sp>
          <p:nvSpPr>
            <p:cNvPr id="14" name="TextBox 13"/>
            <p:cNvSpPr txBox="1"/>
            <p:nvPr/>
          </p:nvSpPr>
          <p:spPr>
            <a:xfrm>
              <a:off x="7124112" y="3730897"/>
              <a:ext cx="339970" cy="523220"/>
            </a:xfrm>
            <a:prstGeom prst="rect">
              <a:avLst/>
            </a:prstGeom>
            <a:noFill/>
          </p:spPr>
          <p:txBody>
            <a:bodyPr wrap="square" rtlCol="0">
              <a:spAutoFit/>
            </a:bodyPr>
            <a:lstStyle/>
            <a:p>
              <a:r>
                <a:rPr lang="en-US" sz="2800" dirty="0"/>
                <a:t>1</a:t>
              </a:r>
            </a:p>
          </p:txBody>
        </p:sp>
      </p:grpSp>
      <p:grpSp>
        <p:nvGrpSpPr>
          <p:cNvPr id="17" name="Group 16"/>
          <p:cNvGrpSpPr/>
          <p:nvPr/>
        </p:nvGrpSpPr>
        <p:grpSpPr>
          <a:xfrm>
            <a:off x="1313650" y="1865292"/>
            <a:ext cx="1833998" cy="1308732"/>
            <a:chOff x="1313650" y="1865292"/>
            <a:chExt cx="1833998" cy="1308732"/>
          </a:xfrm>
        </p:grpSpPr>
        <p:sp>
          <p:nvSpPr>
            <p:cNvPr id="7" name="Right Brace 6"/>
            <p:cNvSpPr/>
            <p:nvPr/>
          </p:nvSpPr>
          <p:spPr>
            <a:xfrm rot="16200000">
              <a:off x="2053337" y="2079713"/>
              <a:ext cx="354624" cy="1833998"/>
            </a:xfrm>
            <a:prstGeom prst="rightBrace">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15" name="TextBox 14"/>
            <p:cNvSpPr txBox="1"/>
            <p:nvPr/>
          </p:nvSpPr>
          <p:spPr>
            <a:xfrm>
              <a:off x="2060664" y="1865292"/>
              <a:ext cx="339970" cy="954107"/>
            </a:xfrm>
            <a:prstGeom prst="rect">
              <a:avLst/>
            </a:prstGeom>
            <a:noFill/>
          </p:spPr>
          <p:txBody>
            <a:bodyPr wrap="square" rtlCol="0">
              <a:spAutoFit/>
            </a:bodyPr>
            <a:lstStyle/>
            <a:p>
              <a:r>
                <a:rPr lang="en-US" sz="2800" u="sng" dirty="0"/>
                <a:t>1</a:t>
              </a:r>
            </a:p>
            <a:p>
              <a:r>
                <a:rPr lang="en-US" sz="2800" dirty="0"/>
                <a:t>3</a:t>
              </a:r>
            </a:p>
          </p:txBody>
        </p:sp>
      </p:grpSp>
      <p:grpSp>
        <p:nvGrpSpPr>
          <p:cNvPr id="18" name="Group 17"/>
          <p:cNvGrpSpPr/>
          <p:nvPr/>
        </p:nvGrpSpPr>
        <p:grpSpPr>
          <a:xfrm>
            <a:off x="3300048" y="1845437"/>
            <a:ext cx="1833998" cy="1308732"/>
            <a:chOff x="1313650" y="1865292"/>
            <a:chExt cx="1833998" cy="1308732"/>
          </a:xfrm>
        </p:grpSpPr>
        <p:sp>
          <p:nvSpPr>
            <p:cNvPr id="19" name="Right Brace 18"/>
            <p:cNvSpPr/>
            <p:nvPr/>
          </p:nvSpPr>
          <p:spPr>
            <a:xfrm rot="16200000">
              <a:off x="2053337" y="2079713"/>
              <a:ext cx="354624" cy="1833998"/>
            </a:xfrm>
            <a:prstGeom prst="rightBrace">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20" name="TextBox 19"/>
            <p:cNvSpPr txBox="1"/>
            <p:nvPr/>
          </p:nvSpPr>
          <p:spPr>
            <a:xfrm>
              <a:off x="2060664" y="1865292"/>
              <a:ext cx="339970" cy="954107"/>
            </a:xfrm>
            <a:prstGeom prst="rect">
              <a:avLst/>
            </a:prstGeom>
            <a:noFill/>
          </p:spPr>
          <p:txBody>
            <a:bodyPr wrap="square" rtlCol="0">
              <a:spAutoFit/>
            </a:bodyPr>
            <a:lstStyle/>
            <a:p>
              <a:r>
                <a:rPr lang="en-US" sz="2800" u="sng" dirty="0"/>
                <a:t>1</a:t>
              </a:r>
            </a:p>
            <a:p>
              <a:r>
                <a:rPr lang="en-US" sz="2800" dirty="0"/>
                <a:t>3</a:t>
              </a:r>
            </a:p>
          </p:txBody>
        </p:sp>
      </p:grpSp>
      <p:grpSp>
        <p:nvGrpSpPr>
          <p:cNvPr id="21" name="Group 20"/>
          <p:cNvGrpSpPr/>
          <p:nvPr/>
        </p:nvGrpSpPr>
        <p:grpSpPr>
          <a:xfrm>
            <a:off x="5371300" y="1865292"/>
            <a:ext cx="1833998" cy="1308732"/>
            <a:chOff x="1313650" y="1865292"/>
            <a:chExt cx="1833998" cy="1308732"/>
          </a:xfrm>
        </p:grpSpPr>
        <p:sp>
          <p:nvSpPr>
            <p:cNvPr id="22" name="Right Brace 21"/>
            <p:cNvSpPr/>
            <p:nvPr/>
          </p:nvSpPr>
          <p:spPr>
            <a:xfrm rot="16200000">
              <a:off x="2053337" y="2079713"/>
              <a:ext cx="354624" cy="1833998"/>
            </a:xfrm>
            <a:prstGeom prst="rightBrace">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23" name="TextBox 22"/>
            <p:cNvSpPr txBox="1"/>
            <p:nvPr/>
          </p:nvSpPr>
          <p:spPr>
            <a:xfrm>
              <a:off x="2060664" y="1865292"/>
              <a:ext cx="339970" cy="954107"/>
            </a:xfrm>
            <a:prstGeom prst="rect">
              <a:avLst/>
            </a:prstGeom>
            <a:noFill/>
          </p:spPr>
          <p:txBody>
            <a:bodyPr wrap="square" rtlCol="0">
              <a:spAutoFit/>
            </a:bodyPr>
            <a:lstStyle/>
            <a:p>
              <a:r>
                <a:rPr lang="en-US" sz="2800" u="sng" dirty="0"/>
                <a:t>1</a:t>
              </a:r>
            </a:p>
            <a:p>
              <a:r>
                <a:rPr lang="en-US" sz="2800" dirty="0"/>
                <a:t>3</a:t>
              </a:r>
            </a:p>
          </p:txBody>
        </p:sp>
      </p:grpSp>
    </p:spTree>
    <p:extLst>
      <p:ext uri="{BB962C8B-B14F-4D97-AF65-F5344CB8AC3E}">
        <p14:creationId xmlns:p14="http://schemas.microsoft.com/office/powerpoint/2010/main" val="3161604703"/>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1114865" y="288387"/>
            <a:ext cx="6781800" cy="1446550"/>
          </a:xfrm>
          <a:prstGeom prst="rect">
            <a:avLst/>
          </a:prstGeom>
          <a:noFill/>
        </p:spPr>
        <p:txBody>
          <a:bodyPr wrap="square" rtlCol="0">
            <a:spAutoFit/>
          </a:bodyPr>
          <a:lstStyle/>
          <a:p>
            <a:pPr algn="ctr"/>
            <a:r>
              <a:rPr lang="en-US" sz="8800" dirty="0">
                <a:latin typeface="Comic Sans MS" pitchFamily="66" charset="0"/>
              </a:rPr>
              <a:t>vertex</a:t>
            </a:r>
          </a:p>
        </p:txBody>
      </p:sp>
      <p:sp>
        <p:nvSpPr>
          <p:cNvPr id="10" name="TextBox 9"/>
          <p:cNvSpPr txBox="1"/>
          <p:nvPr/>
        </p:nvSpPr>
        <p:spPr>
          <a:xfrm>
            <a:off x="381000" y="5181600"/>
            <a:ext cx="8382000" cy="1077218"/>
          </a:xfrm>
          <a:prstGeom prst="rect">
            <a:avLst/>
          </a:prstGeom>
          <a:noFill/>
        </p:spPr>
        <p:txBody>
          <a:bodyPr wrap="square" rtlCol="0">
            <a:spAutoFit/>
          </a:bodyPr>
          <a:lstStyle/>
          <a:p>
            <a:pPr algn="ctr"/>
            <a:r>
              <a:rPr lang="en-US" sz="3200" dirty="0">
                <a:latin typeface="Comic Sans MS" pitchFamily="66" charset="0"/>
              </a:rPr>
              <a:t>the point at which two line segments, lines, or rays meet to form an angle</a:t>
            </a:r>
          </a:p>
        </p:txBody>
      </p:sp>
      <p:pic>
        <p:nvPicPr>
          <p:cNvPr id="5122" name="Picture 2" descr="http://images.clipart.com/thb/thb5/CL/STGR017/broder-5a/basic/a_dbc088.thb.jpg"/>
          <p:cNvPicPr>
            <a:picLocks noChangeAspect="1" noChangeArrowheads="1"/>
          </p:cNvPicPr>
          <p:nvPr/>
        </p:nvPicPr>
        <p:blipFill>
          <a:blip r:embed="rId3" cstate="print"/>
          <a:srcRect/>
          <a:stretch>
            <a:fillRect/>
          </a:stretch>
        </p:blipFill>
        <p:spPr bwMode="auto">
          <a:xfrm>
            <a:off x="5562600" y="2057400"/>
            <a:ext cx="2690741" cy="2590800"/>
          </a:xfrm>
          <a:prstGeom prst="rect">
            <a:avLst/>
          </a:prstGeom>
          <a:noFill/>
        </p:spPr>
      </p:pic>
      <p:pic>
        <p:nvPicPr>
          <p:cNvPr id="5124" name="Picture 4" descr="http://images.clipart.com/thw/thw11/CL/5433_2005010014/000803_1090_71/000803_1090_7106_v__v.thb.jpg"/>
          <p:cNvPicPr>
            <a:picLocks noChangeAspect="1" noChangeArrowheads="1"/>
          </p:cNvPicPr>
          <p:nvPr/>
        </p:nvPicPr>
        <p:blipFill>
          <a:blip r:embed="rId4" cstate="print">
            <a:grayscl/>
          </a:blip>
          <a:srcRect/>
          <a:stretch>
            <a:fillRect/>
          </a:stretch>
        </p:blipFill>
        <p:spPr bwMode="auto">
          <a:xfrm>
            <a:off x="1371600" y="2286000"/>
            <a:ext cx="3333750" cy="2371726"/>
          </a:xfrm>
          <a:prstGeom prst="rect">
            <a:avLst/>
          </a:prstGeom>
          <a:noFill/>
        </p:spPr>
      </p:pic>
      <p:sp>
        <p:nvSpPr>
          <p:cNvPr id="14" name="TextBox 13"/>
          <p:cNvSpPr txBox="1"/>
          <p:nvPr/>
        </p:nvSpPr>
        <p:spPr>
          <a:xfrm>
            <a:off x="3810000" y="2133600"/>
            <a:ext cx="1556836" cy="523220"/>
          </a:xfrm>
          <a:prstGeom prst="rect">
            <a:avLst/>
          </a:prstGeom>
          <a:noFill/>
        </p:spPr>
        <p:txBody>
          <a:bodyPr wrap="none" rtlCol="0">
            <a:spAutoFit/>
          </a:bodyPr>
          <a:lstStyle/>
          <a:p>
            <a:r>
              <a:rPr lang="en-US" sz="2800" dirty="0">
                <a:latin typeface="Comic Sans MS" pitchFamily="66" charset="0"/>
              </a:rPr>
              <a:t>vertices</a:t>
            </a:r>
          </a:p>
        </p:txBody>
      </p:sp>
      <p:cxnSp>
        <p:nvCxnSpPr>
          <p:cNvPr id="16" name="Straight Arrow Connector 15"/>
          <p:cNvCxnSpPr>
            <a:stCxn id="14" idx="3"/>
          </p:cNvCxnSpPr>
          <p:nvPr/>
        </p:nvCxnSpPr>
        <p:spPr>
          <a:xfrm flipV="1">
            <a:off x="5366836" y="2286000"/>
            <a:ext cx="500564" cy="10921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8" name="Straight Arrow Connector 17"/>
          <p:cNvCxnSpPr/>
          <p:nvPr/>
        </p:nvCxnSpPr>
        <p:spPr>
          <a:xfrm rot="5400000">
            <a:off x="3962400" y="3352800"/>
            <a:ext cx="1676400" cy="1524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0" name="Straight Arrow Connector 19"/>
          <p:cNvCxnSpPr>
            <a:endCxn id="5124" idx="0"/>
          </p:cNvCxnSpPr>
          <p:nvPr/>
        </p:nvCxnSpPr>
        <p:spPr>
          <a:xfrm rot="10800000">
            <a:off x="3038476" y="2286000"/>
            <a:ext cx="1000125" cy="3048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533400" y="304800"/>
            <a:ext cx="8153400" cy="1446550"/>
          </a:xfrm>
          <a:prstGeom prst="rect">
            <a:avLst/>
          </a:prstGeom>
          <a:noFill/>
        </p:spPr>
        <p:txBody>
          <a:bodyPr wrap="square" rtlCol="0">
            <a:spAutoFit/>
          </a:bodyPr>
          <a:lstStyle/>
          <a:p>
            <a:pPr algn="ctr"/>
            <a:r>
              <a:rPr lang="en-US" sz="8800" dirty="0">
                <a:latin typeface="Comic Sans MS" pitchFamily="66" charset="0"/>
              </a:rPr>
              <a:t>volume</a:t>
            </a:r>
          </a:p>
        </p:txBody>
      </p:sp>
      <p:sp>
        <p:nvSpPr>
          <p:cNvPr id="10" name="TextBox 9"/>
          <p:cNvSpPr txBox="1"/>
          <p:nvPr/>
        </p:nvSpPr>
        <p:spPr>
          <a:xfrm>
            <a:off x="304800" y="5045612"/>
            <a:ext cx="8534400" cy="1323439"/>
          </a:xfrm>
          <a:prstGeom prst="rect">
            <a:avLst/>
          </a:prstGeom>
          <a:noFill/>
        </p:spPr>
        <p:txBody>
          <a:bodyPr wrap="square" rtlCol="0">
            <a:spAutoFit/>
          </a:bodyPr>
          <a:lstStyle/>
          <a:p>
            <a:pPr algn="ctr"/>
            <a:r>
              <a:rPr lang="en-US" sz="4000" dirty="0">
                <a:latin typeface="Comic Sans MS" pitchFamily="66" charset="0"/>
              </a:rPr>
              <a:t> the number of cubic units it takes to fill a 3-dimensional figure</a:t>
            </a:r>
          </a:p>
        </p:txBody>
      </p:sp>
      <p:pic>
        <p:nvPicPr>
          <p:cNvPr id="6" name="Picture 5" descr="volume.jpg"/>
          <p:cNvPicPr>
            <a:picLocks noChangeAspect="1"/>
          </p:cNvPicPr>
          <p:nvPr/>
        </p:nvPicPr>
        <p:blipFill>
          <a:blip r:embed="rId3" cstate="print"/>
          <a:srcRect l="11556" t="26756" r="11568" b="12950"/>
          <a:stretch>
            <a:fillRect/>
          </a:stretch>
        </p:blipFill>
        <p:spPr>
          <a:xfrm>
            <a:off x="2593300" y="1824098"/>
            <a:ext cx="3522688" cy="2762893"/>
          </a:xfrm>
          <a:prstGeom prst="rect">
            <a:avLst/>
          </a:prstGeom>
        </p:spPr>
      </p:pic>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367144" y="304800"/>
            <a:ext cx="8153400" cy="1323439"/>
          </a:xfrm>
          <a:prstGeom prst="rect">
            <a:avLst/>
          </a:prstGeom>
          <a:noFill/>
        </p:spPr>
        <p:txBody>
          <a:bodyPr wrap="square" rtlCol="0">
            <a:spAutoFit/>
          </a:bodyPr>
          <a:lstStyle/>
          <a:p>
            <a:pPr algn="ctr"/>
            <a:r>
              <a:rPr lang="en-US" sz="8000" dirty="0">
                <a:latin typeface="Comic Sans MS" pitchFamily="66" charset="0"/>
              </a:rPr>
              <a:t>weight	    	mass </a:t>
            </a:r>
          </a:p>
        </p:txBody>
      </p:sp>
      <p:sp>
        <p:nvSpPr>
          <p:cNvPr id="10" name="TextBox 9"/>
          <p:cNvSpPr txBox="1"/>
          <p:nvPr/>
        </p:nvSpPr>
        <p:spPr>
          <a:xfrm>
            <a:off x="295421" y="4809443"/>
            <a:ext cx="4148423" cy="1815882"/>
          </a:xfrm>
          <a:prstGeom prst="rect">
            <a:avLst/>
          </a:prstGeom>
          <a:noFill/>
        </p:spPr>
        <p:txBody>
          <a:bodyPr wrap="square" rtlCol="0">
            <a:spAutoFit/>
          </a:bodyPr>
          <a:lstStyle/>
          <a:p>
            <a:pPr algn="ctr"/>
            <a:r>
              <a:rPr lang="en-US" sz="2800" dirty="0">
                <a:latin typeface="Comic Sans MS" pitchFamily="66" charset="0"/>
              </a:rPr>
              <a:t>the measure of how heavy something is; the force of gravity on an object</a:t>
            </a:r>
          </a:p>
        </p:txBody>
      </p:sp>
      <p:pic>
        <p:nvPicPr>
          <p:cNvPr id="6145" name="Picture 1" descr="j0290466"/>
          <p:cNvPicPr>
            <a:picLocks noChangeAspect="1" noChangeArrowheads="1"/>
          </p:cNvPicPr>
          <p:nvPr/>
        </p:nvPicPr>
        <p:blipFill>
          <a:blip r:embed="rId3" cstate="print">
            <a:grayscl/>
          </a:blip>
          <a:srcRect/>
          <a:stretch>
            <a:fillRect/>
          </a:stretch>
        </p:blipFill>
        <p:spPr bwMode="auto">
          <a:xfrm>
            <a:off x="5277845" y="2037532"/>
            <a:ext cx="3357420" cy="2092325"/>
          </a:xfrm>
          <a:prstGeom prst="rect">
            <a:avLst/>
          </a:prstGeom>
          <a:noFill/>
          <a:ln w="9525">
            <a:noFill/>
            <a:miter lim="800000"/>
            <a:headEnd/>
            <a:tailEnd/>
          </a:ln>
        </p:spPr>
      </p:pic>
      <p:pic>
        <p:nvPicPr>
          <p:cNvPr id="6146" name="Picture 2" descr="HH01737_"/>
          <p:cNvPicPr>
            <a:picLocks noChangeAspect="1" noChangeArrowheads="1"/>
          </p:cNvPicPr>
          <p:nvPr/>
        </p:nvPicPr>
        <p:blipFill>
          <a:blip r:embed="rId4" cstate="print">
            <a:grayscl/>
          </a:blip>
          <a:srcRect/>
          <a:stretch>
            <a:fillRect/>
          </a:stretch>
        </p:blipFill>
        <p:spPr bwMode="auto">
          <a:xfrm>
            <a:off x="1389046" y="1869342"/>
            <a:ext cx="1741119" cy="2428706"/>
          </a:xfrm>
          <a:prstGeom prst="rect">
            <a:avLst/>
          </a:prstGeom>
          <a:noFill/>
          <a:ln w="9525">
            <a:noFill/>
            <a:miter lim="800000"/>
            <a:headEnd/>
            <a:tailEnd/>
          </a:ln>
        </p:spPr>
      </p:pic>
      <p:sp>
        <p:nvSpPr>
          <p:cNvPr id="7" name="TextBox 6"/>
          <p:cNvSpPr txBox="1"/>
          <p:nvPr/>
        </p:nvSpPr>
        <p:spPr>
          <a:xfrm>
            <a:off x="4690777" y="5237946"/>
            <a:ext cx="4148423" cy="523220"/>
          </a:xfrm>
          <a:prstGeom prst="rect">
            <a:avLst/>
          </a:prstGeom>
          <a:noFill/>
        </p:spPr>
        <p:txBody>
          <a:bodyPr wrap="square" rtlCol="0">
            <a:spAutoFit/>
          </a:bodyPr>
          <a:lstStyle/>
          <a:p>
            <a:pPr algn="ctr"/>
            <a:r>
              <a:rPr lang="en-US" sz="2800">
                <a:latin typeface="Comic Sans MS" pitchFamily="66" charset="0"/>
              </a:rPr>
              <a:t>the amount of matter</a:t>
            </a:r>
            <a:endParaRPr lang="en-US" sz="2800" dirty="0">
              <a:latin typeface="Comic Sans MS" pitchFamily="66" charset="0"/>
            </a:endParaRPr>
          </a:p>
        </p:txBody>
      </p:sp>
      <p:cxnSp>
        <p:nvCxnSpPr>
          <p:cNvPr id="3" name="Straight Connector 2"/>
          <p:cNvCxnSpPr>
            <a:stCxn id="8" idx="0"/>
            <a:endCxn id="8" idx="2"/>
          </p:cNvCxnSpPr>
          <p:nvPr/>
        </p:nvCxnSpPr>
        <p:spPr>
          <a:xfrm>
            <a:off x="4572000" y="4876800"/>
            <a:ext cx="0" cy="16764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148774"/>
            <a:ext cx="8534400" cy="140442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520505" y="457200"/>
            <a:ext cx="8074855" cy="1446550"/>
          </a:xfrm>
          <a:prstGeom prst="rect">
            <a:avLst/>
          </a:prstGeom>
          <a:noFill/>
        </p:spPr>
        <p:txBody>
          <a:bodyPr wrap="square" rtlCol="0">
            <a:spAutoFit/>
          </a:bodyPr>
          <a:lstStyle/>
          <a:p>
            <a:pPr algn="ctr"/>
            <a:r>
              <a:rPr lang="en-US" sz="8800" dirty="0">
                <a:latin typeface="Comic Sans MS" pitchFamily="66" charset="0"/>
              </a:rPr>
              <a:t>whole number</a:t>
            </a:r>
          </a:p>
        </p:txBody>
      </p:sp>
      <p:sp>
        <p:nvSpPr>
          <p:cNvPr id="10" name="TextBox 9"/>
          <p:cNvSpPr txBox="1"/>
          <p:nvPr/>
        </p:nvSpPr>
        <p:spPr>
          <a:xfrm>
            <a:off x="381000" y="5375030"/>
            <a:ext cx="8382000" cy="769441"/>
          </a:xfrm>
          <a:prstGeom prst="rect">
            <a:avLst/>
          </a:prstGeom>
          <a:noFill/>
        </p:spPr>
        <p:txBody>
          <a:bodyPr wrap="square" rtlCol="0">
            <a:spAutoFit/>
          </a:bodyPr>
          <a:lstStyle/>
          <a:p>
            <a:pPr algn="ctr"/>
            <a:r>
              <a:rPr lang="en-US" sz="4400" dirty="0">
                <a:latin typeface="Comic Sans MS" pitchFamily="66" charset="0"/>
              </a:rPr>
              <a:t>counting numbers and zero</a:t>
            </a:r>
          </a:p>
        </p:txBody>
      </p:sp>
      <p:sp>
        <p:nvSpPr>
          <p:cNvPr id="11" name="TextBox 10"/>
          <p:cNvSpPr txBox="1"/>
          <p:nvPr/>
        </p:nvSpPr>
        <p:spPr>
          <a:xfrm>
            <a:off x="381000" y="2895600"/>
            <a:ext cx="8153400" cy="1569660"/>
          </a:xfrm>
          <a:prstGeom prst="rect">
            <a:avLst/>
          </a:prstGeom>
          <a:noFill/>
        </p:spPr>
        <p:txBody>
          <a:bodyPr wrap="square" rtlCol="0">
            <a:spAutoFit/>
          </a:bodyPr>
          <a:lstStyle/>
          <a:p>
            <a:pPr algn="ctr"/>
            <a:r>
              <a:rPr lang="en-US" sz="4800" dirty="0">
                <a:latin typeface="Comic Sans MS" pitchFamily="66" charset="0"/>
              </a:rPr>
              <a:t>0, 1, 2, 3, 4, 5, 6, 7, 8, 9, 10, 11, 12, 13, 14…</a:t>
            </a:r>
          </a:p>
        </p:txBody>
      </p:sp>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533400" y="304800"/>
            <a:ext cx="8153400" cy="1446550"/>
          </a:xfrm>
          <a:prstGeom prst="rect">
            <a:avLst/>
          </a:prstGeom>
          <a:noFill/>
        </p:spPr>
        <p:txBody>
          <a:bodyPr wrap="square" rtlCol="0">
            <a:spAutoFit/>
          </a:bodyPr>
          <a:lstStyle/>
          <a:p>
            <a:pPr algn="ctr"/>
            <a:r>
              <a:rPr lang="en-US" sz="8800" dirty="0">
                <a:latin typeface="Comic Sans MS" pitchFamily="66" charset="0"/>
              </a:rPr>
              <a:t>width</a:t>
            </a:r>
          </a:p>
        </p:txBody>
      </p:sp>
      <p:sp>
        <p:nvSpPr>
          <p:cNvPr id="10" name="TextBox 9"/>
          <p:cNvSpPr txBox="1"/>
          <p:nvPr/>
        </p:nvSpPr>
        <p:spPr>
          <a:xfrm>
            <a:off x="381000" y="5079609"/>
            <a:ext cx="8382000" cy="1323439"/>
          </a:xfrm>
          <a:prstGeom prst="rect">
            <a:avLst/>
          </a:prstGeom>
          <a:noFill/>
        </p:spPr>
        <p:txBody>
          <a:bodyPr wrap="square" rtlCol="0">
            <a:spAutoFit/>
          </a:bodyPr>
          <a:lstStyle/>
          <a:p>
            <a:pPr algn="ctr"/>
            <a:r>
              <a:rPr lang="en-US" sz="4000" dirty="0">
                <a:latin typeface="Comic Sans MS" pitchFamily="66" charset="0"/>
              </a:rPr>
              <a:t>the measure of one side of an object, typically the shorter side</a:t>
            </a:r>
          </a:p>
        </p:txBody>
      </p:sp>
      <p:pic>
        <p:nvPicPr>
          <p:cNvPr id="12289" name="Picture 1" descr="C:\Documents and Settings\jjunker\Local Settings\Temporary Internet Files\Content.IE5\C60Z33U1\MC900433884[1].png"/>
          <p:cNvPicPr>
            <a:picLocks noChangeAspect="1" noChangeArrowheads="1"/>
          </p:cNvPicPr>
          <p:nvPr/>
        </p:nvPicPr>
        <p:blipFill>
          <a:blip r:embed="rId3" cstate="print"/>
          <a:srcRect/>
          <a:stretch>
            <a:fillRect/>
          </a:stretch>
        </p:blipFill>
        <p:spPr bwMode="auto">
          <a:xfrm>
            <a:off x="3429000" y="1981200"/>
            <a:ext cx="2057286" cy="2362086"/>
          </a:xfrm>
          <a:prstGeom prst="rect">
            <a:avLst/>
          </a:prstGeom>
          <a:noFill/>
        </p:spPr>
      </p:pic>
      <p:cxnSp>
        <p:nvCxnSpPr>
          <p:cNvPr id="13" name="Straight Connector 12"/>
          <p:cNvCxnSpPr/>
          <p:nvPr/>
        </p:nvCxnSpPr>
        <p:spPr>
          <a:xfrm>
            <a:off x="3886200" y="4343400"/>
            <a:ext cx="1143000" cy="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5400000">
            <a:off x="4876800" y="4343400"/>
            <a:ext cx="304800"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15" name="Straight Connector 14"/>
          <p:cNvCxnSpPr/>
          <p:nvPr/>
        </p:nvCxnSpPr>
        <p:spPr>
          <a:xfrm rot="5400000">
            <a:off x="3733800" y="4343400"/>
            <a:ext cx="304800" cy="0"/>
          </a:xfrm>
          <a:prstGeom prst="line">
            <a:avLst/>
          </a:prstGeom>
          <a:ln w="28575"/>
        </p:spPr>
        <p:style>
          <a:lnRef idx="1">
            <a:schemeClr val="dk1"/>
          </a:lnRef>
          <a:fillRef idx="0">
            <a:schemeClr val="dk1"/>
          </a:fillRef>
          <a:effectRef idx="0">
            <a:schemeClr val="dk1"/>
          </a:effectRef>
          <a:fontRef idx="minor">
            <a:schemeClr val="tx1"/>
          </a:fontRef>
        </p:style>
      </p:cxnSp>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533400" y="266700"/>
            <a:ext cx="8153400" cy="1723549"/>
          </a:xfrm>
          <a:prstGeom prst="rect">
            <a:avLst/>
          </a:prstGeom>
          <a:noFill/>
        </p:spPr>
        <p:txBody>
          <a:bodyPr wrap="square" rtlCol="0">
            <a:spAutoFit/>
          </a:bodyPr>
          <a:lstStyle/>
          <a:p>
            <a:pPr algn="ctr"/>
            <a:r>
              <a:rPr lang="en-US" sz="6600" dirty="0">
                <a:latin typeface="Comic Sans MS" pitchFamily="66" charset="0"/>
              </a:rPr>
              <a:t>zero property</a:t>
            </a:r>
          </a:p>
          <a:p>
            <a:pPr algn="ctr"/>
            <a:r>
              <a:rPr lang="en-US" sz="4000" dirty="0">
                <a:latin typeface="Comic Sans MS" pitchFamily="66" charset="0"/>
              </a:rPr>
              <a:t>(multiplication property of zero)</a:t>
            </a:r>
          </a:p>
        </p:txBody>
      </p:sp>
      <p:sp>
        <p:nvSpPr>
          <p:cNvPr id="10" name="TextBox 9"/>
          <p:cNvSpPr txBox="1"/>
          <p:nvPr/>
        </p:nvSpPr>
        <p:spPr>
          <a:xfrm>
            <a:off x="381000" y="5079609"/>
            <a:ext cx="8382000" cy="1323439"/>
          </a:xfrm>
          <a:prstGeom prst="rect">
            <a:avLst/>
          </a:prstGeom>
          <a:noFill/>
        </p:spPr>
        <p:txBody>
          <a:bodyPr wrap="square" rtlCol="0">
            <a:spAutoFit/>
          </a:bodyPr>
          <a:lstStyle/>
          <a:p>
            <a:pPr algn="ctr"/>
            <a:r>
              <a:rPr lang="en-US" sz="4000" dirty="0">
                <a:latin typeface="Comic Sans MS" pitchFamily="66" charset="0"/>
              </a:rPr>
              <a:t>when a number is multiplied by 0, the product is always 0</a:t>
            </a:r>
          </a:p>
        </p:txBody>
      </p:sp>
      <p:sp>
        <p:nvSpPr>
          <p:cNvPr id="11" name="TextBox 10"/>
          <p:cNvSpPr txBox="1"/>
          <p:nvPr/>
        </p:nvSpPr>
        <p:spPr>
          <a:xfrm>
            <a:off x="381000" y="2480101"/>
            <a:ext cx="8153400" cy="830997"/>
          </a:xfrm>
          <a:prstGeom prst="rect">
            <a:avLst/>
          </a:prstGeom>
          <a:noFill/>
        </p:spPr>
        <p:txBody>
          <a:bodyPr wrap="square" rtlCol="0">
            <a:spAutoFit/>
          </a:bodyPr>
          <a:lstStyle/>
          <a:p>
            <a:pPr algn="ctr"/>
            <a:r>
              <a:rPr lang="en-US" sz="4800" dirty="0">
                <a:latin typeface="Comic Sans MS" pitchFamily="66" charset="0"/>
              </a:rPr>
              <a:t>0 x 3 = 0			3 x 0 = 0</a:t>
            </a:r>
          </a:p>
        </p:txBody>
      </p:sp>
      <p:sp>
        <p:nvSpPr>
          <p:cNvPr id="2" name="TextBox 1"/>
          <p:cNvSpPr txBox="1"/>
          <p:nvPr/>
        </p:nvSpPr>
        <p:spPr>
          <a:xfrm>
            <a:off x="3937846" y="2206109"/>
            <a:ext cx="1129027" cy="400110"/>
          </a:xfrm>
          <a:prstGeom prst="rect">
            <a:avLst/>
          </a:prstGeom>
          <a:noFill/>
        </p:spPr>
        <p:txBody>
          <a:bodyPr wrap="none" rtlCol="0">
            <a:spAutoFit/>
          </a:bodyPr>
          <a:lstStyle/>
          <a:p>
            <a:r>
              <a:rPr lang="en-US" sz="2000" dirty="0"/>
              <a:t>Example</a:t>
            </a:r>
            <a:r>
              <a:rPr lang="en-US" dirty="0"/>
              <a:t>:</a:t>
            </a:r>
          </a:p>
        </p:txBody>
      </p:sp>
      <p:sp>
        <p:nvSpPr>
          <p:cNvPr id="12" name="TextBox 11"/>
          <p:cNvSpPr txBox="1"/>
          <p:nvPr/>
        </p:nvSpPr>
        <p:spPr>
          <a:xfrm>
            <a:off x="505496" y="3297941"/>
            <a:ext cx="3724096" cy="461665"/>
          </a:xfrm>
          <a:prstGeom prst="rect">
            <a:avLst/>
          </a:prstGeom>
          <a:noFill/>
        </p:spPr>
        <p:txBody>
          <a:bodyPr wrap="none" rtlCol="0">
            <a:spAutoFit/>
          </a:bodyPr>
          <a:lstStyle/>
          <a:p>
            <a:r>
              <a:rPr lang="en-US" sz="2400" dirty="0"/>
              <a:t>Zero groups of 3 equals Zero</a:t>
            </a:r>
            <a:endParaRPr lang="en-US" sz="2000" dirty="0"/>
          </a:p>
        </p:txBody>
      </p:sp>
      <p:sp>
        <p:nvSpPr>
          <p:cNvPr id="16" name="TextBox 15"/>
          <p:cNvSpPr txBox="1"/>
          <p:nvPr/>
        </p:nvSpPr>
        <p:spPr>
          <a:xfrm>
            <a:off x="5164476" y="3307466"/>
            <a:ext cx="3674724" cy="461665"/>
          </a:xfrm>
          <a:prstGeom prst="rect">
            <a:avLst/>
          </a:prstGeom>
          <a:noFill/>
        </p:spPr>
        <p:txBody>
          <a:bodyPr wrap="none" rtlCol="0">
            <a:spAutoFit/>
          </a:bodyPr>
          <a:lstStyle/>
          <a:p>
            <a:r>
              <a:rPr lang="en-US" sz="2400" dirty="0"/>
              <a:t>3 groups of zero equals zero</a:t>
            </a:r>
            <a:endParaRPr lang="en-US" sz="2000" dirty="0"/>
          </a:p>
        </p:txBody>
      </p:sp>
    </p:spTree>
    <p:extLst>
      <p:ext uri="{BB962C8B-B14F-4D97-AF65-F5344CB8AC3E}">
        <p14:creationId xmlns:p14="http://schemas.microsoft.com/office/powerpoint/2010/main" val="35651058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7015</TotalTime>
  <Words>4122</Words>
  <Application>Microsoft Office PowerPoint</Application>
  <PresentationFormat>On-screen Show (4:3)</PresentationFormat>
  <Paragraphs>886</Paragraphs>
  <Slides>138</Slides>
  <Notes>137</Notes>
  <HiddenSlides>0</HiddenSlides>
  <MMClips>0</MMClips>
  <ScaleCrop>false</ScaleCrop>
  <HeadingPairs>
    <vt:vector size="8" baseType="variant">
      <vt:variant>
        <vt:lpstr>Fonts Used</vt:lpstr>
      </vt:variant>
      <vt:variant>
        <vt:i4>12</vt:i4>
      </vt:variant>
      <vt:variant>
        <vt:lpstr>Theme</vt:lpstr>
      </vt:variant>
      <vt:variant>
        <vt:i4>2</vt:i4>
      </vt:variant>
      <vt:variant>
        <vt:lpstr>Embedded OLE Servers</vt:lpstr>
      </vt:variant>
      <vt:variant>
        <vt:i4>1</vt:i4>
      </vt:variant>
      <vt:variant>
        <vt:lpstr>Slide Titles</vt:lpstr>
      </vt:variant>
      <vt:variant>
        <vt:i4>138</vt:i4>
      </vt:variant>
    </vt:vector>
  </HeadingPairs>
  <TitlesOfParts>
    <vt:vector size="153" baseType="lpstr">
      <vt:lpstr>AbcMath</vt:lpstr>
      <vt:lpstr>Arial</vt:lpstr>
      <vt:lpstr>Arial Black</vt:lpstr>
      <vt:lpstr>ArithmeText</vt:lpstr>
      <vt:lpstr>Calibri</vt:lpstr>
      <vt:lpstr>Calibri Light</vt:lpstr>
      <vt:lpstr>Candy Round BTN</vt:lpstr>
      <vt:lpstr>Comic Sans MS</vt:lpstr>
      <vt:lpstr>Mangal</vt:lpstr>
      <vt:lpstr>Tahoma</vt:lpstr>
      <vt:lpstr>Times New Roman</vt:lpstr>
      <vt:lpstr>Wingdings</vt:lpstr>
      <vt:lpstr>Office Theme</vt:lpstr>
      <vt:lpstr>2_Office Theme</vt:lpstr>
      <vt:lpstr>Equation</vt:lpstr>
      <vt:lpstr>K-5 Student Glossary for the 2017 Kansas Mathematics Standards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Origin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Wichita Public Schools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dthompson1</dc:creator>
  <cp:lastModifiedBy>Melissa A. Fast</cp:lastModifiedBy>
  <cp:revision>605</cp:revision>
  <cp:lastPrinted>2015-04-08T14:56:43Z</cp:lastPrinted>
  <dcterms:created xsi:type="dcterms:W3CDTF">2010-12-03T00:03:59Z</dcterms:created>
  <dcterms:modified xsi:type="dcterms:W3CDTF">2018-02-13T19:25:52Z</dcterms:modified>
</cp:coreProperties>
</file>