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Roboto"/>
      <p:regular r:id="rId25"/>
      <p:bold r:id="rId26"/>
      <p:italic r:id="rId27"/>
      <p:boldItalic r:id="rId28"/>
    </p:embeddedFont>
    <p:embeddedFont>
      <p:font typeface="Nunito"/>
      <p:regular r:id="rId29"/>
      <p:bold r:id="rId30"/>
      <p:italic r:id="rId31"/>
      <p:boldItalic r:id="rId32"/>
    </p:embeddedFont>
    <p:embeddedFont>
      <p:font typeface="Open Sans SemiBold"/>
      <p:regular r:id="rId33"/>
      <p:bold r:id="rId34"/>
      <p:italic r:id="rId35"/>
      <p:boldItalic r:id="rId36"/>
    </p:embeddedFont>
    <p:embeddedFont>
      <p:font typeface="Open Sans Light"/>
      <p:regular r:id="rId37"/>
      <p:bold r:id="rId38"/>
      <p:italic r:id="rId39"/>
      <p:boldItalic r:id="rId40"/>
    </p:embeddedFont>
    <p:embeddedFont>
      <p:font typeface="Open Sans"/>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penSansLight-boldItalic.fntdata"/><Relationship Id="rId20" Type="http://schemas.openxmlformats.org/officeDocument/2006/relationships/slide" Target="slides/slide15.xml"/><Relationship Id="rId42" Type="http://schemas.openxmlformats.org/officeDocument/2006/relationships/font" Target="fonts/OpenSans-bold.fntdata"/><Relationship Id="rId41" Type="http://schemas.openxmlformats.org/officeDocument/2006/relationships/font" Target="fonts/OpenSans-regular.fntdata"/><Relationship Id="rId22" Type="http://schemas.openxmlformats.org/officeDocument/2006/relationships/slide" Target="slides/slide17.xml"/><Relationship Id="rId44" Type="http://schemas.openxmlformats.org/officeDocument/2006/relationships/font" Target="fonts/OpenSans-boldItalic.fntdata"/><Relationship Id="rId21" Type="http://schemas.openxmlformats.org/officeDocument/2006/relationships/slide" Target="slides/slide16.xml"/><Relationship Id="rId43" Type="http://schemas.openxmlformats.org/officeDocument/2006/relationships/font" Target="fonts/OpenSans-italic.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bold.fntdata"/><Relationship Id="rId25" Type="http://schemas.openxmlformats.org/officeDocument/2006/relationships/font" Target="fonts/Roboto-regular.fntdata"/><Relationship Id="rId28" Type="http://schemas.openxmlformats.org/officeDocument/2006/relationships/font" Target="fonts/Roboto-boldItalic.fntdata"/><Relationship Id="rId27"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Nunito-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Nunito-italic.fntdata"/><Relationship Id="rId30" Type="http://schemas.openxmlformats.org/officeDocument/2006/relationships/font" Target="fonts/Nunito-bold.fntdata"/><Relationship Id="rId11" Type="http://schemas.openxmlformats.org/officeDocument/2006/relationships/slide" Target="slides/slide6.xml"/><Relationship Id="rId33" Type="http://schemas.openxmlformats.org/officeDocument/2006/relationships/font" Target="fonts/OpenSansSemiBold-regular.fntdata"/><Relationship Id="rId10" Type="http://schemas.openxmlformats.org/officeDocument/2006/relationships/slide" Target="slides/slide5.xml"/><Relationship Id="rId32" Type="http://schemas.openxmlformats.org/officeDocument/2006/relationships/font" Target="fonts/Nunito-boldItalic.fntdata"/><Relationship Id="rId13" Type="http://schemas.openxmlformats.org/officeDocument/2006/relationships/slide" Target="slides/slide8.xml"/><Relationship Id="rId35" Type="http://schemas.openxmlformats.org/officeDocument/2006/relationships/font" Target="fonts/OpenSansSemiBold-italic.fntdata"/><Relationship Id="rId12" Type="http://schemas.openxmlformats.org/officeDocument/2006/relationships/slide" Target="slides/slide7.xml"/><Relationship Id="rId34" Type="http://schemas.openxmlformats.org/officeDocument/2006/relationships/font" Target="fonts/OpenSansSemiBold-bold.fntdata"/><Relationship Id="rId15" Type="http://schemas.openxmlformats.org/officeDocument/2006/relationships/slide" Target="slides/slide10.xml"/><Relationship Id="rId37" Type="http://schemas.openxmlformats.org/officeDocument/2006/relationships/font" Target="fonts/OpenSansLight-regular.fntdata"/><Relationship Id="rId14" Type="http://schemas.openxmlformats.org/officeDocument/2006/relationships/slide" Target="slides/slide9.xml"/><Relationship Id="rId36" Type="http://schemas.openxmlformats.org/officeDocument/2006/relationships/font" Target="fonts/OpenSansSemiBold-boldItalic.fntdata"/><Relationship Id="rId17" Type="http://schemas.openxmlformats.org/officeDocument/2006/relationships/slide" Target="slides/slide12.xml"/><Relationship Id="rId39" Type="http://schemas.openxmlformats.org/officeDocument/2006/relationships/font" Target="fonts/OpenSansLight-italic.fntdata"/><Relationship Id="rId16" Type="http://schemas.openxmlformats.org/officeDocument/2006/relationships/slide" Target="slides/slide11.xml"/><Relationship Id="rId38" Type="http://schemas.openxmlformats.org/officeDocument/2006/relationships/font" Target="fonts/OpenSansLight-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document/d/14UrRF03nItefuGnEEI-ffTShuhXvPXiXEzXVn0ckoRE/edit"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tatic1.squarespace.com/static/5e90af1f141b51081e7194aa/t/5f43ff9d6a8cb7299871698c/1598291869551/REDI+Agreements+2020.pdf"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researchgate.net/publication/315547774_Examining_Shifts_in_Teachers'_Understanding_of_NGSS_and_their_Impact_on_Planned_Instruction"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forms.gle/ma32MieYvYvkQZ1a9" TargetMode="External"/><Relationship Id="rId3" Type="http://schemas.openxmlformats.org/officeDocument/2006/relationships/hyperlink" Target="https://jamboard.google.com/d/13wzaaT4yhdrv23C82BMQBKg4onMXcYoFrBl42eZVV90/edit?usp=sharing" TargetMode="Externa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Slides 1-5 = less than 10 min</a:t>
            </a:r>
            <a:endParaRPr/>
          </a:p>
          <a:p>
            <a:pPr indent="0" lvl="0" marL="0" rtl="0" algn="l">
              <a:spcBef>
                <a:spcPts val="0"/>
              </a:spcBef>
              <a:spcAft>
                <a:spcPts val="0"/>
              </a:spcAft>
              <a:buNone/>
            </a:pPr>
            <a:r>
              <a:rPr lang="en"/>
              <a:t>Sharon share screen</a:t>
            </a:r>
            <a:endParaRPr/>
          </a:p>
          <a:p>
            <a:pPr indent="0" lvl="0" marL="0" rtl="0" algn="l">
              <a:spcBef>
                <a:spcPts val="0"/>
              </a:spcBef>
              <a:spcAft>
                <a:spcPts val="0"/>
              </a:spcAft>
              <a:buNone/>
            </a:pPr>
            <a:r>
              <a:rPr lang="en"/>
              <a:t>Link to Presentation Slides for Participants: </a:t>
            </a:r>
            <a:endParaRPr>
              <a:highlight>
                <a:srgbClr val="FFFF00"/>
              </a:highlight>
            </a:endParaRPr>
          </a:p>
          <a:p>
            <a:pPr indent="-292100" lvl="0" marL="457200" rtl="0" algn="l">
              <a:spcBef>
                <a:spcPts val="0"/>
              </a:spcBef>
              <a:spcAft>
                <a:spcPts val="0"/>
              </a:spcAft>
              <a:buClr>
                <a:srgbClr val="000000"/>
              </a:buClr>
              <a:buSzPts val="1000"/>
              <a:buFont typeface="Spartan"/>
              <a:buAutoNum type="arabicPeriod"/>
            </a:pPr>
            <a:r>
              <a:rPr lang="en" sz="1000">
                <a:latin typeface="Spartan"/>
                <a:ea typeface="Spartan"/>
                <a:cs typeface="Spartan"/>
                <a:sym typeface="Spartan"/>
              </a:rPr>
              <a:t>Please tell us on a scale of cat, how are you in this moment and why.</a:t>
            </a:r>
            <a:endParaRPr sz="1000"/>
          </a:p>
          <a:p>
            <a:pPr indent="0" lvl="0" marL="0" rtl="0" algn="l">
              <a:spcBef>
                <a:spcPts val="0"/>
              </a:spcBef>
              <a:spcAft>
                <a:spcPts val="0"/>
              </a:spcAft>
              <a:buClr>
                <a:schemeClr val="dk1"/>
              </a:buClr>
              <a:buSzPts val="1100"/>
              <a:buFont typeface="Arial"/>
              <a:buNone/>
            </a:pPr>
            <a:r>
              <a:t/>
            </a:r>
            <a:endParaRPr sz="1000">
              <a:highlight>
                <a:srgbClr val="FFFF00"/>
              </a:highlight>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b9eac273eb_1_5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b9eac273eb_1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Sharon - </a:t>
            </a:r>
            <a:endParaRPr/>
          </a:p>
          <a:p>
            <a:pPr indent="0" lvl="0" marL="0" rtl="0" algn="l">
              <a:spcBef>
                <a:spcPts val="0"/>
              </a:spcBef>
              <a:spcAft>
                <a:spcPts val="0"/>
              </a:spcAft>
              <a:buNone/>
            </a:pPr>
            <a:r>
              <a:rPr lang="en"/>
              <a:t>We are going to start with a quick trip to breakout rooms where you will have about a minute each to tell your group who you have learned the most from and why,  Each group will report out one characteristic of who they learned from.</a:t>
            </a:r>
            <a:endParaRPr/>
          </a:p>
          <a:p>
            <a:pPr indent="0" lvl="0" marL="0" rtl="0" algn="l">
              <a:spcBef>
                <a:spcPts val="0"/>
              </a:spcBef>
              <a:spcAft>
                <a:spcPts val="0"/>
              </a:spcAft>
              <a:buNone/>
            </a:pPr>
            <a:r>
              <a:rPr lang="en"/>
              <a:t>You asked for a little bit of a chapter overview so we will do that next and you will have some time to talk about the generativity principle.</a:t>
            </a:r>
            <a:endParaRPr/>
          </a:p>
          <a:p>
            <a:pPr indent="0" lvl="0" marL="0" rtl="0" algn="l">
              <a:spcBef>
                <a:spcPts val="0"/>
              </a:spcBef>
              <a:spcAft>
                <a:spcPts val="0"/>
              </a:spcAft>
              <a:buNone/>
            </a:pPr>
            <a:r>
              <a:rPr lang="en"/>
              <a:t>Then we will use the TQE, thoughts, questions, epiphanies, protocol to process this chapter and give you some time to talk and look at each others ideas.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 will be running tech tonight if you have questions please drop me a private chat.</a:t>
            </a:r>
            <a:endParaRPr/>
          </a:p>
          <a:p>
            <a:pPr indent="0" lvl="0" marL="0" rtl="0" algn="l">
              <a:spcBef>
                <a:spcPts val="0"/>
              </a:spcBef>
              <a:spcAft>
                <a:spcPts val="0"/>
              </a:spcAft>
              <a:buNone/>
            </a:pPr>
            <a:r>
              <a:rPr lang="en"/>
              <a:t>I want to remind you about some of the resources you have as we take this journey together.  </a:t>
            </a:r>
            <a:endParaRPr/>
          </a:p>
          <a:p>
            <a:pPr indent="0" lvl="0" marL="0" rtl="0" algn="l">
              <a:spcBef>
                <a:spcPts val="0"/>
              </a:spcBef>
              <a:spcAft>
                <a:spcPts val="0"/>
              </a:spcAft>
              <a:buNone/>
            </a:pPr>
            <a:r>
              <a:rPr lang="en"/>
              <a:t>There is the Hub:</a:t>
            </a:r>
            <a:r>
              <a:rPr lang="en" u="sng">
                <a:solidFill>
                  <a:schemeClr val="hlink"/>
                </a:solidFill>
                <a:hlinkClick r:id="rId2"/>
              </a:rPr>
              <a:t>https://docs.google.com/document/d/14UrRF03nItefuGnEEI-ffTShuhXvPXiXEzXVn0ckoRE/edit</a:t>
            </a:r>
            <a:endParaRPr/>
          </a:p>
          <a:p>
            <a:pPr indent="0" lvl="0" marL="0" rtl="0" algn="l">
              <a:spcBef>
                <a:spcPts val="0"/>
              </a:spcBef>
              <a:spcAft>
                <a:spcPts val="0"/>
              </a:spcAft>
              <a:buNone/>
            </a:pPr>
            <a:r>
              <a:rPr lang="en">
                <a:highlight>
                  <a:schemeClr val="lt1"/>
                </a:highlight>
              </a:rPr>
              <a:t>And the reflection journal: https://docs.google.com/document/u/0/d/1a6sghvKkiXPMIpLffxiRoQJHvd_GL3kyUFLbFpArfa4/edit</a:t>
            </a:r>
            <a:endParaRPr>
              <a:highlight>
                <a:schemeClr val="lt1"/>
              </a:highlight>
            </a:endParaRPr>
          </a:p>
          <a:p>
            <a:pPr indent="0" lvl="0" marL="0" rtl="0" algn="l">
              <a:spcBef>
                <a:spcPts val="0"/>
              </a:spcBef>
              <a:spcAft>
                <a:spcPts val="0"/>
              </a:spcAft>
              <a:buNone/>
            </a:pPr>
            <a:r>
              <a:t/>
            </a:r>
            <a:endParaRPr/>
          </a:p>
          <a:p>
            <a:pPr indent="0" lvl="0" marL="0" rtl="0" algn="l">
              <a:spcBef>
                <a:spcPts val="0"/>
              </a:spcBef>
              <a:spcAft>
                <a:spcPts val="0"/>
              </a:spcAft>
              <a:buNone/>
            </a:pPr>
            <a:r>
              <a:rPr lang="en"/>
              <a:t>If you are getting a PD credit through NNU, we are almost there.  Please get your reflections to me and let me know off line if you have any questions at scates@sde.idaho.gov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6fe5d937e0_0_2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26fe5d937e0_0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https://static1.squarespace.com/static/5e90af1f141b51081e7194aa/t/5f43ff9d6a8cb7299871698c/1598291869551/REDI+Agreements+2020.pdf</a:t>
            </a:r>
            <a:r>
              <a:rPr lang="en">
                <a:solidFill>
                  <a:schemeClr val="dk1"/>
                </a:solidFill>
              </a:rPr>
              <a: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b9eac273eb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b9eac273eb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t>7:10</a:t>
            </a:r>
            <a:endParaRPr/>
          </a:p>
          <a:p>
            <a:pPr indent="0" lvl="0" marL="0" rtl="0" algn="l">
              <a:lnSpc>
                <a:spcPct val="115000"/>
              </a:lnSpc>
              <a:spcBef>
                <a:spcPts val="0"/>
              </a:spcBef>
              <a:spcAft>
                <a:spcPts val="0"/>
              </a:spcAft>
              <a:buClr>
                <a:schemeClr val="dk1"/>
              </a:buClr>
              <a:buSzPts val="1100"/>
              <a:buFont typeface="Arial"/>
              <a:buNone/>
            </a:pPr>
            <a:r>
              <a:rPr lang="en"/>
              <a:t>We are </a:t>
            </a:r>
            <a:r>
              <a:rPr lang="en"/>
              <a:t>getting</a:t>
            </a:r>
            <a:r>
              <a:rPr lang="en"/>
              <a:t> so close, Chapter 6 The Hero Teacher</a:t>
            </a:r>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c9157504f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c9157504f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400">
                <a:latin typeface="Spartan"/>
                <a:ea typeface="Spartan"/>
                <a:cs typeface="Spartan"/>
                <a:sym typeface="Spartan"/>
              </a:rPr>
              <a:t>I want to start with our hero teachers.  Who have you learned the most from in life. We are going to do this pretty fast the person whose name comes first in the alphabet will start and you will share who you learned the most from 1-3 words, then you will go around in the same order and say why you learned the most from that person, Finally as a group try to come up with a </a:t>
            </a:r>
            <a:r>
              <a:rPr lang="en" sz="1400">
                <a:latin typeface="Spartan"/>
                <a:ea typeface="Spartan"/>
                <a:cs typeface="Spartan"/>
                <a:sym typeface="Spartan"/>
              </a:rPr>
              <a:t>sentence</a:t>
            </a:r>
            <a:r>
              <a:rPr lang="en" sz="1400">
                <a:latin typeface="Spartan"/>
                <a:ea typeface="Spartan"/>
                <a:cs typeface="Spartan"/>
                <a:sym typeface="Spartan"/>
              </a:rPr>
              <a:t> that </a:t>
            </a:r>
            <a:r>
              <a:rPr lang="en" sz="1400">
                <a:latin typeface="Spartan"/>
                <a:ea typeface="Spartan"/>
                <a:cs typeface="Spartan"/>
                <a:sym typeface="Spartan"/>
              </a:rPr>
              <a:t>expresses</a:t>
            </a:r>
            <a:r>
              <a:rPr lang="en" sz="1400">
                <a:latin typeface="Spartan"/>
                <a:ea typeface="Spartan"/>
                <a:cs typeface="Spartan"/>
                <a:sym typeface="Spartan"/>
              </a:rPr>
              <a:t> why we learn the most from certain people.  The person </a:t>
            </a:r>
            <a:r>
              <a:rPr lang="en" sz="1400">
                <a:latin typeface="Spartan"/>
                <a:ea typeface="Spartan"/>
                <a:cs typeface="Spartan"/>
                <a:sym typeface="Spartan"/>
              </a:rPr>
              <a:t>whose</a:t>
            </a:r>
            <a:r>
              <a:rPr lang="en" sz="1400">
                <a:latin typeface="Spartan"/>
                <a:ea typeface="Spartan"/>
                <a:cs typeface="Spartan"/>
                <a:sym typeface="Spartan"/>
              </a:rPr>
              <a:t> school year gets out the earliest will report out.  You have 7 minutes.</a:t>
            </a:r>
            <a:endParaRPr sz="1400">
              <a:latin typeface="Spartan"/>
              <a:ea typeface="Spartan"/>
              <a:cs typeface="Spartan"/>
              <a:sym typeface="Spartan"/>
            </a:endParaRPr>
          </a:p>
          <a:p>
            <a:pPr indent="0" lvl="0" marL="0" rtl="0" algn="l">
              <a:spcBef>
                <a:spcPts val="0"/>
              </a:spcBef>
              <a:spcAft>
                <a:spcPts val="0"/>
              </a:spcAft>
              <a:buNone/>
            </a:pPr>
            <a:r>
              <a:t/>
            </a:r>
            <a:endParaRPr sz="1400">
              <a:latin typeface="Spartan"/>
              <a:ea typeface="Spartan"/>
              <a:cs typeface="Spartan"/>
              <a:sym typeface="Spartan"/>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c9157504f2_0_4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c9157504f2_0_4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Quick share</a:t>
            </a:r>
            <a:endParaRPr/>
          </a:p>
          <a:p>
            <a:pPr indent="0" lvl="0" marL="0" rtl="0" algn="l">
              <a:spcBef>
                <a:spcPts val="0"/>
              </a:spcBef>
              <a:spcAft>
                <a:spcPts val="0"/>
              </a:spcAft>
              <a:buNone/>
            </a:pPr>
            <a:r>
              <a:rPr lang="en"/>
              <a:t>7:20</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79fe240e2c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79fe240e2c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Pernille Ripp is a middle school reading </a:t>
            </a:r>
            <a:r>
              <a:rPr lang="en"/>
              <a:t>teacher</a:t>
            </a:r>
            <a:r>
              <a:rPr lang="en"/>
              <a:t>, as I was preparing these quotes resonated with me in the context of my hero teachers and generativity learning.</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c9157504f2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c9157504f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Source: </a:t>
            </a:r>
            <a:r>
              <a:rPr lang="en" u="sng">
                <a:solidFill>
                  <a:schemeClr val="hlink"/>
                </a:solidFill>
                <a:hlinkClick r:id="rId2"/>
              </a:rPr>
              <a:t>https://www.researchgate.net/publication/315547774_Examining_Shifts_in_Teachers'_Understanding_of_NGSS_and_their_Impact_on_Planned_Instruction</a:t>
            </a:r>
            <a:r>
              <a:rPr lang="en"/>
              <a:t> </a:t>
            </a:r>
            <a:endParaRPr/>
          </a:p>
          <a:p>
            <a:pPr indent="0" lvl="0" marL="0" rtl="0" algn="l">
              <a:spcBef>
                <a:spcPts val="0"/>
              </a:spcBef>
              <a:spcAft>
                <a:spcPts val="0"/>
              </a:spcAft>
              <a:buClr>
                <a:schemeClr val="dk1"/>
              </a:buClr>
              <a:buSzPts val="1100"/>
              <a:buFont typeface="Arial"/>
              <a:buNone/>
            </a:pPr>
            <a:r>
              <a:rPr lang="en">
                <a:solidFill>
                  <a:schemeClr val="dk1"/>
                </a:solidFill>
              </a:rPr>
              <a:t>In the past education focused for the most part on decoding. I was told to use tools for decoding the text in my chemistry class all the time.  This Hero teacher asked kids to encode and use the context that they already had to encode ideas.  When I saw this graphic, I felt like one of the keys of student centered teaching and disaggregated instruction was using encoding as a pathway to decoding formalized academic texts.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c9157504f2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c9157504f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Sharon: I love the idea of working to shared understanding.  I feel like shared understanding would solve a lot of problems in the world.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d2bd52acbc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d2bd52acbc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Generativity </a:t>
            </a:r>
            <a:r>
              <a:rPr lang="en"/>
              <a:t>Principle requires that classroom activities generate learning.  It seems like that ought to be</a:t>
            </a:r>
            <a:r>
              <a:rPr lang="en"/>
              <a:t> obvious, but we have all been in classrooms the look more like the </a:t>
            </a:r>
            <a:r>
              <a:rPr lang="en"/>
              <a:t>cartoon</a:t>
            </a:r>
            <a:r>
              <a:rPr lang="en"/>
              <a:t>.  I always figured if I was bored, everyone was bored.  The question is how do we design generative learning?</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c9157504f2_0_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c9157504f2_0_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quote captured one strategy.</a:t>
            </a:r>
            <a:endParaRPr/>
          </a:p>
          <a:p>
            <a:pPr indent="0" lvl="0" marL="0" rtl="0" algn="l">
              <a:spcBef>
                <a:spcPts val="0"/>
              </a:spcBef>
              <a:spcAft>
                <a:spcPts val="0"/>
              </a:spcAft>
              <a:buNone/>
            </a:pPr>
            <a:r>
              <a:rPr lang="en"/>
              <a:t>What does this bring up? What ways do you see to make a shift from encoding to decoding?</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d30bb5cdb0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d30bb5cdb0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7:25</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d08ca26407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d08ca26407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Have you had the experience of not actually getting a concept until you were looking at the assessment and it </a:t>
            </a:r>
            <a:r>
              <a:rPr lang="en"/>
              <a:t>finally</a:t>
            </a:r>
            <a:r>
              <a:rPr lang="en"/>
              <a:t> clicks. Dr. Brown went on to describe how in a world of assessment </a:t>
            </a:r>
            <a:r>
              <a:rPr b="1" lang="en"/>
              <a:t>AS</a:t>
            </a:r>
            <a:r>
              <a:rPr lang="en"/>
              <a:t> learning, generative formative </a:t>
            </a:r>
            <a:r>
              <a:rPr lang="en"/>
              <a:t>assessment</a:t>
            </a:r>
            <a:r>
              <a:rPr lang="en"/>
              <a:t> give students the chance to focus on practice, practice using science language, and explain their own ideas to produce learning.</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d2bd52acbc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d2bd52acbc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Back in Chapter 4, we earned about disaggregate instruction.  It was woven back in here where the pre-assessment can be an encoding experience that leads to conceptual </a:t>
            </a:r>
            <a:r>
              <a:rPr lang="en">
                <a:solidFill>
                  <a:schemeClr val="dk1"/>
                </a:solidFill>
              </a:rPr>
              <a:t>understanding</a:t>
            </a:r>
            <a:r>
              <a:rPr lang="en">
                <a:solidFill>
                  <a:schemeClr val="dk1"/>
                </a:solidFill>
              </a:rPr>
              <a:t> and then formalized </a:t>
            </a:r>
            <a:r>
              <a:rPr lang="en">
                <a:solidFill>
                  <a:schemeClr val="dk1"/>
                </a:solidFill>
              </a:rPr>
              <a:t>language</a:t>
            </a:r>
            <a:r>
              <a:rPr lang="en">
                <a:solidFill>
                  <a:schemeClr val="dk1"/>
                </a:solidFill>
              </a:rPr>
              <a:t> </a:t>
            </a:r>
            <a:r>
              <a:rPr lang="en">
                <a:solidFill>
                  <a:schemeClr val="dk1"/>
                </a:solidFill>
              </a:rPr>
              <a:t>acquisition</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7:30</a:t>
            </a:r>
            <a:endParaRPr>
              <a:solidFill>
                <a:schemeClr val="dk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c9157504f2_0_10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c9157504f2_0_1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7:40-7:55</a:t>
            </a:r>
            <a:endParaRPr/>
          </a:p>
          <a:p>
            <a:pPr indent="0" lvl="0" marL="0" rtl="0" algn="l">
              <a:spcBef>
                <a:spcPts val="0"/>
              </a:spcBef>
              <a:spcAft>
                <a:spcPts val="0"/>
              </a:spcAft>
              <a:buNone/>
            </a:pPr>
            <a:r>
              <a:rPr lang="en"/>
              <a:t>Reiterate</a:t>
            </a:r>
            <a:r>
              <a:rPr lang="en"/>
              <a:t> norms of hearing all voices.</a:t>
            </a:r>
            <a:endParaRPr/>
          </a:p>
          <a:p>
            <a:pPr indent="0" lvl="0" marL="0" rtl="0" algn="l">
              <a:spcBef>
                <a:spcPts val="0"/>
              </a:spcBef>
              <a:spcAft>
                <a:spcPts val="0"/>
              </a:spcAft>
              <a:buNone/>
            </a:pPr>
            <a:r>
              <a:rPr lang="en"/>
              <a:t>Put questions into the chat</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c9157504f2_0_4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c9157504f2_0_4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7:56</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d2bd52acb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d2bd52acb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https://jamboard.google.com/d/13wzaaT4yhdrv23C82BMQBKg4onMXcYoFrBl42eZVV90/edit?usp=sharing</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d08ca26407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d08ca26407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I wanted to share  a STEM teaching tool that i thought could be useful on this journey.  Practice brief 16 talks about a cycle where the teacher allows the student to encode, recognizes the response, and </a:t>
            </a:r>
            <a:r>
              <a:rPr b="1" lang="en">
                <a:solidFill>
                  <a:schemeClr val="dk1"/>
                </a:solidFill>
              </a:rPr>
              <a:t>uses</a:t>
            </a:r>
            <a:r>
              <a:rPr lang="en">
                <a:solidFill>
                  <a:schemeClr val="dk1"/>
                </a:solidFill>
              </a:rPr>
              <a:t> that response to move forward.</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Link to tool http://stemteachingtools.org/brief/16</a:t>
            </a:r>
            <a:endParaRPr>
              <a:solidFill>
                <a:schemeClr val="dk1"/>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b98c398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b98c398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https://forms.gle/ma32MieYvYvkQZ1a9</a:t>
            </a:r>
            <a:endParaRPr/>
          </a:p>
          <a:p>
            <a:pPr indent="0" lvl="0" marL="0" rtl="0" algn="l">
              <a:spcBef>
                <a:spcPts val="0"/>
              </a:spcBef>
              <a:spcAft>
                <a:spcPts val="0"/>
              </a:spcAft>
              <a:buNone/>
            </a:pPr>
            <a:r>
              <a:rPr lang="en" u="sng">
                <a:solidFill>
                  <a:schemeClr val="hlink"/>
                </a:solidFill>
                <a:hlinkClick r:id="rId3"/>
              </a:rPr>
              <a:t>https://jamboard.google.com/d/13wzaaT4yhdrv23C82BMQBKg4onMXcYoFrBl42eZVV90/edit?usp=sharing</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_1">
  <p:cSld name="SECTION_HEADER_1">
    <p:spTree>
      <p:nvGrpSpPr>
        <p:cNvPr id="122" name="Shape 122"/>
        <p:cNvGrpSpPr/>
        <p:nvPr/>
      </p:nvGrpSpPr>
      <p:grpSpPr>
        <a:xfrm>
          <a:off x="0" y="0"/>
          <a:ext cx="0" cy="0"/>
          <a:chOff x="0" y="0"/>
          <a:chExt cx="0" cy="0"/>
        </a:xfrm>
      </p:grpSpPr>
      <p:sp>
        <p:nvSpPr>
          <p:cNvPr id="123" name="Google Shape;123;p19"/>
          <p:cNvSpPr/>
          <p:nvPr/>
        </p:nvSpPr>
        <p:spPr>
          <a:xfrm>
            <a:off x="-12725" y="-9075"/>
            <a:ext cx="5007300" cy="5223300"/>
          </a:xfrm>
          <a:prstGeom prst="rect">
            <a:avLst/>
          </a:prstGeom>
          <a:solidFill>
            <a:srgbClr val="B4A7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txBox="1"/>
          <p:nvPr>
            <p:ph type="title"/>
          </p:nvPr>
        </p:nvSpPr>
        <p:spPr>
          <a:xfrm>
            <a:off x="311700" y="445025"/>
            <a:ext cx="4464600" cy="572700"/>
          </a:xfrm>
          <a:prstGeom prst="rect">
            <a:avLst/>
          </a:prstGeom>
        </p:spPr>
        <p:txBody>
          <a:bodyPr anchorCtr="0" anchor="t" bIns="34275" lIns="68575" spcFirstLastPara="1" rIns="68575" wrap="square" tIns="34275">
            <a:noAutofit/>
          </a:bodyPr>
          <a:lstStyle>
            <a:lvl1pPr lvl="0" rtl="0">
              <a:spcBef>
                <a:spcPts val="0"/>
              </a:spcBef>
              <a:spcAft>
                <a:spcPts val="0"/>
              </a:spcAft>
              <a:buClr>
                <a:srgbClr val="674EA7"/>
              </a:buClr>
              <a:buSzPts val="2800"/>
              <a:buFont typeface="Spartan"/>
              <a:buNone/>
              <a:defRPr b="1" sz="2800">
                <a:solidFill>
                  <a:srgbClr val="674EA7"/>
                </a:solidFill>
                <a:latin typeface="Spartan"/>
                <a:ea typeface="Spartan"/>
                <a:cs typeface="Spartan"/>
                <a:sym typeface="Spartan"/>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25" name="Google Shape;125;p19"/>
          <p:cNvSpPr txBox="1"/>
          <p:nvPr>
            <p:ph idx="1" type="body"/>
          </p:nvPr>
        </p:nvSpPr>
        <p:spPr>
          <a:xfrm>
            <a:off x="311700" y="1461475"/>
            <a:ext cx="73188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Clr>
                <a:srgbClr val="FFFFFF"/>
              </a:buClr>
              <a:buSzPts val="2100"/>
              <a:buChar char="•"/>
              <a:defRPr>
                <a:solidFill>
                  <a:srgbClr val="FFFFFF"/>
                </a:solidFill>
              </a:defRPr>
            </a:lvl1pPr>
            <a:lvl2pPr indent="-342900" lvl="1" marL="914400" rtl="0">
              <a:spcBef>
                <a:spcPts val="400"/>
              </a:spcBef>
              <a:spcAft>
                <a:spcPts val="0"/>
              </a:spcAft>
              <a:buClr>
                <a:srgbClr val="FFFFFF"/>
              </a:buClr>
              <a:buSzPts val="1800"/>
              <a:buChar char="•"/>
              <a:defRPr>
                <a:solidFill>
                  <a:srgbClr val="FFFFFF"/>
                </a:solidFill>
              </a:defRPr>
            </a:lvl2pPr>
            <a:lvl3pPr indent="-323850" lvl="2" marL="1371600" rtl="0">
              <a:spcBef>
                <a:spcPts val="400"/>
              </a:spcBef>
              <a:spcAft>
                <a:spcPts val="0"/>
              </a:spcAft>
              <a:buClr>
                <a:srgbClr val="FFFFFF"/>
              </a:buClr>
              <a:buSzPts val="1500"/>
              <a:buChar char="•"/>
              <a:defRPr>
                <a:solidFill>
                  <a:srgbClr val="FFFFFF"/>
                </a:solidFill>
              </a:defRPr>
            </a:lvl3pPr>
            <a:lvl4pPr indent="-317500" lvl="3" marL="1828800" rtl="0">
              <a:spcBef>
                <a:spcPts val="400"/>
              </a:spcBef>
              <a:spcAft>
                <a:spcPts val="0"/>
              </a:spcAft>
              <a:buClr>
                <a:srgbClr val="FFFFFF"/>
              </a:buClr>
              <a:buSzPts val="1400"/>
              <a:buChar char="•"/>
              <a:defRPr>
                <a:solidFill>
                  <a:srgbClr val="FFFFFF"/>
                </a:solidFill>
              </a:defRPr>
            </a:lvl4pPr>
            <a:lvl5pPr indent="-317500" lvl="4" marL="2286000" rtl="0">
              <a:spcBef>
                <a:spcPts val="400"/>
              </a:spcBef>
              <a:spcAft>
                <a:spcPts val="0"/>
              </a:spcAft>
              <a:buClr>
                <a:srgbClr val="FFFFFF"/>
              </a:buClr>
              <a:buSzPts val="1400"/>
              <a:buChar char="•"/>
              <a:defRPr>
                <a:solidFill>
                  <a:srgbClr val="FFFFFF"/>
                </a:solidFill>
              </a:defRPr>
            </a:lvl5pPr>
            <a:lvl6pPr indent="-317500" lvl="5" marL="2743200" rtl="0">
              <a:spcBef>
                <a:spcPts val="400"/>
              </a:spcBef>
              <a:spcAft>
                <a:spcPts val="0"/>
              </a:spcAft>
              <a:buClr>
                <a:srgbClr val="FFFFFF"/>
              </a:buClr>
              <a:buSzPts val="1400"/>
              <a:buChar char="•"/>
              <a:defRPr>
                <a:solidFill>
                  <a:srgbClr val="FFFFFF"/>
                </a:solidFill>
              </a:defRPr>
            </a:lvl6pPr>
            <a:lvl7pPr indent="-317500" lvl="6" marL="3200400" rtl="0">
              <a:spcBef>
                <a:spcPts val="400"/>
              </a:spcBef>
              <a:spcAft>
                <a:spcPts val="0"/>
              </a:spcAft>
              <a:buClr>
                <a:srgbClr val="FFFFFF"/>
              </a:buClr>
              <a:buSzPts val="1400"/>
              <a:buChar char="•"/>
              <a:defRPr>
                <a:solidFill>
                  <a:srgbClr val="FFFFFF"/>
                </a:solidFill>
              </a:defRPr>
            </a:lvl7pPr>
            <a:lvl8pPr indent="-317500" lvl="7" marL="3657600" rtl="0">
              <a:spcBef>
                <a:spcPts val="400"/>
              </a:spcBef>
              <a:spcAft>
                <a:spcPts val="0"/>
              </a:spcAft>
              <a:buClr>
                <a:srgbClr val="FFFFFF"/>
              </a:buClr>
              <a:buSzPts val="1400"/>
              <a:buChar char="•"/>
              <a:defRPr>
                <a:solidFill>
                  <a:srgbClr val="FFFFFF"/>
                </a:solidFill>
              </a:defRPr>
            </a:lvl8pPr>
            <a:lvl9pPr indent="-317500" lvl="8" marL="4114800" rtl="0">
              <a:spcBef>
                <a:spcPts val="400"/>
              </a:spcBef>
              <a:spcAft>
                <a:spcPts val="0"/>
              </a:spcAft>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 Id="rId3" Type="http://schemas.openxmlformats.org/officeDocument/2006/relationships/image" Target="../media/image1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xml"/><Relationship Id="rId3" Type="http://schemas.openxmlformats.org/officeDocument/2006/relationships/image" Target="../media/image1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hyperlink" Target="https://pernillesripp.com/"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hyperlink" Target="https://www.researchgate.net/publication/315547774_Examining_Shifts_in_Teachers'_Understanding_of_NGSS_and_their_Impact_on_Planned_Instructi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 Id="rId3" Type="http://schemas.openxmlformats.org/officeDocument/2006/relationships/hyperlink" Target="https://jamboard.google.com/d/1T1ei2rsvHwW2-KOPPaLzQe3L_P4J_euCjHKfxJ2f5Fo/edit?usp=sharin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8.xml"/><Relationship Id="rId3" Type="http://schemas.openxmlformats.org/officeDocument/2006/relationships/image" Target="../media/image13.png"/><Relationship Id="rId4" Type="http://schemas.openxmlformats.org/officeDocument/2006/relationships/image" Target="../media/image11.png"/><Relationship Id="rId5"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hyperlink" Target="https://forms.gle/ma32MieYvYvkQZ1a9" TargetMode="External"/><Relationship Id="rId4" Type="http://schemas.openxmlformats.org/officeDocument/2006/relationships/hyperlink" Target="https://docs.google.com/document/d/14UrRF03nItefuGnEEI-ffTShuhXvPXiXEzXVn0ckoRE/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ctrTitle"/>
          </p:nvPr>
        </p:nvSpPr>
        <p:spPr>
          <a:xfrm>
            <a:off x="327900" y="25600"/>
            <a:ext cx="5979900" cy="792600"/>
          </a:xfrm>
          <a:prstGeom prst="rect">
            <a:avLst/>
          </a:prstGeom>
        </p:spPr>
        <p:txBody>
          <a:bodyPr anchorCtr="0" anchor="b" bIns="34275" lIns="68575" spcFirstLastPara="1" rIns="68575" wrap="square" tIns="34275">
            <a:noAutofit/>
          </a:bodyPr>
          <a:lstStyle/>
          <a:p>
            <a:pPr indent="0" lvl="0" marL="0" rtl="0" algn="l">
              <a:spcBef>
                <a:spcPts val="0"/>
              </a:spcBef>
              <a:spcAft>
                <a:spcPts val="0"/>
              </a:spcAft>
              <a:buNone/>
            </a:pPr>
            <a:r>
              <a:rPr lang="en" sz="3600"/>
              <a:t>Science in the City</a:t>
            </a:r>
            <a:endParaRPr sz="3600"/>
          </a:p>
        </p:txBody>
      </p:sp>
      <p:sp>
        <p:nvSpPr>
          <p:cNvPr id="131" name="Google Shape;131;p20"/>
          <p:cNvSpPr txBox="1"/>
          <p:nvPr>
            <p:ph idx="1" type="subTitle"/>
          </p:nvPr>
        </p:nvSpPr>
        <p:spPr>
          <a:xfrm>
            <a:off x="327900" y="730400"/>
            <a:ext cx="5065800" cy="792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700"/>
              <a:t>Book Study</a:t>
            </a:r>
            <a:endParaRPr sz="1700"/>
          </a:p>
        </p:txBody>
      </p:sp>
      <p:sp>
        <p:nvSpPr>
          <p:cNvPr id="132" name="Google Shape;132;p20"/>
          <p:cNvSpPr txBox="1"/>
          <p:nvPr/>
        </p:nvSpPr>
        <p:spPr>
          <a:xfrm>
            <a:off x="327900" y="1288500"/>
            <a:ext cx="5929500" cy="139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Open Sans"/>
                <a:ea typeface="Open Sans"/>
                <a:cs typeface="Open Sans"/>
                <a:sym typeface="Open Sans"/>
              </a:rPr>
              <a:t>Welcome! </a:t>
            </a:r>
            <a:endParaRPr sz="2000">
              <a:solidFill>
                <a:schemeClr val="dk1"/>
              </a:solidFill>
              <a:latin typeface="Open Sans"/>
              <a:ea typeface="Open Sans"/>
              <a:cs typeface="Open Sans"/>
              <a:sym typeface="Open Sans"/>
            </a:endParaRPr>
          </a:p>
          <a:p>
            <a:pPr indent="0" lvl="0" marL="457200" rtl="0" algn="l">
              <a:spcBef>
                <a:spcPts val="0"/>
              </a:spcBef>
              <a:spcAft>
                <a:spcPts val="0"/>
              </a:spcAft>
              <a:buNone/>
            </a:pPr>
            <a:r>
              <a:t/>
            </a:r>
            <a:endParaRPr sz="2000">
              <a:solidFill>
                <a:schemeClr val="dk1"/>
              </a:solidFill>
              <a:latin typeface="Open Sans"/>
              <a:ea typeface="Open Sans"/>
              <a:cs typeface="Open Sans"/>
              <a:sym typeface="Open Sans"/>
            </a:endParaRPr>
          </a:p>
          <a:p>
            <a:pPr indent="0" lvl="0" marL="0" rtl="0" algn="l">
              <a:spcBef>
                <a:spcPts val="0"/>
              </a:spcBef>
              <a:spcAft>
                <a:spcPts val="0"/>
              </a:spcAft>
              <a:buNone/>
            </a:pPr>
            <a:r>
              <a:rPr lang="en" sz="2000">
                <a:solidFill>
                  <a:schemeClr val="dk1"/>
                </a:solidFill>
                <a:latin typeface="Open Sans"/>
                <a:ea typeface="Open Sans"/>
                <a:cs typeface="Open Sans"/>
                <a:sym typeface="Open Sans"/>
              </a:rPr>
              <a:t>Please rename yourself with your grade level</a:t>
            </a:r>
            <a:br>
              <a:rPr lang="en" sz="2000">
                <a:solidFill>
                  <a:schemeClr val="dk1"/>
                </a:solidFill>
                <a:latin typeface="Open Sans"/>
                <a:ea typeface="Open Sans"/>
                <a:cs typeface="Open Sans"/>
                <a:sym typeface="Open Sans"/>
              </a:rPr>
            </a:br>
            <a:r>
              <a:rPr lang="en" sz="2000">
                <a:solidFill>
                  <a:schemeClr val="dk1"/>
                </a:solidFill>
                <a:latin typeface="Open Sans"/>
                <a:ea typeface="Open Sans"/>
                <a:cs typeface="Open Sans"/>
                <a:sym typeface="Open Sans"/>
              </a:rPr>
              <a:t>Ie: Elementary, Middle, High </a:t>
            </a:r>
            <a:endParaRPr sz="2000">
              <a:solidFill>
                <a:schemeClr val="dk1"/>
              </a:solidFill>
              <a:latin typeface="Open Sans"/>
              <a:ea typeface="Open Sans"/>
              <a:cs typeface="Open Sans"/>
              <a:sym typeface="Open Sans"/>
            </a:endParaRPr>
          </a:p>
        </p:txBody>
      </p:sp>
      <p:sp>
        <p:nvSpPr>
          <p:cNvPr id="133" name="Google Shape;133;p20"/>
          <p:cNvSpPr txBox="1"/>
          <p:nvPr>
            <p:ph idx="1" type="subTitle"/>
          </p:nvPr>
        </p:nvSpPr>
        <p:spPr>
          <a:xfrm>
            <a:off x="279000" y="2850500"/>
            <a:ext cx="8520600" cy="5160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lang="en"/>
              <a:t>Session 6: #</a:t>
            </a:r>
            <a:r>
              <a:rPr lang="en"/>
              <a:t>SITCbookchat</a:t>
            </a:r>
            <a:endParaRPr sz="1400">
              <a:latin typeface="Arial"/>
              <a:ea typeface="Arial"/>
              <a:cs typeface="Arial"/>
              <a:sym typeface="Arial"/>
            </a:endParaRPr>
          </a:p>
          <a:p>
            <a:pPr indent="0" lvl="0" marL="0" rtl="0" algn="ctr">
              <a:spcBef>
                <a:spcPts val="800"/>
              </a:spcBef>
              <a:spcAft>
                <a:spcPts val="0"/>
              </a:spcAft>
              <a:buNone/>
            </a:pPr>
            <a:r>
              <a:t/>
            </a:r>
            <a:endParaRPr>
              <a:solidFill>
                <a:schemeClr val="lt1"/>
              </a:solidFill>
            </a:endParaRPr>
          </a:p>
        </p:txBody>
      </p:sp>
      <p:cxnSp>
        <p:nvCxnSpPr>
          <p:cNvPr id="134" name="Google Shape;134;p20"/>
          <p:cNvCxnSpPr/>
          <p:nvPr/>
        </p:nvCxnSpPr>
        <p:spPr>
          <a:xfrm>
            <a:off x="431125" y="1193125"/>
            <a:ext cx="8402100" cy="0"/>
          </a:xfrm>
          <a:prstGeom prst="straightConnector1">
            <a:avLst/>
          </a:prstGeom>
          <a:noFill/>
          <a:ln cap="flat" cmpd="sng" w="28575">
            <a:solidFill>
              <a:srgbClr val="0B5394"/>
            </a:solidFill>
            <a:prstDash val="solid"/>
            <a:round/>
            <a:headEnd len="med" w="med" type="none"/>
            <a:tailEnd len="med" w="med" type="none"/>
          </a:ln>
        </p:spPr>
      </p:cxnSp>
      <p:sp>
        <p:nvSpPr>
          <p:cNvPr id="135" name="Google Shape;135;p20"/>
          <p:cNvSpPr txBox="1"/>
          <p:nvPr/>
        </p:nvSpPr>
        <p:spPr>
          <a:xfrm>
            <a:off x="585750" y="3531100"/>
            <a:ext cx="46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Spartan"/>
              <a:ea typeface="Spartan"/>
              <a:cs typeface="Spartan"/>
              <a:sym typeface="Spart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Agenda </a:t>
            </a:r>
            <a:endParaRPr/>
          </a:p>
        </p:txBody>
      </p:sp>
      <p:sp>
        <p:nvSpPr>
          <p:cNvPr id="141" name="Google Shape;141;p21"/>
          <p:cNvSpPr txBox="1"/>
          <p:nvPr>
            <p:ph idx="1" type="body"/>
          </p:nvPr>
        </p:nvSpPr>
        <p:spPr>
          <a:xfrm>
            <a:off x="826075" y="1030050"/>
            <a:ext cx="59571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t/>
            </a:r>
            <a:endParaRPr/>
          </a:p>
          <a:p>
            <a:pPr indent="-361950" lvl="0" marL="457200" rtl="0" algn="l">
              <a:spcBef>
                <a:spcPts val="800"/>
              </a:spcBef>
              <a:spcAft>
                <a:spcPts val="0"/>
              </a:spcAft>
              <a:buClr>
                <a:schemeClr val="accent5"/>
              </a:buClr>
              <a:buSzPts val="2100"/>
              <a:buAutoNum type="arabicPeriod"/>
            </a:pPr>
            <a:r>
              <a:rPr lang="en"/>
              <a:t>Who have you learned the most from? Why? </a:t>
            </a:r>
            <a:endParaRPr/>
          </a:p>
          <a:p>
            <a:pPr indent="-361950" lvl="0" marL="457200" rtl="0" algn="l">
              <a:spcBef>
                <a:spcPts val="0"/>
              </a:spcBef>
              <a:spcAft>
                <a:spcPts val="0"/>
              </a:spcAft>
              <a:buClr>
                <a:schemeClr val="accent5"/>
              </a:buClr>
              <a:buSzPts val="2100"/>
              <a:buAutoNum type="arabicPeriod"/>
            </a:pPr>
            <a:r>
              <a:rPr lang="en"/>
              <a:t>Share Out </a:t>
            </a:r>
            <a:endParaRPr/>
          </a:p>
          <a:p>
            <a:pPr indent="-361950" lvl="0" marL="457200" rtl="0" algn="l">
              <a:spcBef>
                <a:spcPts val="0"/>
              </a:spcBef>
              <a:spcAft>
                <a:spcPts val="0"/>
              </a:spcAft>
              <a:buClr>
                <a:schemeClr val="accent5"/>
              </a:buClr>
              <a:buSzPts val="2100"/>
              <a:buAutoNum type="arabicPeriod"/>
            </a:pPr>
            <a:r>
              <a:rPr lang="en"/>
              <a:t>Chapter Overview </a:t>
            </a:r>
            <a:endParaRPr/>
          </a:p>
          <a:p>
            <a:pPr indent="-361950" lvl="0" marL="457200" rtl="0" algn="l">
              <a:spcBef>
                <a:spcPts val="0"/>
              </a:spcBef>
              <a:spcAft>
                <a:spcPts val="0"/>
              </a:spcAft>
              <a:buClr>
                <a:schemeClr val="accent5"/>
              </a:buClr>
              <a:buSzPts val="2100"/>
              <a:buAutoNum type="arabicPeriod"/>
            </a:pPr>
            <a:r>
              <a:rPr lang="en"/>
              <a:t>TQE protocol  </a:t>
            </a:r>
            <a:endParaRPr/>
          </a:p>
          <a:p>
            <a:pPr indent="-361950" lvl="0" marL="457200" rtl="0" algn="l">
              <a:spcBef>
                <a:spcPts val="0"/>
              </a:spcBef>
              <a:spcAft>
                <a:spcPts val="0"/>
              </a:spcAft>
              <a:buClr>
                <a:schemeClr val="accent5"/>
              </a:buClr>
              <a:buSzPts val="2100"/>
              <a:buAutoNum type="arabicPeriod"/>
            </a:pPr>
            <a:r>
              <a:rPr lang="en"/>
              <a:t>Fill out feedback survey </a:t>
            </a:r>
            <a:endParaRPr/>
          </a:p>
          <a:p>
            <a:pPr indent="0" lvl="0" marL="0" marR="0" rtl="0" algn="l">
              <a:lnSpc>
                <a:spcPct val="115000"/>
              </a:lnSpc>
              <a:spcBef>
                <a:spcPts val="0"/>
              </a:spcBef>
              <a:spcAft>
                <a:spcPts val="1600"/>
              </a:spcAft>
              <a:buNone/>
            </a:pPr>
            <a:r>
              <a:t/>
            </a:r>
            <a:endParaRPr/>
          </a:p>
        </p:txBody>
      </p:sp>
      <p:pic>
        <p:nvPicPr>
          <p:cNvPr id="142" name="Google Shape;142;p21"/>
          <p:cNvPicPr preferRelativeResize="0"/>
          <p:nvPr/>
        </p:nvPicPr>
        <p:blipFill>
          <a:blip r:embed="rId3">
            <a:alphaModFix/>
          </a:blip>
          <a:stretch>
            <a:fillRect/>
          </a:stretch>
        </p:blipFill>
        <p:spPr>
          <a:xfrm>
            <a:off x="6868500" y="1855450"/>
            <a:ext cx="1862600" cy="1862600"/>
          </a:xfrm>
          <a:prstGeom prst="rect">
            <a:avLst/>
          </a:prstGeom>
          <a:noFill/>
          <a:ln cap="flat" cmpd="sng" w="19050">
            <a:solidFill>
              <a:srgbClr val="01B195"/>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type="title"/>
          </p:nvPr>
        </p:nvSpPr>
        <p:spPr>
          <a:xfrm>
            <a:off x="311700" y="64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Reviewing Norms</a:t>
            </a:r>
            <a:endParaRPr/>
          </a:p>
        </p:txBody>
      </p:sp>
      <p:sp>
        <p:nvSpPr>
          <p:cNvPr id="148" name="Google Shape;148;p22"/>
          <p:cNvSpPr txBox="1"/>
          <p:nvPr>
            <p:ph idx="1" type="body"/>
          </p:nvPr>
        </p:nvSpPr>
        <p:spPr>
          <a:xfrm>
            <a:off x="311700" y="771475"/>
            <a:ext cx="4743000" cy="34164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sz="2100"/>
              <a:t>Have grace with ourselves. Give grace to others.</a:t>
            </a:r>
            <a:endParaRPr sz="2100"/>
          </a:p>
          <a:p>
            <a:pPr indent="-361950" lvl="0" marL="457200" rtl="0" algn="l">
              <a:lnSpc>
                <a:spcPct val="115000"/>
              </a:lnSpc>
              <a:spcBef>
                <a:spcPts val="0"/>
              </a:spcBef>
              <a:spcAft>
                <a:spcPts val="0"/>
              </a:spcAft>
              <a:buClr>
                <a:schemeClr val="accent3"/>
              </a:buClr>
              <a:buSzPts val="2100"/>
              <a:buAutoNum type="arabicPeriod"/>
            </a:pPr>
            <a:r>
              <a:rPr lang="en" sz="2100"/>
              <a:t>Speak your truth.</a:t>
            </a:r>
            <a:endParaRPr sz="2100"/>
          </a:p>
          <a:p>
            <a:pPr indent="-361950" lvl="0" marL="457200" rtl="0" algn="l">
              <a:lnSpc>
                <a:spcPct val="115000"/>
              </a:lnSpc>
              <a:spcBef>
                <a:spcPts val="0"/>
              </a:spcBef>
              <a:spcAft>
                <a:spcPts val="0"/>
              </a:spcAft>
              <a:buClr>
                <a:schemeClr val="accent3"/>
              </a:buClr>
              <a:buSzPts val="2100"/>
              <a:buAutoNum type="arabicPeriod"/>
            </a:pPr>
            <a:r>
              <a:rPr lang="en" sz="2100"/>
              <a:t>Be present &amp; engaged.</a:t>
            </a:r>
            <a:endParaRPr sz="2100"/>
          </a:p>
          <a:p>
            <a:pPr indent="-361950" lvl="0" marL="457200" rtl="0" algn="l">
              <a:lnSpc>
                <a:spcPct val="115000"/>
              </a:lnSpc>
              <a:spcBef>
                <a:spcPts val="0"/>
              </a:spcBef>
              <a:spcAft>
                <a:spcPts val="0"/>
              </a:spcAft>
              <a:buClr>
                <a:schemeClr val="accent3"/>
              </a:buClr>
              <a:buSzPts val="2100"/>
              <a:buAutoNum type="arabicPeriod"/>
            </a:pPr>
            <a:r>
              <a:rPr lang="en" sz="2100"/>
              <a:t>Notice patterns of participation and consider power dynamics. </a:t>
            </a:r>
            <a:endParaRPr sz="2100"/>
          </a:p>
          <a:p>
            <a:pPr indent="-361950" lvl="0" marL="457200" rtl="0" algn="l">
              <a:lnSpc>
                <a:spcPct val="115000"/>
              </a:lnSpc>
              <a:spcBef>
                <a:spcPts val="0"/>
              </a:spcBef>
              <a:spcAft>
                <a:spcPts val="0"/>
              </a:spcAft>
              <a:buClr>
                <a:schemeClr val="accent3"/>
              </a:buClr>
              <a:buSzPts val="2100"/>
              <a:buAutoNum type="arabicPeriod"/>
            </a:pPr>
            <a:r>
              <a:rPr lang="en" sz="2100"/>
              <a:t>Experience discomfort and expect (and accept) non-closure. </a:t>
            </a:r>
            <a:endParaRPr sz="2100"/>
          </a:p>
          <a:p>
            <a:pPr indent="0" lvl="0" marL="0" rtl="0" algn="l">
              <a:spcBef>
                <a:spcPts val="800"/>
              </a:spcBef>
              <a:spcAft>
                <a:spcPts val="0"/>
              </a:spcAft>
              <a:buNone/>
            </a:pPr>
            <a:r>
              <a:t/>
            </a:r>
            <a:endParaRPr/>
          </a:p>
        </p:txBody>
      </p:sp>
      <p:pic>
        <p:nvPicPr>
          <p:cNvPr id="149" name="Google Shape;149;p22"/>
          <p:cNvPicPr preferRelativeResize="0"/>
          <p:nvPr/>
        </p:nvPicPr>
        <p:blipFill rotWithShape="1">
          <a:blip r:embed="rId3">
            <a:alphaModFix/>
          </a:blip>
          <a:srcRect b="12417" l="0" r="0" t="13006"/>
          <a:stretch/>
        </p:blipFill>
        <p:spPr>
          <a:xfrm>
            <a:off x="5217800" y="647700"/>
            <a:ext cx="3926201" cy="36085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3"/>
          <p:cNvSpPr/>
          <p:nvPr/>
        </p:nvSpPr>
        <p:spPr>
          <a:xfrm rot="-711236">
            <a:off x="6465750"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3"/>
          <p:cNvSpPr/>
          <p:nvPr/>
        </p:nvSpPr>
        <p:spPr>
          <a:xfrm flipH="1" rot="711236">
            <a:off x="5181012"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6" name="Google Shape;156;p23"/>
          <p:cNvGrpSpPr/>
          <p:nvPr/>
        </p:nvGrpSpPr>
        <p:grpSpPr>
          <a:xfrm>
            <a:off x="5586175" y="2683244"/>
            <a:ext cx="1712700" cy="1230715"/>
            <a:chOff x="5796625" y="2541798"/>
            <a:chExt cx="1712700" cy="1230715"/>
          </a:xfrm>
        </p:grpSpPr>
        <p:sp>
          <p:nvSpPr>
            <p:cNvPr id="157" name="Google Shape;157;p23"/>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3"/>
            <p:cNvSpPr txBox="1"/>
            <p:nvPr/>
          </p:nvSpPr>
          <p:spPr>
            <a:xfrm>
              <a:off x="6296613"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59" name="Google Shape;159;p23"/>
            <p:cNvSpPr/>
            <p:nvPr/>
          </p:nvSpPr>
          <p:spPr>
            <a:xfrm>
              <a:off x="5796625" y="3069013"/>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0" name="Google Shape;160;p23"/>
            <p:cNvSpPr txBox="1"/>
            <p:nvPr/>
          </p:nvSpPr>
          <p:spPr>
            <a:xfrm>
              <a:off x="584087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sp>
          <p:nvSpPr>
            <p:cNvPr id="161" name="Google Shape;161;p23"/>
            <p:cNvSpPr/>
            <p:nvPr/>
          </p:nvSpPr>
          <p:spPr>
            <a:xfrm>
              <a:off x="6607975" y="3004364"/>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 name="Google Shape;162;p23"/>
          <p:cNvSpPr/>
          <p:nvPr/>
        </p:nvSpPr>
        <p:spPr>
          <a:xfrm rot="-711236">
            <a:off x="3899938"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3" name="Google Shape;163;p23"/>
          <p:cNvGrpSpPr/>
          <p:nvPr/>
        </p:nvGrpSpPr>
        <p:grpSpPr>
          <a:xfrm>
            <a:off x="4333100" y="1382072"/>
            <a:ext cx="1712700" cy="1246754"/>
            <a:chOff x="4409300" y="1219942"/>
            <a:chExt cx="1712700" cy="1246754"/>
          </a:xfrm>
        </p:grpSpPr>
        <p:sp>
          <p:nvSpPr>
            <p:cNvPr id="164" name="Google Shape;164;p23"/>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23"/>
            <p:cNvSpPr txBox="1"/>
            <p:nvPr/>
          </p:nvSpPr>
          <p:spPr>
            <a:xfrm>
              <a:off x="4921731"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66" name="Google Shape;166;p23"/>
            <p:cNvSpPr/>
            <p:nvPr/>
          </p:nvSpPr>
          <p:spPr>
            <a:xfrm>
              <a:off x="4409300" y="1219942"/>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7" name="Google Shape;167;p23"/>
            <p:cNvSpPr/>
            <p:nvPr/>
          </p:nvSpPr>
          <p:spPr>
            <a:xfrm rot="10800000">
              <a:off x="5220625" y="1919036"/>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3"/>
            <p:cNvSpPr txBox="1"/>
            <p:nvPr/>
          </p:nvSpPr>
          <p:spPr>
            <a:xfrm>
              <a:off x="4453550"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grpSp>
      <p:sp>
        <p:nvSpPr>
          <p:cNvPr id="169" name="Google Shape;169;p23"/>
          <p:cNvSpPr/>
          <p:nvPr/>
        </p:nvSpPr>
        <p:spPr>
          <a:xfrm flipH="1" rot="711236">
            <a:off x="2608258"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0" name="Google Shape;170;p23"/>
          <p:cNvGrpSpPr/>
          <p:nvPr/>
        </p:nvGrpSpPr>
        <p:grpSpPr>
          <a:xfrm>
            <a:off x="3076688" y="2683244"/>
            <a:ext cx="1712700" cy="1230715"/>
            <a:chOff x="3021975" y="2541798"/>
            <a:chExt cx="1712700" cy="1230715"/>
          </a:xfrm>
        </p:grpSpPr>
        <p:sp>
          <p:nvSpPr>
            <p:cNvPr id="171" name="Google Shape;171;p23"/>
            <p:cNvSpPr txBox="1"/>
            <p:nvPr/>
          </p:nvSpPr>
          <p:spPr>
            <a:xfrm>
              <a:off x="3529877"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72" name="Google Shape;172;p23"/>
            <p:cNvSpPr/>
            <p:nvPr/>
          </p:nvSpPr>
          <p:spPr>
            <a:xfrm rot="-1789476">
              <a:off x="3798091" y="2571072"/>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3"/>
            <p:cNvSpPr/>
            <p:nvPr/>
          </p:nvSpPr>
          <p:spPr>
            <a:xfrm>
              <a:off x="3021975" y="3069013"/>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4" name="Google Shape;174;p23"/>
            <p:cNvSpPr txBox="1"/>
            <p:nvPr/>
          </p:nvSpPr>
          <p:spPr>
            <a:xfrm>
              <a:off x="306622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75" name="Google Shape;175;p23"/>
            <p:cNvSpPr/>
            <p:nvPr/>
          </p:nvSpPr>
          <p:spPr>
            <a:xfrm>
              <a:off x="3833325" y="3004364"/>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6" name="Google Shape;176;p23"/>
          <p:cNvSpPr/>
          <p:nvPr/>
        </p:nvSpPr>
        <p:spPr>
          <a:xfrm rot="-711236">
            <a:off x="1334133"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7" name="Google Shape;177;p23"/>
          <p:cNvGrpSpPr/>
          <p:nvPr/>
        </p:nvGrpSpPr>
        <p:grpSpPr>
          <a:xfrm>
            <a:off x="1789875" y="1382072"/>
            <a:ext cx="1712700" cy="1246754"/>
            <a:chOff x="1637475" y="1219942"/>
            <a:chExt cx="1712700" cy="1246754"/>
          </a:xfrm>
        </p:grpSpPr>
        <p:sp>
          <p:nvSpPr>
            <p:cNvPr id="178" name="Google Shape;178;p23"/>
            <p:cNvSpPr/>
            <p:nvPr/>
          </p:nvSpPr>
          <p:spPr>
            <a:xfrm>
              <a:off x="1637475" y="1219942"/>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9" name="Google Shape;179;p23"/>
            <p:cNvSpPr txBox="1"/>
            <p:nvPr/>
          </p:nvSpPr>
          <p:spPr>
            <a:xfrm>
              <a:off x="2144544"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80" name="Google Shape;180;p23"/>
            <p:cNvSpPr/>
            <p:nvPr/>
          </p:nvSpPr>
          <p:spPr>
            <a:xfrm rot="10800000">
              <a:off x="2448800" y="1919036"/>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23"/>
            <p:cNvSpPr txBox="1"/>
            <p:nvPr/>
          </p:nvSpPr>
          <p:spPr>
            <a:xfrm>
              <a:off x="1681725"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82" name="Google Shape;182;p23"/>
            <p:cNvSpPr/>
            <p:nvPr/>
          </p:nvSpPr>
          <p:spPr>
            <a:xfrm rot="-1789476">
              <a:off x="2410765" y="2276970"/>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83" name="Google Shape;183;p23"/>
          <p:cNvPicPr preferRelativeResize="0"/>
          <p:nvPr/>
        </p:nvPicPr>
        <p:blipFill rotWithShape="1">
          <a:blip r:embed="rId3">
            <a:alphaModFix/>
          </a:blip>
          <a:srcRect b="7590" l="0" r="6173" t="16880"/>
          <a:stretch/>
        </p:blipFill>
        <p:spPr>
          <a:xfrm>
            <a:off x="487350" y="423924"/>
            <a:ext cx="7733175" cy="3638625"/>
          </a:xfrm>
          <a:prstGeom prst="rect">
            <a:avLst/>
          </a:prstGeom>
          <a:noFill/>
          <a:ln>
            <a:noFill/>
          </a:ln>
        </p:spPr>
      </p:pic>
      <p:sp>
        <p:nvSpPr>
          <p:cNvPr id="184" name="Google Shape;184;p23"/>
          <p:cNvSpPr/>
          <p:nvPr/>
        </p:nvSpPr>
        <p:spPr>
          <a:xfrm>
            <a:off x="1786150" y="1160725"/>
            <a:ext cx="2270100" cy="1151400"/>
          </a:xfrm>
          <a:prstGeom prst="cloudCallout">
            <a:avLst>
              <a:gd fmla="val 101047" name="adj1"/>
              <a:gd fmla="val -3367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5</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“Connections to learning”</a:t>
            </a:r>
            <a:r>
              <a:rPr lang="en" sz="1800">
                <a:solidFill>
                  <a:srgbClr val="674EA7"/>
                </a:solidFill>
                <a:latin typeface="Spartan"/>
                <a:ea typeface="Spartan"/>
                <a:cs typeface="Spartan"/>
                <a:sym typeface="Spartan"/>
              </a:rPr>
              <a:t> </a:t>
            </a:r>
            <a:endParaRPr sz="1800">
              <a:solidFill>
                <a:srgbClr val="674EA7"/>
              </a:solidFill>
              <a:latin typeface="Spartan"/>
              <a:ea typeface="Spartan"/>
              <a:cs typeface="Spartan"/>
              <a:sym typeface="Spartan"/>
            </a:endParaRPr>
          </a:p>
        </p:txBody>
      </p:sp>
      <p:sp>
        <p:nvSpPr>
          <p:cNvPr id="185" name="Google Shape;185;p23"/>
          <p:cNvSpPr/>
          <p:nvPr/>
        </p:nvSpPr>
        <p:spPr>
          <a:xfrm>
            <a:off x="3739525" y="4190725"/>
            <a:ext cx="1951500" cy="904200"/>
          </a:xfrm>
          <a:prstGeom prst="cloudCallout">
            <a:avLst>
              <a:gd fmla="val -38222" name="adj1"/>
              <a:gd fmla="val -10822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1</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“black tax”</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86" name="Google Shape;186;p23"/>
          <p:cNvSpPr/>
          <p:nvPr/>
        </p:nvSpPr>
        <p:spPr>
          <a:xfrm>
            <a:off x="5802425" y="3466325"/>
            <a:ext cx="2148300" cy="1400700"/>
          </a:xfrm>
          <a:prstGeom prst="cloudCallout">
            <a:avLst>
              <a:gd fmla="val -76166" name="adj1"/>
              <a:gd fmla="val -60003"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674EA7"/>
                </a:solidFill>
                <a:latin typeface="Spartan"/>
                <a:ea typeface="Spartan"/>
                <a:cs typeface="Spartan"/>
                <a:sym typeface="Spartan"/>
              </a:rPr>
              <a:t>Chapter 2</a:t>
            </a:r>
            <a:endParaRPr sz="1600">
              <a:solidFill>
                <a:srgbClr val="674EA7"/>
              </a:solidFill>
              <a:latin typeface="Spartan"/>
              <a:ea typeface="Spartan"/>
              <a:cs typeface="Spartan"/>
              <a:sym typeface="Spartan"/>
            </a:endParaRPr>
          </a:p>
          <a:p>
            <a:pPr indent="0" lvl="0" marL="0" rtl="0" algn="l">
              <a:spcBef>
                <a:spcPts val="0"/>
              </a:spcBef>
              <a:spcAft>
                <a:spcPts val="0"/>
              </a:spcAft>
              <a:buNone/>
            </a:pPr>
            <a:r>
              <a:rPr lang="en" sz="1600">
                <a:solidFill>
                  <a:srgbClr val="674EA7"/>
                </a:solidFill>
                <a:latin typeface="Spartan"/>
                <a:ea typeface="Spartan"/>
                <a:cs typeface="Spartan"/>
                <a:sym typeface="Spartan"/>
              </a:rPr>
              <a:t>“linguistic norms” </a:t>
            </a:r>
            <a:endParaRPr sz="1600">
              <a:solidFill>
                <a:srgbClr val="674EA7"/>
              </a:solidFill>
              <a:latin typeface="Spartan"/>
              <a:ea typeface="Spartan"/>
              <a:cs typeface="Spartan"/>
              <a:sym typeface="Spartan"/>
            </a:endParaRPr>
          </a:p>
        </p:txBody>
      </p:sp>
      <p:sp>
        <p:nvSpPr>
          <p:cNvPr id="187" name="Google Shape;187;p23"/>
          <p:cNvSpPr/>
          <p:nvPr/>
        </p:nvSpPr>
        <p:spPr>
          <a:xfrm>
            <a:off x="4285050" y="1507750"/>
            <a:ext cx="2328000" cy="1230600"/>
          </a:xfrm>
          <a:prstGeom prst="cloudCallout">
            <a:avLst>
              <a:gd fmla="val 76290" name="adj1"/>
              <a:gd fmla="val -9918"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4</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“Disaggregate Instruction”</a:t>
            </a:r>
            <a:endParaRPr sz="1600">
              <a:solidFill>
                <a:srgbClr val="674EA7"/>
              </a:solidFill>
              <a:latin typeface="Spartan"/>
              <a:ea typeface="Spartan"/>
              <a:cs typeface="Spartan"/>
              <a:sym typeface="Spartan"/>
            </a:endParaRPr>
          </a:p>
        </p:txBody>
      </p:sp>
      <p:sp>
        <p:nvSpPr>
          <p:cNvPr id="188" name="Google Shape;188;p23"/>
          <p:cNvSpPr/>
          <p:nvPr/>
        </p:nvSpPr>
        <p:spPr>
          <a:xfrm>
            <a:off x="1261575" y="39000"/>
            <a:ext cx="1725900" cy="1090200"/>
          </a:xfrm>
          <a:prstGeom prst="cloudCallout">
            <a:avLst>
              <a:gd fmla="val 65208" name="adj1"/>
              <a:gd fmla="val 42389"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95250">
              <a:schemeClr val="accent6">
                <a:alpha val="72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1300">
                <a:solidFill>
                  <a:srgbClr val="674EA7"/>
                </a:solidFill>
                <a:latin typeface="Spartan"/>
                <a:ea typeface="Spartan"/>
                <a:cs typeface="Spartan"/>
                <a:sym typeface="Spartan"/>
              </a:rPr>
              <a:t>Chapter 6</a:t>
            </a:r>
            <a:endParaRPr b="1" sz="1300">
              <a:solidFill>
                <a:srgbClr val="674EA7"/>
              </a:solidFill>
              <a:latin typeface="Spartan"/>
              <a:ea typeface="Spartan"/>
              <a:cs typeface="Spartan"/>
              <a:sym typeface="Spartan"/>
            </a:endParaRPr>
          </a:p>
          <a:p>
            <a:pPr indent="0" lvl="0" marL="0" rtl="0" algn="l">
              <a:spcBef>
                <a:spcPts val="0"/>
              </a:spcBef>
              <a:spcAft>
                <a:spcPts val="0"/>
              </a:spcAft>
              <a:buNone/>
            </a:pPr>
            <a:r>
              <a:rPr b="1" lang="en" sz="1300">
                <a:solidFill>
                  <a:srgbClr val="674EA7"/>
                </a:solidFill>
                <a:latin typeface="Spartan"/>
                <a:ea typeface="Spartan"/>
                <a:cs typeface="Spartan"/>
                <a:sym typeface="Spartan"/>
              </a:rPr>
              <a:t>The Hero Teacher</a:t>
            </a:r>
            <a:endParaRPr b="1" sz="1300">
              <a:solidFill>
                <a:srgbClr val="674EA7"/>
              </a:solidFill>
              <a:latin typeface="Spartan"/>
              <a:ea typeface="Spartan"/>
              <a:cs typeface="Spartan"/>
              <a:sym typeface="Spartan"/>
            </a:endParaRPr>
          </a:p>
        </p:txBody>
      </p:sp>
      <p:sp>
        <p:nvSpPr>
          <p:cNvPr id="189" name="Google Shape;189;p23"/>
          <p:cNvSpPr/>
          <p:nvPr/>
        </p:nvSpPr>
        <p:spPr>
          <a:xfrm>
            <a:off x="4227963" y="0"/>
            <a:ext cx="1725900" cy="1090200"/>
          </a:xfrm>
          <a:prstGeom prst="cloudCallout">
            <a:avLst>
              <a:gd fmla="val -63318" name="adj1"/>
              <a:gd fmla="val 2704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7</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“rethinking models”</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0" name="Google Shape;190;p23"/>
          <p:cNvSpPr/>
          <p:nvPr/>
        </p:nvSpPr>
        <p:spPr>
          <a:xfrm>
            <a:off x="6841850" y="1955663"/>
            <a:ext cx="1951500" cy="1400700"/>
          </a:xfrm>
          <a:prstGeom prst="cloudCallout">
            <a:avLst>
              <a:gd fmla="val -72761" name="adj1"/>
              <a:gd fmla="val 5124"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3</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“science cognition &amp; language”</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1" name="Google Shape;191;p23"/>
          <p:cNvSpPr/>
          <p:nvPr/>
        </p:nvSpPr>
        <p:spPr>
          <a:xfrm>
            <a:off x="6089413" y="78000"/>
            <a:ext cx="1725900" cy="1012200"/>
          </a:xfrm>
          <a:prstGeom prst="cloudCallout">
            <a:avLst>
              <a:gd fmla="val -71468" name="adj1"/>
              <a:gd fmla="val 35356"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Plan to Implement</a:t>
            </a:r>
            <a:endParaRPr sz="1300">
              <a:solidFill>
                <a:srgbClr val="674EA7"/>
              </a:solidFill>
              <a:latin typeface="Spartan"/>
              <a:ea typeface="Spartan"/>
              <a:cs typeface="Spartan"/>
              <a:sym typeface="Spartan"/>
            </a:endParaRPr>
          </a:p>
        </p:txBody>
      </p:sp>
      <p:grpSp>
        <p:nvGrpSpPr>
          <p:cNvPr id="192" name="Google Shape;192;p23"/>
          <p:cNvGrpSpPr/>
          <p:nvPr/>
        </p:nvGrpSpPr>
        <p:grpSpPr>
          <a:xfrm>
            <a:off x="1531997" y="5625839"/>
            <a:ext cx="2002054" cy="2063773"/>
            <a:chOff x="1966072" y="1517839"/>
            <a:chExt cx="2002054" cy="2063773"/>
          </a:xfrm>
        </p:grpSpPr>
        <p:sp>
          <p:nvSpPr>
            <p:cNvPr id="193" name="Google Shape;193;p23"/>
            <p:cNvSpPr txBox="1"/>
            <p:nvPr/>
          </p:nvSpPr>
          <p:spPr>
            <a:xfrm rot="-2700000">
              <a:off x="1818624" y="2307786"/>
              <a:ext cx="2376303"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temps</a:t>
              </a:r>
              <a:endParaRPr b="1" sz="1100">
                <a:solidFill>
                  <a:srgbClr val="FFFFFF"/>
                </a:solidFill>
                <a:latin typeface="Roboto"/>
                <a:ea typeface="Roboto"/>
                <a:cs typeface="Roboto"/>
                <a:sym typeface="Roboto"/>
              </a:endParaRPr>
            </a:p>
          </p:txBody>
        </p:sp>
        <p:sp>
          <p:nvSpPr>
            <p:cNvPr id="194" name="Google Shape;194;p23"/>
            <p:cNvSpPr/>
            <p:nvPr/>
          </p:nvSpPr>
          <p:spPr>
            <a:xfrm>
              <a:off x="196607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01C7F"/>
                  </a:solidFill>
                  <a:latin typeface="Roboto"/>
                  <a:ea typeface="Roboto"/>
                  <a:cs typeface="Roboto"/>
                  <a:sym typeface="Roboto"/>
                </a:rPr>
                <a:t>2</a:t>
              </a:r>
              <a:endParaRPr b="1" sz="900">
                <a:solidFill>
                  <a:srgbClr val="701C7F"/>
                </a:solidFill>
                <a:latin typeface="Roboto"/>
                <a:ea typeface="Roboto"/>
                <a:cs typeface="Roboto"/>
                <a:sym typeface="Roboto"/>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4"/>
          <p:cNvSpPr txBox="1"/>
          <p:nvPr>
            <p:ph type="title"/>
          </p:nvPr>
        </p:nvSpPr>
        <p:spPr>
          <a:xfrm>
            <a:off x="534375" y="319350"/>
            <a:ext cx="84231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Who have you learned the most from? </a:t>
            </a:r>
            <a:endParaRPr/>
          </a:p>
        </p:txBody>
      </p:sp>
      <p:sp>
        <p:nvSpPr>
          <p:cNvPr id="200" name="Google Shape;200;p24"/>
          <p:cNvSpPr txBox="1"/>
          <p:nvPr>
            <p:ph idx="1" type="body"/>
          </p:nvPr>
        </p:nvSpPr>
        <p:spPr>
          <a:xfrm>
            <a:off x="826075" y="1030050"/>
            <a:ext cx="76593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When you get to your breakout, go in alphabetical order by first letter in your Zoom name.</a:t>
            </a:r>
            <a:endParaRPr/>
          </a:p>
          <a:p>
            <a:pPr indent="0" lvl="0" marL="0" rtl="0" algn="l">
              <a:spcBef>
                <a:spcPts val="800"/>
              </a:spcBef>
              <a:spcAft>
                <a:spcPts val="0"/>
              </a:spcAft>
              <a:buNone/>
            </a:pPr>
            <a:r>
              <a:rPr b="1" lang="en"/>
              <a:t>Step 1:</a:t>
            </a:r>
            <a:r>
              <a:rPr lang="en"/>
              <a:t> Share </a:t>
            </a:r>
            <a:r>
              <a:rPr b="1" lang="en">
                <a:solidFill>
                  <a:srgbClr val="1D7E74"/>
                </a:solidFill>
              </a:rPr>
              <a:t>who you learned the most from</a:t>
            </a:r>
            <a:r>
              <a:rPr lang="en"/>
              <a:t> (1-3 words only) Everyone will share before step 2.</a:t>
            </a:r>
            <a:endParaRPr/>
          </a:p>
          <a:p>
            <a:pPr indent="0" lvl="0" marL="0" rtl="0" algn="l">
              <a:spcBef>
                <a:spcPts val="800"/>
              </a:spcBef>
              <a:spcAft>
                <a:spcPts val="0"/>
              </a:spcAft>
              <a:buNone/>
            </a:pPr>
            <a:r>
              <a:rPr b="1" lang="en"/>
              <a:t>Step 2:</a:t>
            </a:r>
            <a:r>
              <a:rPr lang="en"/>
              <a:t> Share </a:t>
            </a:r>
            <a:r>
              <a:rPr b="1" lang="en">
                <a:solidFill>
                  <a:srgbClr val="1D7E74"/>
                </a:solidFill>
              </a:rPr>
              <a:t>why you think you learned the most from this person</a:t>
            </a:r>
            <a:r>
              <a:rPr lang="en"/>
              <a:t>.  </a:t>
            </a:r>
            <a:r>
              <a:rPr lang="en"/>
              <a:t>Everyone will share before step 3.</a:t>
            </a:r>
            <a:endParaRPr/>
          </a:p>
          <a:p>
            <a:pPr indent="0" lvl="0" marL="0" rtl="0" algn="l">
              <a:spcBef>
                <a:spcPts val="800"/>
              </a:spcBef>
              <a:spcAft>
                <a:spcPts val="0"/>
              </a:spcAft>
              <a:buNone/>
            </a:pPr>
            <a:r>
              <a:rPr b="1" lang="en"/>
              <a:t>Step 3:</a:t>
            </a:r>
            <a:r>
              <a:rPr lang="en"/>
              <a:t> Decide on </a:t>
            </a:r>
            <a:r>
              <a:rPr b="1" lang="en">
                <a:solidFill>
                  <a:srgbClr val="1D7E74"/>
                </a:solidFill>
              </a:rPr>
              <a:t>one </a:t>
            </a:r>
            <a:r>
              <a:rPr b="1" lang="en">
                <a:solidFill>
                  <a:srgbClr val="1D7E74"/>
                </a:solidFill>
              </a:rPr>
              <a:t>sentence</a:t>
            </a:r>
            <a:r>
              <a:rPr lang="en"/>
              <a:t> that expresses </a:t>
            </a:r>
            <a:r>
              <a:rPr b="1" lang="en">
                <a:solidFill>
                  <a:srgbClr val="1D7E74"/>
                </a:solidFill>
              </a:rPr>
              <a:t>your collective why</a:t>
            </a:r>
            <a:r>
              <a:rPr lang="en"/>
              <a:t>.  </a:t>
            </a:r>
            <a:r>
              <a:rPr lang="en"/>
              <a:t>The person </a:t>
            </a:r>
            <a:r>
              <a:rPr lang="en"/>
              <a:t>whose</a:t>
            </a:r>
            <a:r>
              <a:rPr lang="en"/>
              <a:t> school year ends the earliest will share out</a:t>
            </a:r>
            <a:r>
              <a:rPr lang="en"/>
              <a:t> to the whole group.</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25"/>
          <p:cNvPicPr preferRelativeResize="0"/>
          <p:nvPr/>
        </p:nvPicPr>
        <p:blipFill>
          <a:blip r:embed="rId3">
            <a:alphaModFix/>
          </a:blip>
          <a:stretch>
            <a:fillRect/>
          </a:stretch>
        </p:blipFill>
        <p:spPr>
          <a:xfrm>
            <a:off x="1108725" y="371475"/>
            <a:ext cx="6571900" cy="41978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6"/>
          <p:cNvSpPr txBox="1"/>
          <p:nvPr>
            <p:ph type="ctrTitle"/>
          </p:nvPr>
        </p:nvSpPr>
        <p:spPr>
          <a:xfrm>
            <a:off x="4501604" y="744575"/>
            <a:ext cx="43308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b="0" lang="en" sz="2400">
                <a:solidFill>
                  <a:schemeClr val="accent3"/>
                </a:solidFill>
                <a:latin typeface="Calibri"/>
                <a:ea typeface="Calibri"/>
                <a:cs typeface="Calibri"/>
                <a:sym typeface="Calibri"/>
              </a:rPr>
              <a:t>By emphasizing the importance of students speaking up, asking questions, discussing and dissecting, we can create communities where all students are heard, where all voices are part of the learning. </a:t>
            </a:r>
            <a:endParaRPr sz="2400">
              <a:solidFill>
                <a:schemeClr val="accent3"/>
              </a:solidFill>
              <a:latin typeface="Calibri"/>
              <a:ea typeface="Calibri"/>
              <a:cs typeface="Calibri"/>
              <a:sym typeface="Calibri"/>
            </a:endParaRPr>
          </a:p>
        </p:txBody>
      </p:sp>
      <p:sp>
        <p:nvSpPr>
          <p:cNvPr id="211" name="Google Shape;211;p26"/>
          <p:cNvSpPr txBox="1"/>
          <p:nvPr>
            <p:ph idx="1" type="subTitle"/>
          </p:nvPr>
        </p:nvSpPr>
        <p:spPr>
          <a:xfrm>
            <a:off x="4369925" y="3262075"/>
            <a:ext cx="4462500" cy="792600"/>
          </a:xfrm>
          <a:prstGeom prst="rect">
            <a:avLst/>
          </a:prstGeom>
        </p:spPr>
        <p:txBody>
          <a:bodyPr anchorCtr="0" anchor="t" bIns="34275" lIns="68575" spcFirstLastPara="1" rIns="68575" wrap="square" tIns="34275">
            <a:noAutofit/>
          </a:bodyPr>
          <a:lstStyle/>
          <a:p>
            <a:pPr indent="0" lvl="0" marL="0" rtl="0" algn="ctr">
              <a:lnSpc>
                <a:spcPct val="110000"/>
              </a:lnSpc>
              <a:spcBef>
                <a:spcPts val="800"/>
              </a:spcBef>
              <a:spcAft>
                <a:spcPts val="0"/>
              </a:spcAft>
              <a:buClr>
                <a:schemeClr val="dk1"/>
              </a:buClr>
              <a:buSzPts val="1100"/>
              <a:buFont typeface="Arial"/>
              <a:buNone/>
            </a:pPr>
            <a:r>
              <a:rPr lang="en" sz="1800">
                <a:solidFill>
                  <a:schemeClr val="accent3"/>
                </a:solidFill>
                <a:latin typeface="Calibri"/>
                <a:ea typeface="Calibri"/>
                <a:cs typeface="Calibri"/>
                <a:sym typeface="Calibri"/>
              </a:rPr>
              <a:t>-</a:t>
            </a:r>
            <a:r>
              <a:rPr lang="en" sz="1800">
                <a:solidFill>
                  <a:schemeClr val="accent3"/>
                </a:solidFill>
                <a:uFill>
                  <a:noFill/>
                </a:uFill>
                <a:latin typeface="Calibri"/>
                <a:ea typeface="Calibri"/>
                <a:cs typeface="Calibri"/>
                <a:sym typeface="Calibri"/>
                <a:hlinkClick r:id="rId3">
                  <a:extLst>
                    <a:ext uri="{A12FA001-AC4F-418D-AE19-62706E023703}">
                      <ahyp:hlinkClr val="tx"/>
                    </a:ext>
                  </a:extLst>
                </a:hlinkClick>
              </a:rPr>
              <a:t>Pernille Ripp</a:t>
            </a:r>
            <a:endParaRPr sz="1800">
              <a:solidFill>
                <a:schemeClr val="accent3"/>
              </a:solidFill>
              <a:latin typeface="Calibri"/>
              <a:ea typeface="Calibri"/>
              <a:cs typeface="Calibri"/>
              <a:sym typeface="Calibri"/>
            </a:endParaRPr>
          </a:p>
          <a:p>
            <a:pPr indent="0" lvl="0" marL="0" rtl="0" algn="ctr">
              <a:spcBef>
                <a:spcPts val="800"/>
              </a:spcBef>
              <a:spcAft>
                <a:spcPts val="0"/>
              </a:spcAft>
              <a:buNone/>
            </a:pPr>
            <a:r>
              <a:t/>
            </a:r>
            <a:endParaRPr/>
          </a:p>
        </p:txBody>
      </p:sp>
      <p:pic>
        <p:nvPicPr>
          <p:cNvPr id="212" name="Google Shape;212;p26"/>
          <p:cNvPicPr preferRelativeResize="0"/>
          <p:nvPr/>
        </p:nvPicPr>
        <p:blipFill>
          <a:blip r:embed="rId4">
            <a:alphaModFix/>
          </a:blip>
          <a:stretch>
            <a:fillRect/>
          </a:stretch>
        </p:blipFill>
        <p:spPr>
          <a:xfrm>
            <a:off x="173969" y="65850"/>
            <a:ext cx="4121612"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7"/>
          <p:cNvSpPr txBox="1"/>
          <p:nvPr>
            <p:ph type="title"/>
          </p:nvPr>
        </p:nvSpPr>
        <p:spPr>
          <a:xfrm>
            <a:off x="439475" y="0"/>
            <a:ext cx="31791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Encoding</a:t>
            </a:r>
            <a:endParaRPr/>
          </a:p>
        </p:txBody>
      </p:sp>
      <p:sp>
        <p:nvSpPr>
          <p:cNvPr id="218" name="Google Shape;218;p27"/>
          <p:cNvSpPr txBox="1"/>
          <p:nvPr>
            <p:ph idx="1" type="body"/>
          </p:nvPr>
        </p:nvSpPr>
        <p:spPr>
          <a:xfrm>
            <a:off x="826075" y="1182450"/>
            <a:ext cx="30630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 </a:t>
            </a:r>
            <a:endParaRPr/>
          </a:p>
        </p:txBody>
      </p:sp>
      <p:pic>
        <p:nvPicPr>
          <p:cNvPr id="219" name="Google Shape;219;p27"/>
          <p:cNvPicPr preferRelativeResize="0"/>
          <p:nvPr/>
        </p:nvPicPr>
        <p:blipFill rotWithShape="1">
          <a:blip r:embed="rId3">
            <a:alphaModFix/>
          </a:blip>
          <a:srcRect b="1088" l="0" r="0" t="24837"/>
          <a:stretch/>
        </p:blipFill>
        <p:spPr>
          <a:xfrm>
            <a:off x="2976475" y="572700"/>
            <a:ext cx="6167526" cy="3530301"/>
          </a:xfrm>
          <a:prstGeom prst="rect">
            <a:avLst/>
          </a:prstGeom>
          <a:noFill/>
          <a:ln>
            <a:noFill/>
          </a:ln>
        </p:spPr>
      </p:pic>
      <p:sp>
        <p:nvSpPr>
          <p:cNvPr id="220" name="Google Shape;220;p27"/>
          <p:cNvSpPr txBox="1"/>
          <p:nvPr/>
        </p:nvSpPr>
        <p:spPr>
          <a:xfrm>
            <a:off x="618425" y="701375"/>
            <a:ext cx="2358000" cy="3201600"/>
          </a:xfrm>
          <a:prstGeom prst="rect">
            <a:avLst/>
          </a:prstGeom>
          <a:noFill/>
          <a:ln>
            <a:noFill/>
          </a:ln>
        </p:spPr>
        <p:txBody>
          <a:bodyPr anchorCtr="0" anchor="t" bIns="91425" lIns="91425" spcFirstLastPara="1" rIns="91425" wrap="square" tIns="91425">
            <a:spAutoFit/>
          </a:bodyPr>
          <a:lstStyle/>
          <a:p>
            <a:pPr indent="-317500" lvl="0" marL="342900" rtl="0" algn="l">
              <a:spcBef>
                <a:spcPts val="0"/>
              </a:spcBef>
              <a:spcAft>
                <a:spcPts val="0"/>
              </a:spcAft>
              <a:buClr>
                <a:srgbClr val="249C90"/>
              </a:buClr>
              <a:buSzPts val="1400"/>
              <a:buFont typeface="Spartan"/>
              <a:buChar char="●"/>
            </a:pPr>
            <a:r>
              <a:rPr b="1" lang="en">
                <a:latin typeface="Spartan"/>
                <a:ea typeface="Spartan"/>
                <a:cs typeface="Spartan"/>
                <a:sym typeface="Spartan"/>
              </a:rPr>
              <a:t>The hero teacher let children tell their own stories, they were encoding their experience rather than decoding someone else’s.  </a:t>
            </a:r>
            <a:endParaRPr b="1">
              <a:latin typeface="Spartan"/>
              <a:ea typeface="Spartan"/>
              <a:cs typeface="Spartan"/>
              <a:sym typeface="Spartan"/>
            </a:endParaRPr>
          </a:p>
          <a:p>
            <a:pPr indent="0" lvl="0" marL="0" rtl="0" algn="l">
              <a:spcBef>
                <a:spcPts val="0"/>
              </a:spcBef>
              <a:spcAft>
                <a:spcPts val="0"/>
              </a:spcAft>
              <a:buNone/>
            </a:pPr>
            <a:r>
              <a:t/>
            </a:r>
            <a:endParaRPr b="1">
              <a:latin typeface="Spartan"/>
              <a:ea typeface="Spartan"/>
              <a:cs typeface="Spartan"/>
              <a:sym typeface="Spartan"/>
            </a:endParaRPr>
          </a:p>
          <a:p>
            <a:pPr indent="-317500" lvl="0" marL="285750" rtl="0" algn="l">
              <a:spcBef>
                <a:spcPts val="0"/>
              </a:spcBef>
              <a:spcAft>
                <a:spcPts val="0"/>
              </a:spcAft>
              <a:buClr>
                <a:srgbClr val="1D7E74"/>
              </a:buClr>
              <a:buSzPts val="1400"/>
              <a:buFont typeface="Spartan"/>
              <a:buChar char="●"/>
            </a:pPr>
            <a:r>
              <a:rPr b="1" lang="en">
                <a:latin typeface="Spartan"/>
                <a:ea typeface="Spartan"/>
                <a:cs typeface="Spartan"/>
                <a:sym typeface="Spartan"/>
              </a:rPr>
              <a:t>Encoding is the </a:t>
            </a:r>
            <a:r>
              <a:rPr b="1" lang="en">
                <a:latin typeface="Spartan"/>
                <a:ea typeface="Spartan"/>
                <a:cs typeface="Spartan"/>
                <a:sym typeface="Spartan"/>
              </a:rPr>
              <a:t>symbolic</a:t>
            </a:r>
            <a:r>
              <a:rPr b="1" lang="en">
                <a:latin typeface="Spartan"/>
                <a:ea typeface="Spartan"/>
                <a:cs typeface="Spartan"/>
                <a:sym typeface="Spartan"/>
              </a:rPr>
              <a:t> representation of what students already know.</a:t>
            </a:r>
            <a:endParaRPr b="1">
              <a:latin typeface="Spartan"/>
              <a:ea typeface="Spartan"/>
              <a:cs typeface="Spartan"/>
              <a:sym typeface="Spartan"/>
            </a:endParaRPr>
          </a:p>
        </p:txBody>
      </p:sp>
      <p:sp>
        <p:nvSpPr>
          <p:cNvPr id="221" name="Google Shape;221;p27"/>
          <p:cNvSpPr txBox="1"/>
          <p:nvPr/>
        </p:nvSpPr>
        <p:spPr>
          <a:xfrm>
            <a:off x="2927675" y="4183500"/>
            <a:ext cx="50058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u="sng">
                <a:solidFill>
                  <a:schemeClr val="accent5"/>
                </a:solidFill>
                <a:hlinkClick r:id="rId4">
                  <a:extLst>
                    <a:ext uri="{A12FA001-AC4F-418D-AE19-62706E023703}">
                      <ahyp:hlinkClr val="tx"/>
                    </a:ext>
                  </a:extLst>
                </a:hlinkClick>
              </a:rPr>
              <a:t>https://www.researchgate.net/publication/315547774_Examining_Shifts_in_Teachers'_Understanding_of_NGSS_and_their_Impact_on_Planned_Instruction</a:t>
            </a:r>
            <a:r>
              <a:rPr lang="en" sz="1100">
                <a:solidFill>
                  <a:schemeClr val="dk1"/>
                </a:solidFill>
              </a:rPr>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You must encode to explain</a:t>
            </a:r>
            <a:endParaRPr/>
          </a:p>
        </p:txBody>
      </p:sp>
      <p:sp>
        <p:nvSpPr>
          <p:cNvPr id="227" name="Google Shape;227;p28"/>
          <p:cNvSpPr txBox="1"/>
          <p:nvPr/>
        </p:nvSpPr>
        <p:spPr>
          <a:xfrm>
            <a:off x="1493275" y="1530975"/>
            <a:ext cx="67425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400">
                <a:latin typeface="Spartan"/>
                <a:ea typeface="Spartan"/>
                <a:cs typeface="Spartan"/>
                <a:sym typeface="Spartan"/>
              </a:rPr>
              <a:t>“...an </a:t>
            </a:r>
            <a:r>
              <a:rPr b="1" lang="en" sz="2400">
                <a:solidFill>
                  <a:srgbClr val="1D7E74"/>
                </a:solidFill>
                <a:latin typeface="Spartan"/>
                <a:ea typeface="Spartan"/>
                <a:cs typeface="Spartan"/>
                <a:sym typeface="Spartan"/>
              </a:rPr>
              <a:t>encoding approach</a:t>
            </a:r>
            <a:r>
              <a:rPr b="1" lang="en" sz="2400">
                <a:latin typeface="Spartan"/>
                <a:ea typeface="Spartan"/>
                <a:cs typeface="Spartan"/>
                <a:sym typeface="Spartan"/>
              </a:rPr>
              <a:t> to science teaching requires all students to share their </a:t>
            </a:r>
            <a:r>
              <a:rPr b="1" lang="en" sz="2400">
                <a:solidFill>
                  <a:srgbClr val="1D7E74"/>
                </a:solidFill>
                <a:latin typeface="Spartan"/>
                <a:ea typeface="Spartan"/>
                <a:cs typeface="Spartan"/>
                <a:sym typeface="Spartan"/>
              </a:rPr>
              <a:t>collective</a:t>
            </a:r>
            <a:r>
              <a:rPr b="1" lang="en" sz="2400">
                <a:solidFill>
                  <a:srgbClr val="1D7E74"/>
                </a:solidFill>
                <a:latin typeface="Spartan"/>
                <a:ea typeface="Spartan"/>
                <a:cs typeface="Spartan"/>
                <a:sym typeface="Spartan"/>
              </a:rPr>
              <a:t> knowledge</a:t>
            </a:r>
            <a:r>
              <a:rPr b="1" lang="en" sz="2400">
                <a:latin typeface="Spartan"/>
                <a:ea typeface="Spartan"/>
                <a:cs typeface="Spartan"/>
                <a:sym typeface="Spartan"/>
              </a:rPr>
              <a:t>. This requires a paradigm shift from individual excellence toward shared </a:t>
            </a:r>
            <a:r>
              <a:rPr b="1" lang="en" sz="2400">
                <a:latin typeface="Spartan"/>
                <a:ea typeface="Spartan"/>
                <a:cs typeface="Spartan"/>
                <a:sym typeface="Spartan"/>
              </a:rPr>
              <a:t>understanding</a:t>
            </a:r>
            <a:r>
              <a:rPr b="1" lang="en" sz="2400">
                <a:latin typeface="Spartan"/>
                <a:ea typeface="Spartan"/>
                <a:cs typeface="Spartan"/>
                <a:sym typeface="Spartan"/>
              </a:rPr>
              <a:t>.” pg.101</a:t>
            </a:r>
            <a:endParaRPr b="1" sz="2400">
              <a:latin typeface="Spartan"/>
              <a:ea typeface="Spartan"/>
              <a:cs typeface="Spartan"/>
              <a:sym typeface="Spart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9"/>
          <p:cNvSpPr txBox="1"/>
          <p:nvPr>
            <p:ph idx="1" type="body"/>
          </p:nvPr>
        </p:nvSpPr>
        <p:spPr>
          <a:xfrm>
            <a:off x="826075" y="1030050"/>
            <a:ext cx="5546100" cy="3416400"/>
          </a:xfrm>
          <a:prstGeom prst="rect">
            <a:avLst/>
          </a:prstGeom>
        </p:spPr>
        <p:txBody>
          <a:bodyPr anchorCtr="0" anchor="t" bIns="34275" lIns="68575" spcFirstLastPara="1" rIns="68575" wrap="square" tIns="34275">
            <a:noAutofit/>
          </a:bodyPr>
          <a:lstStyle/>
          <a:p>
            <a:pPr indent="0" lvl="0" marL="0" rtl="0" algn="l">
              <a:lnSpc>
                <a:spcPct val="100000"/>
              </a:lnSpc>
              <a:spcBef>
                <a:spcPts val="800"/>
              </a:spcBef>
              <a:spcAft>
                <a:spcPts val="0"/>
              </a:spcAft>
              <a:buClr>
                <a:schemeClr val="dk1"/>
              </a:buClr>
              <a:buSzPts val="1100"/>
              <a:buFont typeface="Arial"/>
              <a:buNone/>
            </a:pPr>
            <a:r>
              <a:rPr lang="en" sz="3000">
                <a:solidFill>
                  <a:schemeClr val="accent3"/>
                </a:solidFill>
                <a:latin typeface="Nunito"/>
                <a:ea typeface="Nunito"/>
                <a:cs typeface="Nunito"/>
                <a:sym typeface="Nunito"/>
              </a:rPr>
              <a:t>“...evaluation of effective science teaching lies in an assessment of whether classroom activities generate learning or </a:t>
            </a:r>
            <a:r>
              <a:rPr b="1" lang="en" sz="3000">
                <a:solidFill>
                  <a:schemeClr val="accent3"/>
                </a:solidFill>
                <a:latin typeface="Nunito"/>
                <a:ea typeface="Nunito"/>
                <a:cs typeface="Nunito"/>
                <a:sym typeface="Nunito"/>
              </a:rPr>
              <a:t>NOT.” </a:t>
            </a:r>
            <a:r>
              <a:rPr lang="en" sz="3000">
                <a:solidFill>
                  <a:schemeClr val="accent3"/>
                </a:solidFill>
                <a:latin typeface="Nunito"/>
                <a:ea typeface="Nunito"/>
                <a:cs typeface="Nunito"/>
                <a:sym typeface="Nunito"/>
              </a:rPr>
              <a:t>pg. 105</a:t>
            </a:r>
            <a:endParaRPr>
              <a:solidFill>
                <a:schemeClr val="accent3"/>
              </a:solidFill>
            </a:endParaRPr>
          </a:p>
        </p:txBody>
      </p:sp>
      <p:pic>
        <p:nvPicPr>
          <p:cNvPr id="233" name="Google Shape;233;p29"/>
          <p:cNvPicPr preferRelativeResize="0"/>
          <p:nvPr/>
        </p:nvPicPr>
        <p:blipFill>
          <a:blip r:embed="rId3">
            <a:alphaModFix/>
          </a:blip>
          <a:stretch>
            <a:fillRect/>
          </a:stretch>
        </p:blipFill>
        <p:spPr>
          <a:xfrm>
            <a:off x="6451650" y="840275"/>
            <a:ext cx="2495825" cy="1833700"/>
          </a:xfrm>
          <a:prstGeom prst="rect">
            <a:avLst/>
          </a:prstGeom>
          <a:noFill/>
          <a:ln>
            <a:noFill/>
          </a:ln>
        </p:spPr>
      </p:pic>
      <p:sp>
        <p:nvSpPr>
          <p:cNvPr id="234" name="Google Shape;234;p29"/>
          <p:cNvSpPr txBox="1"/>
          <p:nvPr>
            <p:ph type="title"/>
          </p:nvPr>
        </p:nvSpPr>
        <p:spPr>
          <a:xfrm>
            <a:off x="826075" y="178050"/>
            <a:ext cx="5676000" cy="8520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Generativity Principle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0"/>
          <p:cNvSpPr txBox="1"/>
          <p:nvPr>
            <p:ph type="title"/>
          </p:nvPr>
        </p:nvSpPr>
        <p:spPr>
          <a:xfrm>
            <a:off x="591200" y="226575"/>
            <a:ext cx="5676000" cy="8520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Generativity Principle </a:t>
            </a:r>
            <a:endParaRPr/>
          </a:p>
        </p:txBody>
      </p:sp>
      <p:sp>
        <p:nvSpPr>
          <p:cNvPr id="240" name="Google Shape;240;p30"/>
          <p:cNvSpPr txBox="1"/>
          <p:nvPr/>
        </p:nvSpPr>
        <p:spPr>
          <a:xfrm>
            <a:off x="739100" y="1324950"/>
            <a:ext cx="7638600" cy="210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 sz="2500">
                <a:solidFill>
                  <a:schemeClr val="accent3"/>
                </a:solidFill>
                <a:latin typeface="Nunito"/>
                <a:ea typeface="Nunito"/>
                <a:cs typeface="Nunito"/>
                <a:sym typeface="Nunito"/>
              </a:rPr>
              <a:t>“Generative learning tasks are those that offer students an </a:t>
            </a:r>
            <a:r>
              <a:rPr lang="en" sz="2500">
                <a:solidFill>
                  <a:schemeClr val="accent3"/>
                </a:solidFill>
                <a:latin typeface="Nunito"/>
                <a:ea typeface="Nunito"/>
                <a:cs typeface="Nunito"/>
                <a:sym typeface="Nunito"/>
              </a:rPr>
              <a:t>opportunity</a:t>
            </a:r>
            <a:r>
              <a:rPr lang="en" sz="2500">
                <a:solidFill>
                  <a:schemeClr val="accent3"/>
                </a:solidFill>
                <a:latin typeface="Nunito"/>
                <a:ea typeface="Nunito"/>
                <a:cs typeface="Nunito"/>
                <a:sym typeface="Nunito"/>
              </a:rPr>
              <a:t> to discuss science content in context and provide them with opportunities to move toward a complete understanding of ideas.” pg. 105</a:t>
            </a:r>
            <a:endParaRPr sz="2500">
              <a:solidFill>
                <a:schemeClr val="accent3"/>
              </a:solidFill>
              <a:latin typeface="Nunito"/>
              <a:ea typeface="Nunito"/>
              <a:cs typeface="Nunito"/>
              <a:sym typeface="Nuni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1"/>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What do you think?</a:t>
            </a:r>
            <a:endParaRPr/>
          </a:p>
        </p:txBody>
      </p:sp>
      <p:sp>
        <p:nvSpPr>
          <p:cNvPr id="246" name="Google Shape;246;p31"/>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Comment in the chat:</a:t>
            </a:r>
            <a:endParaRPr/>
          </a:p>
          <a:p>
            <a:pPr indent="0" lvl="0" marL="0" rtl="0" algn="l">
              <a:spcBef>
                <a:spcPts val="800"/>
              </a:spcBef>
              <a:spcAft>
                <a:spcPts val="0"/>
              </a:spcAft>
              <a:buNone/>
            </a:pPr>
            <a:r>
              <a:rPr lang="en"/>
              <a:t>What makes </a:t>
            </a:r>
            <a:r>
              <a:rPr lang="en"/>
              <a:t>learning</a:t>
            </a:r>
            <a:r>
              <a:rPr lang="en"/>
              <a:t> generative?</a:t>
            </a:r>
            <a:endParaRPr/>
          </a:p>
          <a:p>
            <a:pPr indent="0" lvl="0" marL="0" rtl="0" algn="l">
              <a:spcBef>
                <a:spcPts val="800"/>
              </a:spcBef>
              <a:spcAft>
                <a:spcPts val="0"/>
              </a:spcAft>
              <a:buNone/>
            </a:pPr>
            <a:r>
              <a:rPr lang="en"/>
              <a:t>What ways do you see to make a shift from encoding to decoding?</a:t>
            </a:r>
            <a:endParaRPr/>
          </a:p>
          <a:p>
            <a:pPr indent="0" lvl="0" marL="0" rtl="0" algn="l">
              <a:spcBef>
                <a:spcPts val="800"/>
              </a:spcBef>
              <a:spcAft>
                <a:spcPts val="0"/>
              </a:spcAft>
              <a:buNone/>
            </a:pPr>
            <a:r>
              <a:t/>
            </a:r>
            <a:endParaRPr/>
          </a:p>
          <a:p>
            <a:pPr indent="0" lvl="0" marL="0" rtl="0" algn="l">
              <a:spcBef>
                <a:spcPts val="80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2"/>
          <p:cNvSpPr txBox="1"/>
          <p:nvPr>
            <p:ph type="title"/>
          </p:nvPr>
        </p:nvSpPr>
        <p:spPr>
          <a:xfrm>
            <a:off x="591200" y="-2025"/>
            <a:ext cx="7538700" cy="8520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Clr>
                <a:schemeClr val="dk1"/>
              </a:buClr>
              <a:buSzPts val="1100"/>
              <a:buFont typeface="Arial"/>
              <a:buNone/>
            </a:pPr>
            <a:r>
              <a:rPr lang="en"/>
              <a:t>Generative Formative Assessment</a:t>
            </a:r>
            <a:endParaRPr/>
          </a:p>
        </p:txBody>
      </p:sp>
      <p:sp>
        <p:nvSpPr>
          <p:cNvPr id="252" name="Google Shape;252;p32"/>
          <p:cNvSpPr/>
          <p:nvPr/>
        </p:nvSpPr>
        <p:spPr>
          <a:xfrm>
            <a:off x="135225" y="583150"/>
            <a:ext cx="3617028" cy="1943298"/>
          </a:xfrm>
          <a:prstGeom prst="irregularSeal2">
            <a:avLst/>
          </a:prstGeom>
          <a:solidFill>
            <a:schemeClr val="accent3"/>
          </a:solidFill>
          <a:ln cap="flat" cmpd="sng" w="9525">
            <a:solidFill>
              <a:srgbClr val="42424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FFFFFF"/>
                </a:solidFill>
                <a:latin typeface="Nunito"/>
                <a:ea typeface="Nunito"/>
                <a:cs typeface="Nunito"/>
                <a:sym typeface="Nunito"/>
              </a:rPr>
              <a:t>Focus on practice</a:t>
            </a:r>
            <a:endParaRPr sz="2200"/>
          </a:p>
        </p:txBody>
      </p:sp>
      <p:sp>
        <p:nvSpPr>
          <p:cNvPr id="253" name="Google Shape;253;p32"/>
          <p:cNvSpPr/>
          <p:nvPr/>
        </p:nvSpPr>
        <p:spPr>
          <a:xfrm>
            <a:off x="3870600" y="663425"/>
            <a:ext cx="3398112" cy="1865862"/>
          </a:xfrm>
          <a:prstGeom prst="irregularSeal2">
            <a:avLst/>
          </a:prstGeom>
          <a:solidFill>
            <a:schemeClr val="accent3"/>
          </a:solidFill>
          <a:ln cap="flat" cmpd="sng" w="9525">
            <a:solidFill>
              <a:srgbClr val="42424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FFFFFF"/>
                </a:solidFill>
                <a:latin typeface="Nunito"/>
                <a:ea typeface="Nunito"/>
                <a:cs typeface="Nunito"/>
                <a:sym typeface="Nunito"/>
              </a:rPr>
              <a:t>Produce learning</a:t>
            </a:r>
            <a:endParaRPr sz="2100">
              <a:solidFill>
                <a:srgbClr val="FFFFFF"/>
              </a:solidFill>
              <a:latin typeface="Nunito"/>
              <a:ea typeface="Nunito"/>
              <a:cs typeface="Nunito"/>
              <a:sym typeface="Nunito"/>
            </a:endParaRPr>
          </a:p>
          <a:p>
            <a:pPr indent="0" lvl="0" marL="0" rtl="0" algn="l">
              <a:spcBef>
                <a:spcPts val="0"/>
              </a:spcBef>
              <a:spcAft>
                <a:spcPts val="0"/>
              </a:spcAft>
              <a:buNone/>
            </a:pPr>
            <a:r>
              <a:t/>
            </a:r>
            <a:endParaRPr/>
          </a:p>
        </p:txBody>
      </p:sp>
      <p:sp>
        <p:nvSpPr>
          <p:cNvPr id="254" name="Google Shape;254;p32"/>
          <p:cNvSpPr/>
          <p:nvPr/>
        </p:nvSpPr>
        <p:spPr>
          <a:xfrm>
            <a:off x="5265125" y="1954950"/>
            <a:ext cx="3786048" cy="2616354"/>
          </a:xfrm>
          <a:prstGeom prst="irregularSeal2">
            <a:avLst/>
          </a:prstGeom>
          <a:solidFill>
            <a:schemeClr val="accent3"/>
          </a:solidFill>
          <a:ln cap="flat" cmpd="sng" w="9525">
            <a:solidFill>
              <a:srgbClr val="42424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FFFFFF"/>
                </a:solidFill>
                <a:latin typeface="Nunito"/>
                <a:ea typeface="Nunito"/>
                <a:cs typeface="Nunito"/>
                <a:sym typeface="Nunito"/>
              </a:rPr>
              <a:t>Practice using the science language</a:t>
            </a:r>
            <a:endParaRPr sz="2200"/>
          </a:p>
        </p:txBody>
      </p:sp>
      <p:sp>
        <p:nvSpPr>
          <p:cNvPr id="255" name="Google Shape;255;p32"/>
          <p:cNvSpPr/>
          <p:nvPr/>
        </p:nvSpPr>
        <p:spPr>
          <a:xfrm>
            <a:off x="295125" y="2213325"/>
            <a:ext cx="3786048" cy="2413638"/>
          </a:xfrm>
          <a:prstGeom prst="irregularSeal2">
            <a:avLst/>
          </a:prstGeom>
          <a:solidFill>
            <a:schemeClr val="accent3"/>
          </a:solidFill>
          <a:ln cap="flat" cmpd="sng" w="9525">
            <a:solidFill>
              <a:srgbClr val="42424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FFFFFF"/>
                </a:solidFill>
                <a:latin typeface="Nunito"/>
                <a:ea typeface="Nunito"/>
                <a:cs typeface="Nunito"/>
                <a:sym typeface="Nunito"/>
              </a:rPr>
              <a:t>Students explain their ideas</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3"/>
          <p:cNvSpPr txBox="1"/>
          <p:nvPr>
            <p:ph type="title"/>
          </p:nvPr>
        </p:nvSpPr>
        <p:spPr>
          <a:xfrm>
            <a:off x="277500" y="3119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Disaggregate Instruction</a:t>
            </a:r>
            <a:endParaRPr/>
          </a:p>
        </p:txBody>
      </p:sp>
      <p:sp>
        <p:nvSpPr>
          <p:cNvPr id="261" name="Google Shape;261;p33"/>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74650" lvl="0" marL="457200" rtl="0" algn="l">
              <a:lnSpc>
                <a:spcPct val="115000"/>
              </a:lnSpc>
              <a:spcBef>
                <a:spcPts val="800"/>
              </a:spcBef>
              <a:spcAft>
                <a:spcPts val="0"/>
              </a:spcAft>
              <a:buClr>
                <a:schemeClr val="accent3"/>
              </a:buClr>
              <a:buSzPts val="2300"/>
              <a:buAutoNum type="arabicPeriod"/>
            </a:pPr>
            <a:r>
              <a:rPr lang="en" sz="2300"/>
              <a:t>Pre-assessment</a:t>
            </a:r>
            <a:endParaRPr sz="2300"/>
          </a:p>
          <a:p>
            <a:pPr indent="-374650" lvl="0" marL="457200" rtl="0" algn="l">
              <a:lnSpc>
                <a:spcPct val="115000"/>
              </a:lnSpc>
              <a:spcBef>
                <a:spcPts val="1000"/>
              </a:spcBef>
              <a:spcAft>
                <a:spcPts val="0"/>
              </a:spcAft>
              <a:buClr>
                <a:schemeClr val="accent3"/>
              </a:buClr>
              <a:buSzPts val="2300"/>
              <a:buAutoNum type="arabicPeriod"/>
            </a:pPr>
            <a:r>
              <a:rPr lang="en" sz="2300"/>
              <a:t>Start instruction by introducing science ideas in simple everyday language</a:t>
            </a:r>
            <a:endParaRPr sz="2300"/>
          </a:p>
          <a:p>
            <a:pPr indent="-374650" lvl="0" marL="457200" rtl="0" algn="l">
              <a:lnSpc>
                <a:spcPct val="115000"/>
              </a:lnSpc>
              <a:spcBef>
                <a:spcPts val="1000"/>
              </a:spcBef>
              <a:spcAft>
                <a:spcPts val="0"/>
              </a:spcAft>
              <a:buClr>
                <a:schemeClr val="accent3"/>
              </a:buClr>
              <a:buSzPts val="2300"/>
              <a:buAutoNum type="arabicPeriod"/>
            </a:pPr>
            <a:r>
              <a:rPr lang="en" sz="2300"/>
              <a:t>Introduce new academic language</a:t>
            </a:r>
            <a:endParaRPr sz="2300"/>
          </a:p>
          <a:p>
            <a:pPr indent="-374650" lvl="0" marL="457200" rtl="0" algn="l">
              <a:lnSpc>
                <a:spcPct val="115000"/>
              </a:lnSpc>
              <a:spcBef>
                <a:spcPts val="1000"/>
              </a:spcBef>
              <a:spcAft>
                <a:spcPts val="0"/>
              </a:spcAft>
              <a:buClr>
                <a:schemeClr val="accent3"/>
              </a:buClr>
              <a:buSzPts val="2300"/>
              <a:buAutoNum type="arabicPeriod"/>
            </a:pPr>
            <a:r>
              <a:rPr lang="en" sz="2300"/>
              <a:t>Provide multiple multiple opportunities for students to use new language</a:t>
            </a:r>
            <a:endParaRPr sz="2300"/>
          </a:p>
          <a:p>
            <a:pPr indent="0" lvl="0" marL="0" rtl="0" algn="l">
              <a:spcBef>
                <a:spcPts val="100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4"/>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Possible lenses for discussion </a:t>
            </a:r>
            <a:endParaRPr/>
          </a:p>
        </p:txBody>
      </p:sp>
      <p:sp>
        <p:nvSpPr>
          <p:cNvPr id="267" name="Google Shape;267;p34"/>
          <p:cNvSpPr txBox="1"/>
          <p:nvPr>
            <p:ph idx="1" type="body"/>
          </p:nvPr>
        </p:nvSpPr>
        <p:spPr>
          <a:xfrm>
            <a:off x="826075" y="1111450"/>
            <a:ext cx="73188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rgbClr val="1D7E74"/>
              </a:buClr>
              <a:buSzPts val="2100"/>
              <a:buAutoNum type="arabicPeriod"/>
            </a:pPr>
            <a:r>
              <a:rPr b="1" lang="en"/>
              <a:t>How do encoding and the generativity principle relate to disaggregated instruction?</a:t>
            </a:r>
            <a:endParaRPr b="1"/>
          </a:p>
          <a:p>
            <a:pPr indent="-361950" lvl="0" marL="457200" rtl="0" algn="l">
              <a:spcBef>
                <a:spcPts val="1000"/>
              </a:spcBef>
              <a:spcAft>
                <a:spcPts val="0"/>
              </a:spcAft>
              <a:buClr>
                <a:srgbClr val="1D7E74"/>
              </a:buClr>
              <a:buSzPts val="2100"/>
              <a:buAutoNum type="arabicPeriod"/>
            </a:pPr>
            <a:r>
              <a:rPr b="1" lang="en"/>
              <a:t>What do students gain from disaggregated instruction that is different from what we see in most classrooms?</a:t>
            </a:r>
            <a:endParaRPr b="1"/>
          </a:p>
          <a:p>
            <a:pPr indent="-361950" lvl="0" marL="457200" rtl="0" algn="l">
              <a:spcBef>
                <a:spcPts val="1000"/>
              </a:spcBef>
              <a:spcAft>
                <a:spcPts val="1000"/>
              </a:spcAft>
              <a:buClr>
                <a:srgbClr val="1D7E74"/>
              </a:buClr>
              <a:buSzPts val="2100"/>
              <a:buAutoNum type="arabicPeriod"/>
            </a:pPr>
            <a:r>
              <a:rPr b="1" lang="en"/>
              <a:t>What strategies can you use to move towards disaggregated instruction?</a:t>
            </a:r>
            <a:endParaRPr b="1"/>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5"/>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Strategy Waterfall Chat  </a:t>
            </a:r>
            <a:endParaRPr/>
          </a:p>
        </p:txBody>
      </p:sp>
      <p:sp>
        <p:nvSpPr>
          <p:cNvPr id="273" name="Google Shape;273;p35"/>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Share one strategy that you will try in the chat:</a:t>
            </a:r>
            <a:endParaRPr/>
          </a:p>
          <a:p>
            <a:pPr indent="0" lvl="0" marL="0" rtl="0" algn="l">
              <a:spcBef>
                <a:spcPts val="800"/>
              </a:spcBef>
              <a:spcAft>
                <a:spcPts val="0"/>
              </a:spcAft>
              <a:buNone/>
            </a:pPr>
            <a:r>
              <a:t/>
            </a:r>
            <a:endParaRPr/>
          </a:p>
          <a:p>
            <a:pPr indent="0" lvl="0" marL="457200" rtl="0" algn="l">
              <a:spcBef>
                <a:spcPts val="800"/>
              </a:spcBef>
              <a:spcAft>
                <a:spcPts val="0"/>
              </a:spcAft>
              <a:buNone/>
            </a:pPr>
            <a:r>
              <a:rPr b="1" lang="en"/>
              <a:t>What strategies can you use to move towards disaggregated instruction?</a:t>
            </a:r>
            <a:endParaRPr/>
          </a:p>
          <a:p>
            <a:pPr indent="0" lvl="0" marL="0" rtl="0" algn="l">
              <a:spcBef>
                <a:spcPts val="100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TQE protocol for reflection</a:t>
            </a:r>
            <a:endParaRPr/>
          </a:p>
        </p:txBody>
      </p:sp>
      <p:sp>
        <p:nvSpPr>
          <p:cNvPr id="279" name="Google Shape;279;p36"/>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Go to the Jamboard and navigate the slides at your own pace. </a:t>
            </a:r>
            <a:endParaRPr/>
          </a:p>
          <a:p>
            <a:pPr indent="0" lvl="0" marL="0" rtl="0" algn="l">
              <a:spcBef>
                <a:spcPts val="800"/>
              </a:spcBef>
              <a:spcAft>
                <a:spcPts val="0"/>
              </a:spcAft>
              <a:buNone/>
            </a:pPr>
            <a:r>
              <a:rPr lang="en" u="sng">
                <a:solidFill>
                  <a:schemeClr val="hlink"/>
                </a:solidFill>
                <a:hlinkClick r:id="rId3"/>
              </a:rPr>
              <a:t>https://jamboard.google.com/d/1T1ei2rsvHwW2-KOPPaLzQe3L_P4J_euCjHKfxJ2f5Fo/edit?usp=sharing</a:t>
            </a:r>
            <a:endParaRPr/>
          </a:p>
          <a:p>
            <a:pPr indent="0" lvl="0" marL="0" rtl="0" algn="l">
              <a:spcBef>
                <a:spcPts val="800"/>
              </a:spcBef>
              <a:spcAft>
                <a:spcPts val="0"/>
              </a:spcAft>
              <a:buNone/>
            </a:pPr>
            <a:r>
              <a:rPr lang="en"/>
              <a:t>Individually add your thoughts, questions, and epiphanies to the jamboard.  After 4 minutes go through each of the slides.</a:t>
            </a:r>
            <a:endParaRPr/>
          </a:p>
          <a:p>
            <a:pPr indent="0" lvl="0" marL="0" rtl="0" algn="l">
              <a:spcBef>
                <a:spcPts val="800"/>
              </a:spcBef>
              <a:spcAft>
                <a:spcPts val="0"/>
              </a:spcAft>
              <a:buNone/>
            </a:pPr>
            <a:r>
              <a:rPr lang="en"/>
              <a:t>On the final page of the jamboard, add your biggest takeaway from this chapter.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7"/>
          <p:cNvSpPr txBox="1"/>
          <p:nvPr>
            <p:ph type="title"/>
          </p:nvPr>
        </p:nvSpPr>
        <p:spPr>
          <a:xfrm>
            <a:off x="263500" y="1449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Formative Assessment</a:t>
            </a:r>
            <a:endParaRPr/>
          </a:p>
        </p:txBody>
      </p:sp>
      <p:pic>
        <p:nvPicPr>
          <p:cNvPr id="285" name="Google Shape;285;p37"/>
          <p:cNvPicPr preferRelativeResize="0"/>
          <p:nvPr/>
        </p:nvPicPr>
        <p:blipFill>
          <a:blip r:embed="rId3">
            <a:alphaModFix/>
          </a:blip>
          <a:stretch>
            <a:fillRect/>
          </a:stretch>
        </p:blipFill>
        <p:spPr>
          <a:xfrm>
            <a:off x="263501" y="627438"/>
            <a:ext cx="3643601" cy="2587087"/>
          </a:xfrm>
          <a:prstGeom prst="rect">
            <a:avLst/>
          </a:prstGeom>
          <a:noFill/>
          <a:ln>
            <a:noFill/>
          </a:ln>
        </p:spPr>
      </p:pic>
      <p:pic>
        <p:nvPicPr>
          <p:cNvPr id="286" name="Google Shape;286;p37"/>
          <p:cNvPicPr preferRelativeResize="0"/>
          <p:nvPr/>
        </p:nvPicPr>
        <p:blipFill>
          <a:blip r:embed="rId4">
            <a:alphaModFix/>
          </a:blip>
          <a:stretch>
            <a:fillRect/>
          </a:stretch>
        </p:blipFill>
        <p:spPr>
          <a:xfrm>
            <a:off x="4031875" y="678650"/>
            <a:ext cx="1621125" cy="2249524"/>
          </a:xfrm>
          <a:prstGeom prst="rect">
            <a:avLst/>
          </a:prstGeom>
          <a:noFill/>
          <a:ln>
            <a:noFill/>
          </a:ln>
        </p:spPr>
      </p:pic>
      <p:pic>
        <p:nvPicPr>
          <p:cNvPr id="287" name="Google Shape;287;p37"/>
          <p:cNvPicPr preferRelativeResize="0"/>
          <p:nvPr/>
        </p:nvPicPr>
        <p:blipFill>
          <a:blip r:embed="rId5">
            <a:alphaModFix/>
          </a:blip>
          <a:stretch>
            <a:fillRect/>
          </a:stretch>
        </p:blipFill>
        <p:spPr>
          <a:xfrm>
            <a:off x="2369751" y="3064888"/>
            <a:ext cx="6621500" cy="20183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8"/>
          <p:cNvSpPr txBox="1"/>
          <p:nvPr>
            <p:ph type="ctrTitle"/>
          </p:nvPr>
        </p:nvSpPr>
        <p:spPr>
          <a:xfrm>
            <a:off x="311708" y="1319850"/>
            <a:ext cx="85206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lang="en"/>
              <a:t>Science in the City</a:t>
            </a:r>
            <a:endParaRPr/>
          </a:p>
        </p:txBody>
      </p:sp>
      <p:sp>
        <p:nvSpPr>
          <p:cNvPr id="293" name="Google Shape;293;p38"/>
          <p:cNvSpPr txBox="1"/>
          <p:nvPr/>
        </p:nvSpPr>
        <p:spPr>
          <a:xfrm>
            <a:off x="267825" y="215450"/>
            <a:ext cx="6419100" cy="17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Spartan"/>
                <a:ea typeface="Spartan"/>
                <a:cs typeface="Spartan"/>
                <a:sym typeface="Spartan"/>
              </a:rPr>
              <a:t>Thank you for attending! </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Please provide us with </a:t>
            </a:r>
            <a:r>
              <a:rPr lang="en" sz="2400" u="sng">
                <a:solidFill>
                  <a:schemeClr val="hlink"/>
                </a:solidFill>
                <a:latin typeface="Spartan"/>
                <a:ea typeface="Spartan"/>
                <a:cs typeface="Spartan"/>
                <a:sym typeface="Spartan"/>
                <a:hlinkClick r:id="rId3"/>
              </a:rPr>
              <a:t>feedback</a:t>
            </a:r>
            <a:r>
              <a:rPr lang="en" sz="2400">
                <a:solidFill>
                  <a:srgbClr val="351C75"/>
                </a:solidFill>
                <a:latin typeface="Spartan"/>
                <a:ea typeface="Spartan"/>
                <a:cs typeface="Spartan"/>
                <a:sym typeface="Spartan"/>
              </a:rPr>
              <a:t>.</a:t>
            </a:r>
            <a:endParaRPr sz="2400">
              <a:solidFill>
                <a:srgbClr val="351C75"/>
              </a:solidFill>
              <a:latin typeface="Spartan"/>
              <a:ea typeface="Spartan"/>
              <a:cs typeface="Spartan"/>
              <a:sym typeface="Spartan"/>
            </a:endParaRPr>
          </a:p>
          <a:p>
            <a:pPr indent="0" lvl="0" marL="0" rtl="0" algn="l">
              <a:spcBef>
                <a:spcPts val="0"/>
              </a:spcBef>
              <a:spcAft>
                <a:spcPts val="0"/>
              </a:spcAft>
              <a:buNone/>
            </a:pPr>
            <a:r>
              <a:t/>
            </a:r>
            <a:endParaRPr sz="2400">
              <a:solidFill>
                <a:schemeClr val="accent2"/>
              </a:solidFill>
              <a:latin typeface="Spartan"/>
              <a:ea typeface="Spartan"/>
              <a:cs typeface="Spartan"/>
              <a:sym typeface="Spartan"/>
            </a:endParaRPr>
          </a:p>
          <a:p>
            <a:pPr indent="0" lvl="0" marL="0" rtl="0" algn="l">
              <a:spcBef>
                <a:spcPts val="0"/>
              </a:spcBef>
              <a:spcAft>
                <a:spcPts val="0"/>
              </a:spcAft>
              <a:buNone/>
            </a:pPr>
            <a:r>
              <a:rPr lang="en" sz="2400">
                <a:solidFill>
                  <a:schemeClr val="accent2"/>
                </a:solidFill>
                <a:latin typeface="Spartan"/>
                <a:ea typeface="Spartan"/>
                <a:cs typeface="Spartan"/>
                <a:sym typeface="Spartan"/>
              </a:rPr>
              <a:t>Reminder: Join us for Session 7</a:t>
            </a:r>
            <a:endParaRPr sz="2400">
              <a:solidFill>
                <a:schemeClr val="accent2"/>
              </a:solidFill>
              <a:latin typeface="Spartan"/>
              <a:ea typeface="Spartan"/>
              <a:cs typeface="Spartan"/>
              <a:sym typeface="Spartan"/>
            </a:endParaRPr>
          </a:p>
          <a:p>
            <a:pPr indent="0" lvl="0" marL="0" rtl="0" algn="l">
              <a:spcBef>
                <a:spcPts val="0"/>
              </a:spcBef>
              <a:spcAft>
                <a:spcPts val="0"/>
              </a:spcAft>
              <a:buNone/>
            </a:pPr>
            <a:r>
              <a:rPr lang="en" sz="2400">
                <a:solidFill>
                  <a:schemeClr val="accent2"/>
                </a:solidFill>
                <a:latin typeface="Spartan"/>
                <a:ea typeface="Spartan"/>
                <a:cs typeface="Spartan"/>
                <a:sym typeface="Spartan"/>
              </a:rPr>
              <a:t>Link to the </a:t>
            </a:r>
            <a:r>
              <a:rPr lang="en" sz="2400" u="sng">
                <a:solidFill>
                  <a:schemeClr val="accent2"/>
                </a:solidFill>
                <a:latin typeface="Spartan"/>
                <a:ea typeface="Spartan"/>
                <a:cs typeface="Spartan"/>
                <a:sym typeface="Spartan"/>
                <a:hlinkClick r:id="rId4">
                  <a:extLst>
                    <a:ext uri="{A12FA001-AC4F-418D-AE19-62706E023703}">
                      <ahyp:hlinkClr val="tx"/>
                    </a:ext>
                  </a:extLst>
                </a:hlinkClick>
              </a:rPr>
              <a:t>Hub</a:t>
            </a:r>
            <a:endParaRPr sz="2400">
              <a:solidFill>
                <a:schemeClr val="accent2"/>
              </a:solidFill>
              <a:latin typeface="Spartan"/>
              <a:ea typeface="Spartan"/>
              <a:cs typeface="Spartan"/>
              <a:sym typeface="Spartan"/>
            </a:endParaRPr>
          </a:p>
        </p:txBody>
      </p:sp>
      <p:sp>
        <p:nvSpPr>
          <p:cNvPr id="294" name="Google Shape;294;p38"/>
          <p:cNvSpPr txBox="1"/>
          <p:nvPr/>
        </p:nvSpPr>
        <p:spPr>
          <a:xfrm>
            <a:off x="302250" y="3419025"/>
            <a:ext cx="83871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800">
                <a:solidFill>
                  <a:schemeClr val="dk2"/>
                </a:solidFill>
                <a:latin typeface="Spartan"/>
                <a:ea typeface="Spartan"/>
                <a:cs typeface="Spartan"/>
                <a:sym typeface="Spartan"/>
              </a:rPr>
              <a:t>Session 6: #SITCbookchat</a:t>
            </a:r>
            <a:endParaRPr>
              <a:solidFill>
                <a:schemeClr val="dk2"/>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