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73"/>
  </p:notesMasterIdLst>
  <p:sldIdLst>
    <p:sldId id="327" r:id="rId3"/>
    <p:sldId id="267" r:id="rId4"/>
    <p:sldId id="268" r:id="rId5"/>
    <p:sldId id="257" r:id="rId6"/>
    <p:sldId id="326" r:id="rId7"/>
    <p:sldId id="259" r:id="rId8"/>
    <p:sldId id="260" r:id="rId9"/>
    <p:sldId id="261" r:id="rId10"/>
    <p:sldId id="262" r:id="rId11"/>
    <p:sldId id="263" r:id="rId12"/>
    <p:sldId id="264" r:id="rId13"/>
    <p:sldId id="265" r:id="rId14"/>
    <p:sldId id="266" r:id="rId15"/>
    <p:sldId id="328" r:id="rId16"/>
    <p:sldId id="270" r:id="rId17"/>
    <p:sldId id="294" r:id="rId18"/>
    <p:sldId id="271" r:id="rId19"/>
    <p:sldId id="274" r:id="rId20"/>
    <p:sldId id="272" r:id="rId21"/>
    <p:sldId id="273" r:id="rId22"/>
    <p:sldId id="269" r:id="rId23"/>
    <p:sldId id="276" r:id="rId24"/>
    <p:sldId id="277" r:id="rId25"/>
    <p:sldId id="278" r:id="rId26"/>
    <p:sldId id="279" r:id="rId27"/>
    <p:sldId id="290" r:id="rId28"/>
    <p:sldId id="280" r:id="rId29"/>
    <p:sldId id="281" r:id="rId30"/>
    <p:sldId id="282" r:id="rId31"/>
    <p:sldId id="283" r:id="rId32"/>
    <p:sldId id="284" r:id="rId33"/>
    <p:sldId id="286" r:id="rId34"/>
    <p:sldId id="287" r:id="rId35"/>
    <p:sldId id="288" r:id="rId36"/>
    <p:sldId id="289" r:id="rId37"/>
    <p:sldId id="291" r:id="rId38"/>
    <p:sldId id="292" r:id="rId39"/>
    <p:sldId id="293" r:id="rId40"/>
    <p:sldId id="275" r:id="rId41"/>
    <p:sldId id="301" r:id="rId42"/>
    <p:sldId id="295" r:id="rId43"/>
    <p:sldId id="296" r:id="rId44"/>
    <p:sldId id="319" r:id="rId45"/>
    <p:sldId id="297" r:id="rId46"/>
    <p:sldId id="298" r:id="rId47"/>
    <p:sldId id="299" r:id="rId48"/>
    <p:sldId id="300" r:id="rId49"/>
    <p:sldId id="314" r:id="rId50"/>
    <p:sldId id="331" r:id="rId51"/>
    <p:sldId id="315" r:id="rId52"/>
    <p:sldId id="302" r:id="rId53"/>
    <p:sldId id="303" r:id="rId54"/>
    <p:sldId id="304" r:id="rId55"/>
    <p:sldId id="318" r:id="rId56"/>
    <p:sldId id="320" r:id="rId57"/>
    <p:sldId id="329" r:id="rId58"/>
    <p:sldId id="330" r:id="rId59"/>
    <p:sldId id="305" r:id="rId60"/>
    <p:sldId id="306" r:id="rId61"/>
    <p:sldId id="307" r:id="rId62"/>
    <p:sldId id="308" r:id="rId63"/>
    <p:sldId id="309" r:id="rId64"/>
    <p:sldId id="310" r:id="rId65"/>
    <p:sldId id="311" r:id="rId66"/>
    <p:sldId id="313" r:id="rId67"/>
    <p:sldId id="316" r:id="rId68"/>
    <p:sldId id="317" r:id="rId69"/>
    <p:sldId id="321" r:id="rId70"/>
    <p:sldId id="322" r:id="rId71"/>
    <p:sldId id="323" r:id="rId72"/>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62" d="100"/>
          <a:sy n="62" d="100"/>
        </p:scale>
        <p:origin x="-1248" y="-72"/>
      </p:cViewPr>
      <p:guideLst>
        <p:guide orient="horz" pos="216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slide" Target="slides/slide61.xml"/><Relationship Id="rId68" Type="http://schemas.openxmlformats.org/officeDocument/2006/relationships/slide" Target="slides/slide66.xml"/><Relationship Id="rId76" Type="http://schemas.openxmlformats.org/officeDocument/2006/relationships/theme" Target="theme/theme1.xml"/><Relationship Id="rId7" Type="http://schemas.openxmlformats.org/officeDocument/2006/relationships/slide" Target="slides/slide5.xml"/><Relationship Id="rId71" Type="http://schemas.openxmlformats.org/officeDocument/2006/relationships/slide" Target="slides/slide69.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66" Type="http://schemas.openxmlformats.org/officeDocument/2006/relationships/slide" Target="slides/slide64.xml"/><Relationship Id="rId74" Type="http://schemas.openxmlformats.org/officeDocument/2006/relationships/presProps" Target="pres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61" Type="http://schemas.openxmlformats.org/officeDocument/2006/relationships/slide" Target="slides/slide59.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slide" Target="slides/slide63.xml"/><Relationship Id="rId73" Type="http://schemas.openxmlformats.org/officeDocument/2006/relationships/notesMaster" Target="notesMasters/notesMaster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slide" Target="slides/slide62.xml"/><Relationship Id="rId69" Type="http://schemas.openxmlformats.org/officeDocument/2006/relationships/slide" Target="slides/slide67.xml"/><Relationship Id="rId77" Type="http://schemas.openxmlformats.org/officeDocument/2006/relationships/tableStyles" Target="tableStyles.xml"/><Relationship Id="rId8" Type="http://schemas.openxmlformats.org/officeDocument/2006/relationships/slide" Target="slides/slide6.xml"/><Relationship Id="rId51" Type="http://schemas.openxmlformats.org/officeDocument/2006/relationships/slide" Target="slides/slide49.xml"/><Relationship Id="rId72" Type="http://schemas.openxmlformats.org/officeDocument/2006/relationships/slide" Target="slides/slide70.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67" Type="http://schemas.openxmlformats.org/officeDocument/2006/relationships/slide" Target="slides/slide65.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slide" Target="slides/slide60.xml"/><Relationship Id="rId70" Type="http://schemas.openxmlformats.org/officeDocument/2006/relationships/slide" Target="slides/slide68.xml"/><Relationship Id="rId75"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B8C48FF8-602D-40BC-BBA3-1C6790C052D2}" type="datetimeFigureOut">
              <a:rPr lang="en-US" smtClean="0"/>
              <a:t>1/29/2013</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1FF619FC-EF0E-4955-9A93-45AA22AAC7EE}" type="slidenum">
              <a:rPr lang="en-US" smtClean="0"/>
              <a:t>‹#›</a:t>
            </a:fld>
            <a:endParaRPr lang="en-US"/>
          </a:p>
        </p:txBody>
      </p:sp>
    </p:spTree>
    <p:extLst>
      <p:ext uri="{BB962C8B-B14F-4D97-AF65-F5344CB8AC3E}">
        <p14:creationId xmlns:p14="http://schemas.microsoft.com/office/powerpoint/2010/main" val="219473374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63.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64.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6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Group Norms</a:t>
            </a:r>
            <a:endParaRPr lang="en-US" dirty="0"/>
          </a:p>
        </p:txBody>
      </p:sp>
      <p:sp>
        <p:nvSpPr>
          <p:cNvPr id="4" name="Slide Number Placeholder 3"/>
          <p:cNvSpPr>
            <a:spLocks noGrp="1"/>
          </p:cNvSpPr>
          <p:nvPr>
            <p:ph type="sldNum" sz="quarter" idx="10"/>
          </p:nvPr>
        </p:nvSpPr>
        <p:spPr/>
        <p:txBody>
          <a:bodyPr/>
          <a:lstStyle/>
          <a:p>
            <a:fld id="{1FF619FC-EF0E-4955-9A93-45AA22AAC7EE}" type="slidenum">
              <a:rPr lang="en-US" smtClean="0"/>
              <a:t>2</a:t>
            </a:fld>
            <a:endParaRPr lang="en-US"/>
          </a:p>
        </p:txBody>
      </p:sp>
    </p:spTree>
    <p:extLst>
      <p:ext uri="{BB962C8B-B14F-4D97-AF65-F5344CB8AC3E}">
        <p14:creationId xmlns:p14="http://schemas.microsoft.com/office/powerpoint/2010/main" val="137266394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“My Grandmother’s Hair” – Cynthia </a:t>
            </a:r>
            <a:r>
              <a:rPr lang="en-US" dirty="0" err="1" smtClean="0"/>
              <a:t>Rylant</a:t>
            </a:r>
            <a:r>
              <a:rPr lang="en-US" dirty="0" smtClean="0"/>
              <a:t> – 405 words – </a:t>
            </a:r>
            <a:r>
              <a:rPr lang="en-US" dirty="0" err="1" smtClean="0"/>
              <a:t>Lexile</a:t>
            </a:r>
            <a:r>
              <a:rPr lang="en-US" dirty="0" smtClean="0"/>
              <a:t> 1130 – upper end of Grade 6-8 band</a:t>
            </a:r>
            <a:endParaRPr lang="en-US" dirty="0"/>
          </a:p>
        </p:txBody>
      </p:sp>
      <p:sp>
        <p:nvSpPr>
          <p:cNvPr id="4" name="Slide Number Placeholder 3"/>
          <p:cNvSpPr>
            <a:spLocks noGrp="1"/>
          </p:cNvSpPr>
          <p:nvPr>
            <p:ph type="sldNum" sz="quarter" idx="10"/>
          </p:nvPr>
        </p:nvSpPr>
        <p:spPr/>
        <p:txBody>
          <a:bodyPr/>
          <a:lstStyle/>
          <a:p>
            <a:fld id="{1FF619FC-EF0E-4955-9A93-45AA22AAC7EE}" type="slidenum">
              <a:rPr lang="en-US" smtClean="0"/>
              <a:t>6</a:t>
            </a:fld>
            <a:endParaRPr lang="en-US"/>
          </a:p>
        </p:txBody>
      </p:sp>
    </p:spTree>
    <p:extLst>
      <p:ext uri="{BB962C8B-B14F-4D97-AF65-F5344CB8AC3E}">
        <p14:creationId xmlns:p14="http://schemas.microsoft.com/office/powerpoint/2010/main" val="333502034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http://www.youtube.com/watch?v=Q0uZwDP6cGo&amp;feature=related </a:t>
            </a:r>
            <a:endParaRPr lang="en-US" dirty="0"/>
          </a:p>
        </p:txBody>
      </p:sp>
      <p:sp>
        <p:nvSpPr>
          <p:cNvPr id="4" name="Slide Number Placeholder 3"/>
          <p:cNvSpPr>
            <a:spLocks noGrp="1"/>
          </p:cNvSpPr>
          <p:nvPr>
            <p:ph type="sldNum" sz="quarter" idx="10"/>
          </p:nvPr>
        </p:nvSpPr>
        <p:spPr/>
        <p:txBody>
          <a:bodyPr/>
          <a:lstStyle/>
          <a:p>
            <a:fld id="{1FF619FC-EF0E-4955-9A93-45AA22AAC7EE}" type="slidenum">
              <a:rPr lang="en-US" smtClean="0"/>
              <a:t>8</a:t>
            </a:fld>
            <a:endParaRPr lang="en-US"/>
          </a:p>
        </p:txBody>
      </p:sp>
    </p:spTree>
    <p:extLst>
      <p:ext uri="{BB962C8B-B14F-4D97-AF65-F5344CB8AC3E}">
        <p14:creationId xmlns:p14="http://schemas.microsoft.com/office/powerpoint/2010/main" val="269048000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1FF619FC-EF0E-4955-9A93-45AA22AAC7EE}" type="slidenum">
              <a:rPr lang="en-US" smtClean="0"/>
              <a:t>9</a:t>
            </a:fld>
            <a:endParaRPr lang="en-US"/>
          </a:p>
        </p:txBody>
      </p:sp>
    </p:spTree>
    <p:extLst>
      <p:ext uri="{BB962C8B-B14F-4D97-AF65-F5344CB8AC3E}">
        <p14:creationId xmlns:p14="http://schemas.microsoft.com/office/powerpoint/2010/main" val="425369480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2"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71683"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en-US" dirty="0" smtClean="0"/>
              <a:t>Allow small groups to interpret and report out on their understandings of each of these two standard statements.</a:t>
            </a:r>
          </a:p>
        </p:txBody>
      </p:sp>
      <p:sp>
        <p:nvSpPr>
          <p:cNvPr id="37892" name="Slide Number Placeholder 3"/>
          <p:cNvSpPr>
            <a:spLocks noGrp="1"/>
          </p:cNvSpPr>
          <p:nvPr>
            <p:ph type="sldNum" sz="quarter" idx="5"/>
          </p:nvPr>
        </p:nvSpPr>
        <p:spPr bwMode="auto">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Arial" pitchFamily="34" charset="0"/>
              </a:defRPr>
            </a:lvl1pPr>
            <a:lvl2pPr marL="742950" indent="-285750">
              <a:defRPr>
                <a:solidFill>
                  <a:schemeClr val="tx1"/>
                </a:solidFill>
                <a:latin typeface="Arial" pitchFamily="34" charset="0"/>
              </a:defRPr>
            </a:lvl2pPr>
            <a:lvl3pPr marL="1143000" indent="-228600">
              <a:defRPr>
                <a:solidFill>
                  <a:schemeClr val="tx1"/>
                </a:solidFill>
                <a:latin typeface="Arial" pitchFamily="34" charset="0"/>
              </a:defRPr>
            </a:lvl3pPr>
            <a:lvl4pPr marL="1600200" indent="-228600">
              <a:defRPr>
                <a:solidFill>
                  <a:schemeClr val="tx1"/>
                </a:solidFill>
                <a:latin typeface="Arial" pitchFamily="34" charset="0"/>
              </a:defRPr>
            </a:lvl4pPr>
            <a:lvl5pPr marL="2057400" indent="-228600">
              <a:defRPr>
                <a:solidFill>
                  <a:schemeClr val="tx1"/>
                </a:solidFill>
                <a:latin typeface="Arial" pitchFamily="34" charset="0"/>
              </a:defRPr>
            </a:lvl5pPr>
            <a:lvl6pPr marL="2514600" indent="-228600" fontAlgn="base">
              <a:spcBef>
                <a:spcPct val="0"/>
              </a:spcBef>
              <a:spcAft>
                <a:spcPct val="0"/>
              </a:spcAft>
              <a:defRPr>
                <a:solidFill>
                  <a:schemeClr val="tx1"/>
                </a:solidFill>
                <a:latin typeface="Arial" pitchFamily="34" charset="0"/>
              </a:defRPr>
            </a:lvl6pPr>
            <a:lvl7pPr marL="2971800" indent="-228600" fontAlgn="base">
              <a:spcBef>
                <a:spcPct val="0"/>
              </a:spcBef>
              <a:spcAft>
                <a:spcPct val="0"/>
              </a:spcAft>
              <a:defRPr>
                <a:solidFill>
                  <a:schemeClr val="tx1"/>
                </a:solidFill>
                <a:latin typeface="Arial" pitchFamily="34" charset="0"/>
              </a:defRPr>
            </a:lvl7pPr>
            <a:lvl8pPr marL="3429000" indent="-228600" fontAlgn="base">
              <a:spcBef>
                <a:spcPct val="0"/>
              </a:spcBef>
              <a:spcAft>
                <a:spcPct val="0"/>
              </a:spcAft>
              <a:defRPr>
                <a:solidFill>
                  <a:schemeClr val="tx1"/>
                </a:solidFill>
                <a:latin typeface="Arial" pitchFamily="34" charset="0"/>
              </a:defRPr>
            </a:lvl8pPr>
            <a:lvl9pPr marL="3886200" indent="-228600" fontAlgn="base">
              <a:spcBef>
                <a:spcPct val="0"/>
              </a:spcBef>
              <a:spcAft>
                <a:spcPct val="0"/>
              </a:spcAft>
              <a:defRPr>
                <a:solidFill>
                  <a:schemeClr val="tx1"/>
                </a:solidFill>
                <a:latin typeface="Arial" pitchFamily="34" charset="0"/>
              </a:defRPr>
            </a:lvl9pPr>
          </a:lstStyle>
          <a:p>
            <a:pPr fontAlgn="base">
              <a:spcBef>
                <a:spcPct val="0"/>
              </a:spcBef>
              <a:spcAft>
                <a:spcPct val="0"/>
              </a:spcAft>
              <a:defRPr/>
            </a:pPr>
            <a:fld id="{2593D879-7D9B-42F1-B755-C95734F720C2}" type="slidenum">
              <a:rPr lang="en-US" smtClean="0">
                <a:latin typeface="Calibri" pitchFamily="34" charset="0"/>
              </a:rPr>
              <a:pPr fontAlgn="base">
                <a:spcBef>
                  <a:spcPct val="0"/>
                </a:spcBef>
                <a:spcAft>
                  <a:spcPct val="0"/>
                </a:spcAft>
                <a:defRPr/>
              </a:pPr>
              <a:t>17</a:t>
            </a:fld>
            <a:endParaRPr lang="en-US" dirty="0" smtClean="0">
              <a:latin typeface="Calibri" pitchFamily="34" charset="0"/>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706"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72707"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US" smtClean="0"/>
              <a:t>This presentation seeks to answer these questions.</a:t>
            </a:r>
          </a:p>
        </p:txBody>
      </p:sp>
      <p:sp>
        <p:nvSpPr>
          <p:cNvPr id="4" name="Slide Number Placeholder 3"/>
          <p:cNvSpPr>
            <a:spLocks noGrp="1"/>
          </p:cNvSpPr>
          <p:nvPr>
            <p:ph type="sldNum" sz="quarter" idx="5"/>
          </p:nvPr>
        </p:nvSpPr>
        <p:spPr/>
        <p:txBody>
          <a:bodyPr/>
          <a:lstStyle/>
          <a:p>
            <a:pPr>
              <a:defRPr/>
            </a:pPr>
            <a:fld id="{9EAAB92D-9851-4925-A7BD-20BE572C69A4}" type="slidenum">
              <a:rPr lang="en-US" smtClean="0"/>
              <a:pPr>
                <a:defRPr/>
              </a:pPr>
              <a:t>19</a:t>
            </a:fld>
            <a:endParaRPr lang="en-US" dirty="0"/>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74755"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en-US" smtClean="0"/>
              <a:t>(Even choosing excerpts from Appendix B is less effective because it removes the reader and task considerations from the equation.)</a:t>
            </a:r>
          </a:p>
        </p:txBody>
      </p:sp>
      <p:sp>
        <p:nvSpPr>
          <p:cNvPr id="40964" name="Slide Number Placeholder 3"/>
          <p:cNvSpPr>
            <a:spLocks noGrp="1"/>
          </p:cNvSpPr>
          <p:nvPr>
            <p:ph type="sldNum" sz="quarter" idx="5"/>
          </p:nvPr>
        </p:nvSpPr>
        <p:spPr bwMode="auto">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Arial" pitchFamily="34" charset="0"/>
              </a:defRPr>
            </a:lvl1pPr>
            <a:lvl2pPr marL="742950" indent="-285750">
              <a:defRPr>
                <a:solidFill>
                  <a:schemeClr val="tx1"/>
                </a:solidFill>
                <a:latin typeface="Arial" pitchFamily="34" charset="0"/>
              </a:defRPr>
            </a:lvl2pPr>
            <a:lvl3pPr marL="1143000" indent="-228600">
              <a:defRPr>
                <a:solidFill>
                  <a:schemeClr val="tx1"/>
                </a:solidFill>
                <a:latin typeface="Arial" pitchFamily="34" charset="0"/>
              </a:defRPr>
            </a:lvl3pPr>
            <a:lvl4pPr marL="1600200" indent="-228600">
              <a:defRPr>
                <a:solidFill>
                  <a:schemeClr val="tx1"/>
                </a:solidFill>
                <a:latin typeface="Arial" pitchFamily="34" charset="0"/>
              </a:defRPr>
            </a:lvl4pPr>
            <a:lvl5pPr marL="2057400" indent="-228600">
              <a:defRPr>
                <a:solidFill>
                  <a:schemeClr val="tx1"/>
                </a:solidFill>
                <a:latin typeface="Arial" pitchFamily="34" charset="0"/>
              </a:defRPr>
            </a:lvl5pPr>
            <a:lvl6pPr marL="2514600" indent="-228600" fontAlgn="base">
              <a:spcBef>
                <a:spcPct val="0"/>
              </a:spcBef>
              <a:spcAft>
                <a:spcPct val="0"/>
              </a:spcAft>
              <a:defRPr>
                <a:solidFill>
                  <a:schemeClr val="tx1"/>
                </a:solidFill>
                <a:latin typeface="Arial" pitchFamily="34" charset="0"/>
              </a:defRPr>
            </a:lvl6pPr>
            <a:lvl7pPr marL="2971800" indent="-228600" fontAlgn="base">
              <a:spcBef>
                <a:spcPct val="0"/>
              </a:spcBef>
              <a:spcAft>
                <a:spcPct val="0"/>
              </a:spcAft>
              <a:defRPr>
                <a:solidFill>
                  <a:schemeClr val="tx1"/>
                </a:solidFill>
                <a:latin typeface="Arial" pitchFamily="34" charset="0"/>
              </a:defRPr>
            </a:lvl7pPr>
            <a:lvl8pPr marL="3429000" indent="-228600" fontAlgn="base">
              <a:spcBef>
                <a:spcPct val="0"/>
              </a:spcBef>
              <a:spcAft>
                <a:spcPct val="0"/>
              </a:spcAft>
              <a:defRPr>
                <a:solidFill>
                  <a:schemeClr val="tx1"/>
                </a:solidFill>
                <a:latin typeface="Arial" pitchFamily="34" charset="0"/>
              </a:defRPr>
            </a:lvl8pPr>
            <a:lvl9pPr marL="3886200" indent="-228600" fontAlgn="base">
              <a:spcBef>
                <a:spcPct val="0"/>
              </a:spcBef>
              <a:spcAft>
                <a:spcPct val="0"/>
              </a:spcAft>
              <a:defRPr>
                <a:solidFill>
                  <a:schemeClr val="tx1"/>
                </a:solidFill>
                <a:latin typeface="Arial" pitchFamily="34" charset="0"/>
              </a:defRPr>
            </a:lvl9pPr>
          </a:lstStyle>
          <a:p>
            <a:pPr fontAlgn="base">
              <a:spcBef>
                <a:spcPct val="0"/>
              </a:spcBef>
              <a:spcAft>
                <a:spcPct val="0"/>
              </a:spcAft>
              <a:defRPr/>
            </a:pPr>
            <a:fld id="{04C6F1CA-7563-411E-AAD4-7DCDC894FFE0}" type="slidenum">
              <a:rPr lang="en-US" smtClean="0">
                <a:latin typeface="Calibri" pitchFamily="34" charset="0"/>
              </a:rPr>
              <a:pPr fontAlgn="base">
                <a:spcBef>
                  <a:spcPct val="0"/>
                </a:spcBef>
                <a:spcAft>
                  <a:spcPct val="0"/>
                </a:spcAft>
                <a:defRPr/>
              </a:pPr>
              <a:t>22</a:t>
            </a:fld>
            <a:endParaRPr lang="en-US" dirty="0" smtClean="0">
              <a:latin typeface="Calibri" pitchFamily="34" charset="0"/>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778"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75779"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en-US" smtClean="0"/>
              <a:t>Overview of the protocol</a:t>
            </a:r>
          </a:p>
        </p:txBody>
      </p:sp>
      <p:sp>
        <p:nvSpPr>
          <p:cNvPr id="41988" name="Slide Number Placeholder 3"/>
          <p:cNvSpPr>
            <a:spLocks noGrp="1"/>
          </p:cNvSpPr>
          <p:nvPr>
            <p:ph type="sldNum" sz="quarter" idx="5"/>
          </p:nvPr>
        </p:nvSpPr>
        <p:spPr bwMode="auto">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Arial" pitchFamily="34" charset="0"/>
              </a:defRPr>
            </a:lvl1pPr>
            <a:lvl2pPr marL="742950" indent="-285750">
              <a:defRPr>
                <a:solidFill>
                  <a:schemeClr val="tx1"/>
                </a:solidFill>
                <a:latin typeface="Arial" pitchFamily="34" charset="0"/>
              </a:defRPr>
            </a:lvl2pPr>
            <a:lvl3pPr marL="1143000" indent="-228600">
              <a:defRPr>
                <a:solidFill>
                  <a:schemeClr val="tx1"/>
                </a:solidFill>
                <a:latin typeface="Arial" pitchFamily="34" charset="0"/>
              </a:defRPr>
            </a:lvl3pPr>
            <a:lvl4pPr marL="1600200" indent="-228600">
              <a:defRPr>
                <a:solidFill>
                  <a:schemeClr val="tx1"/>
                </a:solidFill>
                <a:latin typeface="Arial" pitchFamily="34" charset="0"/>
              </a:defRPr>
            </a:lvl4pPr>
            <a:lvl5pPr marL="2057400" indent="-228600">
              <a:defRPr>
                <a:solidFill>
                  <a:schemeClr val="tx1"/>
                </a:solidFill>
                <a:latin typeface="Arial" pitchFamily="34" charset="0"/>
              </a:defRPr>
            </a:lvl5pPr>
            <a:lvl6pPr marL="2514600" indent="-228600" fontAlgn="base">
              <a:spcBef>
                <a:spcPct val="0"/>
              </a:spcBef>
              <a:spcAft>
                <a:spcPct val="0"/>
              </a:spcAft>
              <a:defRPr>
                <a:solidFill>
                  <a:schemeClr val="tx1"/>
                </a:solidFill>
                <a:latin typeface="Arial" pitchFamily="34" charset="0"/>
              </a:defRPr>
            </a:lvl6pPr>
            <a:lvl7pPr marL="2971800" indent="-228600" fontAlgn="base">
              <a:spcBef>
                <a:spcPct val="0"/>
              </a:spcBef>
              <a:spcAft>
                <a:spcPct val="0"/>
              </a:spcAft>
              <a:defRPr>
                <a:solidFill>
                  <a:schemeClr val="tx1"/>
                </a:solidFill>
                <a:latin typeface="Arial" pitchFamily="34" charset="0"/>
              </a:defRPr>
            </a:lvl7pPr>
            <a:lvl8pPr marL="3429000" indent="-228600" fontAlgn="base">
              <a:spcBef>
                <a:spcPct val="0"/>
              </a:spcBef>
              <a:spcAft>
                <a:spcPct val="0"/>
              </a:spcAft>
              <a:defRPr>
                <a:solidFill>
                  <a:schemeClr val="tx1"/>
                </a:solidFill>
                <a:latin typeface="Arial" pitchFamily="34" charset="0"/>
              </a:defRPr>
            </a:lvl8pPr>
            <a:lvl9pPr marL="3886200" indent="-228600" fontAlgn="base">
              <a:spcBef>
                <a:spcPct val="0"/>
              </a:spcBef>
              <a:spcAft>
                <a:spcPct val="0"/>
              </a:spcAft>
              <a:defRPr>
                <a:solidFill>
                  <a:schemeClr val="tx1"/>
                </a:solidFill>
                <a:latin typeface="Arial" pitchFamily="34" charset="0"/>
              </a:defRPr>
            </a:lvl9pPr>
          </a:lstStyle>
          <a:p>
            <a:pPr fontAlgn="base">
              <a:spcBef>
                <a:spcPct val="0"/>
              </a:spcBef>
              <a:spcAft>
                <a:spcPct val="0"/>
              </a:spcAft>
              <a:defRPr/>
            </a:pPr>
            <a:fld id="{931B4541-D7B6-486B-869A-06554A17C19F}" type="slidenum">
              <a:rPr lang="en-US" smtClean="0">
                <a:latin typeface="Calibri" pitchFamily="34" charset="0"/>
              </a:rPr>
              <a:pPr fontAlgn="base">
                <a:spcBef>
                  <a:spcPct val="0"/>
                </a:spcBef>
                <a:spcAft>
                  <a:spcPct val="0"/>
                </a:spcAft>
                <a:defRPr/>
              </a:pPr>
              <a:t>23</a:t>
            </a:fld>
            <a:endParaRPr lang="en-US" dirty="0" smtClean="0">
              <a:latin typeface="Calibri" pitchFamily="34" charset="0"/>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Pause here for questions regarding Step 1</a:t>
            </a:r>
            <a:endParaRPr lang="en-US" dirty="0"/>
          </a:p>
        </p:txBody>
      </p:sp>
      <p:sp>
        <p:nvSpPr>
          <p:cNvPr id="4" name="Slide Number Placeholder 3"/>
          <p:cNvSpPr>
            <a:spLocks noGrp="1"/>
          </p:cNvSpPr>
          <p:nvPr>
            <p:ph type="sldNum" sz="quarter" idx="10"/>
          </p:nvPr>
        </p:nvSpPr>
        <p:spPr/>
        <p:txBody>
          <a:bodyPr/>
          <a:lstStyle/>
          <a:p>
            <a:fld id="{1FF619FC-EF0E-4955-9A93-45AA22AAC7EE}" type="slidenum">
              <a:rPr lang="en-US" smtClean="0"/>
              <a:t>38</a:t>
            </a:fld>
            <a:endParaRPr lang="en-US"/>
          </a:p>
        </p:txBody>
      </p:sp>
    </p:spTree>
    <p:extLst>
      <p:ext uri="{BB962C8B-B14F-4D97-AF65-F5344CB8AC3E}">
        <p14:creationId xmlns:p14="http://schemas.microsoft.com/office/powerpoint/2010/main" val="418996140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826"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77827"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US" smtClean="0"/>
              <a:t>Users read across the four columns for each row of checkboxes on the rubric, identifying which descriptors best match the text by marking a particular checkbox. </a:t>
            </a:r>
          </a:p>
          <a:p>
            <a:endParaRPr lang="en-US" smtClean="0"/>
          </a:p>
          <a:p>
            <a:r>
              <a:rPr lang="en-US" smtClean="0"/>
              <a:t>As Appendix A states, “Few, if any, authentic texts will be low or high on all of these measures.” The goal is not for all of the checkmarks to be in a single column; the goal is to accurately reflect these factors of the text.</a:t>
            </a:r>
          </a:p>
          <a:p>
            <a:endParaRPr lang="en-US" smtClean="0"/>
          </a:p>
          <a:p>
            <a:r>
              <a:rPr lang="en-US" smtClean="0"/>
              <a:t>The marked rubric can then serve as a guide as educators re-evaluate the initial placement of the work into a text complexity band. Such reflection may validate the text’s placement or may suggest that the placement needs to be changed.</a:t>
            </a:r>
          </a:p>
          <a:p>
            <a:endParaRPr lang="en-US" smtClean="0"/>
          </a:p>
          <a:p>
            <a:r>
              <a:rPr lang="en-US" smtClean="0"/>
              <a:t>In fact, this marked rubric represents the evaluation of To Kill a Mockingbird completed by a committee of teachers.</a:t>
            </a:r>
          </a:p>
        </p:txBody>
      </p:sp>
      <p:sp>
        <p:nvSpPr>
          <p:cNvPr id="4" name="Slide Number Placeholder 3"/>
          <p:cNvSpPr>
            <a:spLocks noGrp="1"/>
          </p:cNvSpPr>
          <p:nvPr>
            <p:ph type="sldNum" sz="quarter" idx="5"/>
          </p:nvPr>
        </p:nvSpPr>
        <p:spPr/>
        <p:txBody>
          <a:bodyPr/>
          <a:lstStyle/>
          <a:p>
            <a:pPr>
              <a:defRPr/>
            </a:pPr>
            <a:fld id="{182DB1BD-38EC-4467-A84C-FB6A44B1C95B}" type="slidenum">
              <a:rPr lang="en-US" smtClean="0"/>
              <a:pPr>
                <a:defRPr/>
              </a:pPr>
              <a:t>45</a:t>
            </a:fld>
            <a:endParaRPr lang="en-US"/>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Pause for questions.</a:t>
            </a:r>
            <a:r>
              <a:rPr lang="en-US" baseline="0" dirty="0" smtClean="0"/>
              <a:t> </a:t>
            </a:r>
            <a:endParaRPr lang="en-US" dirty="0"/>
          </a:p>
        </p:txBody>
      </p:sp>
      <p:sp>
        <p:nvSpPr>
          <p:cNvPr id="4" name="Slide Number Placeholder 3"/>
          <p:cNvSpPr>
            <a:spLocks noGrp="1"/>
          </p:cNvSpPr>
          <p:nvPr>
            <p:ph type="sldNum" sz="quarter" idx="10"/>
          </p:nvPr>
        </p:nvSpPr>
        <p:spPr/>
        <p:txBody>
          <a:bodyPr/>
          <a:lstStyle/>
          <a:p>
            <a:fld id="{1FF619FC-EF0E-4955-9A93-45AA22AAC7EE}" type="slidenum">
              <a:rPr lang="en-US" smtClean="0"/>
              <a:t>47</a:t>
            </a:fld>
            <a:endParaRPr lang="en-US"/>
          </a:p>
        </p:txBody>
      </p:sp>
    </p:spTree>
    <p:extLst>
      <p:ext uri="{BB962C8B-B14F-4D97-AF65-F5344CB8AC3E}">
        <p14:creationId xmlns:p14="http://schemas.microsoft.com/office/powerpoint/2010/main" val="201211339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http://www.youtube.com/watch?v=BFy-yzj02FE&amp;feature=fvwrel </a:t>
            </a:r>
            <a:endParaRPr lang="en-US" dirty="0"/>
          </a:p>
        </p:txBody>
      </p:sp>
      <p:sp>
        <p:nvSpPr>
          <p:cNvPr id="4" name="Slide Number Placeholder 3"/>
          <p:cNvSpPr>
            <a:spLocks noGrp="1"/>
          </p:cNvSpPr>
          <p:nvPr>
            <p:ph type="sldNum" sz="quarter" idx="10"/>
          </p:nvPr>
        </p:nvSpPr>
        <p:spPr/>
        <p:txBody>
          <a:bodyPr/>
          <a:lstStyle/>
          <a:p>
            <a:fld id="{1FF619FC-EF0E-4955-9A93-45AA22AAC7EE}" type="slidenum">
              <a:rPr lang="en-US" smtClean="0"/>
              <a:t>49</a:t>
            </a:fld>
            <a:endParaRPr lang="en-US"/>
          </a:p>
        </p:txBody>
      </p:sp>
    </p:spTree>
    <p:extLst>
      <p:ext uri="{BB962C8B-B14F-4D97-AF65-F5344CB8AC3E}">
        <p14:creationId xmlns:p14="http://schemas.microsoft.com/office/powerpoint/2010/main" val="217971579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850"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78851"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US" smtClean="0"/>
              <a:t>Using this protocol, we progressed through each leg of the text complexity model: (1) quantitative measures, (2) qualitative measures, and (3) reader and task considerations. Now we are ready to review all three legs one last time and make a final recommendation for placement of this text into a text complexity grade band.</a:t>
            </a:r>
          </a:p>
        </p:txBody>
      </p:sp>
      <p:sp>
        <p:nvSpPr>
          <p:cNvPr id="4" name="Slide Number Placeholder 3"/>
          <p:cNvSpPr>
            <a:spLocks noGrp="1"/>
          </p:cNvSpPr>
          <p:nvPr>
            <p:ph type="sldNum" sz="quarter" idx="5"/>
          </p:nvPr>
        </p:nvSpPr>
        <p:spPr/>
        <p:txBody>
          <a:bodyPr/>
          <a:lstStyle/>
          <a:p>
            <a:pPr>
              <a:defRPr/>
            </a:pPr>
            <a:fld id="{E643F399-283D-421B-A1E8-41CF47095386}" type="slidenum">
              <a:rPr lang="en-US" smtClean="0"/>
              <a:pPr>
                <a:defRPr/>
              </a:pPr>
              <a:t>60</a:t>
            </a:fld>
            <a:endParaRPr lang="en-US" dirty="0"/>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9874"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79875"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US" smtClean="0"/>
              <a:t>Based upon all three legs of the model, we felt the most appropriate placement for the novel was grades 9-10.</a:t>
            </a:r>
          </a:p>
        </p:txBody>
      </p:sp>
      <p:sp>
        <p:nvSpPr>
          <p:cNvPr id="4" name="Slide Number Placeholder 3"/>
          <p:cNvSpPr>
            <a:spLocks noGrp="1"/>
          </p:cNvSpPr>
          <p:nvPr>
            <p:ph type="sldNum" sz="quarter" idx="5"/>
          </p:nvPr>
        </p:nvSpPr>
        <p:spPr/>
        <p:txBody>
          <a:bodyPr/>
          <a:lstStyle/>
          <a:p>
            <a:pPr>
              <a:defRPr/>
            </a:pPr>
            <a:fld id="{819DC1D1-D4F1-446E-A738-2B4569E542B9}" type="slidenum">
              <a:rPr lang="en-US" smtClean="0"/>
              <a:pPr>
                <a:defRPr/>
              </a:pPr>
              <a:t>61</a:t>
            </a:fld>
            <a:endParaRPr lang="en-US" dirty="0"/>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898"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80899"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US" smtClean="0"/>
              <a:t>Validating our analysis, the Common Core Standards List of Exemplar Texts (Appendix B) came to this same conclusion.</a:t>
            </a:r>
          </a:p>
        </p:txBody>
      </p:sp>
      <p:sp>
        <p:nvSpPr>
          <p:cNvPr id="4" name="Slide Number Placeholder 3"/>
          <p:cNvSpPr>
            <a:spLocks noGrp="1"/>
          </p:cNvSpPr>
          <p:nvPr>
            <p:ph type="sldNum" sz="quarter" idx="5"/>
          </p:nvPr>
        </p:nvSpPr>
        <p:spPr/>
        <p:txBody>
          <a:bodyPr/>
          <a:lstStyle/>
          <a:p>
            <a:pPr>
              <a:defRPr/>
            </a:pPr>
            <a:fld id="{24B97D52-772C-4713-94A5-362ABB12A03B}" type="slidenum">
              <a:rPr lang="en-US" smtClean="0"/>
              <a:pPr>
                <a:defRPr/>
              </a:pPr>
              <a:t>62</a:t>
            </a:fld>
            <a:endParaRPr lang="en-US" dirty="0"/>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22"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81923"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US" smtClean="0"/>
              <a:t>Once the recommended placement has been decided upon, educators might also find it useful to document some the thinking that led them to their conclusion.</a:t>
            </a:r>
          </a:p>
        </p:txBody>
      </p:sp>
      <p:sp>
        <p:nvSpPr>
          <p:cNvPr id="4" name="Slide Number Placeholder 3"/>
          <p:cNvSpPr>
            <a:spLocks noGrp="1"/>
          </p:cNvSpPr>
          <p:nvPr>
            <p:ph type="sldNum" sz="quarter" idx="5"/>
          </p:nvPr>
        </p:nvSpPr>
        <p:spPr/>
        <p:txBody>
          <a:bodyPr/>
          <a:lstStyle/>
          <a:p>
            <a:pPr>
              <a:defRPr/>
            </a:pPr>
            <a:fld id="{A181823B-5819-4F01-96C5-005893876ED2}" type="slidenum">
              <a:rPr lang="en-US" smtClean="0"/>
              <a:pPr>
                <a:defRPr/>
              </a:pPr>
              <a:t>63</a:t>
            </a:fld>
            <a:endParaRPr lang="en-US" dirty="0"/>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946"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82947"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US" smtClean="0"/>
              <a:t>The template offers space to record information for each of the three legs of the model.</a:t>
            </a:r>
          </a:p>
        </p:txBody>
      </p:sp>
      <p:sp>
        <p:nvSpPr>
          <p:cNvPr id="4" name="Slide Number Placeholder 3"/>
          <p:cNvSpPr>
            <a:spLocks noGrp="1"/>
          </p:cNvSpPr>
          <p:nvPr>
            <p:ph type="sldNum" sz="quarter" idx="5"/>
          </p:nvPr>
        </p:nvSpPr>
        <p:spPr/>
        <p:txBody>
          <a:bodyPr/>
          <a:lstStyle/>
          <a:p>
            <a:pPr>
              <a:defRPr/>
            </a:pPr>
            <a:fld id="{46A29336-3E84-4539-A164-ACAA2C60A41D}" type="slidenum">
              <a:rPr lang="en-US" smtClean="0"/>
              <a:pPr>
                <a:defRPr/>
              </a:pPr>
              <a:t>64</a:t>
            </a:fld>
            <a:endParaRPr lang="en-US" dirty="0"/>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3970"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83971"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en-US" smtClean="0"/>
              <a:t>An example of a completed template for To Kill a Mockingbird.</a:t>
            </a:r>
          </a:p>
          <a:p>
            <a:pPr eaLnBrk="1" hangingPunct="1">
              <a:spcBef>
                <a:spcPct val="0"/>
              </a:spcBef>
            </a:pPr>
            <a:endParaRPr lang="en-US" smtClean="0"/>
          </a:p>
        </p:txBody>
      </p:sp>
      <p:sp>
        <p:nvSpPr>
          <p:cNvPr id="43012" name="Slide Number Placeholder 3"/>
          <p:cNvSpPr>
            <a:spLocks noGrp="1"/>
          </p:cNvSpPr>
          <p:nvPr>
            <p:ph type="sldNum" sz="quarter" idx="5"/>
          </p:nvPr>
        </p:nvSpPr>
        <p:spPr bwMode="auto">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Arial" pitchFamily="34" charset="0"/>
              </a:defRPr>
            </a:lvl1pPr>
            <a:lvl2pPr marL="742950" indent="-285750">
              <a:defRPr>
                <a:solidFill>
                  <a:schemeClr val="tx1"/>
                </a:solidFill>
                <a:latin typeface="Arial" pitchFamily="34" charset="0"/>
              </a:defRPr>
            </a:lvl2pPr>
            <a:lvl3pPr marL="1143000" indent="-228600">
              <a:defRPr>
                <a:solidFill>
                  <a:schemeClr val="tx1"/>
                </a:solidFill>
                <a:latin typeface="Arial" pitchFamily="34" charset="0"/>
              </a:defRPr>
            </a:lvl3pPr>
            <a:lvl4pPr marL="1600200" indent="-228600">
              <a:defRPr>
                <a:solidFill>
                  <a:schemeClr val="tx1"/>
                </a:solidFill>
                <a:latin typeface="Arial" pitchFamily="34" charset="0"/>
              </a:defRPr>
            </a:lvl4pPr>
            <a:lvl5pPr marL="2057400" indent="-228600">
              <a:defRPr>
                <a:solidFill>
                  <a:schemeClr val="tx1"/>
                </a:solidFill>
                <a:latin typeface="Arial" pitchFamily="34" charset="0"/>
              </a:defRPr>
            </a:lvl5pPr>
            <a:lvl6pPr marL="2514600" indent="-228600" fontAlgn="base">
              <a:spcBef>
                <a:spcPct val="0"/>
              </a:spcBef>
              <a:spcAft>
                <a:spcPct val="0"/>
              </a:spcAft>
              <a:defRPr>
                <a:solidFill>
                  <a:schemeClr val="tx1"/>
                </a:solidFill>
                <a:latin typeface="Arial" pitchFamily="34" charset="0"/>
              </a:defRPr>
            </a:lvl6pPr>
            <a:lvl7pPr marL="2971800" indent="-228600" fontAlgn="base">
              <a:spcBef>
                <a:spcPct val="0"/>
              </a:spcBef>
              <a:spcAft>
                <a:spcPct val="0"/>
              </a:spcAft>
              <a:defRPr>
                <a:solidFill>
                  <a:schemeClr val="tx1"/>
                </a:solidFill>
                <a:latin typeface="Arial" pitchFamily="34" charset="0"/>
              </a:defRPr>
            </a:lvl7pPr>
            <a:lvl8pPr marL="3429000" indent="-228600" fontAlgn="base">
              <a:spcBef>
                <a:spcPct val="0"/>
              </a:spcBef>
              <a:spcAft>
                <a:spcPct val="0"/>
              </a:spcAft>
              <a:defRPr>
                <a:solidFill>
                  <a:schemeClr val="tx1"/>
                </a:solidFill>
                <a:latin typeface="Arial" pitchFamily="34" charset="0"/>
              </a:defRPr>
            </a:lvl8pPr>
            <a:lvl9pPr marL="3886200" indent="-228600" fontAlgn="base">
              <a:spcBef>
                <a:spcPct val="0"/>
              </a:spcBef>
              <a:spcAft>
                <a:spcPct val="0"/>
              </a:spcAft>
              <a:defRPr>
                <a:solidFill>
                  <a:schemeClr val="tx1"/>
                </a:solidFill>
                <a:latin typeface="Arial" pitchFamily="34" charset="0"/>
              </a:defRPr>
            </a:lvl9pPr>
          </a:lstStyle>
          <a:p>
            <a:pPr fontAlgn="base">
              <a:spcBef>
                <a:spcPct val="0"/>
              </a:spcBef>
              <a:spcAft>
                <a:spcPct val="0"/>
              </a:spcAft>
              <a:defRPr/>
            </a:pPr>
            <a:fld id="{C4465429-0A3A-403B-B828-F0D7638125CB}" type="slidenum">
              <a:rPr lang="en-US" smtClean="0">
                <a:latin typeface="Calibri" pitchFamily="34" charset="0"/>
              </a:rPr>
              <a:pPr fontAlgn="base">
                <a:spcBef>
                  <a:spcPct val="0"/>
                </a:spcBef>
                <a:spcAft>
                  <a:spcPct val="0"/>
                </a:spcAft>
                <a:defRPr/>
              </a:pPr>
              <a:t>65</a:t>
            </a:fld>
            <a:endParaRPr lang="en-US" dirty="0" smtClean="0">
              <a:latin typeface="Calibri" pitchFamily="34" charset="0"/>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4CE6C800-A337-495C-BC79-330D3FD04C79}" type="datetimeFigureOut">
              <a:rPr lang="en-US" smtClean="0"/>
              <a:t>1/29/2013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B763E72-23FD-4D61-AB92-5116F510A8AD}" type="slidenum">
              <a:rPr lang="en-US" smtClean="0"/>
              <a:t>‹#›</a:t>
            </a:fld>
            <a:endParaRPr lang="en-US"/>
          </a:p>
        </p:txBody>
      </p:sp>
    </p:spTree>
    <p:extLst>
      <p:ext uri="{BB962C8B-B14F-4D97-AF65-F5344CB8AC3E}">
        <p14:creationId xmlns:p14="http://schemas.microsoft.com/office/powerpoint/2010/main" val="96299512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4CE6C800-A337-495C-BC79-330D3FD04C79}" type="datetimeFigureOut">
              <a:rPr lang="en-US" smtClean="0"/>
              <a:t>1/29/2013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B763E72-23FD-4D61-AB92-5116F510A8AD}" type="slidenum">
              <a:rPr lang="en-US" smtClean="0"/>
              <a:t>‹#›</a:t>
            </a:fld>
            <a:endParaRPr lang="en-US"/>
          </a:p>
        </p:txBody>
      </p:sp>
    </p:spTree>
    <p:extLst>
      <p:ext uri="{BB962C8B-B14F-4D97-AF65-F5344CB8AC3E}">
        <p14:creationId xmlns:p14="http://schemas.microsoft.com/office/powerpoint/2010/main" val="150328874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4CE6C800-A337-495C-BC79-330D3FD04C79}" type="datetimeFigureOut">
              <a:rPr lang="en-US" smtClean="0"/>
              <a:t>1/29/2013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B763E72-23FD-4D61-AB92-5116F510A8AD}" type="slidenum">
              <a:rPr lang="en-US" smtClean="0"/>
              <a:t>‹#›</a:t>
            </a:fld>
            <a:endParaRPr lang="en-US"/>
          </a:p>
        </p:txBody>
      </p:sp>
    </p:spTree>
    <p:extLst>
      <p:ext uri="{BB962C8B-B14F-4D97-AF65-F5344CB8AC3E}">
        <p14:creationId xmlns:p14="http://schemas.microsoft.com/office/powerpoint/2010/main" val="382780055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4CE6C800-A337-495C-BC79-330D3FD04C79}" type="datetimeFigureOut">
              <a:rPr lang="en-US" smtClean="0"/>
              <a:t>1/29/2013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6B763E72-23FD-4D61-AB92-5116F510A8AD}" type="slidenum">
              <a:rPr lang="en-US" smtClean="0"/>
              <a:t>‹#›</a:t>
            </a:fld>
            <a:endParaRPr lang="en-US"/>
          </a:p>
        </p:txBody>
      </p:sp>
    </p:spTree>
    <p:extLst>
      <p:ext uri="{BB962C8B-B14F-4D97-AF65-F5344CB8AC3E}">
        <p14:creationId xmlns:p14="http://schemas.microsoft.com/office/powerpoint/2010/main" val="325373071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4CE6C800-A337-495C-BC79-330D3FD04C79}" type="datetimeFigureOut">
              <a:rPr lang="en-US" smtClean="0"/>
              <a:t>1/29/2013</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6B763E72-23FD-4D61-AB92-5116F510A8AD}" type="slidenum">
              <a:rPr lang="en-US" smtClean="0"/>
              <a:t>‹#›</a:t>
            </a:fld>
            <a:endParaRPr lang="en-US"/>
          </a:p>
        </p:txBody>
      </p:sp>
    </p:spTree>
    <p:extLst>
      <p:ext uri="{BB962C8B-B14F-4D97-AF65-F5344CB8AC3E}">
        <p14:creationId xmlns:p14="http://schemas.microsoft.com/office/powerpoint/2010/main" val="76574677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4CE6C800-A337-495C-BC79-330D3FD04C79}" type="datetimeFigureOut">
              <a:rPr lang="en-US" smtClean="0"/>
              <a:t>1/29/2013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6B763E72-23FD-4D61-AB92-5116F510A8AD}" type="slidenum">
              <a:rPr lang="en-US" smtClean="0"/>
              <a:t>‹#›</a:t>
            </a:fld>
            <a:endParaRPr lang="en-US"/>
          </a:p>
        </p:txBody>
      </p:sp>
    </p:spTree>
    <p:extLst>
      <p:ext uri="{BB962C8B-B14F-4D97-AF65-F5344CB8AC3E}">
        <p14:creationId xmlns:p14="http://schemas.microsoft.com/office/powerpoint/2010/main" val="44492013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CE6C800-A337-495C-BC79-330D3FD04C79}" type="datetimeFigureOut">
              <a:rPr lang="en-US" smtClean="0"/>
              <a:t>1/29/2013</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6B763E72-23FD-4D61-AB92-5116F510A8AD}" type="slidenum">
              <a:rPr lang="en-US" smtClean="0"/>
              <a:t>‹#›</a:t>
            </a:fld>
            <a:endParaRPr lang="en-US"/>
          </a:p>
        </p:txBody>
      </p:sp>
    </p:spTree>
    <p:extLst>
      <p:ext uri="{BB962C8B-B14F-4D97-AF65-F5344CB8AC3E}">
        <p14:creationId xmlns:p14="http://schemas.microsoft.com/office/powerpoint/2010/main" val="199239423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4CE6C800-A337-495C-BC79-330D3FD04C79}" type="datetimeFigureOut">
              <a:rPr lang="en-US" smtClean="0"/>
              <a:t>1/29/2013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6B763E72-23FD-4D61-AB92-5116F510A8AD}" type="slidenum">
              <a:rPr lang="en-US" smtClean="0"/>
              <a:t>‹#›</a:t>
            </a:fld>
            <a:endParaRPr lang="en-US"/>
          </a:p>
        </p:txBody>
      </p:sp>
    </p:spTree>
    <p:extLst>
      <p:ext uri="{BB962C8B-B14F-4D97-AF65-F5344CB8AC3E}">
        <p14:creationId xmlns:p14="http://schemas.microsoft.com/office/powerpoint/2010/main" val="194657758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4CE6C800-A337-495C-BC79-330D3FD04C79}" type="datetimeFigureOut">
              <a:rPr lang="en-US" smtClean="0"/>
              <a:t>1/29/2013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6B763E72-23FD-4D61-AB92-5116F510A8AD}" type="slidenum">
              <a:rPr lang="en-US" smtClean="0"/>
              <a:t>‹#›</a:t>
            </a:fld>
            <a:endParaRPr lang="en-US"/>
          </a:p>
        </p:txBody>
      </p:sp>
    </p:spTree>
    <p:extLst>
      <p:ext uri="{BB962C8B-B14F-4D97-AF65-F5344CB8AC3E}">
        <p14:creationId xmlns:p14="http://schemas.microsoft.com/office/powerpoint/2010/main" val="173044342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4CE6C800-A337-495C-BC79-330D3FD04C79}" type="datetimeFigureOut">
              <a:rPr lang="en-US" smtClean="0"/>
              <a:t>1/29/2013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B763E72-23FD-4D61-AB92-5116F510A8AD}" type="slidenum">
              <a:rPr lang="en-US" smtClean="0"/>
              <a:t>‹#›</a:t>
            </a:fld>
            <a:endParaRPr lang="en-US"/>
          </a:p>
        </p:txBody>
      </p:sp>
    </p:spTree>
    <p:extLst>
      <p:ext uri="{BB962C8B-B14F-4D97-AF65-F5344CB8AC3E}">
        <p14:creationId xmlns:p14="http://schemas.microsoft.com/office/powerpoint/2010/main" val="427666717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4CE6C800-A337-495C-BC79-330D3FD04C79}" type="datetimeFigureOut">
              <a:rPr lang="en-US" smtClean="0"/>
              <a:t>1/29/2013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B763E72-23FD-4D61-AB92-5116F510A8AD}" type="slidenum">
              <a:rPr lang="en-US" smtClean="0"/>
              <a:t>‹#›</a:t>
            </a:fld>
            <a:endParaRPr lang="en-US"/>
          </a:p>
        </p:txBody>
      </p:sp>
    </p:spTree>
    <p:extLst>
      <p:ext uri="{BB962C8B-B14F-4D97-AF65-F5344CB8AC3E}">
        <p14:creationId xmlns:p14="http://schemas.microsoft.com/office/powerpoint/2010/main" val="188312458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pic>
        <p:nvPicPr>
          <p:cNvPr id="12" name="Picture 11"/>
          <p:cNvPicPr>
            <a:picLocks noChangeAspect="1"/>
          </p:cNvPicPr>
          <p:nvPr userDrawn="1"/>
        </p:nvPicPr>
        <p:blipFill rotWithShape="1">
          <a:blip r:embed="rId2">
            <a:extLst>
              <a:ext uri="{28A0092B-C50C-407E-A947-70E740481C1C}">
                <a14:useLocalDpi xmlns:a14="http://schemas.microsoft.com/office/drawing/2010/main" val="0"/>
              </a:ext>
            </a:extLst>
          </a:blip>
          <a:srcRect l="2849" t="33526" r="13196"/>
          <a:stretch/>
        </p:blipFill>
        <p:spPr>
          <a:xfrm>
            <a:off x="-14514" y="0"/>
            <a:ext cx="9158514" cy="1981200"/>
          </a:xfrm>
          <a:prstGeom prst="rect">
            <a:avLst/>
          </a:prstGeom>
          <a:effectLst>
            <a:outerShdw blurRad="50800" dist="38100" dir="5400000" algn="t" rotWithShape="0">
              <a:prstClr val="black">
                <a:alpha val="40000"/>
              </a:prstClr>
            </a:outerShdw>
          </a:effectLst>
        </p:spPr>
      </p:pic>
      <p:sp>
        <p:nvSpPr>
          <p:cNvPr id="2" name="Title 1"/>
          <p:cNvSpPr>
            <a:spLocks noGrp="1"/>
          </p:cNvSpPr>
          <p:nvPr>
            <p:ph type="ctrTitle"/>
          </p:nvPr>
        </p:nvSpPr>
        <p:spPr>
          <a:xfrm>
            <a:off x="685800" y="3733800"/>
            <a:ext cx="7772400" cy="769441"/>
          </a:xfrm>
        </p:spPr>
        <p:txBody>
          <a:bodyPr>
            <a:spAutoFit/>
          </a:bodyPr>
          <a:lstStyle>
            <a:lvl1pPr algn="l">
              <a:defRPr b="0" cap="none" spc="0">
                <a:ln w="18415" cmpd="sng">
                  <a:solidFill>
                    <a:srgbClr val="FFFFFF"/>
                  </a:solidFill>
                  <a:prstDash val="solid"/>
                </a:ln>
                <a:solidFill>
                  <a:srgbClr val="FFFFFF"/>
                </a:solidFill>
                <a:effectLst>
                  <a:outerShdw blurRad="63500" dir="3600000" algn="tl" rotWithShape="0">
                    <a:srgbClr val="000000">
                      <a:alpha val="70000"/>
                    </a:srgbClr>
                  </a:outerShdw>
                </a:effectLst>
              </a:defRPr>
            </a:lvl1pPr>
          </a:lstStyle>
          <a:p>
            <a:r>
              <a:rPr lang="en-US" dirty="0" smtClean="0"/>
              <a:t>Click to edit Master title style</a:t>
            </a:r>
            <a:endParaRPr lang="en-US" dirty="0"/>
          </a:p>
        </p:txBody>
      </p:sp>
      <p:sp>
        <p:nvSpPr>
          <p:cNvPr id="3" name="Subtitle 2"/>
          <p:cNvSpPr>
            <a:spLocks noGrp="1"/>
          </p:cNvSpPr>
          <p:nvPr>
            <p:ph type="subTitle" idx="1" hasCustomPrompt="1"/>
          </p:nvPr>
        </p:nvSpPr>
        <p:spPr>
          <a:xfrm>
            <a:off x="685800" y="1981200"/>
            <a:ext cx="7772400" cy="1752600"/>
          </a:xfrm>
        </p:spPr>
        <p:txBody>
          <a:bodyPr anchor="b" anchorCtr="0">
            <a:normAutofit/>
          </a:bodyPr>
          <a:lstStyle>
            <a:lvl1pPr marL="0" indent="0" algn="l">
              <a:buNone/>
              <a:defRPr sz="2400">
                <a:solidFill>
                  <a:schemeClr val="tx2"/>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dirty="0" smtClean="0"/>
              <a:t>Click to edit master subtitle style</a:t>
            </a:r>
            <a:endParaRPr lang="en-US" dirty="0"/>
          </a:p>
        </p:txBody>
      </p:sp>
      <p:sp>
        <p:nvSpPr>
          <p:cNvPr id="4" name="Date Placeholder 3"/>
          <p:cNvSpPr>
            <a:spLocks noGrp="1"/>
          </p:cNvSpPr>
          <p:nvPr>
            <p:ph type="dt" sz="half" idx="10"/>
          </p:nvPr>
        </p:nvSpPr>
        <p:spPr/>
        <p:txBody>
          <a:bodyPr/>
          <a:lstStyle/>
          <a:p>
            <a:fld id="{F24C9C6C-8EBA-4796-8297-202BE69488D9}" type="datetimeFigureOut">
              <a:rPr lang="en-US" smtClean="0">
                <a:solidFill>
                  <a:srgbClr val="0081C4">
                    <a:tint val="75000"/>
                  </a:srgbClr>
                </a:solidFill>
              </a:rPr>
              <a:pPr/>
              <a:t>1/29/2013</a:t>
            </a:fld>
            <a:endParaRPr lang="en-US">
              <a:solidFill>
                <a:srgbClr val="0081C4">
                  <a:tint val="75000"/>
                </a:srgbClr>
              </a:solidFill>
            </a:endParaRPr>
          </a:p>
        </p:txBody>
      </p:sp>
      <p:sp>
        <p:nvSpPr>
          <p:cNvPr id="5" name="Footer Placeholder 4"/>
          <p:cNvSpPr>
            <a:spLocks noGrp="1"/>
          </p:cNvSpPr>
          <p:nvPr>
            <p:ph type="ftr" sz="quarter" idx="11"/>
          </p:nvPr>
        </p:nvSpPr>
        <p:spPr/>
        <p:txBody>
          <a:bodyPr/>
          <a:lstStyle/>
          <a:p>
            <a:endParaRPr lang="en-US">
              <a:solidFill>
                <a:srgbClr val="0081C4">
                  <a:tint val="75000"/>
                </a:srgbClr>
              </a:solidFill>
            </a:endParaRPr>
          </a:p>
        </p:txBody>
      </p:sp>
      <p:sp>
        <p:nvSpPr>
          <p:cNvPr id="6" name="Slide Number Placeholder 5"/>
          <p:cNvSpPr>
            <a:spLocks noGrp="1"/>
          </p:cNvSpPr>
          <p:nvPr>
            <p:ph type="sldNum" sz="quarter" idx="12"/>
          </p:nvPr>
        </p:nvSpPr>
        <p:spPr/>
        <p:txBody>
          <a:bodyPr/>
          <a:lstStyle/>
          <a:p>
            <a:fld id="{0ABDF733-ABDB-4D27-8ABF-EAEE1AC5F584}" type="slidenum">
              <a:rPr lang="en-US" smtClean="0">
                <a:solidFill>
                  <a:srgbClr val="0081C4">
                    <a:tint val="75000"/>
                  </a:srgbClr>
                </a:solidFill>
              </a:rPr>
              <a:pPr/>
              <a:t>‹#›</a:t>
            </a:fld>
            <a:endParaRPr lang="en-US">
              <a:solidFill>
                <a:srgbClr val="0081C4">
                  <a:tint val="75000"/>
                </a:srgbClr>
              </a:solidFill>
            </a:endParaRPr>
          </a:p>
        </p:txBody>
      </p:sp>
    </p:spTree>
    <p:extLst>
      <p:ext uri="{BB962C8B-B14F-4D97-AF65-F5344CB8AC3E}">
        <p14:creationId xmlns:p14="http://schemas.microsoft.com/office/powerpoint/2010/main" val="1389629783"/>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2" name="Title 1"/>
          <p:cNvSpPr>
            <a:spLocks noGrp="1"/>
          </p:cNvSpPr>
          <p:nvPr>
            <p:ph type="title"/>
          </p:nvPr>
        </p:nvSpPr>
        <p:spPr/>
        <p:txBody>
          <a:bodyPr/>
          <a:lstStyle/>
          <a:p>
            <a:r>
              <a:rPr lang="en-US" smtClean="0"/>
              <a:t>Click to edit Master title style</a:t>
            </a:r>
            <a:endParaRPr lang="en-US"/>
          </a:p>
        </p:txBody>
      </p:sp>
      <p:sp>
        <p:nvSpPr>
          <p:cNvPr id="4" name="Date Placeholder 3"/>
          <p:cNvSpPr>
            <a:spLocks noGrp="1"/>
          </p:cNvSpPr>
          <p:nvPr>
            <p:ph type="dt" sz="half" idx="10"/>
          </p:nvPr>
        </p:nvSpPr>
        <p:spPr/>
        <p:txBody>
          <a:bodyPr/>
          <a:lstStyle/>
          <a:p>
            <a:fld id="{F24C9C6C-8EBA-4796-8297-202BE69488D9}" type="datetimeFigureOut">
              <a:rPr lang="en-US" smtClean="0">
                <a:solidFill>
                  <a:srgbClr val="0081C4">
                    <a:tint val="75000"/>
                  </a:srgbClr>
                </a:solidFill>
              </a:rPr>
              <a:pPr/>
              <a:t>1/29/2013</a:t>
            </a:fld>
            <a:endParaRPr lang="en-US">
              <a:solidFill>
                <a:srgbClr val="0081C4">
                  <a:tint val="75000"/>
                </a:srgbClr>
              </a:solidFill>
            </a:endParaRPr>
          </a:p>
        </p:txBody>
      </p:sp>
      <p:sp>
        <p:nvSpPr>
          <p:cNvPr id="5" name="Footer Placeholder 4"/>
          <p:cNvSpPr>
            <a:spLocks noGrp="1"/>
          </p:cNvSpPr>
          <p:nvPr>
            <p:ph type="ftr" sz="quarter" idx="11"/>
          </p:nvPr>
        </p:nvSpPr>
        <p:spPr/>
        <p:txBody>
          <a:bodyPr/>
          <a:lstStyle/>
          <a:p>
            <a:endParaRPr lang="en-US">
              <a:solidFill>
                <a:srgbClr val="0081C4">
                  <a:tint val="75000"/>
                </a:srgbClr>
              </a:solidFill>
            </a:endParaRPr>
          </a:p>
        </p:txBody>
      </p:sp>
      <p:sp>
        <p:nvSpPr>
          <p:cNvPr id="6" name="Slide Number Placeholder 5"/>
          <p:cNvSpPr>
            <a:spLocks noGrp="1"/>
          </p:cNvSpPr>
          <p:nvPr>
            <p:ph type="sldNum" sz="quarter" idx="12"/>
          </p:nvPr>
        </p:nvSpPr>
        <p:spPr/>
        <p:txBody>
          <a:bodyPr/>
          <a:lstStyle/>
          <a:p>
            <a:fld id="{0ABDF733-ABDB-4D27-8ABF-EAEE1AC5F584}" type="slidenum">
              <a:rPr lang="en-US" smtClean="0">
                <a:solidFill>
                  <a:srgbClr val="0081C4">
                    <a:tint val="75000"/>
                  </a:srgbClr>
                </a:solidFill>
              </a:rPr>
              <a:pPr/>
              <a:t>‹#›</a:t>
            </a:fld>
            <a:endParaRPr lang="en-US">
              <a:solidFill>
                <a:srgbClr val="0081C4">
                  <a:tint val="75000"/>
                </a:srgbClr>
              </a:solidFill>
            </a:endParaRPr>
          </a:p>
        </p:txBody>
      </p:sp>
    </p:spTree>
    <p:extLst>
      <p:ext uri="{BB962C8B-B14F-4D97-AF65-F5344CB8AC3E}">
        <p14:creationId xmlns:p14="http://schemas.microsoft.com/office/powerpoint/2010/main" val="3047650608"/>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3405187"/>
            <a:ext cx="7772400" cy="1362075"/>
          </a:xfrm>
        </p:spPr>
        <p:txBody>
          <a:bodyPr anchor="t"/>
          <a:lstStyle>
            <a:lvl1pPr algn="l">
              <a:defRPr sz="4000" b="0" cap="none" spc="0">
                <a:ln w="18415" cmpd="sng">
                  <a:solidFill>
                    <a:srgbClr val="FFFFFF"/>
                  </a:solidFill>
                  <a:prstDash val="solid"/>
                </a:ln>
                <a:solidFill>
                  <a:srgbClr val="FFFFFF"/>
                </a:solidFill>
                <a:effectLst>
                  <a:outerShdw blurRad="63500" dir="3600000" algn="tl" rotWithShape="0">
                    <a:srgbClr val="000000">
                      <a:alpha val="70000"/>
                    </a:srgbClr>
                  </a:outerShdw>
                </a:effectLst>
              </a:defRPr>
            </a:lvl1pPr>
          </a:lstStyle>
          <a:p>
            <a:r>
              <a:rPr lang="en-US" dirty="0" smtClean="0"/>
              <a:t>Click to edit Master title style</a:t>
            </a:r>
            <a:endParaRPr lang="en-US" dirty="0"/>
          </a:p>
        </p:txBody>
      </p:sp>
      <p:sp>
        <p:nvSpPr>
          <p:cNvPr id="3" name="Text Placeholder 2"/>
          <p:cNvSpPr>
            <a:spLocks noGrp="1"/>
          </p:cNvSpPr>
          <p:nvPr>
            <p:ph type="body" idx="1"/>
          </p:nvPr>
        </p:nvSpPr>
        <p:spPr>
          <a:xfrm>
            <a:off x="722313" y="1905000"/>
            <a:ext cx="7772400" cy="1500187"/>
          </a:xfrm>
        </p:spPr>
        <p:txBody>
          <a:bodyPr anchor="b"/>
          <a:lstStyle>
            <a:lvl1pPr marL="0" indent="0">
              <a:buNone/>
              <a:defRPr sz="2000" b="0" cap="none" spc="0">
                <a:ln w="18415" cmpd="sng">
                  <a:solidFill>
                    <a:srgbClr val="FFFFFF"/>
                  </a:solidFill>
                  <a:prstDash val="solid"/>
                </a:ln>
                <a:solidFill>
                  <a:schemeClr val="accent2"/>
                </a:solidFill>
                <a:effectLst>
                  <a:outerShdw blurRad="63500" dir="3600000" algn="tl" rotWithShape="0">
                    <a:srgbClr val="000000">
                      <a:alpha val="70000"/>
                    </a:srgbClr>
                  </a:outerShdw>
                </a:effectLst>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dirty="0" smtClean="0"/>
              <a:t>Click to edit Master text styles</a:t>
            </a:r>
          </a:p>
        </p:txBody>
      </p:sp>
      <p:sp>
        <p:nvSpPr>
          <p:cNvPr id="4" name="Date Placeholder 3"/>
          <p:cNvSpPr>
            <a:spLocks noGrp="1"/>
          </p:cNvSpPr>
          <p:nvPr>
            <p:ph type="dt" sz="half" idx="10"/>
          </p:nvPr>
        </p:nvSpPr>
        <p:spPr/>
        <p:txBody>
          <a:bodyPr/>
          <a:lstStyle/>
          <a:p>
            <a:fld id="{F24C9C6C-8EBA-4796-8297-202BE69488D9}" type="datetimeFigureOut">
              <a:rPr lang="en-US" smtClean="0">
                <a:solidFill>
                  <a:srgbClr val="0081C4">
                    <a:tint val="75000"/>
                  </a:srgbClr>
                </a:solidFill>
              </a:rPr>
              <a:pPr/>
              <a:t>1/29/2013</a:t>
            </a:fld>
            <a:endParaRPr lang="en-US">
              <a:solidFill>
                <a:srgbClr val="0081C4">
                  <a:tint val="75000"/>
                </a:srgbClr>
              </a:solidFill>
            </a:endParaRPr>
          </a:p>
        </p:txBody>
      </p:sp>
      <p:sp>
        <p:nvSpPr>
          <p:cNvPr id="5" name="Footer Placeholder 4"/>
          <p:cNvSpPr>
            <a:spLocks noGrp="1"/>
          </p:cNvSpPr>
          <p:nvPr>
            <p:ph type="ftr" sz="quarter" idx="11"/>
          </p:nvPr>
        </p:nvSpPr>
        <p:spPr/>
        <p:txBody>
          <a:bodyPr/>
          <a:lstStyle/>
          <a:p>
            <a:endParaRPr lang="en-US">
              <a:solidFill>
                <a:srgbClr val="0081C4">
                  <a:tint val="75000"/>
                </a:srgbClr>
              </a:solidFill>
            </a:endParaRPr>
          </a:p>
        </p:txBody>
      </p:sp>
      <p:sp>
        <p:nvSpPr>
          <p:cNvPr id="6" name="Slide Number Placeholder 5"/>
          <p:cNvSpPr>
            <a:spLocks noGrp="1"/>
          </p:cNvSpPr>
          <p:nvPr>
            <p:ph type="sldNum" sz="quarter" idx="12"/>
          </p:nvPr>
        </p:nvSpPr>
        <p:spPr/>
        <p:txBody>
          <a:bodyPr/>
          <a:lstStyle/>
          <a:p>
            <a:fld id="{0ABDF733-ABDB-4D27-8ABF-EAEE1AC5F584}" type="slidenum">
              <a:rPr lang="en-US" smtClean="0">
                <a:solidFill>
                  <a:srgbClr val="0081C4">
                    <a:tint val="75000"/>
                  </a:srgbClr>
                </a:solidFill>
              </a:rPr>
              <a:pPr/>
              <a:t>‹#›</a:t>
            </a:fld>
            <a:endParaRPr lang="en-US">
              <a:solidFill>
                <a:srgbClr val="0081C4">
                  <a:tint val="75000"/>
                </a:srgbClr>
              </a:solidFill>
            </a:endParaRPr>
          </a:p>
        </p:txBody>
      </p:sp>
      <p:pic>
        <p:nvPicPr>
          <p:cNvPr id="8" name="Picture 7"/>
          <p:cNvPicPr>
            <a:picLocks noChangeAspect="1"/>
          </p:cNvPicPr>
          <p:nvPr userDrawn="1"/>
        </p:nvPicPr>
        <p:blipFill rotWithShape="1">
          <a:blip r:embed="rId2">
            <a:extLst>
              <a:ext uri="{28A0092B-C50C-407E-A947-70E740481C1C}">
                <a14:useLocalDpi xmlns:a14="http://schemas.microsoft.com/office/drawing/2010/main" val="0"/>
              </a:ext>
            </a:extLst>
          </a:blip>
          <a:srcRect l="2849" t="33526" r="13196"/>
          <a:stretch/>
        </p:blipFill>
        <p:spPr>
          <a:xfrm>
            <a:off x="-14514" y="0"/>
            <a:ext cx="9158514" cy="1981200"/>
          </a:xfrm>
          <a:prstGeom prst="rect">
            <a:avLst/>
          </a:prstGeom>
          <a:effectLst>
            <a:outerShdw blurRad="50800" dist="38100" dir="2700000" algn="tl" rotWithShape="0">
              <a:prstClr val="black">
                <a:alpha val="40000"/>
              </a:prstClr>
            </a:outerShdw>
          </a:effectLst>
        </p:spPr>
      </p:pic>
    </p:spTree>
    <p:extLst>
      <p:ext uri="{BB962C8B-B14F-4D97-AF65-F5344CB8AC3E}">
        <p14:creationId xmlns:p14="http://schemas.microsoft.com/office/powerpoint/2010/main" val="2048950740"/>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F24C9C6C-8EBA-4796-8297-202BE69488D9}" type="datetimeFigureOut">
              <a:rPr lang="en-US" smtClean="0">
                <a:solidFill>
                  <a:srgbClr val="0081C4">
                    <a:tint val="75000"/>
                  </a:srgbClr>
                </a:solidFill>
              </a:rPr>
              <a:pPr/>
              <a:t>1/29/2013</a:t>
            </a:fld>
            <a:endParaRPr lang="en-US">
              <a:solidFill>
                <a:srgbClr val="0081C4">
                  <a:tint val="75000"/>
                </a:srgbClr>
              </a:solidFill>
            </a:endParaRPr>
          </a:p>
        </p:txBody>
      </p:sp>
      <p:sp>
        <p:nvSpPr>
          <p:cNvPr id="6" name="Footer Placeholder 5"/>
          <p:cNvSpPr>
            <a:spLocks noGrp="1"/>
          </p:cNvSpPr>
          <p:nvPr>
            <p:ph type="ftr" sz="quarter" idx="11"/>
          </p:nvPr>
        </p:nvSpPr>
        <p:spPr/>
        <p:txBody>
          <a:bodyPr/>
          <a:lstStyle/>
          <a:p>
            <a:endParaRPr lang="en-US">
              <a:solidFill>
                <a:srgbClr val="0081C4">
                  <a:tint val="75000"/>
                </a:srgbClr>
              </a:solidFill>
            </a:endParaRPr>
          </a:p>
        </p:txBody>
      </p:sp>
      <p:sp>
        <p:nvSpPr>
          <p:cNvPr id="7" name="Slide Number Placeholder 6"/>
          <p:cNvSpPr>
            <a:spLocks noGrp="1"/>
          </p:cNvSpPr>
          <p:nvPr>
            <p:ph type="sldNum" sz="quarter" idx="12"/>
          </p:nvPr>
        </p:nvSpPr>
        <p:spPr/>
        <p:txBody>
          <a:bodyPr/>
          <a:lstStyle/>
          <a:p>
            <a:fld id="{0ABDF733-ABDB-4D27-8ABF-EAEE1AC5F584}" type="slidenum">
              <a:rPr lang="en-US" smtClean="0">
                <a:solidFill>
                  <a:srgbClr val="0081C4">
                    <a:tint val="75000"/>
                  </a:srgbClr>
                </a:solidFill>
              </a:rPr>
              <a:pPr/>
              <a:t>‹#›</a:t>
            </a:fld>
            <a:endParaRPr lang="en-US">
              <a:solidFill>
                <a:srgbClr val="0081C4">
                  <a:tint val="75000"/>
                </a:srgbClr>
              </a:solidFill>
            </a:endParaRPr>
          </a:p>
        </p:txBody>
      </p:sp>
    </p:spTree>
    <p:extLst>
      <p:ext uri="{BB962C8B-B14F-4D97-AF65-F5344CB8AC3E}">
        <p14:creationId xmlns:p14="http://schemas.microsoft.com/office/powerpoint/2010/main" val="1507695838"/>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F24C9C6C-8EBA-4796-8297-202BE69488D9}" type="datetimeFigureOut">
              <a:rPr lang="en-US" smtClean="0">
                <a:solidFill>
                  <a:srgbClr val="0081C4">
                    <a:tint val="75000"/>
                  </a:srgbClr>
                </a:solidFill>
              </a:rPr>
              <a:pPr/>
              <a:t>1/29/2013</a:t>
            </a:fld>
            <a:endParaRPr lang="en-US">
              <a:solidFill>
                <a:srgbClr val="0081C4">
                  <a:tint val="75000"/>
                </a:srgbClr>
              </a:solidFill>
            </a:endParaRPr>
          </a:p>
        </p:txBody>
      </p:sp>
      <p:sp>
        <p:nvSpPr>
          <p:cNvPr id="8" name="Footer Placeholder 7"/>
          <p:cNvSpPr>
            <a:spLocks noGrp="1"/>
          </p:cNvSpPr>
          <p:nvPr>
            <p:ph type="ftr" sz="quarter" idx="11"/>
          </p:nvPr>
        </p:nvSpPr>
        <p:spPr/>
        <p:txBody>
          <a:bodyPr/>
          <a:lstStyle/>
          <a:p>
            <a:endParaRPr lang="en-US">
              <a:solidFill>
                <a:srgbClr val="0081C4">
                  <a:tint val="75000"/>
                </a:srgbClr>
              </a:solidFill>
            </a:endParaRPr>
          </a:p>
        </p:txBody>
      </p:sp>
      <p:sp>
        <p:nvSpPr>
          <p:cNvPr id="9" name="Slide Number Placeholder 8"/>
          <p:cNvSpPr>
            <a:spLocks noGrp="1"/>
          </p:cNvSpPr>
          <p:nvPr>
            <p:ph type="sldNum" sz="quarter" idx="12"/>
          </p:nvPr>
        </p:nvSpPr>
        <p:spPr/>
        <p:txBody>
          <a:bodyPr/>
          <a:lstStyle/>
          <a:p>
            <a:fld id="{0ABDF733-ABDB-4D27-8ABF-EAEE1AC5F584}" type="slidenum">
              <a:rPr lang="en-US" smtClean="0">
                <a:solidFill>
                  <a:srgbClr val="0081C4">
                    <a:tint val="75000"/>
                  </a:srgbClr>
                </a:solidFill>
              </a:rPr>
              <a:pPr/>
              <a:t>‹#›</a:t>
            </a:fld>
            <a:endParaRPr lang="en-US">
              <a:solidFill>
                <a:srgbClr val="0081C4">
                  <a:tint val="75000"/>
                </a:srgbClr>
              </a:solidFill>
            </a:endParaRPr>
          </a:p>
        </p:txBody>
      </p:sp>
    </p:spTree>
    <p:extLst>
      <p:ext uri="{BB962C8B-B14F-4D97-AF65-F5344CB8AC3E}">
        <p14:creationId xmlns:p14="http://schemas.microsoft.com/office/powerpoint/2010/main" val="2086883033"/>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F24C9C6C-8EBA-4796-8297-202BE69488D9}" type="datetimeFigureOut">
              <a:rPr lang="en-US" smtClean="0">
                <a:solidFill>
                  <a:srgbClr val="0081C4">
                    <a:tint val="75000"/>
                  </a:srgbClr>
                </a:solidFill>
              </a:rPr>
              <a:pPr/>
              <a:t>1/29/2013</a:t>
            </a:fld>
            <a:endParaRPr lang="en-US">
              <a:solidFill>
                <a:srgbClr val="0081C4">
                  <a:tint val="75000"/>
                </a:srgbClr>
              </a:solidFill>
            </a:endParaRPr>
          </a:p>
        </p:txBody>
      </p:sp>
      <p:sp>
        <p:nvSpPr>
          <p:cNvPr id="4" name="Footer Placeholder 3"/>
          <p:cNvSpPr>
            <a:spLocks noGrp="1"/>
          </p:cNvSpPr>
          <p:nvPr>
            <p:ph type="ftr" sz="quarter" idx="11"/>
          </p:nvPr>
        </p:nvSpPr>
        <p:spPr/>
        <p:txBody>
          <a:bodyPr/>
          <a:lstStyle/>
          <a:p>
            <a:endParaRPr lang="en-US">
              <a:solidFill>
                <a:srgbClr val="0081C4">
                  <a:tint val="75000"/>
                </a:srgbClr>
              </a:solidFill>
            </a:endParaRPr>
          </a:p>
        </p:txBody>
      </p:sp>
      <p:sp>
        <p:nvSpPr>
          <p:cNvPr id="5" name="Slide Number Placeholder 4"/>
          <p:cNvSpPr>
            <a:spLocks noGrp="1"/>
          </p:cNvSpPr>
          <p:nvPr>
            <p:ph type="sldNum" sz="quarter" idx="12"/>
          </p:nvPr>
        </p:nvSpPr>
        <p:spPr/>
        <p:txBody>
          <a:bodyPr/>
          <a:lstStyle/>
          <a:p>
            <a:fld id="{0ABDF733-ABDB-4D27-8ABF-EAEE1AC5F584}" type="slidenum">
              <a:rPr lang="en-US" smtClean="0">
                <a:solidFill>
                  <a:srgbClr val="0081C4">
                    <a:tint val="75000"/>
                  </a:srgbClr>
                </a:solidFill>
              </a:rPr>
              <a:pPr/>
              <a:t>‹#›</a:t>
            </a:fld>
            <a:endParaRPr lang="en-US">
              <a:solidFill>
                <a:srgbClr val="0081C4">
                  <a:tint val="75000"/>
                </a:srgbClr>
              </a:solidFill>
            </a:endParaRPr>
          </a:p>
        </p:txBody>
      </p:sp>
    </p:spTree>
    <p:extLst>
      <p:ext uri="{BB962C8B-B14F-4D97-AF65-F5344CB8AC3E}">
        <p14:creationId xmlns:p14="http://schemas.microsoft.com/office/powerpoint/2010/main" val="423293862"/>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24C9C6C-8EBA-4796-8297-202BE69488D9}" type="datetimeFigureOut">
              <a:rPr lang="en-US" smtClean="0">
                <a:solidFill>
                  <a:srgbClr val="0081C4">
                    <a:tint val="75000"/>
                  </a:srgbClr>
                </a:solidFill>
              </a:rPr>
              <a:pPr/>
              <a:t>1/29/2013</a:t>
            </a:fld>
            <a:endParaRPr lang="en-US">
              <a:solidFill>
                <a:srgbClr val="0081C4">
                  <a:tint val="75000"/>
                </a:srgbClr>
              </a:solidFill>
            </a:endParaRPr>
          </a:p>
        </p:txBody>
      </p:sp>
      <p:sp>
        <p:nvSpPr>
          <p:cNvPr id="3" name="Footer Placeholder 2"/>
          <p:cNvSpPr>
            <a:spLocks noGrp="1"/>
          </p:cNvSpPr>
          <p:nvPr>
            <p:ph type="ftr" sz="quarter" idx="11"/>
          </p:nvPr>
        </p:nvSpPr>
        <p:spPr/>
        <p:txBody>
          <a:bodyPr/>
          <a:lstStyle/>
          <a:p>
            <a:endParaRPr lang="en-US">
              <a:solidFill>
                <a:srgbClr val="0081C4">
                  <a:tint val="75000"/>
                </a:srgbClr>
              </a:solidFill>
            </a:endParaRPr>
          </a:p>
        </p:txBody>
      </p:sp>
      <p:sp>
        <p:nvSpPr>
          <p:cNvPr id="4" name="Slide Number Placeholder 3"/>
          <p:cNvSpPr>
            <a:spLocks noGrp="1"/>
          </p:cNvSpPr>
          <p:nvPr>
            <p:ph type="sldNum" sz="quarter" idx="12"/>
          </p:nvPr>
        </p:nvSpPr>
        <p:spPr/>
        <p:txBody>
          <a:bodyPr/>
          <a:lstStyle/>
          <a:p>
            <a:fld id="{0ABDF733-ABDB-4D27-8ABF-EAEE1AC5F584}" type="slidenum">
              <a:rPr lang="en-US" smtClean="0">
                <a:solidFill>
                  <a:srgbClr val="0081C4">
                    <a:tint val="75000"/>
                  </a:srgbClr>
                </a:solidFill>
              </a:rPr>
              <a:pPr/>
              <a:t>‹#›</a:t>
            </a:fld>
            <a:endParaRPr lang="en-US">
              <a:solidFill>
                <a:srgbClr val="0081C4">
                  <a:tint val="75000"/>
                </a:srgbClr>
              </a:solidFill>
            </a:endParaRPr>
          </a:p>
        </p:txBody>
      </p:sp>
    </p:spTree>
    <p:extLst>
      <p:ext uri="{BB962C8B-B14F-4D97-AF65-F5344CB8AC3E}">
        <p14:creationId xmlns:p14="http://schemas.microsoft.com/office/powerpoint/2010/main" val="684703858"/>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style>
          <a:lnRef idx="1">
            <a:schemeClr val="accent2"/>
          </a:lnRef>
          <a:fillRef idx="3">
            <a:schemeClr val="accent2"/>
          </a:fillRef>
          <a:effectRef idx="2">
            <a:schemeClr val="accent2"/>
          </a:effectRef>
          <a:fontRef idx="none"/>
        </p:style>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F24C9C6C-8EBA-4796-8297-202BE69488D9}" type="datetimeFigureOut">
              <a:rPr lang="en-US" smtClean="0">
                <a:solidFill>
                  <a:srgbClr val="0081C4">
                    <a:tint val="75000"/>
                  </a:srgbClr>
                </a:solidFill>
              </a:rPr>
              <a:pPr/>
              <a:t>1/29/2013</a:t>
            </a:fld>
            <a:endParaRPr lang="en-US">
              <a:solidFill>
                <a:srgbClr val="0081C4">
                  <a:tint val="75000"/>
                </a:srgbClr>
              </a:solidFill>
            </a:endParaRPr>
          </a:p>
        </p:txBody>
      </p:sp>
      <p:sp>
        <p:nvSpPr>
          <p:cNvPr id="6" name="Footer Placeholder 5"/>
          <p:cNvSpPr>
            <a:spLocks noGrp="1"/>
          </p:cNvSpPr>
          <p:nvPr>
            <p:ph type="ftr" sz="quarter" idx="11"/>
          </p:nvPr>
        </p:nvSpPr>
        <p:spPr/>
        <p:txBody>
          <a:bodyPr/>
          <a:lstStyle/>
          <a:p>
            <a:endParaRPr lang="en-US">
              <a:solidFill>
                <a:srgbClr val="0081C4">
                  <a:tint val="75000"/>
                </a:srgbClr>
              </a:solidFill>
            </a:endParaRPr>
          </a:p>
        </p:txBody>
      </p:sp>
      <p:sp>
        <p:nvSpPr>
          <p:cNvPr id="7" name="Slide Number Placeholder 6"/>
          <p:cNvSpPr>
            <a:spLocks noGrp="1"/>
          </p:cNvSpPr>
          <p:nvPr>
            <p:ph type="sldNum" sz="quarter" idx="12"/>
          </p:nvPr>
        </p:nvSpPr>
        <p:spPr/>
        <p:txBody>
          <a:bodyPr/>
          <a:lstStyle/>
          <a:p>
            <a:fld id="{0ABDF733-ABDB-4D27-8ABF-EAEE1AC5F584}" type="slidenum">
              <a:rPr lang="en-US" smtClean="0">
                <a:solidFill>
                  <a:srgbClr val="0081C4">
                    <a:tint val="75000"/>
                  </a:srgbClr>
                </a:solidFill>
              </a:rPr>
              <a:pPr/>
              <a:t>‹#›</a:t>
            </a:fld>
            <a:endParaRPr lang="en-US">
              <a:solidFill>
                <a:srgbClr val="0081C4">
                  <a:tint val="75000"/>
                </a:srgbClr>
              </a:solidFill>
            </a:endParaRPr>
          </a:p>
        </p:txBody>
      </p:sp>
    </p:spTree>
    <p:extLst>
      <p:ext uri="{BB962C8B-B14F-4D97-AF65-F5344CB8AC3E}">
        <p14:creationId xmlns:p14="http://schemas.microsoft.com/office/powerpoint/2010/main" val="2385474439"/>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style>
          <a:lnRef idx="1">
            <a:schemeClr val="accent2"/>
          </a:lnRef>
          <a:fillRef idx="3">
            <a:schemeClr val="accent2"/>
          </a:fillRef>
          <a:effectRef idx="2">
            <a:schemeClr val="accent2"/>
          </a:effectRef>
          <a:fontRef idx="none"/>
        </p:style>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F24C9C6C-8EBA-4796-8297-202BE69488D9}" type="datetimeFigureOut">
              <a:rPr lang="en-US" smtClean="0">
                <a:solidFill>
                  <a:srgbClr val="0081C4">
                    <a:tint val="75000"/>
                  </a:srgbClr>
                </a:solidFill>
              </a:rPr>
              <a:pPr/>
              <a:t>1/29/2013</a:t>
            </a:fld>
            <a:endParaRPr lang="en-US">
              <a:solidFill>
                <a:srgbClr val="0081C4">
                  <a:tint val="75000"/>
                </a:srgbClr>
              </a:solidFill>
            </a:endParaRPr>
          </a:p>
        </p:txBody>
      </p:sp>
      <p:sp>
        <p:nvSpPr>
          <p:cNvPr id="6" name="Footer Placeholder 5"/>
          <p:cNvSpPr>
            <a:spLocks noGrp="1"/>
          </p:cNvSpPr>
          <p:nvPr>
            <p:ph type="ftr" sz="quarter" idx="11"/>
          </p:nvPr>
        </p:nvSpPr>
        <p:spPr/>
        <p:txBody>
          <a:bodyPr/>
          <a:lstStyle/>
          <a:p>
            <a:endParaRPr lang="en-US">
              <a:solidFill>
                <a:srgbClr val="0081C4">
                  <a:tint val="75000"/>
                </a:srgbClr>
              </a:solidFill>
            </a:endParaRPr>
          </a:p>
        </p:txBody>
      </p:sp>
      <p:sp>
        <p:nvSpPr>
          <p:cNvPr id="7" name="Slide Number Placeholder 6"/>
          <p:cNvSpPr>
            <a:spLocks noGrp="1"/>
          </p:cNvSpPr>
          <p:nvPr>
            <p:ph type="sldNum" sz="quarter" idx="12"/>
          </p:nvPr>
        </p:nvSpPr>
        <p:spPr/>
        <p:txBody>
          <a:bodyPr/>
          <a:lstStyle/>
          <a:p>
            <a:fld id="{0ABDF733-ABDB-4D27-8ABF-EAEE1AC5F584}" type="slidenum">
              <a:rPr lang="en-US" smtClean="0">
                <a:solidFill>
                  <a:srgbClr val="0081C4">
                    <a:tint val="75000"/>
                  </a:srgbClr>
                </a:solidFill>
              </a:rPr>
              <a:pPr/>
              <a:t>‹#›</a:t>
            </a:fld>
            <a:endParaRPr lang="en-US">
              <a:solidFill>
                <a:srgbClr val="0081C4">
                  <a:tint val="75000"/>
                </a:srgbClr>
              </a:solidFill>
            </a:endParaRPr>
          </a:p>
        </p:txBody>
      </p:sp>
    </p:spTree>
    <p:extLst>
      <p:ext uri="{BB962C8B-B14F-4D97-AF65-F5344CB8AC3E}">
        <p14:creationId xmlns:p14="http://schemas.microsoft.com/office/powerpoint/2010/main" val="3042705014"/>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F24C9C6C-8EBA-4796-8297-202BE69488D9}" type="datetimeFigureOut">
              <a:rPr lang="en-US" smtClean="0">
                <a:solidFill>
                  <a:srgbClr val="0081C4">
                    <a:tint val="75000"/>
                  </a:srgbClr>
                </a:solidFill>
              </a:rPr>
              <a:pPr/>
              <a:t>1/29/2013</a:t>
            </a:fld>
            <a:endParaRPr lang="en-US">
              <a:solidFill>
                <a:srgbClr val="0081C4">
                  <a:tint val="75000"/>
                </a:srgbClr>
              </a:solidFill>
            </a:endParaRPr>
          </a:p>
        </p:txBody>
      </p:sp>
      <p:sp>
        <p:nvSpPr>
          <p:cNvPr id="5" name="Footer Placeholder 4"/>
          <p:cNvSpPr>
            <a:spLocks noGrp="1"/>
          </p:cNvSpPr>
          <p:nvPr>
            <p:ph type="ftr" sz="quarter" idx="11"/>
          </p:nvPr>
        </p:nvSpPr>
        <p:spPr/>
        <p:txBody>
          <a:bodyPr/>
          <a:lstStyle/>
          <a:p>
            <a:endParaRPr lang="en-US">
              <a:solidFill>
                <a:srgbClr val="0081C4">
                  <a:tint val="75000"/>
                </a:srgbClr>
              </a:solidFill>
            </a:endParaRPr>
          </a:p>
        </p:txBody>
      </p:sp>
      <p:sp>
        <p:nvSpPr>
          <p:cNvPr id="6" name="Slide Number Placeholder 5"/>
          <p:cNvSpPr>
            <a:spLocks noGrp="1"/>
          </p:cNvSpPr>
          <p:nvPr>
            <p:ph type="sldNum" sz="quarter" idx="12"/>
          </p:nvPr>
        </p:nvSpPr>
        <p:spPr/>
        <p:txBody>
          <a:bodyPr/>
          <a:lstStyle/>
          <a:p>
            <a:fld id="{0ABDF733-ABDB-4D27-8ABF-EAEE1AC5F584}" type="slidenum">
              <a:rPr lang="en-US" smtClean="0">
                <a:solidFill>
                  <a:srgbClr val="0081C4">
                    <a:tint val="75000"/>
                  </a:srgbClr>
                </a:solidFill>
              </a:rPr>
              <a:pPr/>
              <a:t>‹#›</a:t>
            </a:fld>
            <a:endParaRPr lang="en-US">
              <a:solidFill>
                <a:srgbClr val="0081C4">
                  <a:tint val="75000"/>
                </a:srgbClr>
              </a:solidFill>
            </a:endParaRPr>
          </a:p>
        </p:txBody>
      </p:sp>
    </p:spTree>
    <p:extLst>
      <p:ext uri="{BB962C8B-B14F-4D97-AF65-F5344CB8AC3E}">
        <p14:creationId xmlns:p14="http://schemas.microsoft.com/office/powerpoint/2010/main" val="808376783"/>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F24C9C6C-8EBA-4796-8297-202BE69488D9}" type="datetimeFigureOut">
              <a:rPr lang="en-US" smtClean="0">
                <a:solidFill>
                  <a:srgbClr val="0081C4">
                    <a:tint val="75000"/>
                  </a:srgbClr>
                </a:solidFill>
              </a:rPr>
              <a:pPr/>
              <a:t>1/29/2013</a:t>
            </a:fld>
            <a:endParaRPr lang="en-US">
              <a:solidFill>
                <a:srgbClr val="0081C4">
                  <a:tint val="75000"/>
                </a:srgbClr>
              </a:solidFill>
            </a:endParaRPr>
          </a:p>
        </p:txBody>
      </p:sp>
      <p:sp>
        <p:nvSpPr>
          <p:cNvPr id="5" name="Footer Placeholder 4"/>
          <p:cNvSpPr>
            <a:spLocks noGrp="1"/>
          </p:cNvSpPr>
          <p:nvPr>
            <p:ph type="ftr" sz="quarter" idx="11"/>
          </p:nvPr>
        </p:nvSpPr>
        <p:spPr/>
        <p:txBody>
          <a:bodyPr/>
          <a:lstStyle/>
          <a:p>
            <a:endParaRPr lang="en-US">
              <a:solidFill>
                <a:srgbClr val="0081C4">
                  <a:tint val="75000"/>
                </a:srgbClr>
              </a:solidFill>
            </a:endParaRPr>
          </a:p>
        </p:txBody>
      </p:sp>
      <p:sp>
        <p:nvSpPr>
          <p:cNvPr id="6" name="Slide Number Placeholder 5"/>
          <p:cNvSpPr>
            <a:spLocks noGrp="1"/>
          </p:cNvSpPr>
          <p:nvPr>
            <p:ph type="sldNum" sz="quarter" idx="12"/>
          </p:nvPr>
        </p:nvSpPr>
        <p:spPr/>
        <p:txBody>
          <a:bodyPr/>
          <a:lstStyle/>
          <a:p>
            <a:fld id="{0ABDF733-ABDB-4D27-8ABF-EAEE1AC5F584}" type="slidenum">
              <a:rPr lang="en-US" smtClean="0">
                <a:solidFill>
                  <a:srgbClr val="0081C4">
                    <a:tint val="75000"/>
                  </a:srgbClr>
                </a:solidFill>
              </a:rPr>
              <a:pPr/>
              <a:t>‹#›</a:t>
            </a:fld>
            <a:endParaRPr lang="en-US">
              <a:solidFill>
                <a:srgbClr val="0081C4">
                  <a:tint val="75000"/>
                </a:srgbClr>
              </a:solidFill>
            </a:endParaRPr>
          </a:p>
        </p:txBody>
      </p:sp>
    </p:spTree>
    <p:extLst>
      <p:ext uri="{BB962C8B-B14F-4D97-AF65-F5344CB8AC3E}">
        <p14:creationId xmlns:p14="http://schemas.microsoft.com/office/powerpoint/2010/main" val="112475844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image" Target="../media/image1.png"/><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 Id="rId14" Type="http://schemas.openxmlformats.org/officeDocument/2006/relationships/image" Target="../media/image2.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CE6C800-A337-495C-BC79-330D3FD04C79}" type="datetimeFigureOut">
              <a:rPr lang="en-US" smtClean="0"/>
              <a:t>1/29/2013</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B763E72-23FD-4D61-AB92-5116F510A8AD}" type="slidenum">
              <a:rPr lang="en-US" smtClean="0"/>
              <a:t>‹#›</a:t>
            </a:fld>
            <a:endParaRPr lang="en-US"/>
          </a:p>
        </p:txBody>
      </p:sp>
    </p:spTree>
    <p:extLst>
      <p:ext uri="{BB962C8B-B14F-4D97-AF65-F5344CB8AC3E}">
        <p14:creationId xmlns:p14="http://schemas.microsoft.com/office/powerpoint/2010/main" val="148759190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chemeClr val="tx2"/>
            </a:gs>
            <a:gs pos="51000">
              <a:schemeClr val="tx1"/>
            </a:gs>
            <a:gs pos="100000">
              <a:schemeClr val="tx2"/>
            </a:gs>
          </a:gsLst>
          <a:lin ang="5400000" scaled="0"/>
          <a:tileRect/>
        </a:gradFill>
        <a:effectLst/>
      </p:bgPr>
    </p:bg>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pic>
        <p:nvPicPr>
          <p:cNvPr id="8" name="Picture 7"/>
          <p:cNvPicPr>
            <a:picLocks noChangeAspect="1"/>
          </p:cNvPicPr>
          <p:nvPr userDrawn="1"/>
        </p:nvPicPr>
        <p:blipFill rotWithShape="1">
          <a:blip r:embed="rId13">
            <a:extLst>
              <a:ext uri="{28A0092B-C50C-407E-A947-70E740481C1C}">
                <a14:useLocalDpi xmlns:a14="http://schemas.microsoft.com/office/drawing/2010/main" val="0"/>
              </a:ext>
            </a:extLst>
          </a:blip>
          <a:srcRect l="2849" t="51423" r="13196"/>
          <a:stretch/>
        </p:blipFill>
        <p:spPr>
          <a:xfrm flipH="1" flipV="1">
            <a:off x="0" y="5410200"/>
            <a:ext cx="9158514" cy="1447800"/>
          </a:xfrm>
          <a:prstGeom prst="rect">
            <a:avLst/>
          </a:prstGeom>
          <a:effectLst>
            <a:outerShdw blurRad="50800" dist="38100" algn="l" rotWithShape="0">
              <a:prstClr val="black">
                <a:alpha val="40000"/>
              </a:prstClr>
            </a:outerShdw>
          </a:effectLst>
        </p:spPr>
      </p:pic>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24C9C6C-8EBA-4796-8297-202BE69488D9}" type="datetimeFigureOut">
              <a:rPr lang="en-US" smtClean="0">
                <a:solidFill>
                  <a:srgbClr val="0081C4">
                    <a:tint val="75000"/>
                  </a:srgbClr>
                </a:solidFill>
              </a:rPr>
              <a:pPr/>
              <a:t>1/29/2013</a:t>
            </a:fld>
            <a:endParaRPr lang="en-US">
              <a:solidFill>
                <a:srgbClr val="0081C4">
                  <a:tint val="75000"/>
                </a:srgbClr>
              </a:solidFill>
            </a:endParaRPr>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solidFill>
                <a:srgbClr val="0081C4">
                  <a:tint val="75000"/>
                </a:srgbClr>
              </a:solidFill>
            </a:endParaRPr>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ABDF733-ABDB-4D27-8ABF-EAEE1AC5F584}" type="slidenum">
              <a:rPr lang="en-US" smtClean="0">
                <a:solidFill>
                  <a:srgbClr val="0081C4">
                    <a:tint val="75000"/>
                  </a:srgbClr>
                </a:solidFill>
              </a:rPr>
              <a:pPr/>
              <a:t>‹#›</a:t>
            </a:fld>
            <a:endParaRPr lang="en-US">
              <a:solidFill>
                <a:srgbClr val="0081C4">
                  <a:tint val="75000"/>
                </a:srgbClr>
              </a:solidFill>
            </a:endParaRPr>
          </a:p>
        </p:txBody>
      </p:sp>
      <p:pic>
        <p:nvPicPr>
          <p:cNvPr id="9" name="Picture 8"/>
          <p:cNvPicPr>
            <a:picLocks noChangeAspect="1"/>
          </p:cNvPicPr>
          <p:nvPr userDrawn="1"/>
        </p:nvPicPr>
        <p:blipFill>
          <a:blip r:embed="rId14" cstate="print">
            <a:extLst>
              <a:ext uri="{28A0092B-C50C-407E-A947-70E740481C1C}">
                <a14:useLocalDpi xmlns:a14="http://schemas.microsoft.com/office/drawing/2010/main" val="0"/>
              </a:ext>
            </a:extLst>
          </a:blip>
          <a:stretch>
            <a:fillRect/>
          </a:stretch>
        </p:blipFill>
        <p:spPr>
          <a:xfrm>
            <a:off x="431800" y="5566229"/>
            <a:ext cx="1592238" cy="1219200"/>
          </a:xfrm>
          <a:prstGeom prst="rect">
            <a:avLst/>
          </a:prstGeom>
        </p:spPr>
      </p:pic>
    </p:spTree>
    <p:extLst>
      <p:ext uri="{BB962C8B-B14F-4D97-AF65-F5344CB8AC3E}">
        <p14:creationId xmlns:p14="http://schemas.microsoft.com/office/powerpoint/2010/main" val="4099587994"/>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spcBef>
          <a:spcPct val="0"/>
        </a:spcBef>
        <a:buNone/>
        <a:defRPr sz="4400" b="0" kern="1200" cap="none" spc="0">
          <a:ln w="18415" cmpd="sng">
            <a:solidFill>
              <a:srgbClr val="FFFFFF"/>
            </a:solidFill>
            <a:prstDash val="solid"/>
          </a:ln>
          <a:solidFill>
            <a:srgbClr val="FFFFFF"/>
          </a:solidFill>
          <a:effectLst>
            <a:outerShdw blurRad="63500" dir="3600000" algn="tl" rotWithShape="0">
              <a:srgbClr val="000000">
                <a:alpha val="70000"/>
              </a:srgbClr>
            </a:outerShdw>
          </a:effectLst>
          <a:latin typeface="+mj-lt"/>
          <a:ea typeface="+mj-ea"/>
          <a:cs typeface="+mj-cs"/>
        </a:defRPr>
      </a:lvl1pPr>
    </p:titleStyle>
    <p:bodyStyle>
      <a:lvl1pPr marL="457200" indent="-457200" algn="l" defTabSz="914400" rtl="0" eaLnBrk="1" latinLnBrk="0" hangingPunct="1">
        <a:spcBef>
          <a:spcPct val="20000"/>
        </a:spcBef>
        <a:buClr>
          <a:schemeClr val="bg2"/>
        </a:buClr>
        <a:buSzPct val="140000"/>
        <a:buFont typeface="Arial" pitchFamily="34" charset="0"/>
        <a:buChar char="•"/>
        <a:defRPr sz="3200" kern="1200">
          <a:solidFill>
            <a:schemeClr val="bg1"/>
          </a:solidFill>
          <a:latin typeface="+mn-lt"/>
          <a:ea typeface="+mn-ea"/>
          <a:cs typeface="+mn-cs"/>
        </a:defRPr>
      </a:lvl1pPr>
      <a:lvl2pPr marL="742950" indent="-285750" algn="l" defTabSz="914400" rtl="0" eaLnBrk="1" latinLnBrk="0" hangingPunct="1">
        <a:spcBef>
          <a:spcPct val="20000"/>
        </a:spcBef>
        <a:buClr>
          <a:schemeClr val="accent4"/>
        </a:buClr>
        <a:buSzPct val="140000"/>
        <a:buFont typeface="Arial" pitchFamily="34" charset="0"/>
        <a:buChar char="•"/>
        <a:defRPr sz="2800" kern="1200">
          <a:solidFill>
            <a:schemeClr val="bg1"/>
          </a:solidFill>
          <a:latin typeface="+mn-lt"/>
          <a:ea typeface="+mn-ea"/>
          <a:cs typeface="+mn-cs"/>
        </a:defRPr>
      </a:lvl2pPr>
      <a:lvl3pPr marL="1143000" indent="-228600" algn="l" defTabSz="914400" rtl="0" eaLnBrk="1" latinLnBrk="0" hangingPunct="1">
        <a:spcBef>
          <a:spcPct val="20000"/>
        </a:spcBef>
        <a:buClr>
          <a:schemeClr val="accent1"/>
        </a:buClr>
        <a:buSzPct val="140000"/>
        <a:buFont typeface="Arial" pitchFamily="34" charset="0"/>
        <a:buChar char="•"/>
        <a:defRPr sz="2400" kern="1200">
          <a:solidFill>
            <a:schemeClr val="bg1"/>
          </a:solidFill>
          <a:latin typeface="+mn-lt"/>
          <a:ea typeface="+mn-ea"/>
          <a:cs typeface="+mn-cs"/>
        </a:defRPr>
      </a:lvl3pPr>
      <a:lvl4pPr marL="1600200" indent="-228600" algn="l" defTabSz="914400" rtl="0" eaLnBrk="1" latinLnBrk="0" hangingPunct="1">
        <a:spcBef>
          <a:spcPct val="20000"/>
        </a:spcBef>
        <a:buClr>
          <a:schemeClr val="bg1"/>
        </a:buClr>
        <a:buSzPct val="140000"/>
        <a:buFont typeface="Arial" pitchFamily="34" charset="0"/>
        <a:buChar char="•"/>
        <a:defRPr sz="2000" kern="1200">
          <a:solidFill>
            <a:schemeClr val="bg1"/>
          </a:solidFill>
          <a:latin typeface="+mn-lt"/>
          <a:ea typeface="+mn-ea"/>
          <a:cs typeface="+mn-cs"/>
        </a:defRPr>
      </a:lvl4pPr>
      <a:lvl5pPr marL="2057400" indent="-228600" algn="l" defTabSz="914400" rtl="0" eaLnBrk="1" latinLnBrk="0" hangingPunct="1">
        <a:spcBef>
          <a:spcPct val="20000"/>
        </a:spcBef>
        <a:buClr>
          <a:schemeClr val="accent6"/>
        </a:buClr>
        <a:buSzPct val="140000"/>
        <a:buFont typeface="Arial" pitchFamily="34" charset="0"/>
        <a:buChar char="•"/>
        <a:defRPr sz="2000" kern="1200">
          <a:solidFill>
            <a:schemeClr val="bg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2.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hyperlink" Target="http://www.ksde.org/Default.aspx?tabid=4778" TargetMode="External"/><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2.xml"/><Relationship Id="rId5" Type="http://schemas.openxmlformats.org/officeDocument/2006/relationships/image" Target="../media/image8.jpeg"/><Relationship Id="rId4" Type="http://schemas.openxmlformats.org/officeDocument/2006/relationships/image" Target="../media/image7.png"/></Relationships>
</file>

<file path=ppt/slides/_rels/slide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notesSlide" Target="../notesSlides/notesSlide3.xml"/><Relationship Id="rId2" Type="http://schemas.openxmlformats.org/officeDocument/2006/relationships/slideLayout" Target="../slideLayouts/slideLayout2.xml"/><Relationship Id="rId1" Type="http://schemas.openxmlformats.org/officeDocument/2006/relationships/video" Target="http://www.youtube.com/v/Q0uZwDP6cGo?version=3&amp;hl=en_US&amp;rel=0" TargetMode="External"/><Relationship Id="rId4" Type="http://schemas.openxmlformats.org/officeDocument/2006/relationships/image" Target="../media/image9.png"/></Relationships>
</file>

<file path=ppt/slides/_rels/slide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13.jpg"/><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7.xml"/><Relationship Id="rId1" Type="http://schemas.openxmlformats.org/officeDocument/2006/relationships/slideLayout" Target="../slideLayouts/slideLayout4.xml"/><Relationship Id="rId6" Type="http://schemas.openxmlformats.org/officeDocument/2006/relationships/image" Target="../media/image18.png"/><Relationship Id="rId5" Type="http://schemas.openxmlformats.org/officeDocument/2006/relationships/image" Target="../media/image17.png"/><Relationship Id="rId4" Type="http://schemas.openxmlformats.org/officeDocument/2006/relationships/image" Target="../media/image16.png"/></Relationships>
</file>

<file path=ppt/slides/_rels/slide2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png"/><Relationship Id="rId1" Type="http://schemas.openxmlformats.org/officeDocument/2006/relationships/slideLayout" Target="../slideLayouts/slideLayout2.xml"/><Relationship Id="rId5" Type="http://schemas.openxmlformats.org/officeDocument/2006/relationships/image" Target="../media/image22.png"/><Relationship Id="rId4" Type="http://schemas.openxmlformats.org/officeDocument/2006/relationships/image" Target="../media/image21.jpeg"/></Relationships>
</file>

<file path=ppt/slides/_rels/slide26.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19.png"/><Relationship Id="rId1" Type="http://schemas.openxmlformats.org/officeDocument/2006/relationships/slideLayout" Target="../slideLayouts/slideLayout2.xml"/><Relationship Id="rId4" Type="http://schemas.openxmlformats.org/officeDocument/2006/relationships/image" Target="../media/image24.png"/></Relationships>
</file>

<file path=ppt/slides/_rels/slide27.xml.rels><?xml version="1.0" encoding="UTF-8" standalone="yes"?>
<Relationships xmlns="http://schemas.openxmlformats.org/package/2006/relationships"><Relationship Id="rId3" Type="http://schemas.openxmlformats.org/officeDocument/2006/relationships/hyperlink" Target="http://en.wikipedia.org/wiki/File:Mockingbirdfirst.JPG" TargetMode="External"/><Relationship Id="rId2" Type="http://schemas.openxmlformats.org/officeDocument/2006/relationships/image" Target="../media/image19.png"/><Relationship Id="rId1" Type="http://schemas.openxmlformats.org/officeDocument/2006/relationships/slideLayout" Target="../slideLayouts/slideLayout2.xml"/><Relationship Id="rId4" Type="http://schemas.openxmlformats.org/officeDocument/2006/relationships/image" Target="../media/image25.jpeg"/></Relationships>
</file>

<file path=ppt/slides/_rels/slide28.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hyperlink" Target="http://www.lexile.com/findabook/" TargetMode="External"/><Relationship Id="rId1" Type="http://schemas.openxmlformats.org/officeDocument/2006/relationships/slideLayout" Target="../slideLayouts/slideLayout2.xml"/><Relationship Id="rId4" Type="http://schemas.openxmlformats.org/officeDocument/2006/relationships/image" Target="../media/image26.png"/></Relationships>
</file>

<file path=ppt/slides/_rels/slide29.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hyperlink" Target="http://www.lexile.com/account/register/" TargetMode="External"/><Relationship Id="rId2" Type="http://schemas.openxmlformats.org/officeDocument/2006/relationships/hyperlink" Target="http://www.lexile.com/analyzer/" TargetMode="External"/><Relationship Id="rId1" Type="http://schemas.openxmlformats.org/officeDocument/2006/relationships/slideLayout" Target="../slideLayouts/slideLayout2.xml"/><Relationship Id="rId6" Type="http://schemas.openxmlformats.org/officeDocument/2006/relationships/image" Target="../media/image29.png"/><Relationship Id="rId5" Type="http://schemas.openxmlformats.org/officeDocument/2006/relationships/image" Target="../media/image19.png"/><Relationship Id="rId4" Type="http://schemas.openxmlformats.org/officeDocument/2006/relationships/hyperlink" Target="http://www.lexile.com/account/profile/access/" TargetMode="External"/></Relationships>
</file>

<file path=ppt/slides/_rels/slide32.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hyperlink" Target="http://www.arbookfind.com/" TargetMode="External"/><Relationship Id="rId1" Type="http://schemas.openxmlformats.org/officeDocument/2006/relationships/slideLayout" Target="../slideLayouts/slideLayout2.xml"/><Relationship Id="rId4" Type="http://schemas.openxmlformats.org/officeDocument/2006/relationships/image" Target="../media/image19.png"/></Relationships>
</file>

<file path=ppt/slides/_rels/slide33.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31.pn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32.pn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hyperlink" Target="http://www.renlearn.com/ar/overview/atos/" TargetMode="External"/><Relationship Id="rId1" Type="http://schemas.openxmlformats.org/officeDocument/2006/relationships/slideLayout" Target="../slideLayouts/slideLayout2.xml"/><Relationship Id="rId4" Type="http://schemas.openxmlformats.org/officeDocument/2006/relationships/image" Target="../media/image33.png"/></Relationships>
</file>

<file path=ppt/slides/_rels/slide36.xml.rels><?xml version="1.0" encoding="UTF-8" standalone="yes"?>
<Relationships xmlns="http://schemas.openxmlformats.org/package/2006/relationships"><Relationship Id="rId3" Type="http://schemas.openxmlformats.org/officeDocument/2006/relationships/image" Target="../media/image25.jpeg"/><Relationship Id="rId7" Type="http://schemas.openxmlformats.org/officeDocument/2006/relationships/image" Target="../media/image34.png"/><Relationship Id="rId2" Type="http://schemas.openxmlformats.org/officeDocument/2006/relationships/hyperlink" Target="http://en.wikipedia.org/wiki/File:Mockingbirdfirst.JPG" TargetMode="External"/><Relationship Id="rId1" Type="http://schemas.openxmlformats.org/officeDocument/2006/relationships/slideLayout" Target="../slideLayouts/slideLayout2.xml"/><Relationship Id="rId6" Type="http://schemas.openxmlformats.org/officeDocument/2006/relationships/image" Target="../media/image19.png"/><Relationship Id="rId5" Type="http://schemas.openxmlformats.org/officeDocument/2006/relationships/image" Target="../media/image21.jpeg"/><Relationship Id="rId4" Type="http://schemas.openxmlformats.org/officeDocument/2006/relationships/image" Target="../media/image20.png"/></Relationships>
</file>

<file path=ppt/slides/_rels/slide37.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9.xml"/><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39.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image" Target="../media/image36.pn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36.png"/><Relationship Id="rId1" Type="http://schemas.openxmlformats.org/officeDocument/2006/relationships/slideLayout" Target="../slideLayouts/slideLayout2.xml"/><Relationship Id="rId4" Type="http://schemas.openxmlformats.org/officeDocument/2006/relationships/image" Target="../media/image37.png"/></Relationships>
</file>

<file path=ppt/slides/_rels/slide42.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36.png"/><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image" Target="../media/image38.png"/><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36.png"/><Relationship Id="rId1" Type="http://schemas.openxmlformats.org/officeDocument/2006/relationships/slideLayout" Target="../slideLayouts/slideLayout2.xml"/><Relationship Id="rId5" Type="http://schemas.openxmlformats.org/officeDocument/2006/relationships/image" Target="../media/image25.jpeg"/><Relationship Id="rId4" Type="http://schemas.openxmlformats.org/officeDocument/2006/relationships/hyperlink" Target="http://en.wikipedia.org/wiki/File:Mockingbirdfirst.JPG" TargetMode="External"/></Relationships>
</file>

<file path=ppt/slides/_rels/slide45.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10.xml"/><Relationship Id="rId1" Type="http://schemas.openxmlformats.org/officeDocument/2006/relationships/slideLayout" Target="../slideLayouts/slideLayout2.xml"/><Relationship Id="rId5" Type="http://schemas.openxmlformats.org/officeDocument/2006/relationships/image" Target="../media/image25.jpeg"/><Relationship Id="rId4" Type="http://schemas.openxmlformats.org/officeDocument/2006/relationships/hyperlink" Target="http://en.wikipedia.org/wiki/File:Mockingbirdfirst.JPG" TargetMode="External"/></Relationships>
</file>

<file path=ppt/slides/_rels/slide46.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hyperlink" Target="http://en.wikipedia.org/wiki/File:Mockingbirdfirst.JPG" TargetMode="External"/><Relationship Id="rId1" Type="http://schemas.openxmlformats.org/officeDocument/2006/relationships/slideLayout" Target="../slideLayouts/slideLayout2.xml"/><Relationship Id="rId6" Type="http://schemas.openxmlformats.org/officeDocument/2006/relationships/image" Target="../media/image40.png"/><Relationship Id="rId5" Type="http://schemas.openxmlformats.org/officeDocument/2006/relationships/image" Target="../media/image36.png"/><Relationship Id="rId4" Type="http://schemas.openxmlformats.org/officeDocument/2006/relationships/image" Target="../media/image39.png"/></Relationships>
</file>

<file path=ppt/slides/_rels/slide47.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2" Type="http://schemas.openxmlformats.org/officeDocument/2006/relationships/image" Target="../media/image36.png"/><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3" Type="http://schemas.openxmlformats.org/officeDocument/2006/relationships/hyperlink" Target="http://www.youtube.com/watch?v=BFy-yzj02FE&amp;feature=fvwrel" TargetMode="External"/><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image" Target="../media/image36.png"/><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2" Type="http://schemas.openxmlformats.org/officeDocument/2006/relationships/image" Target="../media/image42.png"/><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3" Type="http://schemas.openxmlformats.org/officeDocument/2006/relationships/image" Target="../media/image43.png"/><Relationship Id="rId2" Type="http://schemas.openxmlformats.org/officeDocument/2006/relationships/image" Target="../media/image42.png"/><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image" Target="../media/image43.png"/><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2" Type="http://schemas.openxmlformats.org/officeDocument/2006/relationships/image" Target="../media/image42.png"/><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2" Type="http://schemas.openxmlformats.org/officeDocument/2006/relationships/image" Target="../media/image42.png"/><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8" Type="http://schemas.openxmlformats.org/officeDocument/2006/relationships/image" Target="../media/image40.png"/><Relationship Id="rId3" Type="http://schemas.openxmlformats.org/officeDocument/2006/relationships/image" Target="../media/image16.png"/><Relationship Id="rId7" Type="http://schemas.openxmlformats.org/officeDocument/2006/relationships/image" Target="../media/image43.png"/><Relationship Id="rId2" Type="http://schemas.openxmlformats.org/officeDocument/2006/relationships/notesSlide" Target="../notesSlides/notesSlide13.xml"/><Relationship Id="rId1" Type="http://schemas.openxmlformats.org/officeDocument/2006/relationships/slideLayout" Target="../slideLayouts/slideLayout2.xml"/><Relationship Id="rId6" Type="http://schemas.openxmlformats.org/officeDocument/2006/relationships/image" Target="../media/image39.png"/><Relationship Id="rId5" Type="http://schemas.openxmlformats.org/officeDocument/2006/relationships/image" Target="../media/image25.jpeg"/><Relationship Id="rId4" Type="http://schemas.openxmlformats.org/officeDocument/2006/relationships/hyperlink" Target="http://en.wikipedia.org/wiki/File:Mockingbirdfirst.JPG" TargetMode="External"/></Relationships>
</file>

<file path=ppt/slides/_rels/slide61.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4.xml"/><Relationship Id="rId1" Type="http://schemas.openxmlformats.org/officeDocument/2006/relationships/slideLayout" Target="../slideLayouts/slideLayout2.xml"/><Relationship Id="rId6" Type="http://schemas.openxmlformats.org/officeDocument/2006/relationships/image" Target="../media/image16.png"/><Relationship Id="rId5" Type="http://schemas.openxmlformats.org/officeDocument/2006/relationships/image" Target="../media/image25.jpeg"/><Relationship Id="rId4" Type="http://schemas.openxmlformats.org/officeDocument/2006/relationships/hyperlink" Target="http://en.wikipedia.org/wiki/File:Mockingbirdfirst.JPG" TargetMode="External"/></Relationships>
</file>

<file path=ppt/slides/_rels/slide62.xml.rels><?xml version="1.0" encoding="UTF-8" standalone="yes"?>
<Relationships xmlns="http://schemas.openxmlformats.org/package/2006/relationships"><Relationship Id="rId3" Type="http://schemas.openxmlformats.org/officeDocument/2006/relationships/image" Target="../media/image45.png"/><Relationship Id="rId2" Type="http://schemas.openxmlformats.org/officeDocument/2006/relationships/notesSlide" Target="../notesSlides/notesSlide15.xml"/><Relationship Id="rId1" Type="http://schemas.openxmlformats.org/officeDocument/2006/relationships/slideLayout" Target="../slideLayouts/slideLayout2.xml"/><Relationship Id="rId5" Type="http://schemas.openxmlformats.org/officeDocument/2006/relationships/image" Target="../media/image16.png"/><Relationship Id="rId4" Type="http://schemas.openxmlformats.org/officeDocument/2006/relationships/image" Target="../media/image46.png"/></Relationships>
</file>

<file path=ppt/slides/_rels/slide63.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6.xml"/><Relationship Id="rId1" Type="http://schemas.openxmlformats.org/officeDocument/2006/relationships/slideLayout" Target="../slideLayouts/slideLayout2.xml"/><Relationship Id="rId4" Type="http://schemas.openxmlformats.org/officeDocument/2006/relationships/image" Target="../media/image47.png"/></Relationships>
</file>

<file path=ppt/slides/_rels/slide64.xml.rels><?xml version="1.0" encoding="UTF-8" standalone="yes"?>
<Relationships xmlns="http://schemas.openxmlformats.org/package/2006/relationships"><Relationship Id="rId3" Type="http://schemas.openxmlformats.org/officeDocument/2006/relationships/image" Target="../media/image47.png"/><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65.xml.rels><?xml version="1.0" encoding="UTF-8" standalone="yes"?>
<Relationships xmlns="http://schemas.openxmlformats.org/package/2006/relationships"><Relationship Id="rId3" Type="http://schemas.openxmlformats.org/officeDocument/2006/relationships/image" Target="../media/image48.png"/><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66.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67.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68.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69.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7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9.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85800" y="4106734"/>
            <a:ext cx="7772400" cy="954107"/>
          </a:xfrm>
        </p:spPr>
        <p:txBody>
          <a:bodyPr/>
          <a:lstStyle/>
          <a:p>
            <a:pPr algn="ctr"/>
            <a:r>
              <a:rPr lang="en-US" sz="2800" dirty="0" smtClean="0">
                <a:solidFill>
                  <a:schemeClr val="bg1"/>
                </a:solidFill>
                <a:effectLst>
                  <a:outerShdw blurRad="38100" dist="38100" dir="2700000" algn="tl">
                    <a:srgbClr val="000000">
                      <a:alpha val="43137"/>
                    </a:srgbClr>
                  </a:outerShdw>
                </a:effectLst>
                <a:latin typeface="Arial" pitchFamily="34" charset="0"/>
                <a:cs typeface="Arial" pitchFamily="34" charset="0"/>
              </a:rPr>
              <a:t>KCCS Text Complexity Team</a:t>
            </a:r>
            <a:br>
              <a:rPr lang="en-US" sz="2800" dirty="0" smtClean="0">
                <a:solidFill>
                  <a:schemeClr val="bg1"/>
                </a:solidFill>
                <a:effectLst>
                  <a:outerShdw blurRad="38100" dist="38100" dir="2700000" algn="tl">
                    <a:srgbClr val="000000">
                      <a:alpha val="43137"/>
                    </a:srgbClr>
                  </a:outerShdw>
                </a:effectLst>
                <a:latin typeface="Arial" pitchFamily="34" charset="0"/>
                <a:cs typeface="Arial" pitchFamily="34" charset="0"/>
              </a:rPr>
            </a:br>
            <a:r>
              <a:rPr lang="en-US" sz="2800" dirty="0" smtClean="0">
                <a:solidFill>
                  <a:schemeClr val="bg1"/>
                </a:solidFill>
                <a:effectLst>
                  <a:outerShdw blurRad="38100" dist="38100" dir="2700000" algn="tl">
                    <a:srgbClr val="000000">
                      <a:alpha val="43137"/>
                    </a:srgbClr>
                  </a:outerShdw>
                </a:effectLst>
                <a:latin typeface="Arial" pitchFamily="34" charset="0"/>
                <a:cs typeface="Arial" pitchFamily="34" charset="0"/>
              </a:rPr>
              <a:t>mcopeland@ksde.org</a:t>
            </a:r>
            <a:endParaRPr lang="en-US" sz="2800" dirty="0">
              <a:solidFill>
                <a:schemeClr val="bg1"/>
              </a:solidFill>
              <a:effectLst>
                <a:outerShdw blurRad="38100" dist="38100" dir="2700000" algn="tl">
                  <a:srgbClr val="000000">
                    <a:alpha val="43137"/>
                  </a:srgbClr>
                </a:outerShdw>
              </a:effectLst>
              <a:latin typeface="Arial" pitchFamily="34" charset="0"/>
              <a:cs typeface="Arial" pitchFamily="34" charset="0"/>
            </a:endParaRPr>
          </a:p>
        </p:txBody>
      </p:sp>
      <p:sp>
        <p:nvSpPr>
          <p:cNvPr id="3" name="Subtitle 2"/>
          <p:cNvSpPr>
            <a:spLocks noGrp="1"/>
          </p:cNvSpPr>
          <p:nvPr>
            <p:ph type="subTitle" idx="1"/>
          </p:nvPr>
        </p:nvSpPr>
        <p:spPr>
          <a:xfrm>
            <a:off x="0" y="1981200"/>
            <a:ext cx="9144000" cy="1752600"/>
          </a:xfrm>
        </p:spPr>
        <p:txBody>
          <a:bodyPr>
            <a:normAutofit/>
          </a:bodyPr>
          <a:lstStyle/>
          <a:p>
            <a:pPr algn="ctr"/>
            <a:r>
              <a:rPr lang="en-US" sz="4800" b="1" dirty="0">
                <a:solidFill>
                  <a:schemeClr val="accent2"/>
                </a:solidFill>
                <a:effectLst>
                  <a:outerShdw blurRad="38100" dist="38100" dir="2700000" algn="tl">
                    <a:srgbClr val="000000">
                      <a:alpha val="43137"/>
                    </a:srgbClr>
                  </a:outerShdw>
                </a:effectLst>
              </a:rPr>
              <a:t>Text Complexity and the </a:t>
            </a:r>
            <a:br>
              <a:rPr lang="en-US" sz="4800" b="1" dirty="0">
                <a:solidFill>
                  <a:schemeClr val="accent2"/>
                </a:solidFill>
                <a:effectLst>
                  <a:outerShdw blurRad="38100" dist="38100" dir="2700000" algn="tl">
                    <a:srgbClr val="000000">
                      <a:alpha val="43137"/>
                    </a:srgbClr>
                  </a:outerShdw>
                </a:effectLst>
              </a:rPr>
            </a:br>
            <a:r>
              <a:rPr lang="en-US" sz="4800" b="1" dirty="0" smtClean="0">
                <a:solidFill>
                  <a:schemeClr val="accent2"/>
                </a:solidFill>
                <a:effectLst>
                  <a:outerShdw blurRad="38100" dist="38100" dir="2700000" algn="tl">
                    <a:srgbClr val="000000">
                      <a:alpha val="43137"/>
                    </a:srgbClr>
                  </a:outerShdw>
                </a:effectLst>
              </a:rPr>
              <a:t>Kansas Common </a:t>
            </a:r>
            <a:r>
              <a:rPr lang="en-US" sz="4800" b="1" dirty="0">
                <a:solidFill>
                  <a:schemeClr val="accent2"/>
                </a:solidFill>
                <a:effectLst>
                  <a:outerShdw blurRad="38100" dist="38100" dir="2700000" algn="tl">
                    <a:srgbClr val="000000">
                      <a:alpha val="43137"/>
                    </a:srgbClr>
                  </a:outerShdw>
                </a:effectLst>
              </a:rPr>
              <a:t>Core </a:t>
            </a:r>
            <a:r>
              <a:rPr lang="en-US" sz="4800" b="1" dirty="0" smtClean="0">
                <a:solidFill>
                  <a:schemeClr val="accent2"/>
                </a:solidFill>
                <a:effectLst>
                  <a:outerShdw blurRad="38100" dist="38100" dir="2700000" algn="tl">
                    <a:srgbClr val="000000">
                      <a:alpha val="43137"/>
                    </a:srgbClr>
                  </a:outerShdw>
                </a:effectLst>
              </a:rPr>
              <a:t>Standards</a:t>
            </a:r>
            <a:endParaRPr lang="en-US" sz="4800" dirty="0">
              <a:solidFill>
                <a:schemeClr val="accent2"/>
              </a:solidFill>
            </a:endParaRPr>
          </a:p>
        </p:txBody>
      </p:sp>
      <p:pic>
        <p:nvPicPr>
          <p:cNvPr id="4" name="Picture 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086600" y="152399"/>
            <a:ext cx="1653616" cy="1447801"/>
          </a:xfrm>
          <a:prstGeom prst="rect">
            <a:avLst/>
          </a:prstGeom>
          <a:noFill/>
          <a:ln w="12700">
            <a:noFill/>
            <a:miter lim="800000"/>
            <a:headEnd/>
            <a:tailEnd/>
          </a:ln>
          <a:extLst>
            <a:ext uri="{909E8E84-426E-40DD-AFC4-6F175D3DCCD1}">
              <a14:hiddenFill xmlns:a14="http://schemas.microsoft.com/office/drawing/2010/main">
                <a:solidFill>
                  <a:srgbClr val="FFFFFF"/>
                </a:solidFill>
              </a14:hiddenFill>
            </a:ext>
          </a:extLst>
        </p:spPr>
      </p:pic>
      <p:pic>
        <p:nvPicPr>
          <p:cNvPr id="5" name="Picture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81000" y="5545667"/>
            <a:ext cx="1905000" cy="1270000"/>
          </a:xfrm>
          <a:prstGeom prst="rect">
            <a:avLst/>
          </a:prstGeom>
        </p:spPr>
      </p:pic>
    </p:spTree>
    <p:extLst>
      <p:ext uri="{BB962C8B-B14F-4D97-AF65-F5344CB8AC3E}">
        <p14:creationId xmlns:p14="http://schemas.microsoft.com/office/powerpoint/2010/main" val="2853976155"/>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838200" y="0"/>
            <a:ext cx="7813964" cy="6837219"/>
          </a:xfrm>
        </p:spPr>
      </p:pic>
    </p:spTree>
    <p:extLst>
      <p:ext uri="{BB962C8B-B14F-4D97-AF65-F5344CB8AC3E}">
        <p14:creationId xmlns:p14="http://schemas.microsoft.com/office/powerpoint/2010/main" val="771901080"/>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600" b="1" dirty="0" smtClean="0">
                <a:solidFill>
                  <a:schemeClr val="accent3">
                    <a:lumMod val="75000"/>
                  </a:schemeClr>
                </a:solidFill>
              </a:rPr>
              <a:t>Agreements</a:t>
            </a:r>
            <a:endParaRPr lang="en-US" sz="3600" b="1" dirty="0">
              <a:solidFill>
                <a:schemeClr val="accent3">
                  <a:lumMod val="75000"/>
                </a:schemeClr>
              </a:solidFill>
            </a:endParaRPr>
          </a:p>
        </p:txBody>
      </p:sp>
      <p:sp>
        <p:nvSpPr>
          <p:cNvPr id="3" name="Content Placeholder 2"/>
          <p:cNvSpPr>
            <a:spLocks noGrp="1"/>
          </p:cNvSpPr>
          <p:nvPr>
            <p:ph idx="1"/>
          </p:nvPr>
        </p:nvSpPr>
        <p:spPr>
          <a:xfrm>
            <a:off x="2133600" y="1600200"/>
            <a:ext cx="4724400" cy="4525963"/>
          </a:xfrm>
        </p:spPr>
        <p:txBody>
          <a:bodyPr/>
          <a:lstStyle/>
          <a:p>
            <a:pPr marL="0" indent="0">
              <a:buNone/>
            </a:pPr>
            <a:r>
              <a:rPr lang="en-US" b="1" dirty="0">
                <a:solidFill>
                  <a:schemeClr val="tx2"/>
                </a:solidFill>
              </a:rPr>
              <a:t>We will…</a:t>
            </a:r>
          </a:p>
          <a:p>
            <a:pPr lvl="1"/>
            <a:r>
              <a:rPr lang="en-US" sz="3200" b="1" dirty="0" smtClean="0">
                <a:effectLst>
                  <a:outerShdw blurRad="38100" dist="38100" dir="2700000" algn="tl">
                    <a:srgbClr val="000000">
                      <a:alpha val="43137"/>
                    </a:srgbClr>
                  </a:outerShdw>
                </a:effectLst>
              </a:rPr>
              <a:t>A</a:t>
            </a:r>
            <a:r>
              <a:rPr lang="en-US" sz="3200" dirty="0" smtClean="0"/>
              <a:t>ssume Responsibility</a:t>
            </a:r>
          </a:p>
          <a:p>
            <a:pPr lvl="1"/>
            <a:r>
              <a:rPr lang="en-US" sz="3200" b="1" dirty="0" smtClean="0">
                <a:effectLst>
                  <a:outerShdw blurRad="38100" dist="38100" dir="2700000" algn="tl">
                    <a:srgbClr val="000000">
                      <a:alpha val="43137"/>
                    </a:srgbClr>
                  </a:outerShdw>
                </a:effectLst>
              </a:rPr>
              <a:t>S</a:t>
            </a:r>
            <a:r>
              <a:rPr lang="en-US" sz="3200" dirty="0" smtClean="0"/>
              <a:t>eek information</a:t>
            </a:r>
          </a:p>
          <a:p>
            <a:pPr lvl="1"/>
            <a:r>
              <a:rPr lang="en-US" sz="3200" b="1" dirty="0" smtClean="0">
                <a:effectLst>
                  <a:outerShdw blurRad="38100" dist="38100" dir="2700000" algn="tl">
                    <a:srgbClr val="000000">
                      <a:alpha val="43137"/>
                    </a:srgbClr>
                  </a:outerShdw>
                </a:effectLst>
              </a:rPr>
              <a:t>P</a:t>
            </a:r>
            <a:r>
              <a:rPr lang="en-US" sz="3200" dirty="0" smtClean="0"/>
              <a:t>articipate actively</a:t>
            </a:r>
          </a:p>
          <a:p>
            <a:pPr lvl="1"/>
            <a:r>
              <a:rPr lang="en-US" sz="3200" b="1" dirty="0" smtClean="0">
                <a:effectLst>
                  <a:outerShdw blurRad="38100" dist="38100" dir="2700000" algn="tl">
                    <a:srgbClr val="000000">
                      <a:alpha val="43137"/>
                    </a:srgbClr>
                  </a:outerShdw>
                </a:effectLst>
              </a:rPr>
              <a:t>I</a:t>
            </a:r>
            <a:r>
              <a:rPr lang="en-US" sz="3200" dirty="0" smtClean="0"/>
              <a:t>ntegrate information</a:t>
            </a:r>
          </a:p>
          <a:p>
            <a:pPr lvl="1"/>
            <a:r>
              <a:rPr lang="en-US" sz="3200" b="1" dirty="0" smtClean="0">
                <a:effectLst>
                  <a:outerShdw blurRad="38100" dist="38100" dir="2700000" algn="tl">
                    <a:srgbClr val="000000">
                      <a:alpha val="43137"/>
                    </a:srgbClr>
                  </a:outerShdw>
                </a:effectLst>
              </a:rPr>
              <a:t>R</a:t>
            </a:r>
            <a:r>
              <a:rPr lang="en-US" sz="3200" dirty="0" smtClean="0"/>
              <a:t>espond and act</a:t>
            </a:r>
          </a:p>
          <a:p>
            <a:pPr lvl="1"/>
            <a:r>
              <a:rPr lang="en-US" sz="3200" b="1" dirty="0" smtClean="0">
                <a:effectLst>
                  <a:outerShdw blurRad="38100" dist="38100" dir="2700000" algn="tl">
                    <a:srgbClr val="000000">
                      <a:alpha val="43137"/>
                    </a:srgbClr>
                  </a:outerShdw>
                </a:effectLst>
              </a:rPr>
              <a:t>E</a:t>
            </a:r>
            <a:r>
              <a:rPr lang="en-US" sz="3200" dirty="0" smtClean="0"/>
              <a:t>xchange ideas</a:t>
            </a:r>
          </a:p>
          <a:p>
            <a:endParaRPr lang="en-US" dirty="0"/>
          </a:p>
        </p:txBody>
      </p:sp>
      <p:pic>
        <p:nvPicPr>
          <p:cNvPr id="4" name="Picture 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543800" y="5410200"/>
            <a:ext cx="1370760" cy="1200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123000247"/>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600" b="1" dirty="0" smtClean="0">
                <a:solidFill>
                  <a:schemeClr val="accent3">
                    <a:lumMod val="75000"/>
                  </a:schemeClr>
                </a:solidFill>
              </a:rPr>
              <a:t>Outcomes</a:t>
            </a:r>
            <a:endParaRPr lang="en-US" sz="3600" b="1" dirty="0">
              <a:solidFill>
                <a:schemeClr val="accent3">
                  <a:lumMod val="75000"/>
                </a:schemeClr>
              </a:solidFill>
            </a:endParaRPr>
          </a:p>
        </p:txBody>
      </p:sp>
      <p:sp>
        <p:nvSpPr>
          <p:cNvPr id="3" name="Content Placeholder 2"/>
          <p:cNvSpPr>
            <a:spLocks noGrp="1"/>
          </p:cNvSpPr>
          <p:nvPr>
            <p:ph idx="1"/>
          </p:nvPr>
        </p:nvSpPr>
        <p:spPr>
          <a:xfrm>
            <a:off x="381000" y="1295400"/>
            <a:ext cx="8382000" cy="4830763"/>
          </a:xfrm>
        </p:spPr>
        <p:txBody>
          <a:bodyPr>
            <a:normAutofit fontScale="92500"/>
          </a:bodyPr>
          <a:lstStyle/>
          <a:p>
            <a:pPr marL="514350" lvl="0" indent="-514350">
              <a:buFont typeface="+mj-lt"/>
              <a:buAutoNum type="arabicPeriod"/>
            </a:pPr>
            <a:r>
              <a:rPr lang="en-US" dirty="0"/>
              <a:t>Understand </a:t>
            </a:r>
            <a:r>
              <a:rPr lang="en-US" dirty="0" smtClean="0"/>
              <a:t>reading standard #10</a:t>
            </a:r>
            <a:r>
              <a:rPr lang="en-US" dirty="0"/>
              <a:t>.</a:t>
            </a:r>
          </a:p>
          <a:p>
            <a:pPr marL="514350" lvl="0" indent="-514350">
              <a:buFont typeface="+mj-lt"/>
              <a:buAutoNum type="arabicPeriod"/>
            </a:pPr>
            <a:r>
              <a:rPr lang="en-US" dirty="0"/>
              <a:t>Understand the </a:t>
            </a:r>
            <a:r>
              <a:rPr lang="en-US" dirty="0" smtClean="0"/>
              <a:t>CCSS text complexity </a:t>
            </a:r>
            <a:r>
              <a:rPr lang="en-US" dirty="0"/>
              <a:t>m</a:t>
            </a:r>
            <a:r>
              <a:rPr lang="en-US" dirty="0" smtClean="0"/>
              <a:t>odel.</a:t>
            </a:r>
            <a:endParaRPr lang="en-US" dirty="0"/>
          </a:p>
          <a:p>
            <a:pPr marL="514350" lvl="0" indent="-514350">
              <a:buFont typeface="+mj-lt"/>
              <a:buAutoNum type="arabicPeriod"/>
            </a:pPr>
            <a:r>
              <a:rPr lang="en-US" dirty="0" smtClean="0"/>
              <a:t>Practice </a:t>
            </a:r>
            <a:r>
              <a:rPr lang="en-US" dirty="0"/>
              <a:t>using the q</a:t>
            </a:r>
            <a:r>
              <a:rPr lang="en-US" dirty="0" smtClean="0"/>
              <a:t>uantitative measures tools.</a:t>
            </a:r>
          </a:p>
          <a:p>
            <a:pPr marL="514350" lvl="0" indent="-514350">
              <a:buFont typeface="+mj-lt"/>
              <a:buAutoNum type="arabicPeriod"/>
            </a:pPr>
            <a:r>
              <a:rPr lang="en-US" dirty="0" smtClean="0"/>
              <a:t>Practice using the qualitative </a:t>
            </a:r>
            <a:r>
              <a:rPr lang="en-US" dirty="0"/>
              <a:t>r</a:t>
            </a:r>
            <a:r>
              <a:rPr lang="en-US" dirty="0" smtClean="0"/>
              <a:t>ubrics </a:t>
            </a:r>
            <a:r>
              <a:rPr lang="en-US" dirty="0"/>
              <a:t>for both </a:t>
            </a:r>
            <a:r>
              <a:rPr lang="en-US" dirty="0" smtClean="0"/>
              <a:t>literary </a:t>
            </a:r>
            <a:r>
              <a:rPr lang="en-US" dirty="0"/>
              <a:t>and </a:t>
            </a:r>
            <a:r>
              <a:rPr lang="en-US" dirty="0" smtClean="0"/>
              <a:t>informational </a:t>
            </a:r>
            <a:r>
              <a:rPr lang="en-US" dirty="0"/>
              <a:t>texts.</a:t>
            </a:r>
          </a:p>
          <a:p>
            <a:pPr marL="514350" lvl="0" indent="-514350">
              <a:buFont typeface="+mj-lt"/>
              <a:buAutoNum type="arabicPeriod"/>
            </a:pPr>
            <a:r>
              <a:rPr lang="en-US" dirty="0"/>
              <a:t>Analyze </a:t>
            </a:r>
            <a:r>
              <a:rPr lang="en-US" dirty="0" smtClean="0"/>
              <a:t>reader </a:t>
            </a:r>
            <a:r>
              <a:rPr lang="en-US" dirty="0"/>
              <a:t>and </a:t>
            </a:r>
            <a:r>
              <a:rPr lang="en-US" dirty="0" smtClean="0"/>
              <a:t>task </a:t>
            </a:r>
            <a:r>
              <a:rPr lang="en-US" dirty="0"/>
              <a:t>considerations and </a:t>
            </a:r>
            <a:r>
              <a:rPr lang="en-US" dirty="0" smtClean="0"/>
              <a:t>scaffolding possibilities </a:t>
            </a:r>
            <a:r>
              <a:rPr lang="en-US" dirty="0"/>
              <a:t>for texts</a:t>
            </a:r>
            <a:r>
              <a:rPr lang="en-US" dirty="0" smtClean="0"/>
              <a:t>.</a:t>
            </a:r>
          </a:p>
          <a:p>
            <a:pPr marL="514350" lvl="0" indent="-514350">
              <a:buFont typeface="+mj-lt"/>
              <a:buAutoNum type="arabicPeriod"/>
            </a:pPr>
            <a:r>
              <a:rPr lang="en-US" dirty="0" smtClean="0"/>
              <a:t>Practice generating a final recommendation form (i.e., the “placemat”).</a:t>
            </a:r>
            <a:endParaRPr lang="en-US" dirty="0"/>
          </a:p>
        </p:txBody>
      </p:sp>
      <p:pic>
        <p:nvPicPr>
          <p:cNvPr id="4" name="Picture 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543800" y="5410200"/>
            <a:ext cx="1370760" cy="1200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054753695"/>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020762"/>
          </a:xfrm>
        </p:spPr>
        <p:txBody>
          <a:bodyPr>
            <a:normAutofit/>
          </a:bodyPr>
          <a:lstStyle/>
          <a:p>
            <a:r>
              <a:rPr lang="en-US" sz="3600" b="1" dirty="0" smtClean="0">
                <a:solidFill>
                  <a:schemeClr val="accent3">
                    <a:lumMod val="75000"/>
                  </a:schemeClr>
                </a:solidFill>
                <a:latin typeface="+mn-lt"/>
              </a:rPr>
              <a:t>Materials</a:t>
            </a:r>
            <a:endParaRPr lang="en-US" sz="3600" b="1" dirty="0">
              <a:solidFill>
                <a:schemeClr val="accent3">
                  <a:lumMod val="75000"/>
                </a:schemeClr>
              </a:solidFill>
              <a:latin typeface="+mn-lt"/>
            </a:endParaRPr>
          </a:p>
        </p:txBody>
      </p:sp>
      <p:sp>
        <p:nvSpPr>
          <p:cNvPr id="3" name="Content Placeholder 2"/>
          <p:cNvSpPr>
            <a:spLocks noGrp="1"/>
          </p:cNvSpPr>
          <p:nvPr>
            <p:ph idx="1"/>
          </p:nvPr>
        </p:nvSpPr>
        <p:spPr>
          <a:xfrm>
            <a:off x="310887" y="1447800"/>
            <a:ext cx="8610600" cy="4449763"/>
          </a:xfrm>
        </p:spPr>
        <p:txBody>
          <a:bodyPr/>
          <a:lstStyle/>
          <a:p>
            <a:pPr marL="0" indent="0" algn="ctr">
              <a:buNone/>
            </a:pPr>
            <a:r>
              <a:rPr lang="en-US" dirty="0" smtClean="0"/>
              <a:t>Electronic copies of all of today’s materials, including the handouts and PowerPoint, are available at the following URL:</a:t>
            </a:r>
          </a:p>
          <a:p>
            <a:pPr marL="0" indent="0" algn="ctr">
              <a:buNone/>
            </a:pPr>
            <a:endParaRPr lang="en-US" dirty="0" smtClean="0">
              <a:hlinkClick r:id="rId2"/>
            </a:endParaRPr>
          </a:p>
          <a:p>
            <a:pPr marL="0" indent="0" algn="ctr">
              <a:buNone/>
            </a:pPr>
            <a:r>
              <a:rPr lang="en-US" dirty="0" smtClean="0">
                <a:hlinkClick r:id="rId2"/>
              </a:rPr>
              <a:t>www.ksde.org/Default.aspx?tabid=4778#TextRes</a:t>
            </a:r>
            <a:r>
              <a:rPr lang="en-US" dirty="0" smtClean="0"/>
              <a:t> </a:t>
            </a:r>
            <a:endParaRPr lang="en-US" dirty="0"/>
          </a:p>
          <a:p>
            <a:pPr marL="0" indent="0">
              <a:buNone/>
            </a:pPr>
            <a:endParaRPr lang="en-US" dirty="0"/>
          </a:p>
        </p:txBody>
      </p:sp>
      <p:pic>
        <p:nvPicPr>
          <p:cNvPr id="4" name="Picture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886200" y="4752195"/>
            <a:ext cx="1329347" cy="1021276"/>
          </a:xfrm>
          <a:prstGeom prst="rect">
            <a:avLst/>
          </a:prstGeom>
        </p:spPr>
      </p:pic>
      <p:pic>
        <p:nvPicPr>
          <p:cNvPr id="5" name="Picture 1"/>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848600" y="5677062"/>
            <a:ext cx="1065960" cy="933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038607840"/>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944562"/>
          </a:xfrm>
        </p:spPr>
        <p:txBody>
          <a:bodyPr>
            <a:normAutofit/>
          </a:bodyPr>
          <a:lstStyle/>
          <a:p>
            <a:r>
              <a:rPr lang="en-US" sz="3600" b="1" dirty="0" smtClean="0">
                <a:solidFill>
                  <a:schemeClr val="accent3">
                    <a:lumMod val="75000"/>
                  </a:schemeClr>
                </a:solidFill>
              </a:rPr>
              <a:t>Activity #1</a:t>
            </a:r>
            <a:endParaRPr lang="en-US" sz="3600" b="1" dirty="0">
              <a:solidFill>
                <a:schemeClr val="accent3">
                  <a:lumMod val="75000"/>
                </a:schemeClr>
              </a:solidFill>
            </a:endParaRPr>
          </a:p>
        </p:txBody>
      </p:sp>
      <p:sp>
        <p:nvSpPr>
          <p:cNvPr id="3" name="Content Placeholder 2"/>
          <p:cNvSpPr>
            <a:spLocks noGrp="1"/>
          </p:cNvSpPr>
          <p:nvPr>
            <p:ph idx="1"/>
          </p:nvPr>
        </p:nvSpPr>
        <p:spPr>
          <a:xfrm>
            <a:off x="381000" y="1219201"/>
            <a:ext cx="4191000" cy="3200400"/>
          </a:xfrm>
        </p:spPr>
        <p:txBody>
          <a:bodyPr>
            <a:normAutofit fontScale="92500"/>
          </a:bodyPr>
          <a:lstStyle/>
          <a:p>
            <a:pPr marL="0" indent="0" algn="ctr">
              <a:buNone/>
            </a:pPr>
            <a:r>
              <a:rPr lang="en-US" b="1" dirty="0" smtClean="0">
                <a:solidFill>
                  <a:schemeClr val="tx2"/>
                </a:solidFill>
              </a:rPr>
              <a:t>My Grandmother’s Hair</a:t>
            </a:r>
          </a:p>
          <a:p>
            <a:pPr marL="0" indent="0">
              <a:buNone/>
            </a:pPr>
            <a:r>
              <a:rPr lang="en-US" dirty="0" smtClean="0"/>
              <a:t>As a small group, read “My Grandmother’s Hair” and answer the three questions provided at the bottom of the page…</a:t>
            </a:r>
          </a:p>
          <a:p>
            <a:pPr marL="0" indent="0">
              <a:buNone/>
            </a:pPr>
            <a:endParaRPr lang="en-US" dirty="0">
              <a:solidFill>
                <a:schemeClr val="tx2"/>
              </a:solidFill>
            </a:endParaRPr>
          </a:p>
          <a:p>
            <a:pPr marL="0" indent="0">
              <a:buNone/>
            </a:pPr>
            <a:endParaRPr lang="en-US" dirty="0">
              <a:solidFill>
                <a:schemeClr val="tx2"/>
              </a:solidFill>
            </a:endParaRPr>
          </a:p>
        </p:txBody>
      </p:sp>
      <p:pic>
        <p:nvPicPr>
          <p:cNvPr id="6" name="Picture 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848600" y="5677062"/>
            <a:ext cx="1065960" cy="933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26"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029200" y="1026054"/>
            <a:ext cx="3199980" cy="4772025"/>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8" name="Picture 4" descr="http://www.oitzarisme.ro/wp-content/Chesaru7.jp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838200" y="4191000"/>
            <a:ext cx="3352800" cy="223520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49920153"/>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200" b="1" dirty="0" smtClean="0">
                <a:solidFill>
                  <a:schemeClr val="accent3">
                    <a:lumMod val="75000"/>
                  </a:schemeClr>
                </a:solidFill>
              </a:rPr>
              <a:t>Discussion</a:t>
            </a:r>
            <a:endParaRPr lang="en-US" sz="3200" b="1" dirty="0">
              <a:solidFill>
                <a:schemeClr val="accent3">
                  <a:lumMod val="75000"/>
                </a:schemeClr>
              </a:solidFill>
            </a:endParaRPr>
          </a:p>
        </p:txBody>
      </p:sp>
      <p:sp>
        <p:nvSpPr>
          <p:cNvPr id="3" name="Content Placeholder 2"/>
          <p:cNvSpPr>
            <a:spLocks noGrp="1"/>
          </p:cNvSpPr>
          <p:nvPr>
            <p:ph idx="1"/>
          </p:nvPr>
        </p:nvSpPr>
        <p:spPr>
          <a:xfrm>
            <a:off x="457200" y="1371600"/>
            <a:ext cx="8229600" cy="4754563"/>
          </a:xfrm>
        </p:spPr>
        <p:txBody>
          <a:bodyPr>
            <a:normAutofit/>
          </a:bodyPr>
          <a:lstStyle/>
          <a:p>
            <a:r>
              <a:rPr lang="en-US" dirty="0"/>
              <a:t>On a scale of 1 to 10, how would you rate the overall complexity of this text</a:t>
            </a:r>
            <a:r>
              <a:rPr lang="en-US" dirty="0" smtClean="0"/>
              <a:t>?</a:t>
            </a:r>
            <a:endParaRPr lang="en-US" dirty="0"/>
          </a:p>
          <a:p>
            <a:r>
              <a:rPr lang="en-US" dirty="0"/>
              <a:t>What features of this text support your rating of its complexity?</a:t>
            </a:r>
          </a:p>
          <a:p>
            <a:r>
              <a:rPr lang="en-US" dirty="0"/>
              <a:t> </a:t>
            </a:r>
            <a:r>
              <a:rPr lang="en-US" dirty="0" smtClean="0"/>
              <a:t>At </a:t>
            </a:r>
            <a:r>
              <a:rPr lang="en-US" dirty="0"/>
              <a:t>what grade level might this text be appropriate for instruction? Why?</a:t>
            </a:r>
          </a:p>
          <a:p>
            <a:endParaRPr lang="en-US" dirty="0"/>
          </a:p>
        </p:txBody>
      </p:sp>
      <p:pic>
        <p:nvPicPr>
          <p:cNvPr id="4" name="Picture 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543800" y="5410200"/>
            <a:ext cx="1370760" cy="1200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038486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600" b="1" dirty="0" smtClean="0">
                <a:solidFill>
                  <a:schemeClr val="accent3"/>
                </a:solidFill>
                <a:latin typeface="+mn-lt"/>
              </a:rPr>
              <a:t>Video Overview of Text Complexity</a:t>
            </a:r>
            <a:endParaRPr lang="en-US" sz="3600" b="1" dirty="0">
              <a:solidFill>
                <a:schemeClr val="accent3"/>
              </a:solidFill>
              <a:latin typeface="+mn-lt"/>
            </a:endParaRPr>
          </a:p>
        </p:txBody>
      </p:sp>
      <p:pic>
        <p:nvPicPr>
          <p:cNvPr id="4" name="Q0uZwDP6cGo?version=3&amp;hl=en_US&amp;rel=0"/>
          <p:cNvPicPr>
            <a:picLocks noGrp="1" noRot="1" noChangeAspect="1"/>
          </p:cNvPicPr>
          <p:nvPr>
            <p:ph idx="1"/>
            <a:videoFile r:link="rId1"/>
          </p:nvPr>
        </p:nvPicPr>
        <p:blipFill>
          <a:blip r:embed="rId4"/>
          <a:stretch>
            <a:fillRect/>
          </a:stretch>
        </p:blipFill>
        <p:spPr>
          <a:xfrm>
            <a:off x="0" y="1371600"/>
            <a:ext cx="9144000" cy="5448300"/>
          </a:xfrm>
          <a:prstGeom prst="rect">
            <a:avLst/>
          </a:prstGeom>
        </p:spPr>
      </p:pic>
    </p:spTree>
    <p:extLst>
      <p:ext uri="{BB962C8B-B14F-4D97-AF65-F5344CB8AC3E}">
        <p14:creationId xmlns:p14="http://schemas.microsoft.com/office/powerpoint/2010/main" val="182312906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4"/>
                </p:tgtEl>
              </p:cMediaNode>
            </p:video>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274638"/>
            <a:ext cx="9144000" cy="1143000"/>
          </a:xfrm>
        </p:spPr>
        <p:txBody>
          <a:bodyPr>
            <a:normAutofit/>
          </a:bodyPr>
          <a:lstStyle/>
          <a:p>
            <a:r>
              <a:rPr lang="en-US" sz="3600" b="1" dirty="0" smtClean="0">
                <a:solidFill>
                  <a:schemeClr val="accent3">
                    <a:lumMod val="75000"/>
                  </a:schemeClr>
                </a:solidFill>
              </a:rPr>
              <a:t>Text Complexity – Why Is This Important?</a:t>
            </a:r>
            <a:endParaRPr lang="en-US" sz="3600" b="1" dirty="0">
              <a:solidFill>
                <a:schemeClr val="accent3">
                  <a:lumMod val="75000"/>
                </a:schemeClr>
              </a:solidFill>
            </a:endParaRPr>
          </a:p>
        </p:txBody>
      </p:sp>
      <p:sp>
        <p:nvSpPr>
          <p:cNvPr id="3" name="Content Placeholder 2"/>
          <p:cNvSpPr>
            <a:spLocks noGrp="1"/>
          </p:cNvSpPr>
          <p:nvPr>
            <p:ph idx="1"/>
          </p:nvPr>
        </p:nvSpPr>
        <p:spPr>
          <a:xfrm>
            <a:off x="228600" y="1371600"/>
            <a:ext cx="8686800" cy="4876800"/>
          </a:xfrm>
        </p:spPr>
        <p:txBody>
          <a:bodyPr>
            <a:noAutofit/>
          </a:bodyPr>
          <a:lstStyle/>
          <a:p>
            <a:pPr>
              <a:spcAft>
                <a:spcPts val="1400"/>
              </a:spcAft>
              <a:buFont typeface="Wingdings" pitchFamily="2" charset="2"/>
              <a:buChar char="Ø"/>
            </a:pPr>
            <a:r>
              <a:rPr lang="en-US" sz="2400" dirty="0" smtClean="0">
                <a:ea typeface="ＭＳ Ｐゴシック" pitchFamily="34" charset="-128"/>
              </a:rPr>
              <a:t>Complexity of texts students are expected to read is below what is required to achieve college and career readiness:</a:t>
            </a:r>
          </a:p>
          <a:p>
            <a:pPr lvl="1">
              <a:spcAft>
                <a:spcPts val="400"/>
              </a:spcAft>
            </a:pPr>
            <a:r>
              <a:rPr lang="en-US" sz="2400" dirty="0" smtClean="0">
                <a:ea typeface="ＭＳ Ｐゴシック" pitchFamily="34" charset="-128"/>
              </a:rPr>
              <a:t>High school textbooks have </a:t>
            </a:r>
            <a:r>
              <a:rPr lang="en-US" sz="2400" i="1" dirty="0" smtClean="0">
                <a:ea typeface="ＭＳ Ｐゴシック" pitchFamily="34" charset="-128"/>
              </a:rPr>
              <a:t>declined</a:t>
            </a:r>
            <a:r>
              <a:rPr lang="en-US" sz="2400" dirty="0" smtClean="0">
                <a:ea typeface="ＭＳ Ｐゴシック" pitchFamily="34" charset="-128"/>
              </a:rPr>
              <a:t> in all subject areas over the last several decades</a:t>
            </a:r>
          </a:p>
          <a:p>
            <a:pPr lvl="1">
              <a:spcAft>
                <a:spcPts val="400"/>
              </a:spcAft>
            </a:pPr>
            <a:r>
              <a:rPr lang="en-US" sz="2400" dirty="0" smtClean="0">
                <a:ea typeface="ＭＳ Ｐゴシック" pitchFamily="34" charset="-128"/>
              </a:rPr>
              <a:t>Average length of sentences in K-8 textbooks has </a:t>
            </a:r>
            <a:r>
              <a:rPr lang="en-US" sz="2400" i="1" dirty="0" smtClean="0">
                <a:ea typeface="ＭＳ Ｐゴシック" pitchFamily="34" charset="-128"/>
              </a:rPr>
              <a:t>declined</a:t>
            </a:r>
            <a:r>
              <a:rPr lang="en-US" sz="2400" dirty="0" smtClean="0">
                <a:ea typeface="ＭＳ Ｐゴシック" pitchFamily="34" charset="-128"/>
              </a:rPr>
              <a:t> from 20 to 14 words</a:t>
            </a:r>
          </a:p>
          <a:p>
            <a:pPr lvl="1">
              <a:spcAft>
                <a:spcPts val="400"/>
              </a:spcAft>
            </a:pPr>
            <a:r>
              <a:rPr lang="en-US" sz="2400" dirty="0" smtClean="0">
                <a:ea typeface="ＭＳ Ｐゴシック" pitchFamily="34" charset="-128"/>
              </a:rPr>
              <a:t>Vocabulary demands have </a:t>
            </a:r>
            <a:r>
              <a:rPr lang="en-US" sz="2400" i="1" dirty="0" smtClean="0">
                <a:ea typeface="ＭＳ Ｐゴシック" pitchFamily="34" charset="-128"/>
              </a:rPr>
              <a:t>declined </a:t>
            </a:r>
            <a:r>
              <a:rPr lang="en-US" sz="2400" dirty="0" smtClean="0">
                <a:ea typeface="ＭＳ Ｐゴシック" pitchFamily="34" charset="-128"/>
              </a:rPr>
              <a:t>since the 1960s:</a:t>
            </a:r>
          </a:p>
          <a:p>
            <a:pPr lvl="2">
              <a:spcAft>
                <a:spcPts val="400"/>
              </a:spcAft>
            </a:pPr>
            <a:r>
              <a:rPr lang="en-US" dirty="0" smtClean="0">
                <a:ea typeface="ＭＳ Ｐゴシック" pitchFamily="34" charset="-128"/>
              </a:rPr>
              <a:t>8</a:t>
            </a:r>
            <a:r>
              <a:rPr lang="en-US" baseline="30000" dirty="0" smtClean="0">
                <a:ea typeface="ＭＳ Ｐゴシック" pitchFamily="34" charset="-128"/>
              </a:rPr>
              <a:t>th</a:t>
            </a:r>
            <a:r>
              <a:rPr lang="en-US" dirty="0" smtClean="0">
                <a:ea typeface="ＭＳ Ｐゴシック" pitchFamily="34" charset="-128"/>
              </a:rPr>
              <a:t> grade textbooks = former 5</a:t>
            </a:r>
            <a:r>
              <a:rPr lang="en-US" baseline="30000" dirty="0" smtClean="0">
                <a:ea typeface="ＭＳ Ｐゴシック" pitchFamily="34" charset="-128"/>
              </a:rPr>
              <a:t>th</a:t>
            </a:r>
            <a:r>
              <a:rPr lang="en-US" dirty="0" smtClean="0">
                <a:ea typeface="ＭＳ Ｐゴシック" pitchFamily="34" charset="-128"/>
              </a:rPr>
              <a:t> grade texts</a:t>
            </a:r>
          </a:p>
          <a:p>
            <a:pPr lvl="2">
              <a:spcAft>
                <a:spcPts val="400"/>
              </a:spcAft>
            </a:pPr>
            <a:r>
              <a:rPr lang="en-US" dirty="0" smtClean="0">
                <a:ea typeface="ＭＳ Ｐゴシック" pitchFamily="34" charset="-128"/>
              </a:rPr>
              <a:t>12</a:t>
            </a:r>
            <a:r>
              <a:rPr lang="en-US" baseline="30000" dirty="0" smtClean="0">
                <a:ea typeface="ＭＳ Ｐゴシック" pitchFamily="34" charset="-128"/>
              </a:rPr>
              <a:t>th</a:t>
            </a:r>
            <a:r>
              <a:rPr lang="en-US" dirty="0" smtClean="0">
                <a:ea typeface="ＭＳ Ｐゴシック" pitchFamily="34" charset="-128"/>
              </a:rPr>
              <a:t> grade anthologies = former 7</a:t>
            </a:r>
            <a:r>
              <a:rPr lang="en-US" baseline="30000" dirty="0" smtClean="0">
                <a:ea typeface="ＭＳ Ｐゴシック" pitchFamily="34" charset="-128"/>
              </a:rPr>
              <a:t>th</a:t>
            </a:r>
            <a:r>
              <a:rPr lang="en-US" dirty="0" smtClean="0">
                <a:ea typeface="ＭＳ Ｐゴシック" pitchFamily="34" charset="-128"/>
              </a:rPr>
              <a:t> grade texts</a:t>
            </a:r>
          </a:p>
          <a:p>
            <a:pPr>
              <a:spcAft>
                <a:spcPts val="1400"/>
              </a:spcAft>
              <a:buFont typeface="Wingdings" pitchFamily="2" charset="2"/>
              <a:buChar char="Ø"/>
            </a:pPr>
            <a:r>
              <a:rPr lang="en-US" sz="2400" dirty="0" smtClean="0">
                <a:ea typeface="ＭＳ Ｐゴシック" pitchFamily="34" charset="-128"/>
              </a:rPr>
              <a:t>Complexity of college and career texts has remained steady or increased, resulting in a gap</a:t>
            </a:r>
            <a:endParaRPr lang="en-US" sz="2400" dirty="0"/>
          </a:p>
        </p:txBody>
      </p:sp>
      <p:pic>
        <p:nvPicPr>
          <p:cNvPr id="4" name="Picture 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153399" y="5937860"/>
            <a:ext cx="768087" cy="672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615350009"/>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868362"/>
          </a:xfrm>
        </p:spPr>
        <p:txBody>
          <a:bodyPr>
            <a:normAutofit/>
          </a:bodyPr>
          <a:lstStyle/>
          <a:p>
            <a:r>
              <a:rPr lang="en-US" sz="3600" b="1" dirty="0" smtClean="0">
                <a:solidFill>
                  <a:schemeClr val="accent3">
                    <a:lumMod val="75000"/>
                  </a:schemeClr>
                </a:solidFill>
              </a:rPr>
              <a:t>Text Complexity Gap</a:t>
            </a:r>
            <a:endParaRPr lang="en-US" sz="3600" b="1" dirty="0">
              <a:solidFill>
                <a:schemeClr val="accent3">
                  <a:lumMod val="75000"/>
                </a:schemeClr>
              </a:solidFill>
            </a:endParaRPr>
          </a:p>
        </p:txBody>
      </p:sp>
      <p:sp>
        <p:nvSpPr>
          <p:cNvPr id="3" name="Content Placeholder 2"/>
          <p:cNvSpPr>
            <a:spLocks noGrp="1"/>
          </p:cNvSpPr>
          <p:nvPr>
            <p:ph idx="1"/>
          </p:nvPr>
        </p:nvSpPr>
        <p:spPr/>
        <p:txBody>
          <a:bodyPr/>
          <a:lstStyle/>
          <a:p>
            <a:endParaRPr lang="en-US" dirty="0"/>
          </a:p>
        </p:txBody>
      </p:sp>
      <p:grpSp>
        <p:nvGrpSpPr>
          <p:cNvPr id="4" name="Group 11"/>
          <p:cNvGrpSpPr>
            <a:grpSpLocks/>
          </p:cNvGrpSpPr>
          <p:nvPr/>
        </p:nvGrpSpPr>
        <p:grpSpPr bwMode="auto">
          <a:xfrm>
            <a:off x="234950" y="1066800"/>
            <a:ext cx="8680450" cy="5251450"/>
            <a:chOff x="292" y="700"/>
            <a:chExt cx="5144" cy="2298"/>
          </a:xfrm>
        </p:grpSpPr>
        <p:pic>
          <p:nvPicPr>
            <p:cNvPr id="5" name="Picture 9" descr="CCR-Article—Figure-1"/>
            <p:cNvPicPr>
              <a:picLocks noChangeAspect="1" noChangeArrowheads="1"/>
            </p:cNvPicPr>
            <p:nvPr/>
          </p:nvPicPr>
          <p:blipFill>
            <a:blip r:embed="rId2">
              <a:extLst>
                <a:ext uri="{28A0092B-C50C-407E-A947-70E740481C1C}">
                  <a14:useLocalDpi xmlns:a14="http://schemas.microsoft.com/office/drawing/2010/main" val="0"/>
                </a:ext>
              </a:extLst>
            </a:blip>
            <a:srcRect t="520"/>
            <a:stretch>
              <a:fillRect/>
            </a:stretch>
          </p:blipFill>
          <p:spPr bwMode="auto">
            <a:xfrm>
              <a:off x="300" y="702"/>
              <a:ext cx="5136" cy="22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Rectangle 10"/>
            <p:cNvSpPr>
              <a:spLocks noChangeArrowheads="1"/>
            </p:cNvSpPr>
            <p:nvPr/>
          </p:nvSpPr>
          <p:spPr bwMode="auto">
            <a:xfrm>
              <a:off x="292" y="700"/>
              <a:ext cx="5144" cy="2292"/>
            </a:xfrm>
            <a:prstGeom prst="rect">
              <a:avLst/>
            </a:prstGeom>
            <a:noFill/>
            <a:ln w="12700">
              <a:solidFill>
                <a:srgbClr val="0060A1"/>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p>
              <a:endParaRPr lang="en-US"/>
            </a:p>
          </p:txBody>
        </p:sp>
      </p:grpSp>
      <p:pic>
        <p:nvPicPr>
          <p:cNvPr id="7" name="Picture 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34950" y="5982006"/>
            <a:ext cx="768087" cy="672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947426801"/>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274638"/>
            <a:ext cx="9144000" cy="1143000"/>
          </a:xfrm>
        </p:spPr>
        <p:txBody>
          <a:bodyPr>
            <a:normAutofit/>
          </a:bodyPr>
          <a:lstStyle/>
          <a:p>
            <a:r>
              <a:rPr lang="en-US" sz="3600" b="1" dirty="0" smtClean="0">
                <a:solidFill>
                  <a:schemeClr val="accent3">
                    <a:lumMod val="75000"/>
                  </a:schemeClr>
                </a:solidFill>
              </a:rPr>
              <a:t>Why Should We Worry about This Gap?</a:t>
            </a:r>
            <a:endParaRPr lang="en-US" sz="3600" b="1" dirty="0">
              <a:solidFill>
                <a:schemeClr val="accent3">
                  <a:lumMod val="75000"/>
                </a:schemeClr>
              </a:solidFill>
            </a:endParaRPr>
          </a:p>
        </p:txBody>
      </p:sp>
      <p:sp>
        <p:nvSpPr>
          <p:cNvPr id="4" name="Content Placeholder 2"/>
          <p:cNvSpPr>
            <a:spLocks noGrp="1"/>
          </p:cNvSpPr>
          <p:nvPr>
            <p:ph idx="1"/>
          </p:nvPr>
        </p:nvSpPr>
        <p:spPr>
          <a:xfrm>
            <a:off x="457200" y="1600200"/>
            <a:ext cx="8229600" cy="5105400"/>
          </a:xfrm>
        </p:spPr>
        <p:txBody>
          <a:bodyPr>
            <a:noAutofit/>
          </a:bodyPr>
          <a:lstStyle/>
          <a:p>
            <a:pPr>
              <a:lnSpc>
                <a:spcPct val="90000"/>
              </a:lnSpc>
              <a:spcAft>
                <a:spcPts val="1800"/>
              </a:spcAft>
              <a:defRPr/>
            </a:pPr>
            <a:r>
              <a:rPr lang="en-US" sz="2800" dirty="0" smtClean="0">
                <a:cs typeface="Century Gothic"/>
              </a:rPr>
              <a:t>Too many students are reading at too low a level (&lt;50% of high school graduates can read sufficiently complex texts)</a:t>
            </a:r>
          </a:p>
          <a:p>
            <a:pPr>
              <a:lnSpc>
                <a:spcPct val="90000"/>
              </a:lnSpc>
              <a:spcAft>
                <a:spcPts val="1800"/>
              </a:spcAft>
              <a:defRPr/>
            </a:pPr>
            <a:r>
              <a:rPr lang="en-US" sz="2800" dirty="0" smtClean="0">
                <a:cs typeface="Century Gothic"/>
              </a:rPr>
              <a:t>The complexity of what students can read and comprehend is the single greatest predictor of success in college (ACT study)</a:t>
            </a:r>
          </a:p>
          <a:p>
            <a:pPr lvl="1">
              <a:lnSpc>
                <a:spcPct val="90000"/>
              </a:lnSpc>
              <a:spcAft>
                <a:spcPts val="600"/>
              </a:spcAft>
              <a:defRPr/>
            </a:pPr>
            <a:r>
              <a:rPr lang="en-US" dirty="0" smtClean="0">
                <a:cs typeface="Century Gothic"/>
              </a:rPr>
              <a:t>Question type (main idea, word meanings, details) is NOT the chief differentiator</a:t>
            </a:r>
          </a:p>
          <a:p>
            <a:pPr lvl="1">
              <a:lnSpc>
                <a:spcPct val="90000"/>
              </a:lnSpc>
              <a:spcAft>
                <a:spcPts val="600"/>
              </a:spcAft>
              <a:defRPr/>
            </a:pPr>
            <a:r>
              <a:rPr lang="en-US" dirty="0" smtClean="0">
                <a:cs typeface="Century Gothic"/>
              </a:rPr>
              <a:t>Question level (higher order vs. lower order; literal vs. inferential) is NOT the chief differentiator either </a:t>
            </a:r>
          </a:p>
        </p:txBody>
      </p:sp>
      <p:pic>
        <p:nvPicPr>
          <p:cNvPr id="5" name="Picture 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153400" y="5927165"/>
            <a:ext cx="768087" cy="672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37133392"/>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3855" y="1096962"/>
            <a:ext cx="9157855" cy="5761037"/>
          </a:xfrm>
        </p:spPr>
      </p:pic>
      <p:sp>
        <p:nvSpPr>
          <p:cNvPr id="5" name="Title 1"/>
          <p:cNvSpPr txBox="1">
            <a:spLocks/>
          </p:cNvSpPr>
          <p:nvPr/>
        </p:nvSpPr>
        <p:spPr>
          <a:xfrm>
            <a:off x="0" y="76200"/>
            <a:ext cx="9144000" cy="1020762"/>
          </a:xfrm>
          <a:prstGeom prst="rect">
            <a:avLst/>
          </a:prstGeom>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US" sz="3600" b="1" dirty="0" smtClean="0">
                <a:solidFill>
                  <a:schemeClr val="accent3">
                    <a:lumMod val="75000"/>
                  </a:schemeClr>
                </a:solidFill>
              </a:rPr>
              <a:t>Why Should We Worry about This Gap?</a:t>
            </a:r>
            <a:endParaRPr lang="en-US" sz="3600" b="1" dirty="0">
              <a:solidFill>
                <a:schemeClr val="accent3">
                  <a:lumMod val="75000"/>
                </a:schemeClr>
              </a:solidFill>
            </a:endParaRPr>
          </a:p>
        </p:txBody>
      </p:sp>
    </p:spTree>
    <p:extLst>
      <p:ext uri="{BB962C8B-B14F-4D97-AF65-F5344CB8AC3E}">
        <p14:creationId xmlns:p14="http://schemas.microsoft.com/office/powerpoint/2010/main" val="2743302466"/>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71055" y="152400"/>
            <a:ext cx="8229600" cy="792162"/>
          </a:xfrm>
        </p:spPr>
        <p:txBody>
          <a:bodyPr>
            <a:normAutofit/>
          </a:bodyPr>
          <a:lstStyle/>
          <a:p>
            <a:r>
              <a:rPr lang="en-US" sz="3600" b="1" dirty="0" smtClean="0">
                <a:solidFill>
                  <a:schemeClr val="accent3">
                    <a:lumMod val="75000"/>
                  </a:schemeClr>
                </a:solidFill>
              </a:rPr>
              <a:t>How Do We Address This Gap?</a:t>
            </a:r>
            <a:endParaRPr lang="en-US" sz="3600" b="1" dirty="0">
              <a:solidFill>
                <a:schemeClr val="accent3">
                  <a:lumMod val="75000"/>
                </a:schemeClr>
              </a:solidFill>
            </a:endParaRPr>
          </a:p>
        </p:txBody>
      </p:sp>
      <p:pic>
        <p:nvPicPr>
          <p:cNvPr id="512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286000" y="1011381"/>
            <a:ext cx="4508786" cy="5491627"/>
          </a:xfrm>
          <a:prstGeom prst="rect">
            <a:avLst/>
          </a:prstGeom>
          <a:noFill/>
          <a:ln w="12700">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7" name="Picture 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153400" y="5927165"/>
            <a:ext cx="768087" cy="672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61427342"/>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Isosceles Triangle 15"/>
          <p:cNvSpPr/>
          <p:nvPr/>
        </p:nvSpPr>
        <p:spPr>
          <a:xfrm rot="10800000">
            <a:off x="634682" y="1795089"/>
            <a:ext cx="7761554" cy="3697898"/>
          </a:xfrm>
          <a:prstGeom prst="triangle">
            <a:avLst>
              <a:gd name="adj" fmla="val 0"/>
            </a:avLst>
          </a:prstGeom>
          <a:gradFill flip="none" rotWithShape="1">
            <a:gsLst>
              <a:gs pos="0">
                <a:srgbClr val="5E9EFF"/>
              </a:gs>
              <a:gs pos="39999">
                <a:srgbClr val="85C2FF"/>
              </a:gs>
              <a:gs pos="70000">
                <a:srgbClr val="C4D6EB"/>
              </a:gs>
              <a:gs pos="100000">
                <a:srgbClr val="FFEBFA"/>
              </a:gs>
            </a:gsLst>
            <a:lin ang="18900000" scaled="0"/>
            <a:tileRect/>
          </a:gradFill>
          <a:ln>
            <a:solidFill>
              <a:schemeClr val="accent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Title 1"/>
          <p:cNvSpPr txBox="1">
            <a:spLocks/>
          </p:cNvSpPr>
          <p:nvPr/>
        </p:nvSpPr>
        <p:spPr>
          <a:xfrm>
            <a:off x="0" y="152400"/>
            <a:ext cx="9144000" cy="792162"/>
          </a:xfrm>
          <a:prstGeom prst="rect">
            <a:avLst/>
          </a:prstGeom>
        </p:spPr>
        <p:txBody>
          <a:bodyPr>
            <a:normAutofit fontScale="92500"/>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US" sz="3600" b="1" dirty="0" smtClean="0">
                <a:solidFill>
                  <a:schemeClr val="accent3">
                    <a:lumMod val="75000"/>
                  </a:schemeClr>
                </a:solidFill>
              </a:rPr>
              <a:t>How Should Instruction Address Text Complexity?</a:t>
            </a:r>
            <a:endParaRPr lang="en-US" sz="3600" b="1" dirty="0">
              <a:solidFill>
                <a:schemeClr val="accent3">
                  <a:lumMod val="75000"/>
                </a:schemeClr>
              </a:solidFill>
            </a:endParaRPr>
          </a:p>
        </p:txBody>
      </p:sp>
      <p:sp>
        <p:nvSpPr>
          <p:cNvPr id="5" name="Isosceles Triangle 4"/>
          <p:cNvSpPr/>
          <p:nvPr/>
        </p:nvSpPr>
        <p:spPr>
          <a:xfrm>
            <a:off x="685800" y="1819968"/>
            <a:ext cx="7840133" cy="3680962"/>
          </a:xfrm>
          <a:prstGeom prst="triangle">
            <a:avLst>
              <a:gd name="adj" fmla="val 0"/>
            </a:avLst>
          </a:prstGeom>
          <a:gradFill flip="none" rotWithShape="1">
            <a:gsLst>
              <a:gs pos="0">
                <a:srgbClr val="DDEBCF"/>
              </a:gs>
              <a:gs pos="50000">
                <a:srgbClr val="9CB86E"/>
              </a:gs>
              <a:gs pos="100000">
                <a:srgbClr val="156B13"/>
              </a:gs>
            </a:gsLst>
            <a:lin ang="18900000" scaled="0"/>
            <a:tileRect/>
          </a:gradFill>
          <a:ln>
            <a:solidFill>
              <a:schemeClr val="accent3">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cxnSp>
        <p:nvCxnSpPr>
          <p:cNvPr id="10" name="Straight Connector 9"/>
          <p:cNvCxnSpPr/>
          <p:nvPr/>
        </p:nvCxnSpPr>
        <p:spPr>
          <a:xfrm>
            <a:off x="3253648" y="1852462"/>
            <a:ext cx="0" cy="3648243"/>
          </a:xfrm>
          <a:prstGeom prst="line">
            <a:avLst/>
          </a:prstGeom>
          <a:ln w="50800">
            <a:solidFill>
              <a:schemeClr val="tx1"/>
            </a:solidFill>
            <a:prstDash val="dash"/>
          </a:ln>
        </p:spPr>
        <p:style>
          <a:lnRef idx="1">
            <a:schemeClr val="accent1"/>
          </a:lnRef>
          <a:fillRef idx="0">
            <a:schemeClr val="accent1"/>
          </a:fillRef>
          <a:effectRef idx="0">
            <a:schemeClr val="accent1"/>
          </a:effectRef>
          <a:fontRef idx="minor">
            <a:schemeClr val="tx1"/>
          </a:fontRef>
        </p:style>
      </p:cxnSp>
      <p:cxnSp>
        <p:nvCxnSpPr>
          <p:cNvPr id="11" name="Straight Connector 10"/>
          <p:cNvCxnSpPr/>
          <p:nvPr/>
        </p:nvCxnSpPr>
        <p:spPr>
          <a:xfrm>
            <a:off x="5965466" y="1852462"/>
            <a:ext cx="0" cy="3640227"/>
          </a:xfrm>
          <a:prstGeom prst="line">
            <a:avLst/>
          </a:prstGeom>
          <a:ln w="50800">
            <a:solidFill>
              <a:schemeClr val="tx1"/>
            </a:solidFill>
            <a:prstDash val="dash"/>
          </a:ln>
        </p:spPr>
        <p:style>
          <a:lnRef idx="1">
            <a:schemeClr val="accent1"/>
          </a:lnRef>
          <a:fillRef idx="0">
            <a:schemeClr val="accent1"/>
          </a:fillRef>
          <a:effectRef idx="0">
            <a:schemeClr val="accent1"/>
          </a:effectRef>
          <a:fontRef idx="minor">
            <a:schemeClr val="tx1"/>
          </a:fontRef>
        </p:style>
      </p:cxnSp>
      <p:sp>
        <p:nvSpPr>
          <p:cNvPr id="18" name="TextBox 17"/>
          <p:cNvSpPr txBox="1"/>
          <p:nvPr/>
        </p:nvSpPr>
        <p:spPr>
          <a:xfrm>
            <a:off x="424932" y="944562"/>
            <a:ext cx="8252006" cy="646331"/>
          </a:xfrm>
          <a:prstGeom prst="rect">
            <a:avLst/>
          </a:prstGeom>
          <a:noFill/>
        </p:spPr>
        <p:txBody>
          <a:bodyPr wrap="square" rtlCol="0">
            <a:spAutoFit/>
          </a:bodyPr>
          <a:lstStyle/>
          <a:p>
            <a:pPr algn="ctr"/>
            <a:r>
              <a:rPr lang="en-US" sz="3600" b="1" dirty="0" smtClean="0">
                <a:solidFill>
                  <a:schemeClr val="tx2"/>
                </a:solidFill>
              </a:rPr>
              <a:t>RA! RA! RA! Reading!</a:t>
            </a:r>
            <a:endParaRPr lang="en-US" sz="3600" b="1" dirty="0">
              <a:solidFill>
                <a:schemeClr val="tx2"/>
              </a:solidFill>
            </a:endParaRPr>
          </a:p>
        </p:txBody>
      </p:sp>
      <p:sp>
        <p:nvSpPr>
          <p:cNvPr id="20" name="Right Arrow 19"/>
          <p:cNvSpPr/>
          <p:nvPr/>
        </p:nvSpPr>
        <p:spPr>
          <a:xfrm>
            <a:off x="794265" y="5486400"/>
            <a:ext cx="7635838" cy="321734"/>
          </a:xfrm>
          <a:prstGeom prst="rightArrow">
            <a:avLst/>
          </a:prstGeom>
          <a:gradFill flip="none" rotWithShape="1">
            <a:gsLst>
              <a:gs pos="0">
                <a:srgbClr val="000000"/>
              </a:gs>
              <a:gs pos="39999">
                <a:schemeClr val="bg1">
                  <a:lumMod val="50000"/>
                </a:schemeClr>
              </a:gs>
              <a:gs pos="70000">
                <a:schemeClr val="bg1">
                  <a:lumMod val="75000"/>
                </a:schemeClr>
              </a:gs>
              <a:gs pos="88000">
                <a:schemeClr val="bg1">
                  <a:lumMod val="85000"/>
                </a:schemeClr>
              </a:gs>
              <a:gs pos="100000">
                <a:schemeClr val="bg1">
                  <a:lumMod val="95000"/>
                </a:schemeClr>
              </a:gs>
            </a:gsLst>
            <a:lin ang="10800000" scaled="1"/>
            <a:tileRect/>
          </a:gra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31" name="Group 30"/>
          <p:cNvGrpSpPr/>
          <p:nvPr/>
        </p:nvGrpSpPr>
        <p:grpSpPr>
          <a:xfrm>
            <a:off x="685800" y="1832412"/>
            <a:ext cx="7744303" cy="3648926"/>
            <a:chOff x="1397000" y="1708665"/>
            <a:chExt cx="6565901" cy="3600375"/>
          </a:xfrm>
        </p:grpSpPr>
        <p:grpSp>
          <p:nvGrpSpPr>
            <p:cNvPr id="30" name="Group 29"/>
            <p:cNvGrpSpPr/>
            <p:nvPr/>
          </p:nvGrpSpPr>
          <p:grpSpPr>
            <a:xfrm>
              <a:off x="1397000" y="1708665"/>
              <a:ext cx="4461933" cy="3600375"/>
              <a:chOff x="1397000" y="1708665"/>
              <a:chExt cx="4461933" cy="3600375"/>
            </a:xfrm>
          </p:grpSpPr>
          <p:sp>
            <p:nvSpPr>
              <p:cNvPr id="17" name="TextBox 16"/>
              <p:cNvSpPr txBox="1"/>
              <p:nvPr/>
            </p:nvSpPr>
            <p:spPr>
              <a:xfrm>
                <a:off x="1397000" y="1725599"/>
                <a:ext cx="2108200" cy="3583441"/>
              </a:xfrm>
              <a:prstGeom prst="rect">
                <a:avLst/>
              </a:prstGeom>
              <a:solidFill>
                <a:schemeClr val="bg1">
                  <a:lumMod val="95000"/>
                  <a:alpha val="25000"/>
                </a:schemeClr>
              </a:solidFill>
            </p:spPr>
            <p:txBody>
              <a:bodyPr wrap="square" rtlCol="0">
                <a:spAutoFit/>
              </a:bodyPr>
              <a:lstStyle/>
              <a:p>
                <a:pPr algn="ctr"/>
                <a:endParaRPr lang="en-US" sz="2400" b="1" u="sng" dirty="0" smtClean="0"/>
              </a:p>
              <a:p>
                <a:pPr algn="ctr"/>
                <a:endParaRPr lang="en-US" sz="2400" b="1" u="sng" dirty="0"/>
              </a:p>
              <a:p>
                <a:pPr algn="ctr"/>
                <a:r>
                  <a:rPr lang="en-US" sz="2400" b="1" u="sng" dirty="0" smtClean="0"/>
                  <a:t>R</a:t>
                </a:r>
                <a:r>
                  <a:rPr lang="en-US" sz="2400" b="1" dirty="0" smtClean="0"/>
                  <a:t>ead </a:t>
                </a:r>
                <a:r>
                  <a:rPr lang="en-US" sz="2400" b="1" u="sng" dirty="0" smtClean="0"/>
                  <a:t>A</a:t>
                </a:r>
                <a:r>
                  <a:rPr lang="en-US" sz="2400" b="1" dirty="0" smtClean="0"/>
                  <a:t>loud</a:t>
                </a:r>
              </a:p>
              <a:p>
                <a:pPr algn="ctr"/>
                <a:endParaRPr lang="en-US" sz="1400" b="1" dirty="0"/>
              </a:p>
              <a:p>
                <a:pPr algn="ctr"/>
                <a:r>
                  <a:rPr lang="en-US" dirty="0" smtClean="0"/>
                  <a:t>Modeling of decoding and fluency</a:t>
                </a:r>
              </a:p>
              <a:p>
                <a:pPr algn="ctr"/>
                <a:endParaRPr lang="en-US" dirty="0" smtClean="0"/>
              </a:p>
              <a:p>
                <a:pPr algn="ctr"/>
                <a:r>
                  <a:rPr lang="en-US" dirty="0" smtClean="0"/>
                  <a:t>Heavy scaffolding for </a:t>
                </a:r>
                <a:r>
                  <a:rPr lang="en-US" dirty="0"/>
                  <a:t>vocabulary </a:t>
                </a:r>
                <a:r>
                  <a:rPr lang="en-US" dirty="0" smtClean="0"/>
                  <a:t>and comprehension</a:t>
                </a:r>
              </a:p>
              <a:p>
                <a:pPr algn="ctr"/>
                <a:endParaRPr lang="en-US" dirty="0"/>
              </a:p>
              <a:p>
                <a:pPr algn="ctr"/>
                <a:endParaRPr lang="en-US" dirty="0" smtClean="0"/>
              </a:p>
            </p:txBody>
          </p:sp>
          <p:sp>
            <p:nvSpPr>
              <p:cNvPr id="19" name="TextBox 18"/>
              <p:cNvSpPr txBox="1"/>
              <p:nvPr/>
            </p:nvSpPr>
            <p:spPr>
              <a:xfrm>
                <a:off x="3496733" y="1708665"/>
                <a:ext cx="2362200" cy="3583440"/>
              </a:xfrm>
              <a:prstGeom prst="rect">
                <a:avLst/>
              </a:prstGeom>
              <a:solidFill>
                <a:schemeClr val="bg1">
                  <a:lumMod val="95000"/>
                  <a:alpha val="25000"/>
                </a:schemeClr>
              </a:solidFill>
            </p:spPr>
            <p:txBody>
              <a:bodyPr wrap="square" rtlCol="0">
                <a:spAutoFit/>
              </a:bodyPr>
              <a:lstStyle/>
              <a:p>
                <a:pPr algn="ctr"/>
                <a:endParaRPr lang="en-US" sz="2400" b="1" u="sng" dirty="0" smtClean="0"/>
              </a:p>
              <a:p>
                <a:pPr algn="ctr"/>
                <a:endParaRPr lang="en-US" sz="2400" b="1" u="sng" dirty="0"/>
              </a:p>
              <a:p>
                <a:pPr algn="ctr"/>
                <a:r>
                  <a:rPr lang="en-US" sz="2400" b="1" u="sng" dirty="0" smtClean="0"/>
                  <a:t>R</a:t>
                </a:r>
                <a:r>
                  <a:rPr lang="en-US" sz="2400" b="1" dirty="0" smtClean="0"/>
                  <a:t>ead </a:t>
                </a:r>
                <a:r>
                  <a:rPr lang="en-US" sz="2400" b="1" u="sng" dirty="0" smtClean="0"/>
                  <a:t>A</a:t>
                </a:r>
                <a:r>
                  <a:rPr lang="en-US" sz="2400" b="1" dirty="0" smtClean="0"/>
                  <a:t>long</a:t>
                </a:r>
              </a:p>
              <a:p>
                <a:pPr algn="ctr"/>
                <a:endParaRPr lang="en-US" sz="1400" b="1" dirty="0"/>
              </a:p>
              <a:p>
                <a:pPr algn="ctr"/>
                <a:r>
                  <a:rPr lang="en-US" dirty="0" smtClean="0"/>
                  <a:t>Some scaffolding, as needed, for decoding, </a:t>
                </a:r>
                <a:r>
                  <a:rPr lang="en-US" dirty="0"/>
                  <a:t>fluency, vocabulary, and </a:t>
                </a:r>
                <a:r>
                  <a:rPr lang="en-US" dirty="0" smtClean="0"/>
                  <a:t>comprehension</a:t>
                </a:r>
              </a:p>
              <a:p>
                <a:pPr algn="ctr"/>
                <a:endParaRPr lang="en-US" dirty="0"/>
              </a:p>
              <a:p>
                <a:pPr algn="ctr"/>
                <a:endParaRPr lang="en-US" dirty="0" smtClean="0"/>
              </a:p>
              <a:p>
                <a:pPr algn="ctr"/>
                <a:endParaRPr lang="en-US" dirty="0"/>
              </a:p>
              <a:p>
                <a:pPr algn="ctr"/>
                <a:endParaRPr lang="en-US" dirty="0"/>
              </a:p>
            </p:txBody>
          </p:sp>
        </p:grpSp>
        <p:sp>
          <p:nvSpPr>
            <p:cNvPr id="21" name="TextBox 20"/>
            <p:cNvSpPr txBox="1"/>
            <p:nvPr/>
          </p:nvSpPr>
          <p:spPr>
            <a:xfrm>
              <a:off x="5867401" y="1725599"/>
              <a:ext cx="2095500" cy="3583440"/>
            </a:xfrm>
            <a:prstGeom prst="rect">
              <a:avLst/>
            </a:prstGeom>
            <a:solidFill>
              <a:schemeClr val="bg1">
                <a:lumMod val="95000"/>
                <a:alpha val="25000"/>
              </a:schemeClr>
            </a:solidFill>
          </p:spPr>
          <p:txBody>
            <a:bodyPr wrap="square" rtlCol="0">
              <a:spAutoFit/>
            </a:bodyPr>
            <a:lstStyle/>
            <a:p>
              <a:pPr algn="ctr"/>
              <a:endParaRPr lang="en-US" sz="2400" b="1" u="sng" dirty="0" smtClean="0"/>
            </a:p>
            <a:p>
              <a:pPr algn="ctr"/>
              <a:endParaRPr lang="en-US" sz="2400" b="1" u="sng" dirty="0"/>
            </a:p>
            <a:p>
              <a:pPr algn="ctr"/>
              <a:r>
                <a:rPr lang="en-US" sz="2400" b="1" u="sng" dirty="0" smtClean="0"/>
                <a:t>R</a:t>
              </a:r>
              <a:r>
                <a:rPr lang="en-US" sz="2400" b="1" dirty="0" smtClean="0"/>
                <a:t>ead </a:t>
              </a:r>
              <a:r>
                <a:rPr lang="en-US" sz="2400" b="1" u="sng" dirty="0" smtClean="0"/>
                <a:t>A</a:t>
              </a:r>
              <a:r>
                <a:rPr lang="en-US" sz="2400" b="1" dirty="0" smtClean="0"/>
                <a:t>lone</a:t>
              </a:r>
            </a:p>
            <a:p>
              <a:pPr algn="ctr"/>
              <a:endParaRPr lang="en-US" sz="1400" b="1" dirty="0"/>
            </a:p>
            <a:p>
              <a:pPr algn="ctr"/>
              <a:r>
                <a:rPr lang="en-US" dirty="0" smtClean="0"/>
                <a:t>Independent, autonomous reading</a:t>
              </a:r>
              <a:endParaRPr lang="en-US" dirty="0"/>
            </a:p>
            <a:p>
              <a:pPr algn="ctr"/>
              <a:endParaRPr lang="en-US" dirty="0" smtClean="0"/>
            </a:p>
            <a:p>
              <a:pPr algn="ctr"/>
              <a:r>
                <a:rPr lang="en-US" dirty="0" smtClean="0"/>
                <a:t>Little to no scaffolding</a:t>
              </a:r>
            </a:p>
            <a:p>
              <a:pPr algn="ctr"/>
              <a:endParaRPr lang="en-US" dirty="0" smtClean="0"/>
            </a:p>
            <a:p>
              <a:pPr algn="ctr"/>
              <a:endParaRPr lang="en-US" dirty="0" smtClean="0"/>
            </a:p>
            <a:p>
              <a:pPr algn="ctr"/>
              <a:endParaRPr lang="en-US" dirty="0"/>
            </a:p>
            <a:p>
              <a:pPr algn="ctr"/>
              <a:endParaRPr lang="en-US" dirty="0"/>
            </a:p>
          </p:txBody>
        </p:sp>
      </p:grpSp>
      <p:grpSp>
        <p:nvGrpSpPr>
          <p:cNvPr id="28" name="Group 27"/>
          <p:cNvGrpSpPr/>
          <p:nvPr/>
        </p:nvGrpSpPr>
        <p:grpSpPr>
          <a:xfrm>
            <a:off x="228599" y="1764817"/>
            <a:ext cx="762000" cy="3757164"/>
            <a:chOff x="228600" y="1583265"/>
            <a:chExt cx="762000" cy="3757164"/>
          </a:xfrm>
        </p:grpSpPr>
        <p:sp>
          <p:nvSpPr>
            <p:cNvPr id="12" name="Down Arrow 11"/>
            <p:cNvSpPr/>
            <p:nvPr/>
          </p:nvSpPr>
          <p:spPr>
            <a:xfrm rot="10800000">
              <a:off x="228600" y="1583265"/>
              <a:ext cx="762000" cy="3757164"/>
            </a:xfrm>
            <a:prstGeom prst="downArrow">
              <a:avLst/>
            </a:prstGeom>
            <a:gradFill flip="none" rotWithShape="1">
              <a:gsLst>
                <a:gs pos="0">
                  <a:srgbClr val="DDEBCF"/>
                </a:gs>
                <a:gs pos="50000">
                  <a:srgbClr val="9CB86E"/>
                </a:gs>
                <a:gs pos="100000">
                  <a:srgbClr val="156B13"/>
                </a:gs>
              </a:gsLst>
              <a:lin ang="5400000" scaled="1"/>
              <a:tileRect/>
            </a:gradFill>
            <a:ln>
              <a:solidFill>
                <a:schemeClr val="accent3">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scene3d>
                <a:camera prst="orthographicFront">
                  <a:rot lat="0" lon="0" rev="10800000"/>
                </a:camera>
                <a:lightRig rig="threePt" dir="t"/>
              </a:scene3d>
            </a:bodyPr>
            <a:lstStyle/>
            <a:p>
              <a:pPr algn="ctr"/>
              <a:endParaRPr lang="en-US" dirty="0"/>
            </a:p>
          </p:txBody>
        </p:sp>
        <p:sp>
          <p:nvSpPr>
            <p:cNvPr id="22" name="TextBox 21"/>
            <p:cNvSpPr txBox="1"/>
            <p:nvPr/>
          </p:nvSpPr>
          <p:spPr>
            <a:xfrm rot="16200000">
              <a:off x="-1020015" y="3492719"/>
              <a:ext cx="3259230" cy="369332"/>
            </a:xfrm>
            <a:prstGeom prst="rect">
              <a:avLst/>
            </a:prstGeom>
            <a:noFill/>
          </p:spPr>
          <p:txBody>
            <a:bodyPr wrap="square" rtlCol="0">
              <a:spAutoFit/>
            </a:bodyPr>
            <a:lstStyle/>
            <a:p>
              <a:pPr algn="ctr"/>
              <a:r>
                <a:rPr lang="en-US" b="1" spc="300" dirty="0" smtClean="0"/>
                <a:t>Teacher Scaffolding</a:t>
              </a:r>
              <a:endParaRPr lang="en-US" b="1" spc="300" dirty="0"/>
            </a:p>
          </p:txBody>
        </p:sp>
      </p:grpSp>
      <p:pic>
        <p:nvPicPr>
          <p:cNvPr id="24" name="Picture 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153400" y="5927165"/>
            <a:ext cx="768087" cy="672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5" name="TextBox 24"/>
          <p:cNvSpPr txBox="1"/>
          <p:nvPr/>
        </p:nvSpPr>
        <p:spPr>
          <a:xfrm>
            <a:off x="794265" y="5824744"/>
            <a:ext cx="7601971" cy="461665"/>
          </a:xfrm>
          <a:prstGeom prst="rect">
            <a:avLst/>
          </a:prstGeom>
          <a:noFill/>
        </p:spPr>
        <p:txBody>
          <a:bodyPr wrap="square" rtlCol="0">
            <a:spAutoFit/>
          </a:bodyPr>
          <a:lstStyle/>
          <a:p>
            <a:pPr algn="ctr"/>
            <a:r>
              <a:rPr lang="en-US" sz="2400" b="1" dirty="0" smtClean="0"/>
              <a:t>Gradual Release of Responsibility </a:t>
            </a:r>
            <a:r>
              <a:rPr lang="en-US" sz="2400" b="1" i="1" dirty="0" smtClean="0"/>
              <a:t>(I do, we do, you do)…</a:t>
            </a:r>
            <a:endParaRPr lang="en-US" sz="2400" b="1" i="1" dirty="0"/>
          </a:p>
        </p:txBody>
      </p:sp>
      <p:grpSp>
        <p:nvGrpSpPr>
          <p:cNvPr id="29" name="Group 28"/>
          <p:cNvGrpSpPr/>
          <p:nvPr/>
        </p:nvGrpSpPr>
        <p:grpSpPr>
          <a:xfrm>
            <a:off x="8111272" y="1784942"/>
            <a:ext cx="762000" cy="3810000"/>
            <a:chOff x="7638534" y="1676400"/>
            <a:chExt cx="762000" cy="3810000"/>
          </a:xfrm>
        </p:grpSpPr>
        <p:sp>
          <p:nvSpPr>
            <p:cNvPr id="13" name="Down Arrow 12"/>
            <p:cNvSpPr/>
            <p:nvPr/>
          </p:nvSpPr>
          <p:spPr>
            <a:xfrm>
              <a:off x="7638534" y="1676400"/>
              <a:ext cx="762000" cy="3810000"/>
            </a:xfrm>
            <a:prstGeom prst="downArrow">
              <a:avLst/>
            </a:prstGeom>
            <a:gradFill flip="none" rotWithShape="1">
              <a:gsLst>
                <a:gs pos="0">
                  <a:srgbClr val="5E9EFF"/>
                </a:gs>
                <a:gs pos="39999">
                  <a:srgbClr val="85C2FF"/>
                </a:gs>
                <a:gs pos="70000">
                  <a:srgbClr val="C4D6EB"/>
                </a:gs>
                <a:gs pos="100000">
                  <a:schemeClr val="bg1">
                    <a:lumMod val="95000"/>
                  </a:schemeClr>
                </a:gs>
              </a:gsLst>
              <a:lin ang="16200000" scaled="0"/>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TextBox 22"/>
            <p:cNvSpPr txBox="1"/>
            <p:nvPr/>
          </p:nvSpPr>
          <p:spPr>
            <a:xfrm rot="5400000">
              <a:off x="6244967" y="3315500"/>
              <a:ext cx="3549134" cy="369332"/>
            </a:xfrm>
            <a:prstGeom prst="rect">
              <a:avLst/>
            </a:prstGeom>
            <a:noFill/>
          </p:spPr>
          <p:txBody>
            <a:bodyPr wrap="square" rtlCol="0">
              <a:spAutoFit/>
            </a:bodyPr>
            <a:lstStyle/>
            <a:p>
              <a:pPr algn="ctr"/>
              <a:r>
                <a:rPr lang="en-US" b="1" spc="300" dirty="0" smtClean="0"/>
                <a:t>Student Autonomy</a:t>
              </a:r>
              <a:endParaRPr lang="en-US" b="1" spc="300" dirty="0"/>
            </a:p>
          </p:txBody>
        </p:sp>
      </p:grpSp>
    </p:spTree>
    <p:extLst>
      <p:ext uri="{BB962C8B-B14F-4D97-AF65-F5344CB8AC3E}">
        <p14:creationId xmlns:p14="http://schemas.microsoft.com/office/powerpoint/2010/main" val="3961888524"/>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Title 1"/>
          <p:cNvSpPr>
            <a:spLocks noGrp="1"/>
          </p:cNvSpPr>
          <p:nvPr>
            <p:ph type="title"/>
          </p:nvPr>
        </p:nvSpPr>
        <p:spPr>
          <a:xfrm>
            <a:off x="0" y="304800"/>
            <a:ext cx="9144000" cy="1285875"/>
          </a:xfrm>
        </p:spPr>
        <p:txBody>
          <a:bodyPr/>
          <a:lstStyle/>
          <a:p>
            <a:r>
              <a:rPr lang="en-US" sz="3600" b="1" dirty="0" smtClean="0">
                <a:solidFill>
                  <a:schemeClr val="accent3">
                    <a:lumMod val="75000"/>
                  </a:schemeClr>
                </a:solidFill>
                <a:ea typeface="Geneva"/>
                <a:cs typeface="Geneva"/>
              </a:rPr>
              <a:t>Text Complexity</a:t>
            </a:r>
          </a:p>
        </p:txBody>
      </p:sp>
      <p:sp>
        <p:nvSpPr>
          <p:cNvPr id="21507" name="Content Placeholder 2"/>
          <p:cNvSpPr>
            <a:spLocks noGrp="1"/>
          </p:cNvSpPr>
          <p:nvPr>
            <p:ph idx="1"/>
          </p:nvPr>
        </p:nvSpPr>
        <p:spPr>
          <a:xfrm>
            <a:off x="457200" y="1572652"/>
            <a:ext cx="8229600" cy="4354513"/>
          </a:xfrm>
        </p:spPr>
        <p:txBody>
          <a:bodyPr>
            <a:normAutofit/>
          </a:bodyPr>
          <a:lstStyle/>
          <a:p>
            <a:pPr marL="0" indent="0">
              <a:buNone/>
            </a:pPr>
            <a:r>
              <a:rPr lang="en-US" dirty="0" smtClean="0">
                <a:ea typeface="Geneva"/>
                <a:cs typeface="Geneva"/>
              </a:rPr>
              <a:t>“</a:t>
            </a:r>
            <a:r>
              <a:rPr lang="en-US" i="1" dirty="0" smtClean="0">
                <a:ea typeface="Geneva"/>
                <a:cs typeface="Geneva"/>
              </a:rPr>
              <a:t>The Common Core Standards hinge on students encountering appropriately complex texts at each grade level in order to develop the </a:t>
            </a:r>
            <a:r>
              <a:rPr lang="en-US" b="1" i="1" dirty="0" smtClean="0">
                <a:solidFill>
                  <a:srgbClr val="0070C0"/>
                </a:solidFill>
                <a:ea typeface="Geneva"/>
                <a:cs typeface="Geneva"/>
              </a:rPr>
              <a:t>mature language skills </a:t>
            </a:r>
            <a:r>
              <a:rPr lang="en-US" i="1" dirty="0" smtClean="0">
                <a:ea typeface="Geneva"/>
                <a:cs typeface="Geneva"/>
              </a:rPr>
              <a:t>and the </a:t>
            </a:r>
            <a:r>
              <a:rPr lang="en-US" b="1" i="1" dirty="0" smtClean="0">
                <a:solidFill>
                  <a:srgbClr val="0070C0"/>
                </a:solidFill>
                <a:ea typeface="Geneva"/>
                <a:cs typeface="Geneva"/>
              </a:rPr>
              <a:t>conceptual knowledge </a:t>
            </a:r>
            <a:r>
              <a:rPr lang="en-US" i="1" dirty="0" smtClean="0">
                <a:ea typeface="Geneva"/>
                <a:cs typeface="Geneva"/>
              </a:rPr>
              <a:t>they need for success in school and life</a:t>
            </a:r>
            <a:r>
              <a:rPr lang="en-US" dirty="0" smtClean="0">
                <a:ea typeface="Geneva"/>
                <a:cs typeface="Geneva"/>
              </a:rPr>
              <a:t>” (p. 3).</a:t>
            </a:r>
          </a:p>
        </p:txBody>
      </p:sp>
      <p:pic>
        <p:nvPicPr>
          <p:cNvPr id="6" name="Picture 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153400" y="5927165"/>
            <a:ext cx="768087" cy="672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667000" y="4267200"/>
            <a:ext cx="3657600" cy="2438400"/>
          </a:xfrm>
          <a:prstGeom prst="rect">
            <a:avLst/>
          </a:prstGeom>
        </p:spPr>
      </p:pic>
    </p:spTree>
    <p:extLst>
      <p:ext uri="{BB962C8B-B14F-4D97-AF65-F5344CB8AC3E}">
        <p14:creationId xmlns:p14="http://schemas.microsoft.com/office/powerpoint/2010/main" val="3304409311"/>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600" b="1" dirty="0" smtClean="0">
                <a:solidFill>
                  <a:schemeClr val="accent3">
                    <a:lumMod val="75000"/>
                  </a:schemeClr>
                </a:solidFill>
              </a:rPr>
              <a:t>Areas of Emphasis for Instruction</a:t>
            </a:r>
            <a:endParaRPr lang="en-US" sz="3600" dirty="0">
              <a:solidFill>
                <a:schemeClr val="accent3">
                  <a:lumMod val="75000"/>
                </a:schemeClr>
              </a:solidFill>
            </a:endParaRPr>
          </a:p>
        </p:txBody>
      </p:sp>
      <p:sp>
        <p:nvSpPr>
          <p:cNvPr id="3" name="Content Placeholder 2"/>
          <p:cNvSpPr>
            <a:spLocks noGrp="1"/>
          </p:cNvSpPr>
          <p:nvPr>
            <p:ph idx="1"/>
          </p:nvPr>
        </p:nvSpPr>
        <p:spPr/>
        <p:txBody>
          <a:bodyPr/>
          <a:lstStyle/>
          <a:p>
            <a:pPr marL="514350" indent="-514350">
              <a:buFont typeface="+mj-lt"/>
              <a:buAutoNum type="arabicPeriod"/>
            </a:pPr>
            <a:r>
              <a:rPr lang="en-US" b="1" dirty="0"/>
              <a:t>Building knowledge </a:t>
            </a:r>
            <a:r>
              <a:rPr lang="en-US" dirty="0"/>
              <a:t>through a balance of </a:t>
            </a:r>
            <a:r>
              <a:rPr lang="en-US" b="1" dirty="0"/>
              <a:t>literary and informational </a:t>
            </a:r>
            <a:r>
              <a:rPr lang="en-US" b="1" dirty="0" smtClean="0"/>
              <a:t>texts</a:t>
            </a:r>
            <a:r>
              <a:rPr lang="en-US" dirty="0" smtClean="0"/>
              <a:t>.</a:t>
            </a:r>
            <a:endParaRPr lang="en-US" dirty="0"/>
          </a:p>
          <a:p>
            <a:pPr marL="514350" indent="-514350">
              <a:buFont typeface="+mj-lt"/>
              <a:buAutoNum type="arabicPeriod"/>
            </a:pPr>
            <a:r>
              <a:rPr lang="en-US" dirty="0"/>
              <a:t>Reading, writing, and discussion grounded in </a:t>
            </a:r>
            <a:r>
              <a:rPr lang="en-US" b="1" dirty="0"/>
              <a:t>evidence from </a:t>
            </a:r>
            <a:r>
              <a:rPr lang="en-US" b="1" dirty="0" smtClean="0"/>
              <a:t>text</a:t>
            </a:r>
            <a:r>
              <a:rPr lang="en-US" dirty="0" smtClean="0"/>
              <a:t>, both literary and informational.</a:t>
            </a:r>
            <a:endParaRPr lang="en-US" dirty="0"/>
          </a:p>
          <a:p>
            <a:pPr marL="514350" indent="-514350">
              <a:buFont typeface="+mj-lt"/>
              <a:buAutoNum type="arabicPeriod"/>
            </a:pPr>
            <a:r>
              <a:rPr lang="en-US" dirty="0"/>
              <a:t>Regular practice (“productive struggle”) with </a:t>
            </a:r>
            <a:r>
              <a:rPr lang="en-US" b="1" dirty="0">
                <a:solidFill>
                  <a:srgbClr val="0070C0"/>
                </a:solidFill>
              </a:rPr>
              <a:t>complex text </a:t>
            </a:r>
            <a:r>
              <a:rPr lang="en-US" dirty="0"/>
              <a:t>and its </a:t>
            </a:r>
            <a:r>
              <a:rPr lang="en-US" b="1" dirty="0"/>
              <a:t>academic </a:t>
            </a:r>
            <a:r>
              <a:rPr lang="en-US" b="1" dirty="0" smtClean="0"/>
              <a:t>vocabulary</a:t>
            </a:r>
            <a:r>
              <a:rPr lang="en-US" dirty="0" smtClean="0"/>
              <a:t>.</a:t>
            </a:r>
            <a:endParaRPr lang="en-US" dirty="0"/>
          </a:p>
        </p:txBody>
      </p:sp>
      <p:pic>
        <p:nvPicPr>
          <p:cNvPr id="4" name="Picture 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301848" y="5257800"/>
            <a:ext cx="1619639" cy="14180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555065334"/>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1143000" y="3657600"/>
            <a:ext cx="7086600" cy="533400"/>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Content Placeholder 1"/>
          <p:cNvSpPr>
            <a:spLocks noGrp="1"/>
          </p:cNvSpPr>
          <p:nvPr>
            <p:ph idx="1"/>
          </p:nvPr>
        </p:nvSpPr>
        <p:spPr>
          <a:xfrm>
            <a:off x="228600" y="1143000"/>
            <a:ext cx="8610600" cy="5486400"/>
          </a:xfrm>
        </p:spPr>
        <p:txBody>
          <a:bodyPr>
            <a:normAutofit lnSpcReduction="10000"/>
          </a:bodyPr>
          <a:lstStyle/>
          <a:p>
            <a:pPr marL="0" indent="0">
              <a:buNone/>
            </a:pPr>
            <a:r>
              <a:rPr lang="en-US" dirty="0" smtClean="0">
                <a:solidFill>
                  <a:srgbClr val="0070C0"/>
                </a:solidFill>
                <a:ea typeface="Geneva"/>
                <a:cs typeface="Geneva"/>
              </a:rPr>
              <a:t>Specifically, reading standard #10:</a:t>
            </a:r>
          </a:p>
          <a:p>
            <a:pPr marL="0" indent="0">
              <a:buNone/>
            </a:pPr>
            <a:r>
              <a:rPr lang="en-US" dirty="0" smtClean="0">
                <a:ea typeface="Geneva"/>
                <a:cs typeface="Geneva"/>
              </a:rPr>
              <a:t>	</a:t>
            </a:r>
            <a:r>
              <a:rPr lang="en-US" dirty="0" smtClean="0">
                <a:solidFill>
                  <a:srgbClr val="7030A0"/>
                </a:solidFill>
                <a:ea typeface="Geneva"/>
                <a:cs typeface="Geneva"/>
              </a:rPr>
              <a:t>Anchor Standard: </a:t>
            </a:r>
          </a:p>
          <a:p>
            <a:pPr marL="0" indent="0">
              <a:buNone/>
            </a:pPr>
            <a:r>
              <a:rPr lang="en-US" b="0" dirty="0" smtClean="0">
                <a:solidFill>
                  <a:schemeClr val="tx1"/>
                </a:solidFill>
                <a:ea typeface="Geneva"/>
                <a:cs typeface="Geneva"/>
              </a:rPr>
              <a:t>R.CCR.10	Read and comprehend complex literary 		and informational texts 					independently and proficiently.</a:t>
            </a:r>
          </a:p>
          <a:p>
            <a:pPr marL="0" indent="0">
              <a:buNone/>
            </a:pPr>
            <a:r>
              <a:rPr lang="en-US" dirty="0" smtClean="0">
                <a:ea typeface="Geneva"/>
                <a:cs typeface="Geneva"/>
              </a:rPr>
              <a:t>	</a:t>
            </a:r>
            <a:r>
              <a:rPr lang="en-US" dirty="0" smtClean="0">
                <a:solidFill>
                  <a:srgbClr val="7030A0"/>
                </a:solidFill>
                <a:ea typeface="Geneva"/>
                <a:cs typeface="Geneva"/>
              </a:rPr>
              <a:t>Example Grade-level Standard (6</a:t>
            </a:r>
            <a:r>
              <a:rPr lang="en-US" baseline="30000" dirty="0" smtClean="0">
                <a:solidFill>
                  <a:srgbClr val="7030A0"/>
                </a:solidFill>
                <a:ea typeface="Geneva"/>
                <a:cs typeface="Geneva"/>
              </a:rPr>
              <a:t>th</a:t>
            </a:r>
            <a:r>
              <a:rPr lang="en-US" dirty="0" smtClean="0">
                <a:solidFill>
                  <a:srgbClr val="7030A0"/>
                </a:solidFill>
                <a:ea typeface="Geneva"/>
                <a:cs typeface="Geneva"/>
              </a:rPr>
              <a:t> grade):</a:t>
            </a:r>
          </a:p>
          <a:p>
            <a:pPr marL="0" indent="0">
              <a:buNone/>
            </a:pPr>
            <a:r>
              <a:rPr lang="en-US" b="0" dirty="0" smtClean="0">
                <a:solidFill>
                  <a:schemeClr val="tx1"/>
                </a:solidFill>
                <a:ea typeface="Geneva"/>
                <a:cs typeface="Geneva"/>
              </a:rPr>
              <a:t>RI.6.10	By the end of the year, read and 				comprehend literary nonfiction in the 			</a:t>
            </a:r>
            <a:r>
              <a:rPr lang="en-US" dirty="0" smtClean="0">
                <a:solidFill>
                  <a:schemeClr val="tx1"/>
                </a:solidFill>
                <a:ea typeface="Geneva"/>
                <a:cs typeface="Geneva"/>
              </a:rPr>
              <a:t>grades 6-8 text complexity band 				</a:t>
            </a:r>
            <a:r>
              <a:rPr lang="en-US" b="0" dirty="0" smtClean="0">
                <a:solidFill>
                  <a:schemeClr val="tx1"/>
                </a:solidFill>
                <a:ea typeface="Geneva"/>
                <a:cs typeface="Geneva"/>
              </a:rPr>
              <a:t>proficiently, with scaffolding as needed  		at the high end of the range.</a:t>
            </a:r>
          </a:p>
        </p:txBody>
      </p:sp>
      <p:sp>
        <p:nvSpPr>
          <p:cNvPr id="22531" name="Title 2"/>
          <p:cNvSpPr>
            <a:spLocks noGrp="1"/>
          </p:cNvSpPr>
          <p:nvPr>
            <p:ph type="title"/>
          </p:nvPr>
        </p:nvSpPr>
        <p:spPr>
          <a:xfrm>
            <a:off x="0" y="0"/>
            <a:ext cx="9144000" cy="1285875"/>
          </a:xfrm>
        </p:spPr>
        <p:txBody>
          <a:bodyPr>
            <a:normAutofit/>
          </a:bodyPr>
          <a:lstStyle/>
          <a:p>
            <a:r>
              <a:rPr lang="en-US" sz="3600" b="1" dirty="0" smtClean="0">
                <a:solidFill>
                  <a:schemeClr val="accent3">
                    <a:lumMod val="75000"/>
                  </a:schemeClr>
                </a:solidFill>
                <a:ea typeface="Geneva"/>
                <a:cs typeface="Geneva"/>
              </a:rPr>
              <a:t>Text Complexity</a:t>
            </a:r>
          </a:p>
        </p:txBody>
      </p:sp>
      <p:sp>
        <p:nvSpPr>
          <p:cNvPr id="4" name="Rectangle 3"/>
          <p:cNvSpPr/>
          <p:nvPr/>
        </p:nvSpPr>
        <p:spPr>
          <a:xfrm>
            <a:off x="1143000" y="1676400"/>
            <a:ext cx="3048000" cy="533400"/>
          </a:xfrm>
          <a:prstGeom prst="rect">
            <a:avLst/>
          </a:prstGeom>
          <a:noFill/>
          <a:ln>
            <a:solidFill>
              <a:schemeClr val="accent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Picture 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153400" y="5927165"/>
            <a:ext cx="768087" cy="672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71474255"/>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2">
                                            <p:txEl>
                                              <p:pRg st="3" end="3"/>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2">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868362"/>
          </a:xfrm>
        </p:spPr>
        <p:txBody>
          <a:bodyPr>
            <a:normAutofit/>
          </a:bodyPr>
          <a:lstStyle/>
          <a:p>
            <a:r>
              <a:rPr lang="en-US" sz="3600" b="1" dirty="0" smtClean="0">
                <a:solidFill>
                  <a:schemeClr val="accent3">
                    <a:lumMod val="75000"/>
                  </a:schemeClr>
                </a:solidFill>
              </a:rPr>
              <a:t>Activity #2: Discussion!</a:t>
            </a:r>
            <a:endParaRPr lang="en-US" sz="3600" b="1" dirty="0">
              <a:solidFill>
                <a:schemeClr val="accent3">
                  <a:lumMod val="75000"/>
                </a:schemeClr>
              </a:solidFill>
            </a:endParaRPr>
          </a:p>
        </p:txBody>
      </p:sp>
      <p:sp>
        <p:nvSpPr>
          <p:cNvPr id="3" name="Content Placeholder 2"/>
          <p:cNvSpPr>
            <a:spLocks noGrp="1"/>
          </p:cNvSpPr>
          <p:nvPr>
            <p:ph idx="1"/>
          </p:nvPr>
        </p:nvSpPr>
        <p:spPr>
          <a:xfrm>
            <a:off x="457200" y="1295400"/>
            <a:ext cx="8229600" cy="4830763"/>
          </a:xfrm>
        </p:spPr>
        <p:txBody>
          <a:bodyPr/>
          <a:lstStyle/>
          <a:p>
            <a:pPr marL="0" indent="0">
              <a:buNone/>
            </a:pPr>
            <a:r>
              <a:rPr lang="en-US" dirty="0" smtClean="0"/>
              <a:t>With an elbow partner, interpret these two standard statements:</a:t>
            </a:r>
          </a:p>
          <a:p>
            <a:pPr lvl="1">
              <a:buFont typeface="Arial" pitchFamily="34" charset="0"/>
              <a:buChar char="•"/>
            </a:pPr>
            <a:r>
              <a:rPr lang="en-US" sz="3200" dirty="0" smtClean="0"/>
              <a:t>What does this mean to you?</a:t>
            </a:r>
          </a:p>
          <a:p>
            <a:pPr lvl="1">
              <a:buFont typeface="Arial" pitchFamily="34" charset="0"/>
              <a:buChar char="•"/>
            </a:pPr>
            <a:r>
              <a:rPr lang="en-US" sz="3200" dirty="0" smtClean="0"/>
              <a:t>How does this affect our instruction and student learning?</a:t>
            </a:r>
          </a:p>
          <a:p>
            <a:endParaRPr lang="en-US" dirty="0"/>
          </a:p>
          <a:p>
            <a:pPr marL="0" indent="0" algn="ctr">
              <a:buNone/>
            </a:pPr>
            <a:r>
              <a:rPr lang="en-US" dirty="0" smtClean="0">
                <a:solidFill>
                  <a:schemeClr val="tx2">
                    <a:lumMod val="75000"/>
                  </a:schemeClr>
                </a:solidFill>
              </a:rPr>
              <a:t>Be prepared to share your thoughts…</a:t>
            </a:r>
          </a:p>
          <a:p>
            <a:endParaRPr lang="en-US" dirty="0"/>
          </a:p>
        </p:txBody>
      </p:sp>
      <p:pic>
        <p:nvPicPr>
          <p:cNvPr id="4" name="Picture 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153400" y="5927165"/>
            <a:ext cx="768087" cy="672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80264531"/>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762000" y="1143000"/>
            <a:ext cx="7696200" cy="5105400"/>
          </a:xfrm>
        </p:spPr>
        <p:txBody>
          <a:bodyPr/>
          <a:lstStyle/>
          <a:p>
            <a:pPr marL="0" indent="0" algn="ctr">
              <a:buNone/>
              <a:defRPr/>
            </a:pPr>
            <a:r>
              <a:rPr lang="en-US" sz="4800" b="0" i="1" dirty="0" smtClean="0">
                <a:solidFill>
                  <a:srgbClr val="0070C0"/>
                </a:solidFill>
                <a:effectLst>
                  <a:outerShdw blurRad="38100" dist="38100" dir="2700000" algn="tl">
                    <a:srgbClr val="000000">
                      <a:alpha val="43137"/>
                    </a:srgbClr>
                  </a:outerShdw>
                </a:effectLst>
              </a:rPr>
              <a:t>So…</a:t>
            </a:r>
          </a:p>
          <a:p>
            <a:pPr marL="0" indent="0">
              <a:buNone/>
              <a:defRPr/>
            </a:pPr>
            <a:r>
              <a:rPr lang="en-US" b="0" dirty="0" smtClean="0">
                <a:solidFill>
                  <a:schemeClr val="tx1"/>
                </a:solidFill>
              </a:rPr>
              <a:t>What do the Common Core State Standards mean by  </a:t>
            </a:r>
            <a:r>
              <a:rPr lang="en-US" b="1" dirty="0" smtClean="0">
                <a:solidFill>
                  <a:srgbClr val="7030A0"/>
                </a:solidFill>
              </a:rPr>
              <a:t>text complexity</a:t>
            </a:r>
            <a:r>
              <a:rPr lang="en-US" b="0" dirty="0" smtClean="0">
                <a:solidFill>
                  <a:schemeClr val="tx1"/>
                </a:solidFill>
              </a:rPr>
              <a:t>?</a:t>
            </a:r>
          </a:p>
          <a:p>
            <a:pPr marL="0" indent="0">
              <a:buNone/>
              <a:defRPr/>
            </a:pPr>
            <a:r>
              <a:rPr lang="en-US" b="0" dirty="0" smtClean="0">
                <a:solidFill>
                  <a:schemeClr val="tx1"/>
                </a:solidFill>
              </a:rPr>
              <a:t>What is a </a:t>
            </a:r>
            <a:r>
              <a:rPr lang="en-US" b="1" dirty="0" smtClean="0">
                <a:solidFill>
                  <a:srgbClr val="0070C0"/>
                </a:solidFill>
              </a:rPr>
              <a:t>text complexity band</a:t>
            </a:r>
            <a:r>
              <a:rPr lang="en-US" b="0" dirty="0" smtClean="0">
                <a:solidFill>
                  <a:schemeClr val="tx1"/>
                </a:solidFill>
              </a:rPr>
              <a:t>?</a:t>
            </a:r>
          </a:p>
          <a:p>
            <a:pPr marL="0" indent="0">
              <a:buNone/>
              <a:defRPr/>
            </a:pPr>
            <a:r>
              <a:rPr lang="en-US" b="0" i="1" dirty="0" smtClean="0">
                <a:solidFill>
                  <a:schemeClr val="tx1"/>
                </a:solidFill>
              </a:rPr>
              <a:t>		and </a:t>
            </a:r>
          </a:p>
          <a:p>
            <a:pPr marL="0" indent="0">
              <a:buNone/>
              <a:defRPr/>
            </a:pPr>
            <a:r>
              <a:rPr lang="en-US" b="0" dirty="0" smtClean="0">
                <a:solidFill>
                  <a:schemeClr val="tx1"/>
                </a:solidFill>
              </a:rPr>
              <a:t>How do we ensure the texts our students are reading are in the appropriate </a:t>
            </a:r>
            <a:r>
              <a:rPr lang="en-US" b="1" dirty="0" smtClean="0">
                <a:solidFill>
                  <a:schemeClr val="accent3">
                    <a:lumMod val="75000"/>
                  </a:schemeClr>
                </a:solidFill>
              </a:rPr>
              <a:t>text complexity band</a:t>
            </a:r>
            <a:r>
              <a:rPr lang="en-US" b="0" dirty="0" smtClean="0">
                <a:solidFill>
                  <a:schemeClr val="tx1"/>
                </a:solidFill>
              </a:rPr>
              <a:t>?</a:t>
            </a:r>
            <a:endParaRPr lang="en-US" b="0" dirty="0">
              <a:solidFill>
                <a:schemeClr val="tx1"/>
              </a:solidFill>
            </a:endParaRPr>
          </a:p>
        </p:txBody>
      </p:sp>
      <p:sp>
        <p:nvSpPr>
          <p:cNvPr id="23555" name="Title 2"/>
          <p:cNvSpPr>
            <a:spLocks noGrp="1"/>
          </p:cNvSpPr>
          <p:nvPr>
            <p:ph type="title"/>
          </p:nvPr>
        </p:nvSpPr>
        <p:spPr>
          <a:xfrm>
            <a:off x="0" y="0"/>
            <a:ext cx="9144000" cy="1285875"/>
          </a:xfrm>
        </p:spPr>
        <p:txBody>
          <a:bodyPr/>
          <a:lstStyle/>
          <a:p>
            <a:r>
              <a:rPr lang="en-US" sz="3600" b="1" dirty="0" smtClean="0">
                <a:solidFill>
                  <a:schemeClr val="accent3">
                    <a:lumMod val="75000"/>
                  </a:schemeClr>
                </a:solidFill>
                <a:ea typeface="Geneva"/>
                <a:cs typeface="Geneva"/>
              </a:rPr>
              <a:t>Guiding Questions</a:t>
            </a:r>
          </a:p>
        </p:txBody>
      </p:sp>
      <p:sp>
        <p:nvSpPr>
          <p:cNvPr id="22532" name="Slide Number Placeholder 3"/>
          <p:cNvSpPr>
            <a:spLocks noGrp="1"/>
          </p:cNvSpPr>
          <p:nvPr>
            <p:ph type="sldNum" sz="quarter" idx="10"/>
          </p:nvPr>
        </p:nvSpPr>
        <p:spPr bwMode="auto">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Arial" pitchFamily="34" charset="0"/>
              </a:defRPr>
            </a:lvl1pPr>
            <a:lvl2pPr marL="742950" indent="-285750">
              <a:defRPr>
                <a:solidFill>
                  <a:schemeClr val="tx1"/>
                </a:solidFill>
                <a:latin typeface="Arial" pitchFamily="34" charset="0"/>
              </a:defRPr>
            </a:lvl2pPr>
            <a:lvl3pPr marL="1143000" indent="-228600">
              <a:defRPr>
                <a:solidFill>
                  <a:schemeClr val="tx1"/>
                </a:solidFill>
                <a:latin typeface="Arial" pitchFamily="34" charset="0"/>
              </a:defRPr>
            </a:lvl3pPr>
            <a:lvl4pPr marL="1600200" indent="-228600">
              <a:defRPr>
                <a:solidFill>
                  <a:schemeClr val="tx1"/>
                </a:solidFill>
                <a:latin typeface="Arial" pitchFamily="34" charset="0"/>
              </a:defRPr>
            </a:lvl4pPr>
            <a:lvl5pPr marL="2057400" indent="-228600">
              <a:defRPr>
                <a:solidFill>
                  <a:schemeClr val="tx1"/>
                </a:solidFill>
                <a:latin typeface="Arial" pitchFamily="34" charset="0"/>
              </a:defRPr>
            </a:lvl5pPr>
            <a:lvl6pPr marL="2514600" indent="-228600" fontAlgn="base">
              <a:spcBef>
                <a:spcPct val="0"/>
              </a:spcBef>
              <a:spcAft>
                <a:spcPct val="0"/>
              </a:spcAft>
              <a:defRPr>
                <a:solidFill>
                  <a:schemeClr val="tx1"/>
                </a:solidFill>
                <a:latin typeface="Arial" pitchFamily="34" charset="0"/>
              </a:defRPr>
            </a:lvl6pPr>
            <a:lvl7pPr marL="2971800" indent="-228600" fontAlgn="base">
              <a:spcBef>
                <a:spcPct val="0"/>
              </a:spcBef>
              <a:spcAft>
                <a:spcPct val="0"/>
              </a:spcAft>
              <a:defRPr>
                <a:solidFill>
                  <a:schemeClr val="tx1"/>
                </a:solidFill>
                <a:latin typeface="Arial" pitchFamily="34" charset="0"/>
              </a:defRPr>
            </a:lvl7pPr>
            <a:lvl8pPr marL="3429000" indent="-228600" fontAlgn="base">
              <a:spcBef>
                <a:spcPct val="0"/>
              </a:spcBef>
              <a:spcAft>
                <a:spcPct val="0"/>
              </a:spcAft>
              <a:defRPr>
                <a:solidFill>
                  <a:schemeClr val="tx1"/>
                </a:solidFill>
                <a:latin typeface="Arial" pitchFamily="34" charset="0"/>
              </a:defRPr>
            </a:lvl8pPr>
            <a:lvl9pPr marL="3886200" indent="-228600" fontAlgn="base">
              <a:spcBef>
                <a:spcPct val="0"/>
              </a:spcBef>
              <a:spcAft>
                <a:spcPct val="0"/>
              </a:spcAft>
              <a:defRPr>
                <a:solidFill>
                  <a:schemeClr val="tx1"/>
                </a:solidFill>
                <a:latin typeface="Arial" pitchFamily="34" charset="0"/>
              </a:defRPr>
            </a:lvl9pPr>
          </a:lstStyle>
          <a:p>
            <a:pPr fontAlgn="base">
              <a:spcBef>
                <a:spcPct val="0"/>
              </a:spcBef>
              <a:spcAft>
                <a:spcPct val="0"/>
              </a:spcAft>
              <a:defRPr/>
            </a:pPr>
            <a:fld id="{BC9431FA-D9EB-4A15-BF9C-C062FCEF2DE6}" type="slidenum">
              <a:rPr lang="en-US" smtClean="0">
                <a:solidFill>
                  <a:srgbClr val="A6A6A6"/>
                </a:solidFill>
              </a:rPr>
              <a:pPr fontAlgn="base">
                <a:spcBef>
                  <a:spcPct val="0"/>
                </a:spcBef>
                <a:spcAft>
                  <a:spcPct val="0"/>
                </a:spcAft>
                <a:defRPr/>
              </a:pPr>
              <a:t>19</a:t>
            </a:fld>
            <a:endParaRPr lang="en-US" dirty="0" smtClean="0">
              <a:solidFill>
                <a:srgbClr val="A6A6A6"/>
              </a:solidFill>
            </a:endParaRPr>
          </a:p>
        </p:txBody>
      </p:sp>
      <p:pic>
        <p:nvPicPr>
          <p:cNvPr id="5" name="Picture 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153400" y="5927165"/>
            <a:ext cx="768087" cy="672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509191434"/>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2">
                                            <p:txEl>
                                              <p:pRg st="1" end="1"/>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nodeType="clickEffect">
                                  <p:stCondLst>
                                    <p:cond delay="0"/>
                                  </p:stCondLst>
                                  <p:childTnLst>
                                    <p:set>
                                      <p:cBhvr>
                                        <p:cTn id="10" dur="1" fill="hold">
                                          <p:stCondLst>
                                            <p:cond delay="0"/>
                                          </p:stCondLst>
                                        </p:cTn>
                                        <p:tgtEl>
                                          <p:spTgt spid="2">
                                            <p:txEl>
                                              <p:pRg st="2" end="2"/>
                                            </p:txEl>
                                          </p:spTgt>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nodeType="clickEffect">
                                  <p:stCondLst>
                                    <p:cond delay="0"/>
                                  </p:stCondLst>
                                  <p:childTnLst>
                                    <p:set>
                                      <p:cBhvr>
                                        <p:cTn id="14" dur="1" fill="hold">
                                          <p:stCondLst>
                                            <p:cond delay="0"/>
                                          </p:stCondLst>
                                        </p:cTn>
                                        <p:tgtEl>
                                          <p:spTgt spid="2">
                                            <p:txEl>
                                              <p:pRg st="3" end="3"/>
                                            </p:txEl>
                                          </p:spTgt>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2">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1"/>
          <p:cNvSpPr txBox="1">
            <a:spLocks/>
          </p:cNvSpPr>
          <p:nvPr/>
        </p:nvSpPr>
        <p:spPr>
          <a:xfrm>
            <a:off x="0" y="0"/>
            <a:ext cx="6096000" cy="1285875"/>
          </a:xfrm>
          <a:prstGeom prst="rect">
            <a:avLst/>
          </a:prstGeom>
        </p:spPr>
        <p:txBody>
          <a:bodyPr anchor="ctr">
            <a:normAutofit/>
          </a:bodyPr>
          <a:lstStyle/>
          <a:p>
            <a:pPr marL="457200" eaLnBrk="0" fontAlgn="auto" hangingPunct="0">
              <a:spcBef>
                <a:spcPts val="0"/>
              </a:spcBef>
              <a:spcAft>
                <a:spcPts val="0"/>
              </a:spcAft>
              <a:defRPr/>
            </a:pPr>
            <a:r>
              <a:rPr lang="en-US" sz="2000" b="1" kern="0" dirty="0">
                <a:solidFill>
                  <a:schemeClr val="bg1"/>
                </a:solidFill>
                <a:latin typeface="+mj-lt"/>
                <a:ea typeface="Geneva" pitchFamily="-108" charset="-128"/>
                <a:cs typeface="Geneva" pitchFamily="-108" charset="-128"/>
              </a:rPr>
              <a:t>Overview of Text Complexity</a:t>
            </a:r>
          </a:p>
        </p:txBody>
      </p:sp>
      <p:sp>
        <p:nvSpPr>
          <p:cNvPr id="8" name="Rectangle 7"/>
          <p:cNvSpPr/>
          <p:nvPr/>
        </p:nvSpPr>
        <p:spPr>
          <a:xfrm>
            <a:off x="457200" y="1295400"/>
            <a:ext cx="8229600" cy="877163"/>
          </a:xfrm>
          <a:prstGeom prst="rect">
            <a:avLst/>
          </a:prstGeom>
        </p:spPr>
        <p:txBody>
          <a:bodyPr>
            <a:spAutoFit/>
          </a:bodyPr>
          <a:lstStyle/>
          <a:p>
            <a:pPr marL="0" lvl="1" eaLnBrk="0" fontAlgn="auto" hangingPunct="0">
              <a:spcBef>
                <a:spcPts val="600"/>
              </a:spcBef>
              <a:spcAft>
                <a:spcPts val="600"/>
              </a:spcAft>
              <a:buClr>
                <a:srgbClr val="E4A11B"/>
              </a:buClr>
              <a:buSzPct val="75000"/>
              <a:defRPr/>
            </a:pPr>
            <a:endParaRPr lang="en-US" b="1" kern="0" dirty="0">
              <a:solidFill>
                <a:srgbClr val="1D91B1"/>
              </a:solidFill>
              <a:latin typeface="Arial"/>
              <a:ea typeface="Geneva" pitchFamily="-108" charset="-128"/>
              <a:cs typeface="+mn-cs"/>
            </a:endParaRPr>
          </a:p>
          <a:p>
            <a:pPr marL="114998" lvl="1" eaLnBrk="0" fontAlgn="auto" hangingPunct="0">
              <a:spcBef>
                <a:spcPts val="0"/>
              </a:spcBef>
              <a:spcAft>
                <a:spcPts val="600"/>
              </a:spcAft>
              <a:buClr>
                <a:srgbClr val="E4A11B"/>
              </a:buClr>
              <a:buSzPct val="75000"/>
              <a:defRPr/>
            </a:pPr>
            <a:r>
              <a:rPr lang="en-US" sz="2800" b="1" kern="0" dirty="0">
                <a:ea typeface="Geneva" pitchFamily="-108" charset="-128"/>
                <a:cs typeface="+mn-cs"/>
              </a:rPr>
              <a:t>Text complexity </a:t>
            </a:r>
            <a:r>
              <a:rPr lang="en-US" sz="2800" kern="0" dirty="0">
                <a:ea typeface="Geneva" pitchFamily="-108" charset="-128"/>
                <a:cs typeface="+mn-cs"/>
              </a:rPr>
              <a:t>is defined by:</a:t>
            </a:r>
          </a:p>
        </p:txBody>
      </p:sp>
      <p:grpSp>
        <p:nvGrpSpPr>
          <p:cNvPr id="21" name="Group 20"/>
          <p:cNvGrpSpPr>
            <a:grpSpLocks/>
          </p:cNvGrpSpPr>
          <p:nvPr/>
        </p:nvGrpSpPr>
        <p:grpSpPr bwMode="auto">
          <a:xfrm>
            <a:off x="495300" y="2419350"/>
            <a:ext cx="6765925" cy="2741613"/>
            <a:chOff x="495320" y="2419049"/>
            <a:chExt cx="6765905" cy="2741913"/>
          </a:xfrm>
        </p:grpSpPr>
        <p:grpSp>
          <p:nvGrpSpPr>
            <p:cNvPr id="24593" name="Group 8"/>
            <p:cNvGrpSpPr>
              <a:grpSpLocks/>
            </p:cNvGrpSpPr>
            <p:nvPr/>
          </p:nvGrpSpPr>
          <p:grpSpPr bwMode="auto">
            <a:xfrm>
              <a:off x="6502206" y="2419049"/>
              <a:ext cx="759019" cy="2741913"/>
              <a:chOff x="6502206" y="2419049"/>
              <a:chExt cx="759019" cy="2741913"/>
            </a:xfrm>
          </p:grpSpPr>
          <p:sp>
            <p:nvSpPr>
              <p:cNvPr id="24595" name="Isosceles Triangle 22"/>
              <p:cNvSpPr>
                <a:spLocks noChangeArrowheads="1"/>
              </p:cNvSpPr>
              <p:nvPr/>
            </p:nvSpPr>
            <p:spPr bwMode="auto">
              <a:xfrm rot="7297754">
                <a:off x="5510759" y="3410496"/>
                <a:ext cx="2741913" cy="759019"/>
              </a:xfrm>
              <a:prstGeom prst="triangle">
                <a:avLst>
                  <a:gd name="adj" fmla="val 50000"/>
                </a:avLst>
              </a:prstGeom>
              <a:solidFill>
                <a:srgbClr val="FFCC00"/>
              </a:solidFill>
              <a:ln>
                <a:noFill/>
              </a:ln>
              <a:extLst>
                <a:ext uri="{91240B29-F687-4F45-9708-019B960494DF}">
                  <a14:hiddenLine xmlns:a14="http://schemas.microsoft.com/office/drawing/2010/main" w="9525" algn="ctr">
                    <a:solidFill>
                      <a:srgbClr val="000000"/>
                    </a:solidFill>
                    <a:round/>
                    <a:headEnd/>
                    <a:tailEnd/>
                  </a14:hiddenLine>
                </a:ext>
              </a:extLst>
            </p:spPr>
            <p:txBody>
              <a:bodyPr wrap="none" anchor="ctr"/>
              <a:lstStyle/>
              <a:p>
                <a:pPr algn="ctr"/>
                <a:endParaRPr lang="en-US"/>
              </a:p>
            </p:txBody>
          </p:sp>
          <p:sp>
            <p:nvSpPr>
              <p:cNvPr id="24596" name="TextBox 18"/>
              <p:cNvSpPr txBox="1">
                <a:spLocks noChangeArrowheads="1"/>
              </p:cNvSpPr>
              <p:nvPr/>
            </p:nvSpPr>
            <p:spPr bwMode="auto">
              <a:xfrm rot="-3649141">
                <a:off x="6020170" y="3522509"/>
                <a:ext cx="1523284" cy="3693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algn="ctr" eaLnBrk="1" hangingPunct="1"/>
                <a:r>
                  <a:rPr lang="en-US" b="1"/>
                  <a:t>Qualitative</a:t>
                </a:r>
              </a:p>
            </p:txBody>
          </p:sp>
        </p:grpSp>
        <p:sp>
          <p:nvSpPr>
            <p:cNvPr id="24594" name="TextBox 25"/>
            <p:cNvSpPr txBox="1">
              <a:spLocks noChangeArrowheads="1"/>
            </p:cNvSpPr>
            <p:nvPr/>
          </p:nvSpPr>
          <p:spPr bwMode="auto">
            <a:xfrm>
              <a:off x="495320" y="3085453"/>
              <a:ext cx="5344374" cy="11387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800100" indent="-342900"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eaLnBrk="1" hangingPunct="1">
                <a:spcBef>
                  <a:spcPts val="600"/>
                </a:spcBef>
                <a:buClr>
                  <a:srgbClr val="E4A11B"/>
                </a:buClr>
                <a:buSzPct val="100000"/>
                <a:buFont typeface="Arial" pitchFamily="34" charset="0"/>
                <a:buAutoNum type="arabicPeriod" startAt="2"/>
              </a:pPr>
              <a:r>
                <a:rPr lang="en-US" sz="1700" b="1" dirty="0">
                  <a:solidFill>
                    <a:srgbClr val="0000FF"/>
                  </a:solidFill>
                </a:rPr>
                <a:t>Qualitative measures </a:t>
              </a:r>
              <a:r>
                <a:rPr lang="en-US" sz="1700" dirty="0"/>
                <a:t>– levels of meaning, structure, language conventionality and clarity, and knowledge demands often best measured by an attentive human reader.</a:t>
              </a:r>
            </a:p>
          </p:txBody>
        </p:sp>
      </p:grpSp>
      <p:grpSp>
        <p:nvGrpSpPr>
          <p:cNvPr id="22" name="Group 21"/>
          <p:cNvGrpSpPr>
            <a:grpSpLocks/>
          </p:cNvGrpSpPr>
          <p:nvPr/>
        </p:nvGrpSpPr>
        <p:grpSpPr bwMode="auto">
          <a:xfrm>
            <a:off x="485775" y="2220913"/>
            <a:ext cx="7589838" cy="2946400"/>
            <a:chOff x="485450" y="2221162"/>
            <a:chExt cx="7589729" cy="2946148"/>
          </a:xfrm>
        </p:grpSpPr>
        <p:grpSp>
          <p:nvGrpSpPr>
            <p:cNvPr id="24589" name="Group 11"/>
            <p:cNvGrpSpPr>
              <a:grpSpLocks/>
            </p:cNvGrpSpPr>
            <p:nvPr/>
          </p:nvGrpSpPr>
          <p:grpSpPr bwMode="auto">
            <a:xfrm>
              <a:off x="7316234" y="2424113"/>
              <a:ext cx="758945" cy="2743197"/>
              <a:chOff x="7316234" y="2424113"/>
              <a:chExt cx="758945" cy="2743197"/>
            </a:xfrm>
          </p:grpSpPr>
          <p:sp>
            <p:nvSpPr>
              <p:cNvPr id="24591" name="Isosceles Triangle 23"/>
              <p:cNvSpPr>
                <a:spLocks noChangeArrowheads="1"/>
              </p:cNvSpPr>
              <p:nvPr/>
            </p:nvSpPr>
            <p:spPr bwMode="auto">
              <a:xfrm rot="14352476" flipH="1">
                <a:off x="6324108" y="3416239"/>
                <a:ext cx="2743197" cy="758945"/>
              </a:xfrm>
              <a:prstGeom prst="triangle">
                <a:avLst>
                  <a:gd name="adj" fmla="val 50000"/>
                </a:avLst>
              </a:prstGeom>
              <a:solidFill>
                <a:srgbClr val="DD4F23"/>
              </a:solidFill>
              <a:ln>
                <a:noFill/>
              </a:ln>
              <a:extLst>
                <a:ext uri="{91240B29-F687-4F45-9708-019B960494DF}">
                  <a14:hiddenLine xmlns:a14="http://schemas.microsoft.com/office/drawing/2010/main" w="9525" algn="ctr">
                    <a:solidFill>
                      <a:srgbClr val="000000"/>
                    </a:solidFill>
                    <a:round/>
                    <a:headEnd/>
                    <a:tailEnd/>
                  </a14:hiddenLine>
                </a:ext>
              </a:extLst>
            </p:spPr>
            <p:txBody>
              <a:bodyPr wrap="none" anchor="ctr"/>
              <a:lstStyle/>
              <a:p>
                <a:pPr algn="ctr"/>
                <a:endParaRPr lang="en-US"/>
              </a:p>
            </p:txBody>
          </p:sp>
          <p:sp>
            <p:nvSpPr>
              <p:cNvPr id="24592" name="TextBox 19"/>
              <p:cNvSpPr txBox="1">
                <a:spLocks noChangeArrowheads="1"/>
              </p:cNvSpPr>
              <p:nvPr/>
            </p:nvSpPr>
            <p:spPr bwMode="auto">
              <a:xfrm rot="3558274">
                <a:off x="7099944" y="3522373"/>
                <a:ext cx="1523997" cy="3692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algn="ctr" eaLnBrk="1" hangingPunct="1"/>
                <a:r>
                  <a:rPr lang="en-US" b="1"/>
                  <a:t>Quantitative</a:t>
                </a:r>
              </a:p>
            </p:txBody>
          </p:sp>
        </p:grpSp>
        <p:sp>
          <p:nvSpPr>
            <p:cNvPr id="24590" name="TextBox 26"/>
            <p:cNvSpPr txBox="1">
              <a:spLocks noChangeArrowheads="1"/>
            </p:cNvSpPr>
            <p:nvPr/>
          </p:nvSpPr>
          <p:spPr bwMode="auto">
            <a:xfrm>
              <a:off x="485450" y="2221162"/>
              <a:ext cx="5343855" cy="8771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800100" indent="-342900"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eaLnBrk="1" hangingPunct="1">
                <a:spcBef>
                  <a:spcPts val="600"/>
                </a:spcBef>
                <a:buClr>
                  <a:srgbClr val="E4A11B"/>
                </a:buClr>
                <a:buSzPct val="100000"/>
                <a:buFont typeface="Arial" pitchFamily="34" charset="0"/>
                <a:buAutoNum type="arabicPeriod"/>
              </a:pPr>
              <a:r>
                <a:rPr lang="en-US" sz="1700" b="1">
                  <a:solidFill>
                    <a:srgbClr val="0000FF"/>
                  </a:solidFill>
                </a:rPr>
                <a:t>Quantitative measures </a:t>
              </a:r>
              <a:r>
                <a:rPr lang="en-US" sz="1700"/>
                <a:t>– readability and other scores of text complexity often best measured by computer software.</a:t>
              </a:r>
            </a:p>
          </p:txBody>
        </p:sp>
      </p:grpSp>
      <p:grpSp>
        <p:nvGrpSpPr>
          <p:cNvPr id="23" name="Group 22"/>
          <p:cNvGrpSpPr>
            <a:grpSpLocks/>
          </p:cNvGrpSpPr>
          <p:nvPr/>
        </p:nvGrpSpPr>
        <p:grpSpPr bwMode="auto">
          <a:xfrm>
            <a:off x="506413" y="4143375"/>
            <a:ext cx="8229600" cy="1482725"/>
            <a:chOff x="506413" y="4143375"/>
            <a:chExt cx="8229600" cy="1482725"/>
          </a:xfrm>
        </p:grpSpPr>
        <p:grpSp>
          <p:nvGrpSpPr>
            <p:cNvPr id="24585" name="Group 14"/>
            <p:cNvGrpSpPr>
              <a:grpSpLocks/>
            </p:cNvGrpSpPr>
            <p:nvPr/>
          </p:nvGrpSpPr>
          <p:grpSpPr bwMode="auto">
            <a:xfrm>
              <a:off x="5878514" y="4143375"/>
              <a:ext cx="2857499" cy="798264"/>
              <a:chOff x="5878514" y="4143375"/>
              <a:chExt cx="2857499" cy="798264"/>
            </a:xfrm>
          </p:grpSpPr>
          <p:sp>
            <p:nvSpPr>
              <p:cNvPr id="24587" name="Isosceles Triangle 21"/>
              <p:cNvSpPr>
                <a:spLocks noChangeArrowheads="1"/>
              </p:cNvSpPr>
              <p:nvPr/>
            </p:nvSpPr>
            <p:spPr bwMode="auto">
              <a:xfrm>
                <a:off x="5878514" y="4143375"/>
                <a:ext cx="2857499" cy="759226"/>
              </a:xfrm>
              <a:prstGeom prst="triangle">
                <a:avLst>
                  <a:gd name="adj" fmla="val 50000"/>
                </a:avLst>
              </a:prstGeom>
              <a:solidFill>
                <a:srgbClr val="2E7084"/>
              </a:solidFill>
              <a:ln>
                <a:noFill/>
              </a:ln>
              <a:extLst>
                <a:ext uri="{91240B29-F687-4F45-9708-019B960494DF}">
                  <a14:hiddenLine xmlns:a14="http://schemas.microsoft.com/office/drawing/2010/main" w="9525" algn="ctr">
                    <a:solidFill>
                      <a:srgbClr val="000000"/>
                    </a:solidFill>
                    <a:round/>
                    <a:headEnd/>
                    <a:tailEnd/>
                  </a14:hiddenLine>
                </a:ext>
              </a:extLst>
            </p:spPr>
            <p:txBody>
              <a:bodyPr wrap="none" anchor="ctr"/>
              <a:lstStyle/>
              <a:p>
                <a:pPr algn="ctr"/>
                <a:endParaRPr lang="en-US"/>
              </a:p>
            </p:txBody>
          </p:sp>
          <p:sp>
            <p:nvSpPr>
              <p:cNvPr id="24588" name="TextBox 20"/>
              <p:cNvSpPr txBox="1">
                <a:spLocks noChangeArrowheads="1"/>
              </p:cNvSpPr>
              <p:nvPr/>
            </p:nvSpPr>
            <p:spPr bwMode="auto">
              <a:xfrm>
                <a:off x="6259516" y="4572223"/>
                <a:ext cx="2133600" cy="3694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algn="ctr" eaLnBrk="1" hangingPunct="1"/>
                <a:r>
                  <a:rPr lang="en-US" b="1"/>
                  <a:t>Reader and Task</a:t>
                </a:r>
              </a:p>
            </p:txBody>
          </p:sp>
        </p:grpSp>
        <p:sp>
          <p:nvSpPr>
            <p:cNvPr id="24586" name="TextBox 27"/>
            <p:cNvSpPr txBox="1">
              <a:spLocks noChangeArrowheads="1"/>
            </p:cNvSpPr>
            <p:nvPr/>
          </p:nvSpPr>
          <p:spPr bwMode="auto">
            <a:xfrm>
              <a:off x="506413" y="4225140"/>
              <a:ext cx="5344606" cy="14009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739775" indent="-282575"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eaLnBrk="1" hangingPunct="1">
                <a:spcBef>
                  <a:spcPts val="600"/>
                </a:spcBef>
                <a:buClr>
                  <a:srgbClr val="E4A11B"/>
                </a:buClr>
                <a:buSzPct val="100000"/>
                <a:buFont typeface="Arial" pitchFamily="34" charset="0"/>
                <a:buAutoNum type="arabicPeriod" startAt="3"/>
              </a:pPr>
              <a:r>
                <a:rPr lang="en-US" sz="1700" b="1" dirty="0">
                  <a:solidFill>
                    <a:srgbClr val="0000FF"/>
                  </a:solidFill>
                </a:rPr>
                <a:t>Reader and Task considerations </a:t>
              </a:r>
              <a:r>
                <a:rPr lang="en-US" sz="1700" dirty="0"/>
                <a:t>– background knowledge of reader, motivation, interests, and complexity generated by tasks assigned often best made by educators employing their professional judgment.</a:t>
              </a:r>
            </a:p>
          </p:txBody>
        </p:sp>
      </p:grpSp>
      <p:sp>
        <p:nvSpPr>
          <p:cNvPr id="2" name="TextBox 1"/>
          <p:cNvSpPr txBox="1"/>
          <p:nvPr/>
        </p:nvSpPr>
        <p:spPr>
          <a:xfrm>
            <a:off x="0" y="639543"/>
            <a:ext cx="9144000" cy="646331"/>
          </a:xfrm>
          <a:prstGeom prst="rect">
            <a:avLst/>
          </a:prstGeom>
          <a:noFill/>
        </p:spPr>
        <p:txBody>
          <a:bodyPr wrap="square" rtlCol="0">
            <a:spAutoFit/>
          </a:bodyPr>
          <a:lstStyle/>
          <a:p>
            <a:pPr algn="ctr"/>
            <a:r>
              <a:rPr lang="en-US" sz="3600" b="1" dirty="0" smtClean="0">
                <a:solidFill>
                  <a:schemeClr val="accent3">
                    <a:lumMod val="75000"/>
                  </a:schemeClr>
                </a:solidFill>
              </a:rPr>
              <a:t>CCSS Text Complexity Model</a:t>
            </a:r>
            <a:endParaRPr lang="en-US" sz="3600" b="1" dirty="0">
              <a:solidFill>
                <a:schemeClr val="accent3">
                  <a:lumMod val="75000"/>
                </a:schemeClr>
              </a:solidFill>
            </a:endParaRPr>
          </a:p>
        </p:txBody>
      </p:sp>
    </p:spTree>
    <p:extLst>
      <p:ext uri="{BB962C8B-B14F-4D97-AF65-F5344CB8AC3E}">
        <p14:creationId xmlns:p14="http://schemas.microsoft.com/office/powerpoint/2010/main" val="2152311612"/>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9"/>
                                          </p:stCondLst>
                                        </p:cTn>
                                        <p:tgtEl>
                                          <p:spTgt spid="22"/>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nodeType="clickEffect">
                                  <p:stCondLst>
                                    <p:cond delay="0"/>
                                  </p:stCondLst>
                                  <p:childTnLst>
                                    <p:set>
                                      <p:cBhvr>
                                        <p:cTn id="10" dur="1" fill="hold">
                                          <p:stCondLst>
                                            <p:cond delay="0"/>
                                          </p:stCondLst>
                                        </p:cTn>
                                        <p:tgtEl>
                                          <p:spTgt spid="21"/>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nodeType="clickEffect">
                                  <p:stCondLst>
                                    <p:cond delay="0"/>
                                  </p:stCondLst>
                                  <p:childTnLst>
                                    <p:set>
                                      <p:cBhvr>
                                        <p:cTn id="14" dur="1" fill="hold">
                                          <p:stCondLst>
                                            <p:cond delay="0"/>
                                          </p:stCondLst>
                                        </p:cTn>
                                        <p:tgtEl>
                                          <p:spTgt spid="2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600" b="1" dirty="0" smtClean="0">
                <a:solidFill>
                  <a:schemeClr val="accent3">
                    <a:lumMod val="75000"/>
                  </a:schemeClr>
                </a:solidFill>
              </a:rPr>
              <a:t>CCSS Text Complexity Model</a:t>
            </a:r>
            <a:endParaRPr lang="en-US" sz="3600" dirty="0"/>
          </a:p>
        </p:txBody>
      </p:sp>
      <p:pic>
        <p:nvPicPr>
          <p:cNvPr id="4"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438400" y="1752599"/>
            <a:ext cx="4565651" cy="4751285"/>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 name="Picture 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153400" y="5927165"/>
            <a:ext cx="768087" cy="672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538517960"/>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Title 2"/>
          <p:cNvSpPr>
            <a:spLocks noGrp="1"/>
          </p:cNvSpPr>
          <p:nvPr>
            <p:ph type="title"/>
          </p:nvPr>
        </p:nvSpPr>
        <p:spPr/>
        <p:txBody>
          <a:bodyPr>
            <a:normAutofit fontScale="90000"/>
          </a:bodyPr>
          <a:lstStyle/>
          <a:p>
            <a:r>
              <a:rPr lang="en-US" sz="4000" b="1" dirty="0" smtClean="0">
                <a:solidFill>
                  <a:schemeClr val="accent3">
                    <a:lumMod val="75000"/>
                  </a:schemeClr>
                </a:solidFill>
                <a:ea typeface="Geneva"/>
                <a:cs typeface="Geneva"/>
              </a:rPr>
              <a:t>Where Do We </a:t>
            </a:r>
            <a:r>
              <a:rPr lang="en-US" sz="4000" b="1" dirty="0">
                <a:solidFill>
                  <a:schemeClr val="accent3">
                    <a:lumMod val="75000"/>
                  </a:schemeClr>
                </a:solidFill>
                <a:ea typeface="Geneva"/>
                <a:cs typeface="Geneva"/>
              </a:rPr>
              <a:t>F</a:t>
            </a:r>
            <a:r>
              <a:rPr lang="en-US" sz="4000" b="1" dirty="0" smtClean="0">
                <a:solidFill>
                  <a:schemeClr val="accent3">
                    <a:lumMod val="75000"/>
                  </a:schemeClr>
                </a:solidFill>
                <a:ea typeface="Geneva"/>
                <a:cs typeface="Geneva"/>
              </a:rPr>
              <a:t>ind Texts in the </a:t>
            </a:r>
            <a:br>
              <a:rPr lang="en-US" sz="4000" b="1" dirty="0" smtClean="0">
                <a:solidFill>
                  <a:schemeClr val="accent3">
                    <a:lumMod val="75000"/>
                  </a:schemeClr>
                </a:solidFill>
                <a:ea typeface="Geneva"/>
                <a:cs typeface="Geneva"/>
              </a:rPr>
            </a:br>
            <a:r>
              <a:rPr lang="en-US" sz="4000" b="1" dirty="0" smtClean="0">
                <a:solidFill>
                  <a:schemeClr val="accent3">
                    <a:lumMod val="75000"/>
                  </a:schemeClr>
                </a:solidFill>
                <a:ea typeface="Geneva"/>
                <a:cs typeface="Geneva"/>
              </a:rPr>
              <a:t>Appropriate </a:t>
            </a:r>
            <a:r>
              <a:rPr lang="en-US" sz="4000" b="1" dirty="0">
                <a:solidFill>
                  <a:schemeClr val="accent3">
                    <a:lumMod val="75000"/>
                  </a:schemeClr>
                </a:solidFill>
                <a:ea typeface="Geneva"/>
                <a:cs typeface="Geneva"/>
              </a:rPr>
              <a:t>T</a:t>
            </a:r>
            <a:r>
              <a:rPr lang="en-US" sz="4000" b="1" dirty="0" smtClean="0">
                <a:solidFill>
                  <a:schemeClr val="accent3">
                    <a:lumMod val="75000"/>
                  </a:schemeClr>
                </a:solidFill>
                <a:ea typeface="Geneva"/>
                <a:cs typeface="Geneva"/>
              </a:rPr>
              <a:t>ext </a:t>
            </a:r>
            <a:r>
              <a:rPr lang="en-US" sz="4000" b="1" dirty="0">
                <a:solidFill>
                  <a:schemeClr val="accent3">
                    <a:lumMod val="75000"/>
                  </a:schemeClr>
                </a:solidFill>
                <a:ea typeface="Geneva"/>
                <a:cs typeface="Geneva"/>
              </a:rPr>
              <a:t>C</a:t>
            </a:r>
            <a:r>
              <a:rPr lang="en-US" sz="4000" b="1" dirty="0" smtClean="0">
                <a:solidFill>
                  <a:schemeClr val="accent3">
                    <a:lumMod val="75000"/>
                  </a:schemeClr>
                </a:solidFill>
                <a:ea typeface="Geneva"/>
                <a:cs typeface="Geneva"/>
              </a:rPr>
              <a:t>omplexity </a:t>
            </a:r>
            <a:r>
              <a:rPr lang="en-US" sz="4000" b="1" dirty="0">
                <a:solidFill>
                  <a:schemeClr val="accent3">
                    <a:lumMod val="75000"/>
                  </a:schemeClr>
                </a:solidFill>
                <a:ea typeface="Geneva"/>
                <a:cs typeface="Geneva"/>
              </a:rPr>
              <a:t>B</a:t>
            </a:r>
            <a:r>
              <a:rPr lang="en-US" sz="4000" b="1" dirty="0" smtClean="0">
                <a:solidFill>
                  <a:schemeClr val="accent3">
                    <a:lumMod val="75000"/>
                  </a:schemeClr>
                </a:solidFill>
                <a:ea typeface="Geneva"/>
                <a:cs typeface="Geneva"/>
              </a:rPr>
              <a:t>and?</a:t>
            </a:r>
          </a:p>
        </p:txBody>
      </p:sp>
      <p:sp>
        <p:nvSpPr>
          <p:cNvPr id="2" name="Content Placeholder 1"/>
          <p:cNvSpPr>
            <a:spLocks noGrp="1"/>
          </p:cNvSpPr>
          <p:nvPr>
            <p:ph sz="half" idx="1"/>
          </p:nvPr>
        </p:nvSpPr>
        <p:spPr>
          <a:xfrm>
            <a:off x="323850" y="2001838"/>
            <a:ext cx="3486150" cy="1112837"/>
          </a:xfrm>
        </p:spPr>
        <p:txBody>
          <a:bodyPr/>
          <a:lstStyle/>
          <a:p>
            <a:pPr marL="0" indent="0">
              <a:buNone/>
            </a:pPr>
            <a:r>
              <a:rPr lang="en-US" sz="2400" b="0" dirty="0" smtClean="0">
                <a:solidFill>
                  <a:schemeClr val="tx1"/>
                </a:solidFill>
                <a:ea typeface="Geneva"/>
                <a:cs typeface="Geneva"/>
              </a:rPr>
              <a:t>Choose an excerpt of text from Appendix B:</a:t>
            </a:r>
          </a:p>
        </p:txBody>
      </p:sp>
      <p:pic>
        <p:nvPicPr>
          <p:cNvPr id="1027"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371600" y="3276600"/>
            <a:ext cx="2228850" cy="2886075"/>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7" name="TextBox 6"/>
          <p:cNvSpPr txBox="1">
            <a:spLocks noChangeArrowheads="1"/>
          </p:cNvSpPr>
          <p:nvPr/>
        </p:nvSpPr>
        <p:spPr bwMode="auto">
          <a:xfrm>
            <a:off x="2846388" y="1435100"/>
            <a:ext cx="2895600" cy="522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algn="ctr" eaLnBrk="1" hangingPunct="1"/>
            <a:r>
              <a:rPr lang="en-US" sz="2800" b="1">
                <a:solidFill>
                  <a:srgbClr val="0070C0"/>
                </a:solidFill>
              </a:rPr>
              <a:t>We could….</a:t>
            </a:r>
          </a:p>
        </p:txBody>
      </p:sp>
      <p:sp>
        <p:nvSpPr>
          <p:cNvPr id="10" name="TextBox 9"/>
          <p:cNvSpPr txBox="1">
            <a:spLocks noChangeArrowheads="1"/>
          </p:cNvSpPr>
          <p:nvPr/>
        </p:nvSpPr>
        <p:spPr bwMode="auto">
          <a:xfrm>
            <a:off x="3810000" y="3429000"/>
            <a:ext cx="1119188"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algn="ctr" eaLnBrk="1" hangingPunct="1"/>
            <a:r>
              <a:rPr lang="en-US" sz="2800" b="1">
                <a:solidFill>
                  <a:srgbClr val="0070C0"/>
                </a:solidFill>
              </a:rPr>
              <a:t>or…</a:t>
            </a:r>
          </a:p>
        </p:txBody>
      </p:sp>
      <p:sp>
        <p:nvSpPr>
          <p:cNvPr id="11" name="Content Placeholder 1"/>
          <p:cNvSpPr txBox="1">
            <a:spLocks/>
          </p:cNvSpPr>
          <p:nvPr/>
        </p:nvSpPr>
        <p:spPr bwMode="auto">
          <a:xfrm>
            <a:off x="4835525" y="1971675"/>
            <a:ext cx="3927475" cy="2286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a:spcBef>
                <a:spcPct val="90000"/>
              </a:spcBef>
              <a:spcAft>
                <a:spcPts val="600"/>
              </a:spcAft>
            </a:pPr>
            <a:r>
              <a:rPr lang="en-US" sz="2400" dirty="0">
                <a:ea typeface="Geneva"/>
                <a:cs typeface="Geneva"/>
              </a:rPr>
              <a:t>	Use available resources to determine the text complexity of other materials on our own.</a:t>
            </a:r>
          </a:p>
        </p:txBody>
      </p:sp>
      <p:pic>
        <p:nvPicPr>
          <p:cNvPr id="12"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313363" y="3746500"/>
            <a:ext cx="1524000" cy="13319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3" name="Picture 9"/>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5889802" y="5324475"/>
            <a:ext cx="1895122" cy="1336819"/>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4" name="Picture 2"/>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7162799" y="3738114"/>
            <a:ext cx="1742115" cy="1340299"/>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683253985"/>
      </p:ext>
    </p:extLst>
  </p:cSld>
  <p:clrMapOvr>
    <a:masterClrMapping/>
  </p:clrMapOvr>
  <p:transition spd="med" advClick="0">
    <p:fad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2">
                                            <p:txEl>
                                              <p:pRg st="0" end="0"/>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1027"/>
                                        </p:tgtEl>
                                        <p:attrNameLst>
                                          <p:attrName>style.visibility</p:attrName>
                                        </p:attrNameLst>
                                      </p:cBhvr>
                                      <p:to>
                                        <p:strVal val="visible"/>
                                      </p:to>
                                    </p:set>
                                  </p:childTnLst>
                                </p:cTn>
                              </p:par>
                            </p:childTnLst>
                          </p:cTn>
                        </p:par>
                      </p:childTnLst>
                    </p:cTn>
                  </p:par>
                  <p:par>
                    <p:cTn id="13" fill="hold" nodeType="clickPar">
                      <p:stCondLst>
                        <p:cond delay="indefinite"/>
                      </p:stCondLst>
                      <p:childTnLst>
                        <p:par>
                          <p:cTn id="14" fill="hold" nodeType="withGroup">
                            <p:stCondLst>
                              <p:cond delay="0"/>
                            </p:stCondLst>
                            <p:childTnLst>
                              <p:par>
                                <p:cTn id="15" presetID="1" presetClass="entr" presetSubtype="0" fill="hold" grpId="0" nodeType="clickEffect">
                                  <p:stCondLst>
                                    <p:cond delay="0"/>
                                  </p:stCondLst>
                                  <p:childTnLst>
                                    <p:set>
                                      <p:cBhvr>
                                        <p:cTn id="16" dur="1" fill="hold">
                                          <p:stCondLst>
                                            <p:cond delay="0"/>
                                          </p:stCondLst>
                                        </p:cTn>
                                        <p:tgtEl>
                                          <p:spTgt spid="10"/>
                                        </p:tgtEl>
                                        <p:attrNameLst>
                                          <p:attrName>style.visibility</p:attrName>
                                        </p:attrNameLst>
                                      </p:cBhvr>
                                      <p:to>
                                        <p:strVal val="visible"/>
                                      </p:to>
                                    </p:set>
                                  </p:childTnLst>
                                </p:cTn>
                              </p:par>
                            </p:childTnLst>
                          </p:cTn>
                        </p:par>
                      </p:childTnLst>
                    </p:cTn>
                  </p:par>
                  <p:par>
                    <p:cTn id="17" fill="hold" nodeType="clickPar">
                      <p:stCondLst>
                        <p:cond delay="indefinite"/>
                      </p:stCondLst>
                      <p:childTnLst>
                        <p:par>
                          <p:cTn id="18" fill="hold" nodeType="withGroup">
                            <p:stCondLst>
                              <p:cond delay="0"/>
                            </p:stCondLst>
                            <p:childTnLst>
                              <p:par>
                                <p:cTn id="19" presetID="1" presetClass="entr" presetSubtype="0" fill="hold" grpId="0" nodeType="clickEffect">
                                  <p:stCondLst>
                                    <p:cond delay="0"/>
                                  </p:stCondLst>
                                  <p:childTnLst>
                                    <p:set>
                                      <p:cBhvr>
                                        <p:cTn id="20" dur="1" fill="hold">
                                          <p:stCondLst>
                                            <p:cond delay="0"/>
                                          </p:stCondLst>
                                        </p:cTn>
                                        <p:tgtEl>
                                          <p:spTgt spid="11"/>
                                        </p:tgtEl>
                                        <p:attrNameLst>
                                          <p:attrName>style.visibility</p:attrName>
                                        </p:attrNameLst>
                                      </p:cBhvr>
                                      <p:to>
                                        <p:strVal val="visible"/>
                                      </p:to>
                                    </p:set>
                                  </p:childTnLst>
                                </p:cTn>
                              </p:par>
                              <p:par>
                                <p:cTn id="21" presetID="1" presetClass="entr" presetSubtype="0" fill="hold" nodeType="withEffect">
                                  <p:stCondLst>
                                    <p:cond delay="0"/>
                                  </p:stCondLst>
                                  <p:childTnLst>
                                    <p:set>
                                      <p:cBhvr>
                                        <p:cTn id="22" dur="1" fill="hold">
                                          <p:stCondLst>
                                            <p:cond delay="0"/>
                                          </p:stCondLst>
                                        </p:cTn>
                                        <p:tgtEl>
                                          <p:spTgt spid="12"/>
                                        </p:tgtEl>
                                        <p:attrNameLst>
                                          <p:attrName>style.visibility</p:attrName>
                                        </p:attrNameLst>
                                      </p:cBhvr>
                                      <p:to>
                                        <p:strVal val="visible"/>
                                      </p:to>
                                    </p:set>
                                  </p:childTnLst>
                                </p:cTn>
                              </p:par>
                              <p:par>
                                <p:cTn id="23" presetID="1" presetClass="entr" presetSubtype="0" fill="hold" nodeType="withEffect">
                                  <p:stCondLst>
                                    <p:cond delay="0"/>
                                  </p:stCondLst>
                                  <p:childTnLst>
                                    <p:set>
                                      <p:cBhvr>
                                        <p:cTn id="24" dur="1" fill="hold">
                                          <p:stCondLst>
                                            <p:cond delay="0"/>
                                          </p:stCondLst>
                                        </p:cTn>
                                        <p:tgtEl>
                                          <p:spTgt spid="14"/>
                                        </p:tgtEl>
                                        <p:attrNameLst>
                                          <p:attrName>style.visibility</p:attrName>
                                        </p:attrNameLst>
                                      </p:cBhvr>
                                      <p:to>
                                        <p:strVal val="visible"/>
                                      </p:to>
                                    </p:set>
                                  </p:childTnLst>
                                </p:cTn>
                              </p:par>
                              <p:par>
                                <p:cTn id="25" presetID="1" presetClass="entr" presetSubtype="0" fill="hold" nodeType="withEffect">
                                  <p:stCondLst>
                                    <p:cond delay="0"/>
                                  </p:stCondLst>
                                  <p:childTnLst>
                                    <p:set>
                                      <p:cBhvr>
                                        <p:cTn id="26" dur="1" fill="hold">
                                          <p:stCondLst>
                                            <p:cond delay="0"/>
                                          </p:stCondLst>
                                        </p:cTn>
                                        <p:tgtEl>
                                          <p:spTgt spid="1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uild="p"/>
      <p:bldP spid="7" grpId="0"/>
      <p:bldP spid="10" grpId="0"/>
      <p:bldP spid="11"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517525" y="1416050"/>
            <a:ext cx="4419600" cy="609600"/>
          </a:xfrm>
        </p:spPr>
        <p:txBody>
          <a:bodyPr>
            <a:normAutofit lnSpcReduction="10000"/>
          </a:bodyPr>
          <a:lstStyle/>
          <a:p>
            <a:pPr marL="0" indent="0">
              <a:buNone/>
              <a:defRPr/>
            </a:pPr>
            <a:r>
              <a:rPr lang="en-US" sz="3600" b="1" dirty="0" smtClean="0">
                <a:solidFill>
                  <a:srgbClr val="0070C0"/>
                </a:solidFill>
              </a:rPr>
              <a:t>A Four-step Process:</a:t>
            </a:r>
          </a:p>
          <a:p>
            <a:pPr marL="0" indent="0">
              <a:defRPr/>
            </a:pPr>
            <a:endParaRPr lang="en-US" sz="2000" b="0" dirty="0">
              <a:solidFill>
                <a:schemeClr val="tx1"/>
              </a:solidFill>
            </a:endParaRPr>
          </a:p>
        </p:txBody>
      </p:sp>
      <p:sp>
        <p:nvSpPr>
          <p:cNvPr id="27651" name="Title 2"/>
          <p:cNvSpPr>
            <a:spLocks noGrp="1"/>
          </p:cNvSpPr>
          <p:nvPr>
            <p:ph type="title"/>
          </p:nvPr>
        </p:nvSpPr>
        <p:spPr>
          <a:xfrm>
            <a:off x="0" y="228600"/>
            <a:ext cx="9144000" cy="1143000"/>
          </a:xfrm>
        </p:spPr>
        <p:txBody>
          <a:bodyPr>
            <a:normAutofit/>
          </a:bodyPr>
          <a:lstStyle/>
          <a:p>
            <a:r>
              <a:rPr lang="en-US" sz="3600" b="1" dirty="0" smtClean="0">
                <a:solidFill>
                  <a:schemeClr val="accent3">
                    <a:lumMod val="75000"/>
                  </a:schemeClr>
                </a:solidFill>
                <a:ea typeface="Geneva"/>
                <a:cs typeface="Geneva"/>
              </a:rPr>
              <a:t>Determining Text Complexity</a:t>
            </a:r>
          </a:p>
        </p:txBody>
      </p:sp>
      <p:sp>
        <p:nvSpPr>
          <p:cNvPr id="23" name="Content Placeholder 1"/>
          <p:cNvSpPr txBox="1">
            <a:spLocks/>
          </p:cNvSpPr>
          <p:nvPr/>
        </p:nvSpPr>
        <p:spPr bwMode="auto">
          <a:xfrm>
            <a:off x="115888" y="4946650"/>
            <a:ext cx="5684834" cy="1377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457200" indent="-457200"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a:spcBef>
                <a:spcPct val="90000"/>
              </a:spcBef>
              <a:spcAft>
                <a:spcPts val="600"/>
              </a:spcAft>
              <a:buFont typeface="Arial" pitchFamily="34" charset="0"/>
              <a:buAutoNum type="arabicPeriod" startAt="4"/>
            </a:pPr>
            <a:r>
              <a:rPr lang="en-US" sz="2800" dirty="0">
                <a:latin typeface="+mn-lt"/>
                <a:ea typeface="Geneva"/>
                <a:cs typeface="Geneva"/>
              </a:rPr>
              <a:t>Recommend placement in the appropriate text complexity band.</a:t>
            </a:r>
          </a:p>
        </p:txBody>
      </p:sp>
      <p:sp>
        <p:nvSpPr>
          <p:cNvPr id="24" name="Content Placeholder 1"/>
          <p:cNvSpPr txBox="1">
            <a:spLocks/>
          </p:cNvSpPr>
          <p:nvPr/>
        </p:nvSpPr>
        <p:spPr bwMode="auto">
          <a:xfrm>
            <a:off x="115887" y="3948113"/>
            <a:ext cx="5684835" cy="847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457200" indent="-457200"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a:spcBef>
                <a:spcPct val="90000"/>
              </a:spcBef>
              <a:spcAft>
                <a:spcPts val="600"/>
              </a:spcAft>
              <a:buFont typeface="Arial" pitchFamily="34" charset="0"/>
              <a:buAutoNum type="arabicPeriod" startAt="3"/>
            </a:pPr>
            <a:r>
              <a:rPr lang="en-US" sz="2800" dirty="0">
                <a:latin typeface="+mn-lt"/>
                <a:ea typeface="Geneva"/>
                <a:cs typeface="Geneva"/>
              </a:rPr>
              <a:t>Reflect upon the reader and task considerations.</a:t>
            </a:r>
          </a:p>
        </p:txBody>
      </p:sp>
      <p:sp>
        <p:nvSpPr>
          <p:cNvPr id="25" name="Content Placeholder 1"/>
          <p:cNvSpPr txBox="1">
            <a:spLocks/>
          </p:cNvSpPr>
          <p:nvPr/>
        </p:nvSpPr>
        <p:spPr bwMode="auto">
          <a:xfrm>
            <a:off x="161924" y="3051175"/>
            <a:ext cx="5638799" cy="8969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457200" indent="-457200"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a:spcBef>
                <a:spcPct val="90000"/>
              </a:spcBef>
              <a:spcAft>
                <a:spcPts val="600"/>
              </a:spcAft>
              <a:buFont typeface="Arial" pitchFamily="34" charset="0"/>
              <a:buAutoNum type="arabicPeriod" startAt="2"/>
            </a:pPr>
            <a:r>
              <a:rPr lang="en-US" sz="2800" dirty="0">
                <a:latin typeface="+mn-lt"/>
                <a:ea typeface="Geneva"/>
                <a:cs typeface="Geneva"/>
              </a:rPr>
              <a:t>Analyze the qualitative measures of the text.</a:t>
            </a:r>
          </a:p>
        </p:txBody>
      </p:sp>
      <p:sp>
        <p:nvSpPr>
          <p:cNvPr id="26" name="Content Placeholder 1"/>
          <p:cNvSpPr txBox="1">
            <a:spLocks/>
          </p:cNvSpPr>
          <p:nvPr/>
        </p:nvSpPr>
        <p:spPr bwMode="auto">
          <a:xfrm>
            <a:off x="152399" y="2087563"/>
            <a:ext cx="5648325" cy="9191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457200" indent="-457200"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a:spcBef>
                <a:spcPct val="90000"/>
              </a:spcBef>
              <a:spcAft>
                <a:spcPts val="600"/>
              </a:spcAft>
              <a:buFont typeface="Arial" pitchFamily="34" charset="0"/>
              <a:buAutoNum type="arabicPeriod"/>
            </a:pPr>
            <a:r>
              <a:rPr lang="en-US" sz="2800" dirty="0">
                <a:latin typeface="+mn-lt"/>
                <a:ea typeface="Geneva"/>
                <a:cs typeface="Geneva"/>
              </a:rPr>
              <a:t>Determine the quantitative measures of the text.</a:t>
            </a:r>
          </a:p>
        </p:txBody>
      </p:sp>
      <p:pic>
        <p:nvPicPr>
          <p:cNvPr id="18" name="Picture 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800725" y="2500312"/>
            <a:ext cx="3062450" cy="2681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625299562"/>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6"/>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25"/>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24"/>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2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p:bldP spid="24" grpId="0"/>
      <p:bldP spid="25" grpId="0"/>
      <p:bldP spid="26"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Title 2"/>
          <p:cNvSpPr>
            <a:spLocks noGrp="1"/>
          </p:cNvSpPr>
          <p:nvPr>
            <p:ph type="title"/>
          </p:nvPr>
        </p:nvSpPr>
        <p:spPr>
          <a:xfrm>
            <a:off x="0" y="0"/>
            <a:ext cx="6096000" cy="1285875"/>
          </a:xfrm>
        </p:spPr>
        <p:txBody>
          <a:bodyPr/>
          <a:lstStyle/>
          <a:p>
            <a:r>
              <a:rPr lang="en-US" b="1" smtClean="0">
                <a:ea typeface="Geneva"/>
                <a:cs typeface="Geneva"/>
              </a:rPr>
              <a:t>	</a:t>
            </a:r>
          </a:p>
        </p:txBody>
      </p:sp>
      <p:pic>
        <p:nvPicPr>
          <p:cNvPr id="2867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57200" y="2117725"/>
            <a:ext cx="3505200" cy="2927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TextBox 3"/>
          <p:cNvSpPr txBox="1">
            <a:spLocks noChangeArrowheads="1"/>
          </p:cNvSpPr>
          <p:nvPr/>
        </p:nvSpPr>
        <p:spPr bwMode="auto">
          <a:xfrm>
            <a:off x="4509655" y="2131580"/>
            <a:ext cx="3352800" cy="31085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eaLnBrk="1" hangingPunct="1"/>
            <a:r>
              <a:rPr lang="en-US" sz="2800" dirty="0">
                <a:latin typeface="+mn-lt"/>
              </a:rPr>
              <a:t>Measures such as:</a:t>
            </a:r>
          </a:p>
          <a:p>
            <a:pPr lvl="1" eaLnBrk="1" hangingPunct="1">
              <a:buFont typeface="Arial" pitchFamily="34" charset="0"/>
              <a:buChar char="•"/>
            </a:pPr>
            <a:r>
              <a:rPr lang="en-US" sz="2800" dirty="0">
                <a:latin typeface="+mn-lt"/>
              </a:rPr>
              <a:t>Word length</a:t>
            </a:r>
          </a:p>
          <a:p>
            <a:pPr lvl="1" eaLnBrk="1" hangingPunct="1">
              <a:buFont typeface="Arial" pitchFamily="34" charset="0"/>
              <a:buChar char="•"/>
            </a:pPr>
            <a:r>
              <a:rPr lang="en-US" sz="2800" dirty="0">
                <a:latin typeface="+mn-lt"/>
              </a:rPr>
              <a:t>Word frequency</a:t>
            </a:r>
          </a:p>
          <a:p>
            <a:pPr lvl="1" eaLnBrk="1" hangingPunct="1">
              <a:buFont typeface="Arial" pitchFamily="34" charset="0"/>
              <a:buChar char="•"/>
            </a:pPr>
            <a:r>
              <a:rPr lang="en-US" sz="2800" dirty="0">
                <a:latin typeface="+mn-lt"/>
              </a:rPr>
              <a:t>Word difficulty</a:t>
            </a:r>
          </a:p>
          <a:p>
            <a:pPr lvl="1" eaLnBrk="1" hangingPunct="1">
              <a:buFont typeface="Arial" pitchFamily="34" charset="0"/>
              <a:buChar char="•"/>
            </a:pPr>
            <a:r>
              <a:rPr lang="en-US" sz="2800" dirty="0">
                <a:latin typeface="+mn-lt"/>
              </a:rPr>
              <a:t>Sentence length</a:t>
            </a:r>
          </a:p>
          <a:p>
            <a:pPr lvl="1" eaLnBrk="1" hangingPunct="1">
              <a:buFont typeface="Arial" pitchFamily="34" charset="0"/>
              <a:buChar char="•"/>
            </a:pPr>
            <a:r>
              <a:rPr lang="en-US" sz="2800" dirty="0">
                <a:latin typeface="+mn-lt"/>
              </a:rPr>
              <a:t>Text length</a:t>
            </a:r>
          </a:p>
          <a:p>
            <a:pPr lvl="1" eaLnBrk="1" hangingPunct="1">
              <a:buFont typeface="Arial" pitchFamily="34" charset="0"/>
              <a:buChar char="•"/>
            </a:pPr>
            <a:r>
              <a:rPr lang="en-US" sz="2800" dirty="0">
                <a:latin typeface="+mn-lt"/>
              </a:rPr>
              <a:t>Text cohesion</a:t>
            </a:r>
          </a:p>
        </p:txBody>
      </p:sp>
      <p:sp>
        <p:nvSpPr>
          <p:cNvPr id="28678" name="TextBox 1"/>
          <p:cNvSpPr txBox="1">
            <a:spLocks noChangeArrowheads="1"/>
          </p:cNvSpPr>
          <p:nvPr/>
        </p:nvSpPr>
        <p:spPr bwMode="auto">
          <a:xfrm>
            <a:off x="609600" y="1143000"/>
            <a:ext cx="7772400"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algn="ctr" eaLnBrk="1" hangingPunct="1"/>
            <a:r>
              <a:rPr lang="en-US" sz="3600" b="1" dirty="0">
                <a:solidFill>
                  <a:schemeClr val="accent3">
                    <a:lumMod val="75000"/>
                  </a:schemeClr>
                </a:solidFill>
                <a:ea typeface="Geneva"/>
                <a:cs typeface="Geneva"/>
              </a:rPr>
              <a:t>Step 1: Quantitative Measures</a:t>
            </a:r>
            <a:endParaRPr lang="en-US" sz="3600" dirty="0">
              <a:solidFill>
                <a:schemeClr val="accent3">
                  <a:lumMod val="75000"/>
                </a:schemeClr>
              </a:solidFill>
            </a:endParaRPr>
          </a:p>
        </p:txBody>
      </p:sp>
    </p:spTree>
    <p:extLst>
      <p:ext uri="{BB962C8B-B14F-4D97-AF65-F5344CB8AC3E}">
        <p14:creationId xmlns:p14="http://schemas.microsoft.com/office/powerpoint/2010/main" val="3357206669"/>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Title 2"/>
          <p:cNvSpPr>
            <a:spLocks noGrp="1"/>
          </p:cNvSpPr>
          <p:nvPr>
            <p:ph type="title"/>
          </p:nvPr>
        </p:nvSpPr>
        <p:spPr>
          <a:xfrm>
            <a:off x="0" y="0"/>
            <a:ext cx="8276431" cy="1285875"/>
          </a:xfrm>
        </p:spPr>
        <p:txBody>
          <a:bodyPr>
            <a:normAutofit/>
          </a:bodyPr>
          <a:lstStyle/>
          <a:p>
            <a:r>
              <a:rPr lang="en-US" b="1" dirty="0" smtClean="0">
                <a:ea typeface="Geneva"/>
                <a:cs typeface="Geneva"/>
              </a:rPr>
              <a:t>	</a:t>
            </a:r>
            <a:r>
              <a:rPr lang="en-US" sz="3600" b="1" dirty="0" smtClean="0">
                <a:solidFill>
                  <a:schemeClr val="accent3">
                    <a:lumMod val="75000"/>
                  </a:schemeClr>
                </a:solidFill>
                <a:ea typeface="Geneva"/>
                <a:cs typeface="Geneva"/>
              </a:rPr>
              <a:t>Step 1: Quantitative Measures</a:t>
            </a:r>
          </a:p>
        </p:txBody>
      </p:sp>
      <p:pic>
        <p:nvPicPr>
          <p:cNvPr id="29700"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716837" y="228600"/>
            <a:ext cx="1119188" cy="933450"/>
          </a:xfrm>
          <a:prstGeom prst="rect">
            <a:avLst/>
          </a:prstGeom>
          <a:noFill/>
          <a:ln w="9525">
            <a:no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9701" name="TextBox 2"/>
          <p:cNvSpPr txBox="1">
            <a:spLocks noChangeArrowheads="1"/>
          </p:cNvSpPr>
          <p:nvPr/>
        </p:nvSpPr>
        <p:spPr bwMode="auto">
          <a:xfrm>
            <a:off x="304800" y="1600200"/>
            <a:ext cx="3657600" cy="26776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eaLnBrk="1" hangingPunct="1"/>
            <a:r>
              <a:rPr lang="en-US" sz="2200" b="1" dirty="0">
                <a:solidFill>
                  <a:schemeClr val="tx2"/>
                </a:solidFill>
                <a:latin typeface="+mn-lt"/>
                <a:ea typeface="Geneva"/>
                <a:cs typeface="Geneva"/>
              </a:rPr>
              <a:t>The Quantitative Measures Ranges for Text Complexity</a:t>
            </a:r>
            <a:r>
              <a:rPr lang="en-US" sz="2200" b="1" dirty="0" smtClean="0">
                <a:solidFill>
                  <a:schemeClr val="tx2"/>
                </a:solidFill>
                <a:latin typeface="+mn-lt"/>
                <a:ea typeface="Geneva"/>
                <a:cs typeface="Geneva"/>
              </a:rPr>
              <a:t>:</a:t>
            </a:r>
            <a:endParaRPr lang="en-US" sz="2200" dirty="0">
              <a:solidFill>
                <a:schemeClr val="tx2"/>
              </a:solidFill>
              <a:latin typeface="+mn-lt"/>
              <a:ea typeface="Geneva"/>
              <a:cs typeface="Geneva"/>
            </a:endParaRPr>
          </a:p>
          <a:p>
            <a:pPr eaLnBrk="1" hangingPunct="1"/>
            <a:r>
              <a:rPr lang="en-US" sz="2200" dirty="0">
                <a:latin typeface="+mn-lt"/>
                <a:ea typeface="Geneva"/>
                <a:cs typeface="Geneva"/>
              </a:rPr>
              <a:t>This document outlines the suggested ranges for each of the text complexity bands using:</a:t>
            </a:r>
          </a:p>
          <a:p>
            <a:pPr eaLnBrk="1" hangingPunct="1"/>
            <a:endParaRPr lang="en-US" dirty="0">
              <a:ea typeface="Geneva"/>
              <a:cs typeface="Geneva"/>
            </a:endParaRPr>
          </a:p>
          <a:p>
            <a:pPr eaLnBrk="1" hangingPunct="1"/>
            <a:endParaRPr lang="en-US" dirty="0"/>
          </a:p>
        </p:txBody>
      </p:sp>
      <p:pic>
        <p:nvPicPr>
          <p:cNvPr id="65540" name="Picture 4" descr="lexile"/>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894013" y="3725863"/>
            <a:ext cx="1181100" cy="952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TextBox 3"/>
          <p:cNvSpPr txBox="1">
            <a:spLocks noChangeArrowheads="1"/>
          </p:cNvSpPr>
          <p:nvPr/>
        </p:nvSpPr>
        <p:spPr bwMode="auto">
          <a:xfrm>
            <a:off x="304800" y="3725863"/>
            <a:ext cx="2895600"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457200" indent="-457200"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eaLnBrk="1" hangingPunct="1">
              <a:buFont typeface="Arial" pitchFamily="34" charset="0"/>
              <a:buAutoNum type="arabicPeriod"/>
            </a:pPr>
            <a:r>
              <a:rPr lang="en-US" sz="2000" dirty="0" err="1">
                <a:solidFill>
                  <a:schemeClr val="tx2"/>
                </a:solidFill>
                <a:latin typeface="+mn-lt"/>
                <a:ea typeface="Geneva"/>
                <a:cs typeface="Geneva"/>
              </a:rPr>
              <a:t>Lexile</a:t>
            </a:r>
            <a:r>
              <a:rPr lang="en-US" sz="2000" dirty="0">
                <a:solidFill>
                  <a:schemeClr val="tx2"/>
                </a:solidFill>
                <a:latin typeface="+mn-lt"/>
                <a:ea typeface="Geneva"/>
                <a:cs typeface="Geneva"/>
              </a:rPr>
              <a:t> Text Measures</a:t>
            </a:r>
          </a:p>
        </p:txBody>
      </p:sp>
      <p:sp>
        <p:nvSpPr>
          <p:cNvPr id="5" name="TextBox 4"/>
          <p:cNvSpPr txBox="1">
            <a:spLocks noChangeArrowheads="1"/>
          </p:cNvSpPr>
          <p:nvPr/>
        </p:nvSpPr>
        <p:spPr bwMode="auto">
          <a:xfrm>
            <a:off x="762000" y="4310063"/>
            <a:ext cx="2286000"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algn="ctr" eaLnBrk="1" hangingPunct="1"/>
            <a:r>
              <a:rPr lang="en-US"/>
              <a:t>---or---</a:t>
            </a:r>
          </a:p>
        </p:txBody>
      </p:sp>
      <p:sp>
        <p:nvSpPr>
          <p:cNvPr id="6" name="TextBox 5"/>
          <p:cNvSpPr txBox="1"/>
          <p:nvPr/>
        </p:nvSpPr>
        <p:spPr>
          <a:xfrm>
            <a:off x="304800" y="4811713"/>
            <a:ext cx="2971800" cy="984885"/>
          </a:xfrm>
          <a:prstGeom prst="rect">
            <a:avLst/>
          </a:prstGeom>
          <a:noFill/>
        </p:spPr>
        <p:txBody>
          <a:bodyPr>
            <a:spAutoFit/>
          </a:bodyPr>
          <a:lstStyle/>
          <a:p>
            <a:pPr marL="457200" indent="-457200">
              <a:buFont typeface="+mj-lt"/>
              <a:buAutoNum type="arabicPeriod" startAt="2"/>
              <a:defRPr/>
            </a:pPr>
            <a:r>
              <a:rPr lang="en-US" sz="2000" dirty="0">
                <a:solidFill>
                  <a:schemeClr val="tx2"/>
                </a:solidFill>
                <a:ea typeface="Geneva"/>
                <a:cs typeface="Geneva"/>
              </a:rPr>
              <a:t>ATOS Book Levels (Accelerated Reader)</a:t>
            </a:r>
          </a:p>
          <a:p>
            <a:pPr>
              <a:defRPr/>
            </a:pPr>
            <a:endParaRPr lang="en-US" dirty="0"/>
          </a:p>
        </p:txBody>
      </p:sp>
      <p:pic>
        <p:nvPicPr>
          <p:cNvPr id="65544" name="Picture 8" descr="Guide Essential Reading Practice with Accelerated Reader Enterpris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790700" y="5486400"/>
            <a:ext cx="2171700" cy="687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 name="Picture 2"/>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267200" y="1952365"/>
            <a:ext cx="4790627" cy="3344863"/>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547298062"/>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65540"/>
                                        </p:tgtEl>
                                        <p:attrNameLst>
                                          <p:attrName>style.visibility</p:attrName>
                                        </p:attrNameLst>
                                      </p:cBhvr>
                                      <p:to>
                                        <p:strVal val="visible"/>
                                      </p:to>
                                    </p:set>
                                  </p:childTnLst>
                                </p:cTn>
                              </p:par>
                            </p:childTnLst>
                          </p:cTn>
                        </p:par>
                      </p:childTnLst>
                    </p:cTn>
                  </p:par>
                  <p:par>
                    <p:cTn id="9" fill="hold" nodeType="clickPar">
                      <p:stCondLst>
                        <p:cond delay="indefinite"/>
                      </p:stCondLst>
                      <p:childTnLst>
                        <p:par>
                          <p:cTn id="10" fill="hold" nodeType="withGroup">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5"/>
                                        </p:tgtEl>
                                        <p:attrNameLst>
                                          <p:attrName>style.visibility</p:attrName>
                                        </p:attrNameLst>
                                      </p:cBhvr>
                                      <p:to>
                                        <p:strVal val="visible"/>
                                      </p:to>
                                    </p:set>
                                  </p:childTnLst>
                                </p:cTn>
                              </p:par>
                            </p:childTnLst>
                          </p:cTn>
                        </p:par>
                      </p:childTnLst>
                    </p:cTn>
                  </p:par>
                  <p:par>
                    <p:cTn id="13" fill="hold" nodeType="clickPar">
                      <p:stCondLst>
                        <p:cond delay="indefinite"/>
                      </p:stCondLst>
                      <p:childTnLst>
                        <p:par>
                          <p:cTn id="14" fill="hold" nodeType="withGroup">
                            <p:stCondLst>
                              <p:cond delay="0"/>
                            </p:stCondLst>
                            <p:childTnLst>
                              <p:par>
                                <p:cTn id="15" presetID="1" presetClass="entr" presetSubtype="0" fill="hold" grpId="0" nodeType="clickEffect">
                                  <p:stCondLst>
                                    <p:cond delay="0"/>
                                  </p:stCondLst>
                                  <p:childTnLst>
                                    <p:set>
                                      <p:cBhvr>
                                        <p:cTn id="16" dur="1" fill="hold">
                                          <p:stCondLst>
                                            <p:cond delay="0"/>
                                          </p:stCondLst>
                                        </p:cTn>
                                        <p:tgtEl>
                                          <p:spTgt spid="6"/>
                                        </p:tgtEl>
                                        <p:attrNameLst>
                                          <p:attrName>style.visibility</p:attrName>
                                        </p:attrNameLst>
                                      </p:cBhvr>
                                      <p:to>
                                        <p:strVal val="visible"/>
                                      </p:to>
                                    </p:set>
                                  </p:childTnLst>
                                </p:cTn>
                              </p:par>
                              <p:par>
                                <p:cTn id="17" presetID="1" presetClass="entr" presetSubtype="0" fill="hold" nodeType="withEffect">
                                  <p:stCondLst>
                                    <p:cond delay="0"/>
                                  </p:stCondLst>
                                  <p:childTnLst>
                                    <p:set>
                                      <p:cBhvr>
                                        <p:cTn id="18" dur="1" fill="hold">
                                          <p:stCondLst>
                                            <p:cond delay="0"/>
                                          </p:stCondLst>
                                        </p:cTn>
                                        <p:tgtEl>
                                          <p:spTgt spid="6554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P spid="6"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287837" y="1600201"/>
            <a:ext cx="4548188" cy="4835154"/>
          </a:xfrm>
        </p:spPr>
        <p:txBody>
          <a:bodyPr>
            <a:normAutofit/>
          </a:bodyPr>
          <a:lstStyle/>
          <a:p>
            <a:pPr marL="0" indent="0" algn="ctr">
              <a:buNone/>
            </a:pPr>
            <a:r>
              <a:rPr lang="en-US" sz="2200" b="1" dirty="0" smtClean="0">
                <a:solidFill>
                  <a:schemeClr val="tx2"/>
                </a:solidFill>
              </a:rPr>
              <a:t>Resources for Accessing </a:t>
            </a:r>
          </a:p>
          <a:p>
            <a:pPr marL="0" indent="0" algn="ctr">
              <a:buNone/>
            </a:pPr>
            <a:r>
              <a:rPr lang="en-US" sz="2200" b="1" dirty="0" smtClean="0">
                <a:solidFill>
                  <a:schemeClr val="tx2"/>
                </a:solidFill>
              </a:rPr>
              <a:t>Quantitative Measures of Text</a:t>
            </a:r>
          </a:p>
          <a:p>
            <a:pPr marL="0" indent="0" algn="ctr">
              <a:buNone/>
            </a:pPr>
            <a:endParaRPr lang="en-US" sz="2200" b="1" dirty="0">
              <a:solidFill>
                <a:schemeClr val="tx2"/>
              </a:solidFill>
            </a:endParaRPr>
          </a:p>
          <a:p>
            <a:pPr marL="0" indent="0">
              <a:buNone/>
            </a:pPr>
            <a:r>
              <a:rPr lang="en-US" sz="2200" dirty="0" smtClean="0"/>
              <a:t>Quick handout documenting the availability of resources. Including:</a:t>
            </a:r>
          </a:p>
          <a:p>
            <a:pPr lvl="1">
              <a:buFont typeface="Arial" pitchFamily="34" charset="0"/>
              <a:buChar char="•"/>
            </a:pPr>
            <a:r>
              <a:rPr lang="en-US" sz="2200" dirty="0" err="1" smtClean="0"/>
              <a:t>Lexile</a:t>
            </a:r>
            <a:endParaRPr lang="en-US" sz="2200" dirty="0" smtClean="0"/>
          </a:p>
          <a:p>
            <a:pPr lvl="1">
              <a:buFont typeface="Arial" pitchFamily="34" charset="0"/>
              <a:buChar char="•"/>
            </a:pPr>
            <a:r>
              <a:rPr lang="en-US" sz="2200" dirty="0" smtClean="0"/>
              <a:t>ATOS book level</a:t>
            </a:r>
          </a:p>
          <a:p>
            <a:pPr lvl="1">
              <a:buFont typeface="Arial" pitchFamily="34" charset="0"/>
              <a:buChar char="•"/>
            </a:pPr>
            <a:r>
              <a:rPr lang="en-US" sz="2200" dirty="0" smtClean="0"/>
              <a:t>Additional measures</a:t>
            </a:r>
          </a:p>
          <a:p>
            <a:pPr lvl="1">
              <a:buFont typeface="Arial" pitchFamily="34" charset="0"/>
              <a:buChar char="•"/>
            </a:pPr>
            <a:r>
              <a:rPr lang="en-US" sz="2200" dirty="0" smtClean="0"/>
              <a:t>Readability formulas</a:t>
            </a:r>
            <a:endParaRPr lang="en-US" sz="2200" dirty="0"/>
          </a:p>
        </p:txBody>
      </p:sp>
      <p:sp>
        <p:nvSpPr>
          <p:cNvPr id="4" name="Title 2"/>
          <p:cNvSpPr>
            <a:spLocks noGrp="1"/>
          </p:cNvSpPr>
          <p:nvPr>
            <p:ph type="title"/>
          </p:nvPr>
        </p:nvSpPr>
        <p:spPr>
          <a:xfrm>
            <a:off x="0" y="0"/>
            <a:ext cx="8276431" cy="1285875"/>
          </a:xfrm>
        </p:spPr>
        <p:txBody>
          <a:bodyPr>
            <a:normAutofit/>
          </a:bodyPr>
          <a:lstStyle/>
          <a:p>
            <a:r>
              <a:rPr lang="en-US" b="1" dirty="0" smtClean="0">
                <a:ea typeface="Geneva"/>
                <a:cs typeface="Geneva"/>
              </a:rPr>
              <a:t>	</a:t>
            </a:r>
            <a:r>
              <a:rPr lang="en-US" sz="3600" b="1" dirty="0" smtClean="0">
                <a:solidFill>
                  <a:schemeClr val="accent3">
                    <a:lumMod val="75000"/>
                  </a:schemeClr>
                </a:solidFill>
                <a:ea typeface="Geneva"/>
                <a:cs typeface="Geneva"/>
              </a:rPr>
              <a:t>Step 1: Quantitative Measures</a:t>
            </a:r>
          </a:p>
        </p:txBody>
      </p:sp>
      <p:pic>
        <p:nvPicPr>
          <p:cNvPr id="5"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716837" y="228600"/>
            <a:ext cx="1119188" cy="933450"/>
          </a:xfrm>
          <a:prstGeom prst="rect">
            <a:avLst/>
          </a:prstGeom>
          <a:noFill/>
          <a:ln w="9525">
            <a:no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2" name="Picture 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57200" y="3962400"/>
            <a:ext cx="3509264" cy="2703678"/>
          </a:xfrm>
          <a:prstGeom prst="rect">
            <a:avLst/>
          </a:prstGeom>
          <a:noFill/>
          <a:ln w="12700">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3" name="Picture 5"/>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57200" y="1181100"/>
            <a:ext cx="3509264" cy="2624996"/>
          </a:xfrm>
          <a:prstGeom prst="rect">
            <a:avLst/>
          </a:prstGeom>
          <a:noFill/>
          <a:ln w="12700">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077323058"/>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Title 2"/>
          <p:cNvSpPr>
            <a:spLocks noGrp="1"/>
          </p:cNvSpPr>
          <p:nvPr>
            <p:ph type="title"/>
          </p:nvPr>
        </p:nvSpPr>
        <p:spPr>
          <a:xfrm>
            <a:off x="0" y="0"/>
            <a:ext cx="7543800" cy="1285875"/>
          </a:xfrm>
        </p:spPr>
        <p:txBody>
          <a:bodyPr>
            <a:normAutofit/>
          </a:bodyPr>
          <a:lstStyle/>
          <a:p>
            <a:r>
              <a:rPr lang="en-US" b="1" dirty="0" smtClean="0">
                <a:ea typeface="Geneva"/>
                <a:cs typeface="Geneva"/>
              </a:rPr>
              <a:t>	</a:t>
            </a:r>
            <a:r>
              <a:rPr lang="en-US" sz="4000" b="1" dirty="0" smtClean="0">
                <a:solidFill>
                  <a:schemeClr val="accent3">
                    <a:lumMod val="75000"/>
                  </a:schemeClr>
                </a:solidFill>
                <a:ea typeface="Geneva"/>
                <a:cs typeface="Geneva"/>
              </a:rPr>
              <a:t>Step 1: Quantitative Measures</a:t>
            </a:r>
          </a:p>
        </p:txBody>
      </p:sp>
      <p:pic>
        <p:nvPicPr>
          <p:cNvPr id="30724"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543800" y="300470"/>
            <a:ext cx="1119188" cy="933450"/>
          </a:xfrm>
          <a:prstGeom prst="rect">
            <a:avLst/>
          </a:prstGeom>
          <a:noFill/>
          <a:ln w="9525">
            <a:no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0725" name="TextBox 1"/>
          <p:cNvSpPr txBox="1">
            <a:spLocks noChangeArrowheads="1"/>
          </p:cNvSpPr>
          <p:nvPr/>
        </p:nvSpPr>
        <p:spPr bwMode="auto">
          <a:xfrm>
            <a:off x="762000" y="1711325"/>
            <a:ext cx="7772400" cy="18466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eaLnBrk="1" hangingPunct="1"/>
            <a:r>
              <a:rPr lang="en-US" sz="2400" dirty="0">
                <a:latin typeface="+mn-lt"/>
              </a:rPr>
              <a:t>Let’s imagine we want to see where a text falls on the quantitative measures “leg” of the text complexity triangle, using either the </a:t>
            </a:r>
            <a:r>
              <a:rPr lang="en-US" sz="2400" dirty="0" err="1">
                <a:latin typeface="+mn-lt"/>
              </a:rPr>
              <a:t>Lexile</a:t>
            </a:r>
            <a:r>
              <a:rPr lang="en-US" sz="2400" dirty="0">
                <a:latin typeface="+mn-lt"/>
              </a:rPr>
              <a:t> text </a:t>
            </a:r>
            <a:r>
              <a:rPr lang="en-US" sz="2400" dirty="0" smtClean="0">
                <a:latin typeface="+mn-lt"/>
              </a:rPr>
              <a:t>measure </a:t>
            </a:r>
            <a:r>
              <a:rPr lang="en-US" sz="2400" dirty="0">
                <a:latin typeface="+mn-lt"/>
              </a:rPr>
              <a:t>or the ATOS book level (or both).</a:t>
            </a:r>
          </a:p>
          <a:p>
            <a:pPr eaLnBrk="1" hangingPunct="1"/>
            <a:endParaRPr lang="en-US" dirty="0"/>
          </a:p>
        </p:txBody>
      </p:sp>
      <p:sp>
        <p:nvSpPr>
          <p:cNvPr id="3" name="TextBox 2"/>
          <p:cNvSpPr txBox="1">
            <a:spLocks noChangeArrowheads="1"/>
          </p:cNvSpPr>
          <p:nvPr/>
        </p:nvSpPr>
        <p:spPr bwMode="auto">
          <a:xfrm>
            <a:off x="762000" y="3557984"/>
            <a:ext cx="4419600" cy="14773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eaLnBrk="1" hangingPunct="1"/>
            <a:r>
              <a:rPr lang="en-US" sz="2400" dirty="0">
                <a:latin typeface="+mn-lt"/>
              </a:rPr>
              <a:t>For illustrative purposes, let’s choose Harper Lee’s 1960 novel </a:t>
            </a:r>
            <a:r>
              <a:rPr lang="en-US" sz="2400" i="1" dirty="0">
                <a:latin typeface="+mn-lt"/>
              </a:rPr>
              <a:t>To Kill a Mockingbird</a:t>
            </a:r>
            <a:r>
              <a:rPr lang="en-US" sz="2400" dirty="0">
                <a:latin typeface="+mn-lt"/>
              </a:rPr>
              <a:t>.</a:t>
            </a:r>
          </a:p>
          <a:p>
            <a:pPr eaLnBrk="1" hangingPunct="1"/>
            <a:endParaRPr lang="en-US" dirty="0"/>
          </a:p>
        </p:txBody>
      </p:sp>
      <p:pic>
        <p:nvPicPr>
          <p:cNvPr id="70658" name="Picture 2" descr="Mockingbirdfirst.JPG">
            <a:hlinkClick r:id="rId3"/>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410200" y="2997200"/>
            <a:ext cx="2133600" cy="31448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042673365"/>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7065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Content Placeholder 1"/>
          <p:cNvSpPr>
            <a:spLocks noGrp="1"/>
          </p:cNvSpPr>
          <p:nvPr>
            <p:ph idx="1"/>
          </p:nvPr>
        </p:nvSpPr>
        <p:spPr>
          <a:xfrm>
            <a:off x="152400" y="1371600"/>
            <a:ext cx="8839200" cy="4506913"/>
          </a:xfrm>
        </p:spPr>
        <p:txBody>
          <a:bodyPr>
            <a:normAutofit/>
          </a:bodyPr>
          <a:lstStyle/>
          <a:p>
            <a:pPr marL="0" indent="0">
              <a:buNone/>
            </a:pPr>
            <a:r>
              <a:rPr lang="en-US" sz="2400" b="0" dirty="0" smtClean="0">
                <a:solidFill>
                  <a:schemeClr val="tx2"/>
                </a:solidFill>
                <a:ea typeface="Geneva"/>
                <a:cs typeface="Geneva"/>
              </a:rPr>
              <a:t>Finding a </a:t>
            </a:r>
            <a:r>
              <a:rPr lang="en-US" sz="2400" dirty="0" err="1" smtClean="0">
                <a:solidFill>
                  <a:schemeClr val="tx2"/>
                </a:solidFill>
                <a:ea typeface="Geneva"/>
                <a:cs typeface="Geneva"/>
              </a:rPr>
              <a:t>Lexile</a:t>
            </a:r>
            <a:r>
              <a:rPr lang="en-US" sz="2400" dirty="0" smtClean="0">
                <a:solidFill>
                  <a:schemeClr val="tx2"/>
                </a:solidFill>
                <a:ea typeface="Geneva"/>
                <a:cs typeface="Geneva"/>
              </a:rPr>
              <a:t> Measure </a:t>
            </a:r>
            <a:r>
              <a:rPr lang="en-US" sz="2400" b="0" dirty="0" smtClean="0">
                <a:solidFill>
                  <a:schemeClr val="tx2"/>
                </a:solidFill>
                <a:ea typeface="Geneva"/>
                <a:cs typeface="Geneva"/>
              </a:rPr>
              <a:t>for Text: </a:t>
            </a:r>
            <a:r>
              <a:rPr lang="en-US" sz="2400" b="0" dirty="0" smtClean="0">
                <a:solidFill>
                  <a:schemeClr val="tx2"/>
                </a:solidFill>
                <a:ea typeface="Geneva"/>
                <a:cs typeface="Geneva"/>
                <a:hlinkClick r:id="rId2"/>
              </a:rPr>
              <a:t>http://www.lexile.com/findabook/</a:t>
            </a:r>
            <a:r>
              <a:rPr lang="en-US" sz="2400" b="0" dirty="0" smtClean="0">
                <a:solidFill>
                  <a:schemeClr val="tx2"/>
                </a:solidFill>
                <a:ea typeface="Geneva"/>
                <a:cs typeface="Geneva"/>
              </a:rPr>
              <a:t> </a:t>
            </a:r>
          </a:p>
        </p:txBody>
      </p:sp>
      <p:sp>
        <p:nvSpPr>
          <p:cNvPr id="31747" name="Title 2"/>
          <p:cNvSpPr>
            <a:spLocks noGrp="1"/>
          </p:cNvSpPr>
          <p:nvPr>
            <p:ph type="title"/>
          </p:nvPr>
        </p:nvSpPr>
        <p:spPr>
          <a:xfrm>
            <a:off x="-13855" y="0"/>
            <a:ext cx="7620000" cy="1285875"/>
          </a:xfrm>
        </p:spPr>
        <p:txBody>
          <a:bodyPr>
            <a:normAutofit/>
          </a:bodyPr>
          <a:lstStyle/>
          <a:p>
            <a:r>
              <a:rPr lang="en-US" b="1" dirty="0" smtClean="0">
                <a:ea typeface="Geneva"/>
                <a:cs typeface="Geneva"/>
              </a:rPr>
              <a:t>	</a:t>
            </a:r>
            <a:r>
              <a:rPr lang="en-US" sz="4000" b="1" dirty="0" smtClean="0">
                <a:solidFill>
                  <a:schemeClr val="accent3">
                    <a:lumMod val="75000"/>
                  </a:schemeClr>
                </a:solidFill>
                <a:ea typeface="Geneva"/>
                <a:cs typeface="Geneva"/>
              </a:rPr>
              <a:t>Step 1: Quantitative Measures</a:t>
            </a:r>
          </a:p>
        </p:txBody>
      </p:sp>
      <p:sp>
        <p:nvSpPr>
          <p:cNvPr id="27652" name="Slide Number Placeholder 3"/>
          <p:cNvSpPr>
            <a:spLocks noGrp="1"/>
          </p:cNvSpPr>
          <p:nvPr>
            <p:ph type="sldNum" sz="quarter" idx="10"/>
          </p:nvPr>
        </p:nvSpPr>
        <p:spPr bwMode="auto">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Arial" pitchFamily="34" charset="0"/>
              </a:defRPr>
            </a:lvl1pPr>
            <a:lvl2pPr marL="742950" indent="-285750">
              <a:defRPr>
                <a:solidFill>
                  <a:schemeClr val="tx1"/>
                </a:solidFill>
                <a:latin typeface="Arial" pitchFamily="34" charset="0"/>
              </a:defRPr>
            </a:lvl2pPr>
            <a:lvl3pPr marL="1143000" indent="-228600">
              <a:defRPr>
                <a:solidFill>
                  <a:schemeClr val="tx1"/>
                </a:solidFill>
                <a:latin typeface="Arial" pitchFamily="34" charset="0"/>
              </a:defRPr>
            </a:lvl3pPr>
            <a:lvl4pPr marL="1600200" indent="-228600">
              <a:defRPr>
                <a:solidFill>
                  <a:schemeClr val="tx1"/>
                </a:solidFill>
                <a:latin typeface="Arial" pitchFamily="34" charset="0"/>
              </a:defRPr>
            </a:lvl4pPr>
            <a:lvl5pPr marL="2057400" indent="-228600">
              <a:defRPr>
                <a:solidFill>
                  <a:schemeClr val="tx1"/>
                </a:solidFill>
                <a:latin typeface="Arial" pitchFamily="34" charset="0"/>
              </a:defRPr>
            </a:lvl5pPr>
            <a:lvl6pPr marL="2514600" indent="-228600" fontAlgn="base">
              <a:spcBef>
                <a:spcPct val="0"/>
              </a:spcBef>
              <a:spcAft>
                <a:spcPct val="0"/>
              </a:spcAft>
              <a:defRPr>
                <a:solidFill>
                  <a:schemeClr val="tx1"/>
                </a:solidFill>
                <a:latin typeface="Arial" pitchFamily="34" charset="0"/>
              </a:defRPr>
            </a:lvl6pPr>
            <a:lvl7pPr marL="2971800" indent="-228600" fontAlgn="base">
              <a:spcBef>
                <a:spcPct val="0"/>
              </a:spcBef>
              <a:spcAft>
                <a:spcPct val="0"/>
              </a:spcAft>
              <a:defRPr>
                <a:solidFill>
                  <a:schemeClr val="tx1"/>
                </a:solidFill>
                <a:latin typeface="Arial" pitchFamily="34" charset="0"/>
              </a:defRPr>
            </a:lvl7pPr>
            <a:lvl8pPr marL="3429000" indent="-228600" fontAlgn="base">
              <a:spcBef>
                <a:spcPct val="0"/>
              </a:spcBef>
              <a:spcAft>
                <a:spcPct val="0"/>
              </a:spcAft>
              <a:defRPr>
                <a:solidFill>
                  <a:schemeClr val="tx1"/>
                </a:solidFill>
                <a:latin typeface="Arial" pitchFamily="34" charset="0"/>
              </a:defRPr>
            </a:lvl8pPr>
            <a:lvl9pPr marL="3886200" indent="-228600" fontAlgn="base">
              <a:spcBef>
                <a:spcPct val="0"/>
              </a:spcBef>
              <a:spcAft>
                <a:spcPct val="0"/>
              </a:spcAft>
              <a:defRPr>
                <a:solidFill>
                  <a:schemeClr val="tx1"/>
                </a:solidFill>
                <a:latin typeface="Arial" pitchFamily="34" charset="0"/>
              </a:defRPr>
            </a:lvl9pPr>
          </a:lstStyle>
          <a:p>
            <a:pPr fontAlgn="base">
              <a:spcBef>
                <a:spcPct val="0"/>
              </a:spcBef>
              <a:spcAft>
                <a:spcPct val="0"/>
              </a:spcAft>
              <a:defRPr/>
            </a:pPr>
            <a:fld id="{9425EA23-6F20-40AA-B1B9-2162450800E1}" type="slidenum">
              <a:rPr lang="en-US" smtClean="0">
                <a:solidFill>
                  <a:srgbClr val="A6A6A6"/>
                </a:solidFill>
              </a:rPr>
              <a:pPr fontAlgn="base">
                <a:spcBef>
                  <a:spcPct val="0"/>
                </a:spcBef>
                <a:spcAft>
                  <a:spcPct val="0"/>
                </a:spcAft>
                <a:defRPr/>
              </a:pPr>
              <a:t>28</a:t>
            </a:fld>
            <a:endParaRPr lang="en-US" dirty="0" smtClean="0">
              <a:solidFill>
                <a:srgbClr val="A6A6A6"/>
              </a:solidFill>
            </a:endParaRPr>
          </a:p>
        </p:txBody>
      </p:sp>
      <p:pic>
        <p:nvPicPr>
          <p:cNvPr id="31749"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620000" y="228600"/>
            <a:ext cx="1119188" cy="933450"/>
          </a:xfrm>
          <a:prstGeom prst="rect">
            <a:avLst/>
          </a:prstGeom>
          <a:noFill/>
          <a:ln w="9525">
            <a:no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7410"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1828800"/>
            <a:ext cx="9178636" cy="502227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Oval 1"/>
          <p:cNvSpPr>
            <a:spLocks noChangeArrowheads="1"/>
          </p:cNvSpPr>
          <p:nvPr/>
        </p:nvSpPr>
        <p:spPr bwMode="auto">
          <a:xfrm>
            <a:off x="6134533" y="1808018"/>
            <a:ext cx="2590800" cy="1215736"/>
          </a:xfrm>
          <a:prstGeom prst="ellipse">
            <a:avLst/>
          </a:prstGeom>
          <a:noFill/>
          <a:ln w="50800" algn="ctr">
            <a:solidFill>
              <a:srgbClr val="FF0000"/>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pPr algn="ctr"/>
            <a:endParaRPr lang="en-US"/>
          </a:p>
        </p:txBody>
      </p:sp>
    </p:spTree>
    <p:extLst>
      <p:ext uri="{BB962C8B-B14F-4D97-AF65-F5344CB8AC3E}">
        <p14:creationId xmlns:p14="http://schemas.microsoft.com/office/powerpoint/2010/main" val="2474686820"/>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2" name="Slide Number Placeholder 3"/>
          <p:cNvSpPr>
            <a:spLocks noGrp="1"/>
          </p:cNvSpPr>
          <p:nvPr>
            <p:ph type="sldNum" sz="quarter" idx="10"/>
          </p:nvPr>
        </p:nvSpPr>
        <p:spPr bwMode="auto">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Arial" pitchFamily="34" charset="0"/>
              </a:defRPr>
            </a:lvl1pPr>
            <a:lvl2pPr marL="742950" indent="-285750">
              <a:defRPr>
                <a:solidFill>
                  <a:schemeClr val="tx1"/>
                </a:solidFill>
                <a:latin typeface="Arial" pitchFamily="34" charset="0"/>
              </a:defRPr>
            </a:lvl2pPr>
            <a:lvl3pPr marL="1143000" indent="-228600">
              <a:defRPr>
                <a:solidFill>
                  <a:schemeClr val="tx1"/>
                </a:solidFill>
                <a:latin typeface="Arial" pitchFamily="34" charset="0"/>
              </a:defRPr>
            </a:lvl3pPr>
            <a:lvl4pPr marL="1600200" indent="-228600">
              <a:defRPr>
                <a:solidFill>
                  <a:schemeClr val="tx1"/>
                </a:solidFill>
                <a:latin typeface="Arial" pitchFamily="34" charset="0"/>
              </a:defRPr>
            </a:lvl4pPr>
            <a:lvl5pPr marL="2057400" indent="-228600">
              <a:defRPr>
                <a:solidFill>
                  <a:schemeClr val="tx1"/>
                </a:solidFill>
                <a:latin typeface="Arial" pitchFamily="34" charset="0"/>
              </a:defRPr>
            </a:lvl5pPr>
            <a:lvl6pPr marL="2514600" indent="-228600" fontAlgn="base">
              <a:spcBef>
                <a:spcPct val="0"/>
              </a:spcBef>
              <a:spcAft>
                <a:spcPct val="0"/>
              </a:spcAft>
              <a:defRPr>
                <a:solidFill>
                  <a:schemeClr val="tx1"/>
                </a:solidFill>
                <a:latin typeface="Arial" pitchFamily="34" charset="0"/>
              </a:defRPr>
            </a:lvl6pPr>
            <a:lvl7pPr marL="2971800" indent="-228600" fontAlgn="base">
              <a:spcBef>
                <a:spcPct val="0"/>
              </a:spcBef>
              <a:spcAft>
                <a:spcPct val="0"/>
              </a:spcAft>
              <a:defRPr>
                <a:solidFill>
                  <a:schemeClr val="tx1"/>
                </a:solidFill>
                <a:latin typeface="Arial" pitchFamily="34" charset="0"/>
              </a:defRPr>
            </a:lvl7pPr>
            <a:lvl8pPr marL="3429000" indent="-228600" fontAlgn="base">
              <a:spcBef>
                <a:spcPct val="0"/>
              </a:spcBef>
              <a:spcAft>
                <a:spcPct val="0"/>
              </a:spcAft>
              <a:defRPr>
                <a:solidFill>
                  <a:schemeClr val="tx1"/>
                </a:solidFill>
                <a:latin typeface="Arial" pitchFamily="34" charset="0"/>
              </a:defRPr>
            </a:lvl8pPr>
            <a:lvl9pPr marL="3886200" indent="-228600" fontAlgn="base">
              <a:spcBef>
                <a:spcPct val="0"/>
              </a:spcBef>
              <a:spcAft>
                <a:spcPct val="0"/>
              </a:spcAft>
              <a:defRPr>
                <a:solidFill>
                  <a:schemeClr val="tx1"/>
                </a:solidFill>
                <a:latin typeface="Arial" pitchFamily="34" charset="0"/>
              </a:defRPr>
            </a:lvl9pPr>
          </a:lstStyle>
          <a:p>
            <a:pPr fontAlgn="base">
              <a:spcBef>
                <a:spcPct val="0"/>
              </a:spcBef>
              <a:spcAft>
                <a:spcPct val="0"/>
              </a:spcAft>
              <a:defRPr/>
            </a:pPr>
            <a:fld id="{C7D5D225-06F8-401C-B438-B43A59DEC8BB}" type="slidenum">
              <a:rPr lang="en-US" smtClean="0">
                <a:solidFill>
                  <a:srgbClr val="A6A6A6"/>
                </a:solidFill>
              </a:rPr>
              <a:pPr fontAlgn="base">
                <a:spcBef>
                  <a:spcPct val="0"/>
                </a:spcBef>
                <a:spcAft>
                  <a:spcPct val="0"/>
                </a:spcAft>
                <a:defRPr/>
              </a:pPr>
              <a:t>29</a:t>
            </a:fld>
            <a:endParaRPr lang="en-US" dirty="0" smtClean="0">
              <a:solidFill>
                <a:srgbClr val="A6A6A6"/>
              </a:solidFill>
            </a:endParaRPr>
          </a:p>
        </p:txBody>
      </p:sp>
      <p:sp>
        <p:nvSpPr>
          <p:cNvPr id="9" name="Title 2"/>
          <p:cNvSpPr>
            <a:spLocks noGrp="1"/>
          </p:cNvSpPr>
          <p:nvPr>
            <p:ph type="title"/>
          </p:nvPr>
        </p:nvSpPr>
        <p:spPr>
          <a:xfrm>
            <a:off x="-13855" y="0"/>
            <a:ext cx="7620000" cy="1285875"/>
          </a:xfrm>
        </p:spPr>
        <p:txBody>
          <a:bodyPr>
            <a:normAutofit/>
          </a:bodyPr>
          <a:lstStyle/>
          <a:p>
            <a:r>
              <a:rPr lang="en-US" b="1" dirty="0" smtClean="0">
                <a:ea typeface="Geneva"/>
                <a:cs typeface="Geneva"/>
              </a:rPr>
              <a:t>	</a:t>
            </a:r>
            <a:r>
              <a:rPr lang="en-US" sz="4000" b="1" dirty="0" smtClean="0">
                <a:solidFill>
                  <a:schemeClr val="accent3">
                    <a:lumMod val="75000"/>
                  </a:schemeClr>
                </a:solidFill>
                <a:ea typeface="Geneva"/>
                <a:cs typeface="Geneva"/>
              </a:rPr>
              <a:t>Step 1: Quantitative Measures</a:t>
            </a:r>
          </a:p>
        </p:txBody>
      </p:sp>
      <p:pic>
        <p:nvPicPr>
          <p:cNvPr id="10"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620000" y="228600"/>
            <a:ext cx="1119188" cy="933450"/>
          </a:xfrm>
          <a:prstGeom prst="rect">
            <a:avLst/>
          </a:prstGeom>
          <a:noFill/>
          <a:ln w="9525">
            <a:no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8434"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1252494"/>
            <a:ext cx="9144000" cy="560550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5" name="Down Arrow 14"/>
          <p:cNvSpPr/>
          <p:nvPr/>
        </p:nvSpPr>
        <p:spPr>
          <a:xfrm rot="7715711">
            <a:off x="7764666" y="1692869"/>
            <a:ext cx="685800" cy="927100"/>
          </a:xfrm>
          <a:prstGeom prst="downArrow">
            <a:avLst/>
          </a:prstGeom>
          <a:solidFill>
            <a:srgbClr val="FF0000"/>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dirty="0"/>
          </a:p>
        </p:txBody>
      </p:sp>
    </p:spTree>
    <p:extLst>
      <p:ext uri="{BB962C8B-B14F-4D97-AF65-F5344CB8AC3E}">
        <p14:creationId xmlns:p14="http://schemas.microsoft.com/office/powerpoint/2010/main" val="213935867"/>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2" name="Slide Number Placeholder 3"/>
          <p:cNvSpPr>
            <a:spLocks noGrp="1"/>
          </p:cNvSpPr>
          <p:nvPr>
            <p:ph type="sldNum" sz="quarter" idx="10"/>
          </p:nvPr>
        </p:nvSpPr>
        <p:spPr bwMode="auto">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Arial" pitchFamily="34" charset="0"/>
              </a:defRPr>
            </a:lvl1pPr>
            <a:lvl2pPr marL="742950" indent="-285750">
              <a:defRPr>
                <a:solidFill>
                  <a:schemeClr val="tx1"/>
                </a:solidFill>
                <a:latin typeface="Arial" pitchFamily="34" charset="0"/>
              </a:defRPr>
            </a:lvl2pPr>
            <a:lvl3pPr marL="1143000" indent="-228600">
              <a:defRPr>
                <a:solidFill>
                  <a:schemeClr val="tx1"/>
                </a:solidFill>
                <a:latin typeface="Arial" pitchFamily="34" charset="0"/>
              </a:defRPr>
            </a:lvl3pPr>
            <a:lvl4pPr marL="1600200" indent="-228600">
              <a:defRPr>
                <a:solidFill>
                  <a:schemeClr val="tx1"/>
                </a:solidFill>
                <a:latin typeface="Arial" pitchFamily="34" charset="0"/>
              </a:defRPr>
            </a:lvl4pPr>
            <a:lvl5pPr marL="2057400" indent="-228600">
              <a:defRPr>
                <a:solidFill>
                  <a:schemeClr val="tx1"/>
                </a:solidFill>
                <a:latin typeface="Arial" pitchFamily="34" charset="0"/>
              </a:defRPr>
            </a:lvl5pPr>
            <a:lvl6pPr marL="2514600" indent="-228600" fontAlgn="base">
              <a:spcBef>
                <a:spcPct val="0"/>
              </a:spcBef>
              <a:spcAft>
                <a:spcPct val="0"/>
              </a:spcAft>
              <a:defRPr>
                <a:solidFill>
                  <a:schemeClr val="tx1"/>
                </a:solidFill>
                <a:latin typeface="Arial" pitchFamily="34" charset="0"/>
              </a:defRPr>
            </a:lvl6pPr>
            <a:lvl7pPr marL="2971800" indent="-228600" fontAlgn="base">
              <a:spcBef>
                <a:spcPct val="0"/>
              </a:spcBef>
              <a:spcAft>
                <a:spcPct val="0"/>
              </a:spcAft>
              <a:defRPr>
                <a:solidFill>
                  <a:schemeClr val="tx1"/>
                </a:solidFill>
                <a:latin typeface="Arial" pitchFamily="34" charset="0"/>
              </a:defRPr>
            </a:lvl7pPr>
            <a:lvl8pPr marL="3429000" indent="-228600" fontAlgn="base">
              <a:spcBef>
                <a:spcPct val="0"/>
              </a:spcBef>
              <a:spcAft>
                <a:spcPct val="0"/>
              </a:spcAft>
              <a:defRPr>
                <a:solidFill>
                  <a:schemeClr val="tx1"/>
                </a:solidFill>
                <a:latin typeface="Arial" pitchFamily="34" charset="0"/>
              </a:defRPr>
            </a:lvl8pPr>
            <a:lvl9pPr marL="3886200" indent="-228600" fontAlgn="base">
              <a:spcBef>
                <a:spcPct val="0"/>
              </a:spcBef>
              <a:spcAft>
                <a:spcPct val="0"/>
              </a:spcAft>
              <a:defRPr>
                <a:solidFill>
                  <a:schemeClr val="tx1"/>
                </a:solidFill>
                <a:latin typeface="Arial" pitchFamily="34" charset="0"/>
              </a:defRPr>
            </a:lvl9pPr>
          </a:lstStyle>
          <a:p>
            <a:pPr fontAlgn="base">
              <a:spcBef>
                <a:spcPct val="0"/>
              </a:spcBef>
              <a:spcAft>
                <a:spcPct val="0"/>
              </a:spcAft>
              <a:defRPr/>
            </a:pPr>
            <a:fld id="{C424C8DA-744A-40A0-A554-D7589F1B9795}" type="slidenum">
              <a:rPr lang="en-US" smtClean="0">
                <a:solidFill>
                  <a:srgbClr val="A6A6A6"/>
                </a:solidFill>
              </a:rPr>
              <a:pPr fontAlgn="base">
                <a:spcBef>
                  <a:spcPct val="0"/>
                </a:spcBef>
                <a:spcAft>
                  <a:spcPct val="0"/>
                </a:spcAft>
                <a:defRPr/>
              </a:pPr>
              <a:t>30</a:t>
            </a:fld>
            <a:endParaRPr lang="en-US" dirty="0" smtClean="0">
              <a:solidFill>
                <a:srgbClr val="A6A6A6"/>
              </a:solidFill>
            </a:endParaRPr>
          </a:p>
        </p:txBody>
      </p:sp>
      <p:sp>
        <p:nvSpPr>
          <p:cNvPr id="10" name="Title 2"/>
          <p:cNvSpPr>
            <a:spLocks noGrp="1"/>
          </p:cNvSpPr>
          <p:nvPr>
            <p:ph type="title"/>
          </p:nvPr>
        </p:nvSpPr>
        <p:spPr>
          <a:xfrm>
            <a:off x="-13855" y="0"/>
            <a:ext cx="7620000" cy="1285875"/>
          </a:xfrm>
        </p:spPr>
        <p:txBody>
          <a:bodyPr>
            <a:normAutofit/>
          </a:bodyPr>
          <a:lstStyle/>
          <a:p>
            <a:r>
              <a:rPr lang="en-US" b="1" dirty="0" smtClean="0">
                <a:ea typeface="Geneva"/>
                <a:cs typeface="Geneva"/>
              </a:rPr>
              <a:t>	</a:t>
            </a:r>
            <a:r>
              <a:rPr lang="en-US" sz="4000" b="1" dirty="0" smtClean="0">
                <a:solidFill>
                  <a:schemeClr val="accent3">
                    <a:lumMod val="75000"/>
                  </a:schemeClr>
                </a:solidFill>
                <a:ea typeface="Geneva"/>
                <a:cs typeface="Geneva"/>
              </a:rPr>
              <a:t>Step 1: Quantitative Measures</a:t>
            </a:r>
          </a:p>
        </p:txBody>
      </p:sp>
      <p:pic>
        <p:nvPicPr>
          <p:cNvPr id="11"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620000" y="228600"/>
            <a:ext cx="1119188" cy="933450"/>
          </a:xfrm>
          <a:prstGeom prst="rect">
            <a:avLst/>
          </a:prstGeom>
          <a:noFill/>
          <a:ln w="9525">
            <a:no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9458"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62000" y="1326019"/>
            <a:ext cx="7620000" cy="549734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8" name="Down Arrow 7"/>
          <p:cNvSpPr/>
          <p:nvPr/>
        </p:nvSpPr>
        <p:spPr>
          <a:xfrm rot="8162018">
            <a:off x="2893265" y="1860519"/>
            <a:ext cx="685800" cy="928688"/>
          </a:xfrm>
          <a:prstGeom prst="downArrow">
            <a:avLst/>
          </a:prstGeom>
          <a:solidFill>
            <a:srgbClr val="FF0000"/>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dirty="0"/>
          </a:p>
        </p:txBody>
      </p:sp>
      <p:sp>
        <p:nvSpPr>
          <p:cNvPr id="9" name="Oval 8"/>
          <p:cNvSpPr>
            <a:spLocks noChangeArrowheads="1"/>
          </p:cNvSpPr>
          <p:nvPr/>
        </p:nvSpPr>
        <p:spPr bwMode="auto">
          <a:xfrm>
            <a:off x="609600" y="2667000"/>
            <a:ext cx="1147762" cy="457200"/>
          </a:xfrm>
          <a:prstGeom prst="ellipse">
            <a:avLst/>
          </a:prstGeom>
          <a:noFill/>
          <a:ln w="50800" algn="ctr">
            <a:solidFill>
              <a:srgbClr val="FF0000"/>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pPr algn="ctr"/>
            <a:endParaRPr lang="en-US"/>
          </a:p>
        </p:txBody>
      </p:sp>
    </p:spTree>
    <p:extLst>
      <p:ext uri="{BB962C8B-B14F-4D97-AF65-F5344CB8AC3E}">
        <p14:creationId xmlns:p14="http://schemas.microsoft.com/office/powerpoint/2010/main" val="291642688"/>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22" name="TextBox 1"/>
          <p:cNvSpPr txBox="1">
            <a:spLocks noChangeArrowheads="1"/>
          </p:cNvSpPr>
          <p:nvPr/>
        </p:nvSpPr>
        <p:spPr bwMode="auto">
          <a:xfrm>
            <a:off x="114300" y="1447800"/>
            <a:ext cx="8801100" cy="984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eaLnBrk="1" hangingPunct="1"/>
            <a:r>
              <a:rPr lang="en-US" sz="2000">
                <a:solidFill>
                  <a:srgbClr val="0070C0"/>
                </a:solidFill>
                <a:ea typeface="Geneva"/>
                <a:cs typeface="Geneva"/>
              </a:rPr>
              <a:t>For texts not in the Lexile database, consider using the </a:t>
            </a:r>
            <a:r>
              <a:rPr lang="en-US" sz="2000" b="1">
                <a:solidFill>
                  <a:srgbClr val="0070C0"/>
                </a:solidFill>
                <a:ea typeface="Geneva"/>
                <a:cs typeface="Geneva"/>
              </a:rPr>
              <a:t>Lexile Analyzer</a:t>
            </a:r>
            <a:r>
              <a:rPr lang="en-US" sz="2000">
                <a:solidFill>
                  <a:srgbClr val="0070C0"/>
                </a:solidFill>
                <a:ea typeface="Geneva"/>
                <a:cs typeface="Geneva"/>
              </a:rPr>
              <a:t>: </a:t>
            </a:r>
            <a:r>
              <a:rPr lang="en-US" sz="2000">
                <a:ea typeface="Geneva"/>
                <a:cs typeface="Geneva"/>
                <a:hlinkClick r:id="rId2"/>
              </a:rPr>
              <a:t>http://www.lexile.com/analyzer/</a:t>
            </a:r>
            <a:r>
              <a:rPr lang="en-US" sz="2000">
                <a:ea typeface="Geneva"/>
                <a:cs typeface="Geneva"/>
              </a:rPr>
              <a:t> </a:t>
            </a:r>
          </a:p>
          <a:p>
            <a:pPr eaLnBrk="1" hangingPunct="1"/>
            <a:endParaRPr lang="en-US"/>
          </a:p>
        </p:txBody>
      </p:sp>
      <p:sp>
        <p:nvSpPr>
          <p:cNvPr id="3" name="TextBox 2"/>
          <p:cNvSpPr txBox="1">
            <a:spLocks noChangeArrowheads="1"/>
          </p:cNvSpPr>
          <p:nvPr/>
        </p:nvSpPr>
        <p:spPr bwMode="auto">
          <a:xfrm>
            <a:off x="114300" y="2508250"/>
            <a:ext cx="4152900" cy="3602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285750" indent="-285750"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eaLnBrk="1" hangingPunct="1">
              <a:buFont typeface="Arial" pitchFamily="34" charset="0"/>
              <a:buChar char="•"/>
            </a:pPr>
            <a:r>
              <a:rPr lang="en-US" sz="2000"/>
              <a:t>Registration is required (free) </a:t>
            </a:r>
            <a:r>
              <a:rPr lang="en-US" sz="1400">
                <a:hlinkClick r:id="rId3"/>
              </a:rPr>
              <a:t>http://www.lexile.com/account/register/</a:t>
            </a:r>
            <a:endParaRPr lang="en-US" sz="1400"/>
          </a:p>
          <a:p>
            <a:pPr eaLnBrk="1" hangingPunct="1">
              <a:buFont typeface="Arial" pitchFamily="34" charset="0"/>
              <a:buChar char="•"/>
            </a:pPr>
            <a:r>
              <a:rPr lang="en-US" sz="2000"/>
              <a:t>Allows user to receive an “estimated” Lexile score</a:t>
            </a:r>
          </a:p>
          <a:p>
            <a:pPr eaLnBrk="1" hangingPunct="1">
              <a:buFont typeface="Arial" pitchFamily="34" charset="0"/>
              <a:buChar char="•"/>
            </a:pPr>
            <a:r>
              <a:rPr lang="en-US" sz="2000"/>
              <a:t>Accommodates texts up to 1000 words in length</a:t>
            </a:r>
          </a:p>
          <a:p>
            <a:pPr eaLnBrk="1" hangingPunct="1">
              <a:buFont typeface="Arial" pitchFamily="34" charset="0"/>
              <a:buChar char="•"/>
            </a:pPr>
            <a:r>
              <a:rPr lang="en-US" sz="2000"/>
              <a:t>Texts of any length can be evaluated using the Professional Lexile Analyzer—educators can upgrade to this tool for free by requesting access </a:t>
            </a:r>
            <a:r>
              <a:rPr lang="en-US" sz="1400">
                <a:hlinkClick r:id="rId4"/>
              </a:rPr>
              <a:t>http://www.lexile.com/account/profile/access/</a:t>
            </a:r>
            <a:r>
              <a:rPr lang="en-US" sz="1400"/>
              <a:t>  </a:t>
            </a:r>
          </a:p>
        </p:txBody>
      </p:sp>
      <p:sp>
        <p:nvSpPr>
          <p:cNvPr id="9" name="Title 2"/>
          <p:cNvSpPr>
            <a:spLocks noGrp="1"/>
          </p:cNvSpPr>
          <p:nvPr>
            <p:ph type="title"/>
          </p:nvPr>
        </p:nvSpPr>
        <p:spPr>
          <a:xfrm>
            <a:off x="-13855" y="0"/>
            <a:ext cx="7620000" cy="1285875"/>
          </a:xfrm>
        </p:spPr>
        <p:txBody>
          <a:bodyPr>
            <a:normAutofit/>
          </a:bodyPr>
          <a:lstStyle/>
          <a:p>
            <a:r>
              <a:rPr lang="en-US" b="1" dirty="0" smtClean="0">
                <a:ea typeface="Geneva"/>
                <a:cs typeface="Geneva"/>
              </a:rPr>
              <a:t>	</a:t>
            </a:r>
            <a:r>
              <a:rPr lang="en-US" sz="4000" b="1" dirty="0" smtClean="0">
                <a:solidFill>
                  <a:schemeClr val="accent3">
                    <a:lumMod val="75000"/>
                  </a:schemeClr>
                </a:solidFill>
                <a:ea typeface="Geneva"/>
                <a:cs typeface="Geneva"/>
              </a:rPr>
              <a:t>Step 1: Quantitative Measures</a:t>
            </a:r>
          </a:p>
        </p:txBody>
      </p:sp>
      <p:pic>
        <p:nvPicPr>
          <p:cNvPr id="10" name="Picture 2"/>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7620000" y="228600"/>
            <a:ext cx="1119188" cy="933450"/>
          </a:xfrm>
          <a:prstGeom prst="rect">
            <a:avLst/>
          </a:prstGeom>
          <a:noFill/>
          <a:ln w="9525">
            <a:no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482" name="Picture 2"/>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267200" y="2168958"/>
            <a:ext cx="4648200" cy="3913621"/>
          </a:xfrm>
          <a:prstGeom prst="rect">
            <a:avLst/>
          </a:prstGeom>
          <a:noFill/>
          <a:ln w="12700">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303293310"/>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2" name="Slide Number Placeholder 3"/>
          <p:cNvSpPr>
            <a:spLocks noGrp="1"/>
          </p:cNvSpPr>
          <p:nvPr>
            <p:ph type="sldNum" sz="quarter" idx="10"/>
          </p:nvPr>
        </p:nvSpPr>
        <p:spPr bwMode="auto">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Arial" pitchFamily="34" charset="0"/>
              </a:defRPr>
            </a:lvl1pPr>
            <a:lvl2pPr marL="742950" indent="-285750">
              <a:defRPr>
                <a:solidFill>
                  <a:schemeClr val="tx1"/>
                </a:solidFill>
                <a:latin typeface="Arial" pitchFamily="34" charset="0"/>
              </a:defRPr>
            </a:lvl2pPr>
            <a:lvl3pPr marL="1143000" indent="-228600">
              <a:defRPr>
                <a:solidFill>
                  <a:schemeClr val="tx1"/>
                </a:solidFill>
                <a:latin typeface="Arial" pitchFamily="34" charset="0"/>
              </a:defRPr>
            </a:lvl3pPr>
            <a:lvl4pPr marL="1600200" indent="-228600">
              <a:defRPr>
                <a:solidFill>
                  <a:schemeClr val="tx1"/>
                </a:solidFill>
                <a:latin typeface="Arial" pitchFamily="34" charset="0"/>
              </a:defRPr>
            </a:lvl4pPr>
            <a:lvl5pPr marL="2057400" indent="-228600">
              <a:defRPr>
                <a:solidFill>
                  <a:schemeClr val="tx1"/>
                </a:solidFill>
                <a:latin typeface="Arial" pitchFamily="34" charset="0"/>
              </a:defRPr>
            </a:lvl5pPr>
            <a:lvl6pPr marL="2514600" indent="-228600" fontAlgn="base">
              <a:spcBef>
                <a:spcPct val="0"/>
              </a:spcBef>
              <a:spcAft>
                <a:spcPct val="0"/>
              </a:spcAft>
              <a:defRPr>
                <a:solidFill>
                  <a:schemeClr val="tx1"/>
                </a:solidFill>
                <a:latin typeface="Arial" pitchFamily="34" charset="0"/>
              </a:defRPr>
            </a:lvl6pPr>
            <a:lvl7pPr marL="2971800" indent="-228600" fontAlgn="base">
              <a:spcBef>
                <a:spcPct val="0"/>
              </a:spcBef>
              <a:spcAft>
                <a:spcPct val="0"/>
              </a:spcAft>
              <a:defRPr>
                <a:solidFill>
                  <a:schemeClr val="tx1"/>
                </a:solidFill>
                <a:latin typeface="Arial" pitchFamily="34" charset="0"/>
              </a:defRPr>
            </a:lvl7pPr>
            <a:lvl8pPr marL="3429000" indent="-228600" fontAlgn="base">
              <a:spcBef>
                <a:spcPct val="0"/>
              </a:spcBef>
              <a:spcAft>
                <a:spcPct val="0"/>
              </a:spcAft>
              <a:defRPr>
                <a:solidFill>
                  <a:schemeClr val="tx1"/>
                </a:solidFill>
                <a:latin typeface="Arial" pitchFamily="34" charset="0"/>
              </a:defRPr>
            </a:lvl8pPr>
            <a:lvl9pPr marL="3886200" indent="-228600" fontAlgn="base">
              <a:spcBef>
                <a:spcPct val="0"/>
              </a:spcBef>
              <a:spcAft>
                <a:spcPct val="0"/>
              </a:spcAft>
              <a:defRPr>
                <a:solidFill>
                  <a:schemeClr val="tx1"/>
                </a:solidFill>
                <a:latin typeface="Arial" pitchFamily="34" charset="0"/>
              </a:defRPr>
            </a:lvl9pPr>
          </a:lstStyle>
          <a:p>
            <a:pPr fontAlgn="base">
              <a:spcBef>
                <a:spcPct val="0"/>
              </a:spcBef>
              <a:spcAft>
                <a:spcPct val="0"/>
              </a:spcAft>
              <a:defRPr/>
            </a:pPr>
            <a:fld id="{938E7D47-A3AC-4A5C-822D-CF4F8B9F6B75}" type="slidenum">
              <a:rPr lang="en-US" smtClean="0">
                <a:solidFill>
                  <a:srgbClr val="A6A6A6"/>
                </a:solidFill>
              </a:rPr>
              <a:pPr fontAlgn="base">
                <a:spcBef>
                  <a:spcPct val="0"/>
                </a:spcBef>
                <a:spcAft>
                  <a:spcPct val="0"/>
                </a:spcAft>
                <a:defRPr/>
              </a:pPr>
              <a:t>32</a:t>
            </a:fld>
            <a:endParaRPr lang="en-US" dirty="0" smtClean="0">
              <a:solidFill>
                <a:srgbClr val="A6A6A6"/>
              </a:solidFill>
            </a:endParaRPr>
          </a:p>
        </p:txBody>
      </p:sp>
      <p:sp>
        <p:nvSpPr>
          <p:cNvPr id="36869" name="TextBox 1"/>
          <p:cNvSpPr txBox="1">
            <a:spLocks noChangeArrowheads="1"/>
          </p:cNvSpPr>
          <p:nvPr/>
        </p:nvSpPr>
        <p:spPr bwMode="auto">
          <a:xfrm>
            <a:off x="266700" y="1447800"/>
            <a:ext cx="83058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eaLnBrk="1" hangingPunct="1"/>
            <a:r>
              <a:rPr lang="en-US" sz="2000">
                <a:solidFill>
                  <a:srgbClr val="0070C0"/>
                </a:solidFill>
              </a:rPr>
              <a:t>Finding a </a:t>
            </a:r>
            <a:r>
              <a:rPr lang="en-US" sz="2000" b="1">
                <a:solidFill>
                  <a:srgbClr val="0070C0"/>
                </a:solidFill>
              </a:rPr>
              <a:t>ATOS Book Level </a:t>
            </a:r>
            <a:r>
              <a:rPr lang="en-US" sz="2000">
                <a:solidFill>
                  <a:srgbClr val="0070C0"/>
                </a:solidFill>
              </a:rPr>
              <a:t>for Text:        </a:t>
            </a:r>
            <a:r>
              <a:rPr lang="en-US" sz="2000">
                <a:solidFill>
                  <a:srgbClr val="0070C0"/>
                </a:solidFill>
                <a:hlinkClick r:id="rId2"/>
              </a:rPr>
              <a:t>http://www.arbookfind.com/</a:t>
            </a:r>
            <a:r>
              <a:rPr lang="en-US" sz="2000">
                <a:solidFill>
                  <a:srgbClr val="0070C0"/>
                </a:solidFill>
              </a:rPr>
              <a:t> </a:t>
            </a:r>
          </a:p>
        </p:txBody>
      </p:sp>
      <p:pic>
        <p:nvPicPr>
          <p:cNvPr id="73729" name="Picture 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1908175"/>
            <a:ext cx="9144000" cy="49768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8" name="Oval 7"/>
          <p:cNvSpPr>
            <a:spLocks noChangeArrowheads="1"/>
          </p:cNvSpPr>
          <p:nvPr/>
        </p:nvSpPr>
        <p:spPr bwMode="auto">
          <a:xfrm>
            <a:off x="1676400" y="2590800"/>
            <a:ext cx="4495800" cy="1066800"/>
          </a:xfrm>
          <a:prstGeom prst="ellipse">
            <a:avLst/>
          </a:prstGeom>
          <a:noFill/>
          <a:ln w="50800" algn="ctr">
            <a:solidFill>
              <a:srgbClr val="FF0000"/>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pPr algn="ctr"/>
            <a:endParaRPr lang="en-US"/>
          </a:p>
        </p:txBody>
      </p:sp>
      <p:sp>
        <p:nvSpPr>
          <p:cNvPr id="9" name="Title 2"/>
          <p:cNvSpPr>
            <a:spLocks noGrp="1"/>
          </p:cNvSpPr>
          <p:nvPr>
            <p:ph type="title"/>
          </p:nvPr>
        </p:nvSpPr>
        <p:spPr>
          <a:xfrm>
            <a:off x="-13855" y="0"/>
            <a:ext cx="7620000" cy="1285875"/>
          </a:xfrm>
        </p:spPr>
        <p:txBody>
          <a:bodyPr>
            <a:normAutofit/>
          </a:bodyPr>
          <a:lstStyle/>
          <a:p>
            <a:r>
              <a:rPr lang="en-US" b="1" dirty="0" smtClean="0">
                <a:ea typeface="Geneva"/>
                <a:cs typeface="Geneva"/>
              </a:rPr>
              <a:t>	</a:t>
            </a:r>
            <a:r>
              <a:rPr lang="en-US" sz="4000" b="1" dirty="0" smtClean="0">
                <a:solidFill>
                  <a:schemeClr val="accent3">
                    <a:lumMod val="75000"/>
                  </a:schemeClr>
                </a:solidFill>
                <a:ea typeface="Geneva"/>
                <a:cs typeface="Geneva"/>
              </a:rPr>
              <a:t>Step 1: Quantitative Measures</a:t>
            </a:r>
          </a:p>
        </p:txBody>
      </p:sp>
      <p:pic>
        <p:nvPicPr>
          <p:cNvPr id="10" name="Picture 2"/>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7620000" y="228600"/>
            <a:ext cx="1119188" cy="933450"/>
          </a:xfrm>
          <a:prstGeom prst="rect">
            <a:avLst/>
          </a:prstGeom>
          <a:noFill/>
          <a:ln w="9525">
            <a:no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314227788"/>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73729"/>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Content Placeholder 1"/>
          <p:cNvSpPr>
            <a:spLocks noGrp="1"/>
          </p:cNvSpPr>
          <p:nvPr>
            <p:ph idx="1"/>
          </p:nvPr>
        </p:nvSpPr>
        <p:spPr>
          <a:xfrm>
            <a:off x="228600" y="1371600"/>
            <a:ext cx="8610600" cy="4506913"/>
          </a:xfrm>
        </p:spPr>
        <p:txBody>
          <a:bodyPr/>
          <a:lstStyle/>
          <a:p>
            <a:pPr algn="ctr"/>
            <a:endParaRPr lang="en-US" sz="2400" b="0" smtClean="0">
              <a:solidFill>
                <a:schemeClr val="tx1"/>
              </a:solidFill>
              <a:ea typeface="Geneva"/>
              <a:cs typeface="Geneva"/>
            </a:endParaRPr>
          </a:p>
        </p:txBody>
      </p:sp>
      <p:sp>
        <p:nvSpPr>
          <p:cNvPr id="27652" name="Slide Number Placeholder 3"/>
          <p:cNvSpPr>
            <a:spLocks noGrp="1"/>
          </p:cNvSpPr>
          <p:nvPr>
            <p:ph type="sldNum" sz="quarter" idx="10"/>
          </p:nvPr>
        </p:nvSpPr>
        <p:spPr bwMode="auto">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Arial" pitchFamily="34" charset="0"/>
              </a:defRPr>
            </a:lvl1pPr>
            <a:lvl2pPr marL="742950" indent="-285750">
              <a:defRPr>
                <a:solidFill>
                  <a:schemeClr val="tx1"/>
                </a:solidFill>
                <a:latin typeface="Arial" pitchFamily="34" charset="0"/>
              </a:defRPr>
            </a:lvl2pPr>
            <a:lvl3pPr marL="1143000" indent="-228600">
              <a:defRPr>
                <a:solidFill>
                  <a:schemeClr val="tx1"/>
                </a:solidFill>
                <a:latin typeface="Arial" pitchFamily="34" charset="0"/>
              </a:defRPr>
            </a:lvl3pPr>
            <a:lvl4pPr marL="1600200" indent="-228600">
              <a:defRPr>
                <a:solidFill>
                  <a:schemeClr val="tx1"/>
                </a:solidFill>
                <a:latin typeface="Arial" pitchFamily="34" charset="0"/>
              </a:defRPr>
            </a:lvl4pPr>
            <a:lvl5pPr marL="2057400" indent="-228600">
              <a:defRPr>
                <a:solidFill>
                  <a:schemeClr val="tx1"/>
                </a:solidFill>
                <a:latin typeface="Arial" pitchFamily="34" charset="0"/>
              </a:defRPr>
            </a:lvl5pPr>
            <a:lvl6pPr marL="2514600" indent="-228600" fontAlgn="base">
              <a:spcBef>
                <a:spcPct val="0"/>
              </a:spcBef>
              <a:spcAft>
                <a:spcPct val="0"/>
              </a:spcAft>
              <a:defRPr>
                <a:solidFill>
                  <a:schemeClr val="tx1"/>
                </a:solidFill>
                <a:latin typeface="Arial" pitchFamily="34" charset="0"/>
              </a:defRPr>
            </a:lvl6pPr>
            <a:lvl7pPr marL="2971800" indent="-228600" fontAlgn="base">
              <a:spcBef>
                <a:spcPct val="0"/>
              </a:spcBef>
              <a:spcAft>
                <a:spcPct val="0"/>
              </a:spcAft>
              <a:defRPr>
                <a:solidFill>
                  <a:schemeClr val="tx1"/>
                </a:solidFill>
                <a:latin typeface="Arial" pitchFamily="34" charset="0"/>
              </a:defRPr>
            </a:lvl7pPr>
            <a:lvl8pPr marL="3429000" indent="-228600" fontAlgn="base">
              <a:spcBef>
                <a:spcPct val="0"/>
              </a:spcBef>
              <a:spcAft>
                <a:spcPct val="0"/>
              </a:spcAft>
              <a:defRPr>
                <a:solidFill>
                  <a:schemeClr val="tx1"/>
                </a:solidFill>
                <a:latin typeface="Arial" pitchFamily="34" charset="0"/>
              </a:defRPr>
            </a:lvl8pPr>
            <a:lvl9pPr marL="3886200" indent="-228600" fontAlgn="base">
              <a:spcBef>
                <a:spcPct val="0"/>
              </a:spcBef>
              <a:spcAft>
                <a:spcPct val="0"/>
              </a:spcAft>
              <a:defRPr>
                <a:solidFill>
                  <a:schemeClr val="tx1"/>
                </a:solidFill>
                <a:latin typeface="Arial" pitchFamily="34" charset="0"/>
              </a:defRPr>
            </a:lvl9pPr>
          </a:lstStyle>
          <a:p>
            <a:pPr fontAlgn="base">
              <a:spcBef>
                <a:spcPct val="0"/>
              </a:spcBef>
              <a:spcAft>
                <a:spcPct val="0"/>
              </a:spcAft>
              <a:defRPr/>
            </a:pPr>
            <a:fld id="{2C28EDCB-AB6E-41F3-940D-C669632A5769}" type="slidenum">
              <a:rPr lang="en-US" smtClean="0">
                <a:solidFill>
                  <a:srgbClr val="A6A6A6"/>
                </a:solidFill>
              </a:rPr>
              <a:pPr fontAlgn="base">
                <a:spcBef>
                  <a:spcPct val="0"/>
                </a:spcBef>
                <a:spcAft>
                  <a:spcPct val="0"/>
                </a:spcAft>
                <a:defRPr/>
              </a:pPr>
              <a:t>33</a:t>
            </a:fld>
            <a:endParaRPr lang="en-US" dirty="0" smtClean="0">
              <a:solidFill>
                <a:srgbClr val="A6A6A6"/>
              </a:solidFill>
            </a:endParaRPr>
          </a:p>
        </p:txBody>
      </p:sp>
      <p:pic>
        <p:nvPicPr>
          <p:cNvPr id="37894" name="Picture 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371600"/>
            <a:ext cx="9144000" cy="54864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7" name="Down Arrow 6"/>
          <p:cNvSpPr/>
          <p:nvPr/>
        </p:nvSpPr>
        <p:spPr>
          <a:xfrm rot="7715711">
            <a:off x="6330157" y="2683669"/>
            <a:ext cx="685800" cy="928687"/>
          </a:xfrm>
          <a:prstGeom prst="downArrow">
            <a:avLst/>
          </a:prstGeom>
          <a:solidFill>
            <a:srgbClr val="FF0000"/>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dirty="0"/>
          </a:p>
        </p:txBody>
      </p:sp>
      <p:sp>
        <p:nvSpPr>
          <p:cNvPr id="9" name="Title 2"/>
          <p:cNvSpPr>
            <a:spLocks noGrp="1"/>
          </p:cNvSpPr>
          <p:nvPr>
            <p:ph type="title"/>
          </p:nvPr>
        </p:nvSpPr>
        <p:spPr>
          <a:xfrm>
            <a:off x="-13855" y="0"/>
            <a:ext cx="7620000" cy="1285875"/>
          </a:xfrm>
        </p:spPr>
        <p:txBody>
          <a:bodyPr>
            <a:normAutofit/>
          </a:bodyPr>
          <a:lstStyle/>
          <a:p>
            <a:r>
              <a:rPr lang="en-US" b="1" dirty="0" smtClean="0">
                <a:ea typeface="Geneva"/>
                <a:cs typeface="Geneva"/>
              </a:rPr>
              <a:t>	</a:t>
            </a:r>
            <a:r>
              <a:rPr lang="en-US" sz="4000" b="1" dirty="0" smtClean="0">
                <a:solidFill>
                  <a:schemeClr val="accent3">
                    <a:lumMod val="75000"/>
                  </a:schemeClr>
                </a:solidFill>
                <a:ea typeface="Geneva"/>
                <a:cs typeface="Geneva"/>
              </a:rPr>
              <a:t>Step 1: Quantitative Measures</a:t>
            </a:r>
          </a:p>
        </p:txBody>
      </p:sp>
      <p:pic>
        <p:nvPicPr>
          <p:cNvPr id="10"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620000" y="228600"/>
            <a:ext cx="1119188" cy="933450"/>
          </a:xfrm>
          <a:prstGeom prst="rect">
            <a:avLst/>
          </a:prstGeom>
          <a:noFill/>
          <a:ln w="9525">
            <a:no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609351104"/>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Content Placeholder 1"/>
          <p:cNvSpPr>
            <a:spLocks noGrp="1"/>
          </p:cNvSpPr>
          <p:nvPr>
            <p:ph idx="1"/>
          </p:nvPr>
        </p:nvSpPr>
        <p:spPr>
          <a:xfrm>
            <a:off x="228600" y="1371600"/>
            <a:ext cx="8610600" cy="4506913"/>
          </a:xfrm>
        </p:spPr>
        <p:txBody>
          <a:bodyPr/>
          <a:lstStyle/>
          <a:p>
            <a:pPr algn="ctr"/>
            <a:endParaRPr lang="en-US" sz="2400" b="0" smtClean="0">
              <a:solidFill>
                <a:schemeClr val="tx1"/>
              </a:solidFill>
              <a:ea typeface="Geneva"/>
              <a:cs typeface="Geneva"/>
            </a:endParaRPr>
          </a:p>
        </p:txBody>
      </p:sp>
      <p:sp>
        <p:nvSpPr>
          <p:cNvPr id="27652" name="Slide Number Placeholder 3"/>
          <p:cNvSpPr>
            <a:spLocks noGrp="1"/>
          </p:cNvSpPr>
          <p:nvPr>
            <p:ph type="sldNum" sz="quarter" idx="10"/>
          </p:nvPr>
        </p:nvSpPr>
        <p:spPr bwMode="auto">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Arial" pitchFamily="34" charset="0"/>
              </a:defRPr>
            </a:lvl1pPr>
            <a:lvl2pPr marL="742950" indent="-285750">
              <a:defRPr>
                <a:solidFill>
                  <a:schemeClr val="tx1"/>
                </a:solidFill>
                <a:latin typeface="Arial" pitchFamily="34" charset="0"/>
              </a:defRPr>
            </a:lvl2pPr>
            <a:lvl3pPr marL="1143000" indent="-228600">
              <a:defRPr>
                <a:solidFill>
                  <a:schemeClr val="tx1"/>
                </a:solidFill>
                <a:latin typeface="Arial" pitchFamily="34" charset="0"/>
              </a:defRPr>
            </a:lvl3pPr>
            <a:lvl4pPr marL="1600200" indent="-228600">
              <a:defRPr>
                <a:solidFill>
                  <a:schemeClr val="tx1"/>
                </a:solidFill>
                <a:latin typeface="Arial" pitchFamily="34" charset="0"/>
              </a:defRPr>
            </a:lvl4pPr>
            <a:lvl5pPr marL="2057400" indent="-228600">
              <a:defRPr>
                <a:solidFill>
                  <a:schemeClr val="tx1"/>
                </a:solidFill>
                <a:latin typeface="Arial" pitchFamily="34" charset="0"/>
              </a:defRPr>
            </a:lvl5pPr>
            <a:lvl6pPr marL="2514600" indent="-228600" fontAlgn="base">
              <a:spcBef>
                <a:spcPct val="0"/>
              </a:spcBef>
              <a:spcAft>
                <a:spcPct val="0"/>
              </a:spcAft>
              <a:defRPr>
                <a:solidFill>
                  <a:schemeClr val="tx1"/>
                </a:solidFill>
                <a:latin typeface="Arial" pitchFamily="34" charset="0"/>
              </a:defRPr>
            </a:lvl6pPr>
            <a:lvl7pPr marL="2971800" indent="-228600" fontAlgn="base">
              <a:spcBef>
                <a:spcPct val="0"/>
              </a:spcBef>
              <a:spcAft>
                <a:spcPct val="0"/>
              </a:spcAft>
              <a:defRPr>
                <a:solidFill>
                  <a:schemeClr val="tx1"/>
                </a:solidFill>
                <a:latin typeface="Arial" pitchFamily="34" charset="0"/>
              </a:defRPr>
            </a:lvl7pPr>
            <a:lvl8pPr marL="3429000" indent="-228600" fontAlgn="base">
              <a:spcBef>
                <a:spcPct val="0"/>
              </a:spcBef>
              <a:spcAft>
                <a:spcPct val="0"/>
              </a:spcAft>
              <a:defRPr>
                <a:solidFill>
                  <a:schemeClr val="tx1"/>
                </a:solidFill>
                <a:latin typeface="Arial" pitchFamily="34" charset="0"/>
              </a:defRPr>
            </a:lvl8pPr>
            <a:lvl9pPr marL="3886200" indent="-228600" fontAlgn="base">
              <a:spcBef>
                <a:spcPct val="0"/>
              </a:spcBef>
              <a:spcAft>
                <a:spcPct val="0"/>
              </a:spcAft>
              <a:defRPr>
                <a:solidFill>
                  <a:schemeClr val="tx1"/>
                </a:solidFill>
                <a:latin typeface="Arial" pitchFamily="34" charset="0"/>
              </a:defRPr>
            </a:lvl9pPr>
          </a:lstStyle>
          <a:p>
            <a:pPr fontAlgn="base">
              <a:spcBef>
                <a:spcPct val="0"/>
              </a:spcBef>
              <a:spcAft>
                <a:spcPct val="0"/>
              </a:spcAft>
              <a:defRPr/>
            </a:pPr>
            <a:fld id="{D65D8BEB-B991-4AD5-AA5D-1C5A86969C26}" type="slidenum">
              <a:rPr lang="en-US" smtClean="0">
                <a:solidFill>
                  <a:srgbClr val="A6A6A6"/>
                </a:solidFill>
              </a:rPr>
              <a:pPr fontAlgn="base">
                <a:spcBef>
                  <a:spcPct val="0"/>
                </a:spcBef>
                <a:spcAft>
                  <a:spcPct val="0"/>
                </a:spcAft>
                <a:defRPr/>
              </a:pPr>
              <a:t>34</a:t>
            </a:fld>
            <a:endParaRPr lang="en-US" dirty="0" smtClean="0">
              <a:solidFill>
                <a:srgbClr val="A6A6A6"/>
              </a:solidFill>
            </a:endParaRPr>
          </a:p>
        </p:txBody>
      </p:sp>
      <p:pic>
        <p:nvPicPr>
          <p:cNvPr id="38918" name="Picture 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447800"/>
            <a:ext cx="9144000" cy="53673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7" name="Down Arrow 6"/>
          <p:cNvSpPr/>
          <p:nvPr/>
        </p:nvSpPr>
        <p:spPr>
          <a:xfrm rot="3711115">
            <a:off x="5028407" y="4239419"/>
            <a:ext cx="685800" cy="928687"/>
          </a:xfrm>
          <a:prstGeom prst="downArrow">
            <a:avLst/>
          </a:prstGeom>
          <a:solidFill>
            <a:srgbClr val="FF0000"/>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dirty="0"/>
          </a:p>
        </p:txBody>
      </p:sp>
      <p:sp>
        <p:nvSpPr>
          <p:cNvPr id="8" name="Oval 7"/>
          <p:cNvSpPr>
            <a:spLocks noChangeArrowheads="1"/>
          </p:cNvSpPr>
          <p:nvPr/>
        </p:nvSpPr>
        <p:spPr bwMode="auto">
          <a:xfrm>
            <a:off x="3830638" y="5029200"/>
            <a:ext cx="1147762" cy="381000"/>
          </a:xfrm>
          <a:prstGeom prst="ellipse">
            <a:avLst/>
          </a:prstGeom>
          <a:noFill/>
          <a:ln w="50800" algn="ctr">
            <a:solidFill>
              <a:srgbClr val="FF0000"/>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pPr algn="ctr"/>
            <a:endParaRPr lang="en-US"/>
          </a:p>
        </p:txBody>
      </p:sp>
      <p:sp>
        <p:nvSpPr>
          <p:cNvPr id="10" name="Title 2"/>
          <p:cNvSpPr txBox="1">
            <a:spLocks/>
          </p:cNvSpPr>
          <p:nvPr/>
        </p:nvSpPr>
        <p:spPr>
          <a:xfrm>
            <a:off x="-13855" y="0"/>
            <a:ext cx="7620000" cy="1285875"/>
          </a:xfrm>
          <a:prstGeom prst="rect">
            <a:avLst/>
          </a:prstGeom>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US" b="1" smtClean="0">
                <a:ea typeface="Geneva"/>
                <a:cs typeface="Geneva"/>
              </a:rPr>
              <a:t>	</a:t>
            </a:r>
            <a:r>
              <a:rPr lang="en-US" sz="4000" b="1" smtClean="0">
                <a:solidFill>
                  <a:schemeClr val="accent3">
                    <a:lumMod val="75000"/>
                  </a:schemeClr>
                </a:solidFill>
                <a:ea typeface="Geneva"/>
                <a:cs typeface="Geneva"/>
              </a:rPr>
              <a:t>Step 1: Quantitative Measures</a:t>
            </a:r>
            <a:endParaRPr lang="en-US" sz="4000" b="1" dirty="0">
              <a:solidFill>
                <a:schemeClr val="accent3">
                  <a:lumMod val="75000"/>
                </a:schemeClr>
              </a:solidFill>
              <a:ea typeface="Geneva"/>
              <a:cs typeface="Geneva"/>
            </a:endParaRPr>
          </a:p>
        </p:txBody>
      </p:sp>
      <p:pic>
        <p:nvPicPr>
          <p:cNvPr id="11"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620000" y="228600"/>
            <a:ext cx="1119188" cy="933450"/>
          </a:xfrm>
          <a:prstGeom prst="rect">
            <a:avLst/>
          </a:prstGeom>
          <a:noFill/>
          <a:ln w="9525">
            <a:no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680087984"/>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41" name="TextBox 5"/>
          <p:cNvSpPr txBox="1">
            <a:spLocks noChangeArrowheads="1"/>
          </p:cNvSpPr>
          <p:nvPr/>
        </p:nvSpPr>
        <p:spPr bwMode="auto">
          <a:xfrm>
            <a:off x="0" y="1447800"/>
            <a:ext cx="9144000" cy="923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eaLnBrk="1" hangingPunct="1"/>
            <a:r>
              <a:rPr lang="en-US" dirty="0">
                <a:solidFill>
                  <a:schemeClr val="tx2"/>
                </a:solidFill>
                <a:ea typeface="Geneva"/>
                <a:cs typeface="Geneva"/>
              </a:rPr>
              <a:t>For texts not in the </a:t>
            </a:r>
            <a:r>
              <a:rPr lang="en-US" b="1" dirty="0">
                <a:solidFill>
                  <a:schemeClr val="tx2"/>
                </a:solidFill>
                <a:ea typeface="Geneva"/>
                <a:cs typeface="Geneva"/>
              </a:rPr>
              <a:t>AR </a:t>
            </a:r>
            <a:r>
              <a:rPr lang="en-US" b="1" dirty="0" err="1">
                <a:solidFill>
                  <a:schemeClr val="tx2"/>
                </a:solidFill>
                <a:ea typeface="Geneva"/>
                <a:cs typeface="Geneva"/>
              </a:rPr>
              <a:t>Bookfinder</a:t>
            </a:r>
            <a:r>
              <a:rPr lang="en-US" b="1" dirty="0">
                <a:solidFill>
                  <a:schemeClr val="tx2"/>
                </a:solidFill>
                <a:ea typeface="Geneva"/>
                <a:cs typeface="Geneva"/>
              </a:rPr>
              <a:t> </a:t>
            </a:r>
            <a:r>
              <a:rPr lang="en-US" dirty="0">
                <a:solidFill>
                  <a:schemeClr val="tx2"/>
                </a:solidFill>
                <a:ea typeface="Geneva"/>
                <a:cs typeface="Geneva"/>
              </a:rPr>
              <a:t>database, consider using </a:t>
            </a:r>
            <a:r>
              <a:rPr lang="en-US" b="1" dirty="0">
                <a:solidFill>
                  <a:schemeClr val="tx2"/>
                </a:solidFill>
                <a:ea typeface="Geneva"/>
                <a:cs typeface="Geneva"/>
              </a:rPr>
              <a:t>The ATOS Analyzer</a:t>
            </a:r>
            <a:r>
              <a:rPr lang="en-US" dirty="0">
                <a:solidFill>
                  <a:schemeClr val="tx2"/>
                </a:solidFill>
                <a:ea typeface="Geneva"/>
                <a:cs typeface="Geneva"/>
              </a:rPr>
              <a:t>: </a:t>
            </a:r>
            <a:r>
              <a:rPr lang="en-US" dirty="0">
                <a:solidFill>
                  <a:srgbClr val="0070C0"/>
                </a:solidFill>
                <a:ea typeface="Geneva"/>
                <a:cs typeface="Geneva"/>
                <a:hlinkClick r:id="rId2"/>
              </a:rPr>
              <a:t>http://www.renlearn.com/ar/overview/atos/</a:t>
            </a:r>
            <a:r>
              <a:rPr lang="en-US" dirty="0">
                <a:solidFill>
                  <a:srgbClr val="0070C0"/>
                </a:solidFill>
                <a:ea typeface="Geneva"/>
                <a:cs typeface="Geneva"/>
              </a:rPr>
              <a:t> </a:t>
            </a:r>
          </a:p>
          <a:p>
            <a:pPr eaLnBrk="1" hangingPunct="1"/>
            <a:endParaRPr lang="en-US" dirty="0"/>
          </a:p>
        </p:txBody>
      </p:sp>
      <p:sp>
        <p:nvSpPr>
          <p:cNvPr id="8" name="TextBox 7"/>
          <p:cNvSpPr txBox="1">
            <a:spLocks noChangeArrowheads="1"/>
          </p:cNvSpPr>
          <p:nvPr/>
        </p:nvSpPr>
        <p:spPr bwMode="auto">
          <a:xfrm>
            <a:off x="101600" y="2209800"/>
            <a:ext cx="4457700" cy="11079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285750" indent="-285750"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eaLnBrk="1" hangingPunct="1">
              <a:buFont typeface="Arial" pitchFamily="34" charset="0"/>
              <a:buChar char="•"/>
            </a:pPr>
            <a:r>
              <a:rPr lang="en-US" sz="2200" dirty="0">
                <a:latin typeface="+mn-lt"/>
              </a:rPr>
              <a:t>No registration is required (however, you must provide an email address to receive results)</a:t>
            </a:r>
          </a:p>
        </p:txBody>
      </p:sp>
      <p:sp>
        <p:nvSpPr>
          <p:cNvPr id="2" name="TextBox 1"/>
          <p:cNvSpPr txBox="1"/>
          <p:nvPr/>
        </p:nvSpPr>
        <p:spPr>
          <a:xfrm>
            <a:off x="101600" y="3170238"/>
            <a:ext cx="4470400" cy="769441"/>
          </a:xfrm>
          <a:prstGeom prst="rect">
            <a:avLst/>
          </a:prstGeom>
          <a:noFill/>
        </p:spPr>
        <p:txBody>
          <a:bodyPr>
            <a:spAutoFit/>
          </a:bodyPr>
          <a:lstStyle/>
          <a:p>
            <a:pPr marL="285750" indent="-285750">
              <a:buFont typeface="Arial" pitchFamily="34" charset="0"/>
              <a:buChar char="•"/>
              <a:defRPr/>
            </a:pPr>
            <a:r>
              <a:rPr lang="en-US" sz="2200" dirty="0"/>
              <a:t>Three methods of analysis are available</a:t>
            </a:r>
            <a:r>
              <a:rPr lang="en-US" sz="2200" dirty="0" smtClean="0"/>
              <a:t>:</a:t>
            </a:r>
            <a:endParaRPr lang="en-US" sz="2200" dirty="0"/>
          </a:p>
        </p:txBody>
      </p:sp>
      <p:sp>
        <p:nvSpPr>
          <p:cNvPr id="3" name="TextBox 2"/>
          <p:cNvSpPr txBox="1">
            <a:spLocks noChangeArrowheads="1"/>
          </p:cNvSpPr>
          <p:nvPr/>
        </p:nvSpPr>
        <p:spPr bwMode="auto">
          <a:xfrm>
            <a:off x="514350" y="3810000"/>
            <a:ext cx="4057650" cy="646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342900" indent="-342900"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eaLnBrk="1" hangingPunct="1">
              <a:buFont typeface="Arial" pitchFamily="34" charset="0"/>
              <a:buAutoNum type="arabicPeriod"/>
            </a:pPr>
            <a:r>
              <a:rPr lang="en-US" dirty="0">
                <a:solidFill>
                  <a:schemeClr val="tx2"/>
                </a:solidFill>
              </a:rPr>
              <a:t>ATOS for Books </a:t>
            </a:r>
            <a:r>
              <a:rPr lang="en-US" dirty="0"/>
              <a:t>– for submitting complete text of a book</a:t>
            </a:r>
          </a:p>
        </p:txBody>
      </p:sp>
      <p:sp>
        <p:nvSpPr>
          <p:cNvPr id="11" name="TextBox 10"/>
          <p:cNvSpPr txBox="1">
            <a:spLocks noChangeArrowheads="1"/>
          </p:cNvSpPr>
          <p:nvPr/>
        </p:nvSpPr>
        <p:spPr bwMode="auto">
          <a:xfrm>
            <a:off x="527050" y="4465638"/>
            <a:ext cx="4057650" cy="923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342900" indent="-342900"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eaLnBrk="1" hangingPunct="1">
              <a:buFont typeface="Arial" pitchFamily="34" charset="0"/>
              <a:buAutoNum type="arabicPeriod" startAt="2"/>
            </a:pPr>
            <a:r>
              <a:rPr lang="en-US" dirty="0">
                <a:solidFill>
                  <a:schemeClr val="tx2"/>
                </a:solidFill>
              </a:rPr>
              <a:t>ATOS for Books with Estimated Word Count </a:t>
            </a:r>
            <a:r>
              <a:rPr lang="en-US" dirty="0"/>
              <a:t>– does not require full text, just three 150-word passages</a:t>
            </a:r>
          </a:p>
        </p:txBody>
      </p:sp>
      <p:sp>
        <p:nvSpPr>
          <p:cNvPr id="12" name="TextBox 11"/>
          <p:cNvSpPr txBox="1">
            <a:spLocks noChangeArrowheads="1"/>
          </p:cNvSpPr>
          <p:nvPr/>
        </p:nvSpPr>
        <p:spPr bwMode="auto">
          <a:xfrm>
            <a:off x="501650" y="5389563"/>
            <a:ext cx="4057650" cy="8620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342900" indent="-342900"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eaLnBrk="1" hangingPunct="1">
              <a:buFont typeface="Arial" pitchFamily="34" charset="0"/>
              <a:buAutoNum type="arabicPeriod" startAt="3"/>
            </a:pPr>
            <a:r>
              <a:rPr lang="en-US" dirty="0">
                <a:solidFill>
                  <a:schemeClr val="tx2"/>
                </a:solidFill>
              </a:rPr>
              <a:t>ATOS for Text</a:t>
            </a:r>
            <a:r>
              <a:rPr lang="en-US" dirty="0"/>
              <a:t>– works well for short, full-text submissions </a:t>
            </a:r>
            <a:r>
              <a:rPr lang="en-US" sz="1400" dirty="0"/>
              <a:t>(short stories, magazine/newspaper articles, etc.)</a:t>
            </a:r>
          </a:p>
        </p:txBody>
      </p:sp>
      <p:sp>
        <p:nvSpPr>
          <p:cNvPr id="13" name="Title 2"/>
          <p:cNvSpPr>
            <a:spLocks noGrp="1"/>
          </p:cNvSpPr>
          <p:nvPr>
            <p:ph type="title"/>
          </p:nvPr>
        </p:nvSpPr>
        <p:spPr>
          <a:xfrm>
            <a:off x="-13855" y="0"/>
            <a:ext cx="7620000" cy="1285875"/>
          </a:xfrm>
        </p:spPr>
        <p:txBody>
          <a:bodyPr>
            <a:normAutofit/>
          </a:bodyPr>
          <a:lstStyle/>
          <a:p>
            <a:r>
              <a:rPr lang="en-US" b="1" dirty="0" smtClean="0">
                <a:ea typeface="Geneva"/>
                <a:cs typeface="Geneva"/>
              </a:rPr>
              <a:t>	</a:t>
            </a:r>
            <a:r>
              <a:rPr lang="en-US" sz="4000" b="1" dirty="0" smtClean="0">
                <a:solidFill>
                  <a:schemeClr val="accent3">
                    <a:lumMod val="75000"/>
                  </a:schemeClr>
                </a:solidFill>
                <a:ea typeface="Geneva"/>
                <a:cs typeface="Geneva"/>
              </a:rPr>
              <a:t>Step 1: Quantitative Measures</a:t>
            </a:r>
          </a:p>
        </p:txBody>
      </p:sp>
      <p:pic>
        <p:nvPicPr>
          <p:cNvPr id="14"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620000" y="228600"/>
            <a:ext cx="1119188" cy="933450"/>
          </a:xfrm>
          <a:prstGeom prst="rect">
            <a:avLst/>
          </a:prstGeom>
          <a:noFill/>
          <a:ln w="9525">
            <a:no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1506"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648200" y="1887040"/>
            <a:ext cx="4343400" cy="4321221"/>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02482326"/>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2"/>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1"/>
                                        </p:tgtEl>
                                        <p:attrNameLst>
                                          <p:attrName>style.visibility</p:attrName>
                                        </p:attrNameLst>
                                      </p:cBhvr>
                                      <p:to>
                                        <p:strVal val="visible"/>
                                      </p:to>
                                    </p:set>
                                  </p:childTnLst>
                                </p:cTn>
                              </p:par>
                            </p:childTnLst>
                          </p:cTn>
                        </p:par>
                      </p:childTnLst>
                    </p:cTn>
                  </p:par>
                  <p:par>
                    <p:cTn id="19" fill="hold" nodeType="clickPar">
                      <p:stCondLst>
                        <p:cond delay="indefinite"/>
                      </p:stCondLst>
                      <p:childTnLst>
                        <p:par>
                          <p:cTn id="20" fill="hold" nodeType="withGroup">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1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2" grpId="0"/>
      <p:bldP spid="3" grpId="0"/>
      <p:bldP spid="11" grpId="0"/>
      <p:bldP spid="12" grpId="0"/>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2" name="Slide Number Placeholder 3"/>
          <p:cNvSpPr>
            <a:spLocks noGrp="1"/>
          </p:cNvSpPr>
          <p:nvPr>
            <p:ph type="sldNum" sz="quarter" idx="10"/>
          </p:nvPr>
        </p:nvSpPr>
        <p:spPr bwMode="auto">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Arial" pitchFamily="34" charset="0"/>
              </a:defRPr>
            </a:lvl1pPr>
            <a:lvl2pPr marL="742950" indent="-285750">
              <a:defRPr>
                <a:solidFill>
                  <a:schemeClr val="tx1"/>
                </a:solidFill>
                <a:latin typeface="Arial" pitchFamily="34" charset="0"/>
              </a:defRPr>
            </a:lvl2pPr>
            <a:lvl3pPr marL="1143000" indent="-228600">
              <a:defRPr>
                <a:solidFill>
                  <a:schemeClr val="tx1"/>
                </a:solidFill>
                <a:latin typeface="Arial" pitchFamily="34" charset="0"/>
              </a:defRPr>
            </a:lvl3pPr>
            <a:lvl4pPr marL="1600200" indent="-228600">
              <a:defRPr>
                <a:solidFill>
                  <a:schemeClr val="tx1"/>
                </a:solidFill>
                <a:latin typeface="Arial" pitchFamily="34" charset="0"/>
              </a:defRPr>
            </a:lvl4pPr>
            <a:lvl5pPr marL="2057400" indent="-228600">
              <a:defRPr>
                <a:solidFill>
                  <a:schemeClr val="tx1"/>
                </a:solidFill>
                <a:latin typeface="Arial" pitchFamily="34" charset="0"/>
              </a:defRPr>
            </a:lvl5pPr>
            <a:lvl6pPr marL="2514600" indent="-228600" fontAlgn="base">
              <a:spcBef>
                <a:spcPct val="0"/>
              </a:spcBef>
              <a:spcAft>
                <a:spcPct val="0"/>
              </a:spcAft>
              <a:defRPr>
                <a:solidFill>
                  <a:schemeClr val="tx1"/>
                </a:solidFill>
                <a:latin typeface="Arial" pitchFamily="34" charset="0"/>
              </a:defRPr>
            </a:lvl6pPr>
            <a:lvl7pPr marL="2971800" indent="-228600" fontAlgn="base">
              <a:spcBef>
                <a:spcPct val="0"/>
              </a:spcBef>
              <a:spcAft>
                <a:spcPct val="0"/>
              </a:spcAft>
              <a:defRPr>
                <a:solidFill>
                  <a:schemeClr val="tx1"/>
                </a:solidFill>
                <a:latin typeface="Arial" pitchFamily="34" charset="0"/>
              </a:defRPr>
            </a:lvl7pPr>
            <a:lvl8pPr marL="3429000" indent="-228600" fontAlgn="base">
              <a:spcBef>
                <a:spcPct val="0"/>
              </a:spcBef>
              <a:spcAft>
                <a:spcPct val="0"/>
              </a:spcAft>
              <a:defRPr>
                <a:solidFill>
                  <a:schemeClr val="tx1"/>
                </a:solidFill>
                <a:latin typeface="Arial" pitchFamily="34" charset="0"/>
              </a:defRPr>
            </a:lvl8pPr>
            <a:lvl9pPr marL="3886200" indent="-228600" fontAlgn="base">
              <a:spcBef>
                <a:spcPct val="0"/>
              </a:spcBef>
              <a:spcAft>
                <a:spcPct val="0"/>
              </a:spcAft>
              <a:defRPr>
                <a:solidFill>
                  <a:schemeClr val="tx1"/>
                </a:solidFill>
                <a:latin typeface="Arial" pitchFamily="34" charset="0"/>
              </a:defRPr>
            </a:lvl9pPr>
          </a:lstStyle>
          <a:p>
            <a:pPr fontAlgn="base">
              <a:spcBef>
                <a:spcPct val="0"/>
              </a:spcBef>
              <a:spcAft>
                <a:spcPct val="0"/>
              </a:spcAft>
              <a:defRPr/>
            </a:pPr>
            <a:fld id="{F7347F8B-DF6B-457A-B61E-EC750E1F90AA}" type="slidenum">
              <a:rPr lang="en-US" smtClean="0">
                <a:solidFill>
                  <a:srgbClr val="A6A6A6"/>
                </a:solidFill>
              </a:rPr>
              <a:pPr fontAlgn="base">
                <a:spcBef>
                  <a:spcPct val="0"/>
                </a:spcBef>
                <a:spcAft>
                  <a:spcPct val="0"/>
                </a:spcAft>
                <a:defRPr/>
              </a:pPr>
              <a:t>36</a:t>
            </a:fld>
            <a:endParaRPr lang="en-US" smtClean="0">
              <a:solidFill>
                <a:srgbClr val="A6A6A6"/>
              </a:solidFill>
            </a:endParaRPr>
          </a:p>
        </p:txBody>
      </p:sp>
      <p:pic>
        <p:nvPicPr>
          <p:cNvPr id="41989" name="Picture 2" descr="Mockingbirdfirst.JPG">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85800" y="1612900"/>
            <a:ext cx="1676400" cy="24717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1990" name="TextBox 1"/>
          <p:cNvSpPr txBox="1">
            <a:spLocks noChangeArrowheads="1"/>
          </p:cNvSpPr>
          <p:nvPr/>
        </p:nvSpPr>
        <p:spPr bwMode="auto">
          <a:xfrm>
            <a:off x="2667000" y="1821873"/>
            <a:ext cx="2743200"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eaLnBrk="1" hangingPunct="1"/>
            <a:r>
              <a:rPr lang="en-US" sz="2400" dirty="0" err="1">
                <a:latin typeface="+mn-lt"/>
              </a:rPr>
              <a:t>Lexile</a:t>
            </a:r>
            <a:r>
              <a:rPr lang="en-US" sz="2400" dirty="0">
                <a:latin typeface="+mn-lt"/>
              </a:rPr>
              <a:t> Text Measure: </a:t>
            </a:r>
          </a:p>
        </p:txBody>
      </p:sp>
      <p:sp>
        <p:nvSpPr>
          <p:cNvPr id="41991" name="TextBox 2"/>
          <p:cNvSpPr txBox="1">
            <a:spLocks noChangeArrowheads="1"/>
          </p:cNvSpPr>
          <p:nvPr/>
        </p:nvSpPr>
        <p:spPr bwMode="auto">
          <a:xfrm>
            <a:off x="2743200" y="3023023"/>
            <a:ext cx="2322512"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eaLnBrk="1" hangingPunct="1"/>
            <a:r>
              <a:rPr lang="en-US" sz="2400" dirty="0">
                <a:latin typeface="+mn-lt"/>
              </a:rPr>
              <a:t>ATOS Book Level</a:t>
            </a:r>
            <a:r>
              <a:rPr lang="en-US" dirty="0"/>
              <a:t>:</a:t>
            </a:r>
          </a:p>
        </p:txBody>
      </p:sp>
      <p:sp>
        <p:nvSpPr>
          <p:cNvPr id="41992" name="TextBox 3"/>
          <p:cNvSpPr txBox="1">
            <a:spLocks noChangeArrowheads="1"/>
          </p:cNvSpPr>
          <p:nvPr/>
        </p:nvSpPr>
        <p:spPr bwMode="auto">
          <a:xfrm>
            <a:off x="5410200" y="1828800"/>
            <a:ext cx="1295400" cy="522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eaLnBrk="1" hangingPunct="1"/>
            <a:r>
              <a:rPr lang="en-US" sz="2800" b="1">
                <a:solidFill>
                  <a:srgbClr val="C00000"/>
                </a:solidFill>
              </a:rPr>
              <a:t>870L</a:t>
            </a:r>
          </a:p>
        </p:txBody>
      </p:sp>
      <p:sp>
        <p:nvSpPr>
          <p:cNvPr id="41993" name="TextBox 9"/>
          <p:cNvSpPr txBox="1">
            <a:spLocks noChangeArrowheads="1"/>
          </p:cNvSpPr>
          <p:nvPr/>
        </p:nvSpPr>
        <p:spPr bwMode="auto">
          <a:xfrm>
            <a:off x="5410200" y="3019425"/>
            <a:ext cx="1295400" cy="522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eaLnBrk="1" hangingPunct="1"/>
            <a:r>
              <a:rPr lang="en-US" sz="2800" b="1">
                <a:solidFill>
                  <a:srgbClr val="C00000"/>
                </a:solidFill>
              </a:rPr>
              <a:t>5.6</a:t>
            </a:r>
          </a:p>
        </p:txBody>
      </p:sp>
      <p:pic>
        <p:nvPicPr>
          <p:cNvPr id="11" name="Picture 4" descr="lexil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010400" y="1612900"/>
            <a:ext cx="1181100" cy="952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 name="Picture 8" descr="Guide Essential Reading Practice with Accelerated Reader Enterprise"/>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515100" y="2936875"/>
            <a:ext cx="2171700" cy="687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TextBox 4"/>
          <p:cNvSpPr txBox="1">
            <a:spLocks noChangeArrowheads="1"/>
          </p:cNvSpPr>
          <p:nvPr/>
        </p:nvSpPr>
        <p:spPr bwMode="auto">
          <a:xfrm>
            <a:off x="241300" y="4419600"/>
            <a:ext cx="8445500"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eaLnBrk="1" hangingPunct="1"/>
            <a:r>
              <a:rPr lang="en-US" sz="2400" b="1" dirty="0">
                <a:solidFill>
                  <a:srgbClr val="0070C0"/>
                </a:solidFill>
                <a:latin typeface="+mn-lt"/>
              </a:rPr>
              <a:t>In which of the text complexity bands would this novel fall?</a:t>
            </a:r>
          </a:p>
        </p:txBody>
      </p:sp>
      <p:sp>
        <p:nvSpPr>
          <p:cNvPr id="15" name="Title 2"/>
          <p:cNvSpPr>
            <a:spLocks noGrp="1"/>
          </p:cNvSpPr>
          <p:nvPr>
            <p:ph type="title"/>
          </p:nvPr>
        </p:nvSpPr>
        <p:spPr>
          <a:xfrm>
            <a:off x="-13855" y="0"/>
            <a:ext cx="7620000" cy="1285875"/>
          </a:xfrm>
        </p:spPr>
        <p:txBody>
          <a:bodyPr>
            <a:normAutofit/>
          </a:bodyPr>
          <a:lstStyle/>
          <a:p>
            <a:r>
              <a:rPr lang="en-US" b="1" dirty="0" smtClean="0">
                <a:ea typeface="Geneva"/>
                <a:cs typeface="Geneva"/>
              </a:rPr>
              <a:t>	</a:t>
            </a:r>
            <a:r>
              <a:rPr lang="en-US" sz="4000" b="1" dirty="0" smtClean="0">
                <a:solidFill>
                  <a:schemeClr val="accent3">
                    <a:lumMod val="75000"/>
                  </a:schemeClr>
                </a:solidFill>
                <a:ea typeface="Geneva"/>
                <a:cs typeface="Geneva"/>
              </a:rPr>
              <a:t>Step 1: Quantitative Measures</a:t>
            </a:r>
          </a:p>
        </p:txBody>
      </p:sp>
      <p:pic>
        <p:nvPicPr>
          <p:cNvPr id="16" name="Picture 2"/>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7620000" y="228600"/>
            <a:ext cx="1119188" cy="933450"/>
          </a:xfrm>
          <a:prstGeom prst="rect">
            <a:avLst/>
          </a:prstGeom>
          <a:noFill/>
          <a:ln w="9525">
            <a:no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7" name="Picture 9"/>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4422775" y="4927152"/>
            <a:ext cx="2435225" cy="1717807"/>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268630472"/>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 presetClass="entr" presetSubtype="0" fill="hold" nodeType="withEffect">
                                  <p:stCondLst>
                                    <p:cond delay="0"/>
                                  </p:stCondLst>
                                  <p:childTnLst>
                                    <p:set>
                                      <p:cBhvr>
                                        <p:cTn id="6" dur="1" fill="hold">
                                          <p:stCondLst>
                                            <p:cond delay="0"/>
                                          </p:stCondLst>
                                        </p:cTn>
                                        <p:tgtEl>
                                          <p:spTgt spid="12"/>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11"/>
                                        </p:tgtEl>
                                        <p:attrNameLst>
                                          <p:attrName>style.visibility</p:attrName>
                                        </p:attrNameLst>
                                      </p:cBhvr>
                                      <p:to>
                                        <p:strVal val="visible"/>
                                      </p:to>
                                    </p:set>
                                  </p:childTnLst>
                                </p:cTn>
                              </p:par>
                            </p:childTnLst>
                          </p:cTn>
                        </p:par>
                      </p:childTnLst>
                    </p:cTn>
                  </p:par>
                  <p:par>
                    <p:cTn id="9" fill="hold" nodeType="clickPar">
                      <p:stCondLst>
                        <p:cond delay="indefinite"/>
                      </p:stCondLst>
                      <p:childTnLst>
                        <p:par>
                          <p:cTn id="10" fill="hold" nodeType="withGroup">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5"/>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1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55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381000"/>
            <a:ext cx="9144000" cy="638443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Oval 4"/>
          <p:cNvSpPr>
            <a:spLocks noChangeArrowheads="1"/>
          </p:cNvSpPr>
          <p:nvPr/>
        </p:nvSpPr>
        <p:spPr bwMode="auto">
          <a:xfrm>
            <a:off x="338137" y="4114800"/>
            <a:ext cx="8467725" cy="609600"/>
          </a:xfrm>
          <a:prstGeom prst="ellipse">
            <a:avLst/>
          </a:prstGeom>
          <a:noFill/>
          <a:ln w="50800" algn="ctr">
            <a:solidFill>
              <a:srgbClr val="0000FF"/>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pPr algn="ctr"/>
            <a:endParaRPr lang="en-US"/>
          </a:p>
        </p:txBody>
      </p:sp>
    </p:spTree>
    <p:extLst>
      <p:ext uri="{BB962C8B-B14F-4D97-AF65-F5344CB8AC3E}">
        <p14:creationId xmlns:p14="http://schemas.microsoft.com/office/powerpoint/2010/main" val="285666461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2" name="Slide Number Placeholder 3"/>
          <p:cNvSpPr>
            <a:spLocks noGrp="1"/>
          </p:cNvSpPr>
          <p:nvPr>
            <p:ph type="sldNum" sz="quarter" idx="10"/>
          </p:nvPr>
        </p:nvSpPr>
        <p:spPr bwMode="auto">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Arial" pitchFamily="34" charset="0"/>
              </a:defRPr>
            </a:lvl1pPr>
            <a:lvl2pPr marL="742950" indent="-285750">
              <a:defRPr>
                <a:solidFill>
                  <a:schemeClr val="tx1"/>
                </a:solidFill>
                <a:latin typeface="Arial" pitchFamily="34" charset="0"/>
              </a:defRPr>
            </a:lvl2pPr>
            <a:lvl3pPr marL="1143000" indent="-228600">
              <a:defRPr>
                <a:solidFill>
                  <a:schemeClr val="tx1"/>
                </a:solidFill>
                <a:latin typeface="Arial" pitchFamily="34" charset="0"/>
              </a:defRPr>
            </a:lvl3pPr>
            <a:lvl4pPr marL="1600200" indent="-228600">
              <a:defRPr>
                <a:solidFill>
                  <a:schemeClr val="tx1"/>
                </a:solidFill>
                <a:latin typeface="Arial" pitchFamily="34" charset="0"/>
              </a:defRPr>
            </a:lvl4pPr>
            <a:lvl5pPr marL="2057400" indent="-228600">
              <a:defRPr>
                <a:solidFill>
                  <a:schemeClr val="tx1"/>
                </a:solidFill>
                <a:latin typeface="Arial" pitchFamily="34" charset="0"/>
              </a:defRPr>
            </a:lvl5pPr>
            <a:lvl6pPr marL="2514600" indent="-228600" fontAlgn="base">
              <a:spcBef>
                <a:spcPct val="0"/>
              </a:spcBef>
              <a:spcAft>
                <a:spcPct val="0"/>
              </a:spcAft>
              <a:defRPr>
                <a:solidFill>
                  <a:schemeClr val="tx1"/>
                </a:solidFill>
                <a:latin typeface="Arial" pitchFamily="34" charset="0"/>
              </a:defRPr>
            </a:lvl6pPr>
            <a:lvl7pPr marL="2971800" indent="-228600" fontAlgn="base">
              <a:spcBef>
                <a:spcPct val="0"/>
              </a:spcBef>
              <a:spcAft>
                <a:spcPct val="0"/>
              </a:spcAft>
              <a:defRPr>
                <a:solidFill>
                  <a:schemeClr val="tx1"/>
                </a:solidFill>
                <a:latin typeface="Arial" pitchFamily="34" charset="0"/>
              </a:defRPr>
            </a:lvl7pPr>
            <a:lvl8pPr marL="3429000" indent="-228600" fontAlgn="base">
              <a:spcBef>
                <a:spcPct val="0"/>
              </a:spcBef>
              <a:spcAft>
                <a:spcPct val="0"/>
              </a:spcAft>
              <a:defRPr>
                <a:solidFill>
                  <a:schemeClr val="tx1"/>
                </a:solidFill>
                <a:latin typeface="Arial" pitchFamily="34" charset="0"/>
              </a:defRPr>
            </a:lvl8pPr>
            <a:lvl9pPr marL="3886200" indent="-228600" fontAlgn="base">
              <a:spcBef>
                <a:spcPct val="0"/>
              </a:spcBef>
              <a:spcAft>
                <a:spcPct val="0"/>
              </a:spcAft>
              <a:defRPr>
                <a:solidFill>
                  <a:schemeClr val="tx1"/>
                </a:solidFill>
                <a:latin typeface="Arial" pitchFamily="34" charset="0"/>
              </a:defRPr>
            </a:lvl9pPr>
          </a:lstStyle>
          <a:p>
            <a:pPr fontAlgn="base">
              <a:spcBef>
                <a:spcPct val="0"/>
              </a:spcBef>
              <a:spcAft>
                <a:spcPct val="0"/>
              </a:spcAft>
              <a:defRPr/>
            </a:pPr>
            <a:fld id="{AF9924FF-7C1C-48C6-9A3B-B50F937CF024}" type="slidenum">
              <a:rPr lang="en-US" smtClean="0">
                <a:solidFill>
                  <a:srgbClr val="A6A6A6"/>
                </a:solidFill>
              </a:rPr>
              <a:pPr fontAlgn="base">
                <a:spcBef>
                  <a:spcPct val="0"/>
                </a:spcBef>
                <a:spcAft>
                  <a:spcPct val="0"/>
                </a:spcAft>
                <a:defRPr/>
              </a:pPr>
              <a:t>38</a:t>
            </a:fld>
            <a:endParaRPr lang="en-US" smtClean="0">
              <a:solidFill>
                <a:srgbClr val="A6A6A6"/>
              </a:solidFill>
            </a:endParaRPr>
          </a:p>
        </p:txBody>
      </p:sp>
      <p:sp>
        <p:nvSpPr>
          <p:cNvPr id="44036" name="TextBox 1"/>
          <p:cNvSpPr txBox="1">
            <a:spLocks noChangeArrowheads="1"/>
          </p:cNvSpPr>
          <p:nvPr/>
        </p:nvSpPr>
        <p:spPr bwMode="auto">
          <a:xfrm>
            <a:off x="609600" y="1489501"/>
            <a:ext cx="7772400" cy="13849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eaLnBrk="1" hangingPunct="1"/>
            <a:r>
              <a:rPr lang="en-US" sz="2800" dirty="0">
                <a:latin typeface="+mn-lt"/>
              </a:rPr>
              <a:t>Remember, however, that the quantitative measures is only the first of three “legs” of the text complexity triangle.</a:t>
            </a:r>
          </a:p>
        </p:txBody>
      </p:sp>
      <p:sp>
        <p:nvSpPr>
          <p:cNvPr id="3" name="TextBox 2"/>
          <p:cNvSpPr txBox="1">
            <a:spLocks noChangeArrowheads="1"/>
          </p:cNvSpPr>
          <p:nvPr/>
        </p:nvSpPr>
        <p:spPr bwMode="auto">
          <a:xfrm>
            <a:off x="685800" y="2998788"/>
            <a:ext cx="4495800" cy="26776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eaLnBrk="1" hangingPunct="1"/>
            <a:r>
              <a:rPr lang="en-US" sz="2800" dirty="0">
                <a:latin typeface="+mn-lt"/>
              </a:rPr>
              <a:t>Our final recommendation may be validated, influenced, or even over-ruled by our examination of </a:t>
            </a:r>
            <a:r>
              <a:rPr lang="en-US" sz="2800" b="1" dirty="0">
                <a:solidFill>
                  <a:srgbClr val="DFDA00"/>
                </a:solidFill>
                <a:latin typeface="+mn-lt"/>
              </a:rPr>
              <a:t>qualitative measures </a:t>
            </a:r>
            <a:r>
              <a:rPr lang="en-US" sz="2800" dirty="0">
                <a:latin typeface="+mn-lt"/>
              </a:rPr>
              <a:t>and the </a:t>
            </a:r>
            <a:r>
              <a:rPr lang="en-US" sz="2800" b="1" dirty="0">
                <a:solidFill>
                  <a:schemeClr val="tx2"/>
                </a:solidFill>
                <a:latin typeface="+mn-lt"/>
              </a:rPr>
              <a:t>reader and task considerations</a:t>
            </a:r>
            <a:r>
              <a:rPr lang="en-US" sz="2800" dirty="0">
                <a:latin typeface="+mn-lt"/>
              </a:rPr>
              <a:t>.</a:t>
            </a:r>
          </a:p>
        </p:txBody>
      </p:sp>
      <p:sp>
        <p:nvSpPr>
          <p:cNvPr id="8" name="Title 2"/>
          <p:cNvSpPr>
            <a:spLocks noGrp="1"/>
          </p:cNvSpPr>
          <p:nvPr>
            <p:ph type="title"/>
          </p:nvPr>
        </p:nvSpPr>
        <p:spPr>
          <a:xfrm>
            <a:off x="-13855" y="0"/>
            <a:ext cx="7620000" cy="1285875"/>
          </a:xfrm>
        </p:spPr>
        <p:txBody>
          <a:bodyPr>
            <a:normAutofit/>
          </a:bodyPr>
          <a:lstStyle/>
          <a:p>
            <a:r>
              <a:rPr lang="en-US" b="1" dirty="0" smtClean="0">
                <a:ea typeface="Geneva"/>
                <a:cs typeface="Geneva"/>
              </a:rPr>
              <a:t>	</a:t>
            </a:r>
            <a:r>
              <a:rPr lang="en-US" sz="4000" b="1" dirty="0" smtClean="0">
                <a:solidFill>
                  <a:schemeClr val="accent3">
                    <a:lumMod val="75000"/>
                  </a:schemeClr>
                </a:solidFill>
                <a:ea typeface="Geneva"/>
                <a:cs typeface="Geneva"/>
              </a:rPr>
              <a:t>Step 1: Quantitative Measures</a:t>
            </a:r>
          </a:p>
        </p:txBody>
      </p:sp>
      <p:pic>
        <p:nvPicPr>
          <p:cNvPr id="9"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620000" y="228600"/>
            <a:ext cx="1119188" cy="933450"/>
          </a:xfrm>
          <a:prstGeom prst="rect">
            <a:avLst/>
          </a:prstGeom>
          <a:noFill/>
          <a:ln w="9525">
            <a:no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 name="Picture 1"/>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235533" y="2749550"/>
            <a:ext cx="3627641" cy="31761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160771174"/>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28600" y="1295400"/>
            <a:ext cx="5334000" cy="4983163"/>
          </a:xfrm>
        </p:spPr>
        <p:txBody>
          <a:bodyPr>
            <a:normAutofit fontScale="92500" lnSpcReduction="10000"/>
          </a:bodyPr>
          <a:lstStyle/>
          <a:p>
            <a:pPr marL="0" indent="0" algn="ctr">
              <a:buNone/>
            </a:pPr>
            <a:r>
              <a:rPr lang="en-US" sz="3600" b="1" dirty="0" smtClean="0">
                <a:solidFill>
                  <a:schemeClr val="tx2"/>
                </a:solidFill>
              </a:rPr>
              <a:t>Activity #3: Your Turn!</a:t>
            </a:r>
            <a:endParaRPr lang="en-US" sz="3600" b="1" dirty="0">
              <a:solidFill>
                <a:schemeClr val="tx2"/>
              </a:solidFill>
            </a:endParaRPr>
          </a:p>
          <a:p>
            <a:pPr marL="0" indent="0">
              <a:buNone/>
            </a:pPr>
            <a:r>
              <a:rPr lang="en-US" sz="2800" dirty="0" smtClean="0"/>
              <a:t>Using one (or more) of the tools described:</a:t>
            </a:r>
          </a:p>
          <a:p>
            <a:r>
              <a:rPr lang="en-US" sz="2800" dirty="0"/>
              <a:t>I</a:t>
            </a:r>
            <a:r>
              <a:rPr lang="en-US" sz="2800" dirty="0" smtClean="0"/>
              <a:t>dentify a quantitative measure for each of the texts you have brought with you today.</a:t>
            </a:r>
          </a:p>
          <a:p>
            <a:r>
              <a:rPr lang="en-US" sz="2800" dirty="0" smtClean="0"/>
              <a:t>Identify the text complexity band each of these texts would be placed based only upon their quantitative measure.</a:t>
            </a:r>
          </a:p>
          <a:p>
            <a:endParaRPr lang="en-US" sz="2800" dirty="0">
              <a:solidFill>
                <a:schemeClr val="tx2"/>
              </a:solidFill>
            </a:endParaRPr>
          </a:p>
          <a:p>
            <a:pPr marL="0" indent="0" algn="ctr">
              <a:buNone/>
            </a:pPr>
            <a:r>
              <a:rPr lang="en-US" sz="2800" dirty="0" smtClean="0">
                <a:solidFill>
                  <a:schemeClr val="tx2">
                    <a:lumMod val="75000"/>
                  </a:schemeClr>
                </a:solidFill>
              </a:rPr>
              <a:t>Discuss your results as a small group.</a:t>
            </a:r>
            <a:endParaRPr lang="en-US" sz="2800" dirty="0">
              <a:solidFill>
                <a:schemeClr val="tx2">
                  <a:lumMod val="75000"/>
                </a:schemeClr>
              </a:solidFill>
            </a:endParaRPr>
          </a:p>
        </p:txBody>
      </p:sp>
      <p:sp>
        <p:nvSpPr>
          <p:cNvPr id="4" name="Title 2"/>
          <p:cNvSpPr>
            <a:spLocks noGrp="1"/>
          </p:cNvSpPr>
          <p:nvPr>
            <p:ph type="title"/>
          </p:nvPr>
        </p:nvSpPr>
        <p:spPr>
          <a:xfrm>
            <a:off x="-13855" y="0"/>
            <a:ext cx="7620000" cy="1285875"/>
          </a:xfrm>
        </p:spPr>
        <p:txBody>
          <a:bodyPr>
            <a:normAutofit/>
          </a:bodyPr>
          <a:lstStyle/>
          <a:p>
            <a:r>
              <a:rPr lang="en-US" b="1" dirty="0" smtClean="0">
                <a:ea typeface="Geneva"/>
                <a:cs typeface="Geneva"/>
              </a:rPr>
              <a:t>	</a:t>
            </a:r>
            <a:r>
              <a:rPr lang="en-US" sz="4000" b="1" dirty="0" smtClean="0">
                <a:solidFill>
                  <a:schemeClr val="accent3">
                    <a:lumMod val="75000"/>
                  </a:schemeClr>
                </a:solidFill>
                <a:ea typeface="Geneva"/>
                <a:cs typeface="Geneva"/>
              </a:rPr>
              <a:t>Step 1: Quantitative Measures</a:t>
            </a:r>
          </a:p>
        </p:txBody>
      </p:sp>
      <p:pic>
        <p:nvPicPr>
          <p:cNvPr id="5"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620000" y="228600"/>
            <a:ext cx="1119188" cy="933450"/>
          </a:xfrm>
          <a:prstGeom prst="rect">
            <a:avLst/>
          </a:prstGeom>
          <a:noFill/>
          <a:ln w="9525">
            <a:no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074"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562600" y="1676400"/>
            <a:ext cx="3390900" cy="4114800"/>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929716372"/>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5059" name="Picture 1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57200" y="2208213"/>
            <a:ext cx="3565525" cy="29987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7" name="TextBox 6"/>
          <p:cNvSpPr txBox="1">
            <a:spLocks noChangeArrowheads="1"/>
          </p:cNvSpPr>
          <p:nvPr/>
        </p:nvSpPr>
        <p:spPr bwMode="auto">
          <a:xfrm>
            <a:off x="4267200" y="2208213"/>
            <a:ext cx="4267200" cy="30469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eaLnBrk="1" hangingPunct="1"/>
            <a:r>
              <a:rPr lang="en-US" sz="2400" dirty="0">
                <a:latin typeface="+mn-lt"/>
              </a:rPr>
              <a:t>Measures such as:</a:t>
            </a:r>
          </a:p>
          <a:p>
            <a:pPr lvl="1" eaLnBrk="1" hangingPunct="1">
              <a:buFont typeface="Arial" pitchFamily="34" charset="0"/>
              <a:buChar char="•"/>
            </a:pPr>
            <a:r>
              <a:rPr lang="en-US" sz="2400" dirty="0">
                <a:latin typeface="+mn-lt"/>
              </a:rPr>
              <a:t>Levels of meaning</a:t>
            </a:r>
          </a:p>
          <a:p>
            <a:pPr lvl="1" eaLnBrk="1" hangingPunct="1">
              <a:buFont typeface="Arial" pitchFamily="34" charset="0"/>
              <a:buChar char="•"/>
            </a:pPr>
            <a:r>
              <a:rPr lang="en-US" sz="2400" dirty="0">
                <a:latin typeface="+mn-lt"/>
              </a:rPr>
              <a:t>Levels of purpose</a:t>
            </a:r>
          </a:p>
          <a:p>
            <a:pPr lvl="1" eaLnBrk="1" hangingPunct="1">
              <a:buFont typeface="Arial" pitchFamily="34" charset="0"/>
              <a:buChar char="•"/>
            </a:pPr>
            <a:r>
              <a:rPr lang="en-US" sz="2400" dirty="0">
                <a:latin typeface="+mn-lt"/>
              </a:rPr>
              <a:t>Structure</a:t>
            </a:r>
          </a:p>
          <a:p>
            <a:pPr lvl="1" eaLnBrk="1" hangingPunct="1">
              <a:buFont typeface="Arial" pitchFamily="34" charset="0"/>
              <a:buChar char="•"/>
            </a:pPr>
            <a:r>
              <a:rPr lang="en-US" sz="2400" dirty="0">
                <a:latin typeface="+mn-lt"/>
              </a:rPr>
              <a:t>Organization</a:t>
            </a:r>
          </a:p>
          <a:p>
            <a:pPr lvl="1" eaLnBrk="1" hangingPunct="1">
              <a:buFont typeface="Arial" pitchFamily="34" charset="0"/>
              <a:buChar char="•"/>
            </a:pPr>
            <a:r>
              <a:rPr lang="en-US" sz="2400" dirty="0">
                <a:latin typeface="+mn-lt"/>
              </a:rPr>
              <a:t>Language conventionality</a:t>
            </a:r>
          </a:p>
          <a:p>
            <a:pPr lvl="1" eaLnBrk="1" hangingPunct="1">
              <a:buFont typeface="Arial" pitchFamily="34" charset="0"/>
              <a:buChar char="•"/>
            </a:pPr>
            <a:r>
              <a:rPr lang="en-US" sz="2400" dirty="0">
                <a:latin typeface="+mn-lt"/>
              </a:rPr>
              <a:t>Language clarity</a:t>
            </a:r>
          </a:p>
          <a:p>
            <a:pPr lvl="1" eaLnBrk="1" hangingPunct="1">
              <a:buFont typeface="Arial" pitchFamily="34" charset="0"/>
              <a:buChar char="•"/>
            </a:pPr>
            <a:r>
              <a:rPr lang="en-US" sz="2400" dirty="0">
                <a:latin typeface="+mn-lt"/>
              </a:rPr>
              <a:t>Prior knowledge demands</a:t>
            </a:r>
          </a:p>
        </p:txBody>
      </p:sp>
      <p:sp>
        <p:nvSpPr>
          <p:cNvPr id="6" name="Title 2"/>
          <p:cNvSpPr>
            <a:spLocks noGrp="1"/>
          </p:cNvSpPr>
          <p:nvPr>
            <p:ph type="title"/>
          </p:nvPr>
        </p:nvSpPr>
        <p:spPr>
          <a:xfrm>
            <a:off x="6927" y="922338"/>
            <a:ext cx="9144000" cy="1285875"/>
          </a:xfrm>
        </p:spPr>
        <p:txBody>
          <a:bodyPr>
            <a:normAutofit/>
          </a:bodyPr>
          <a:lstStyle/>
          <a:p>
            <a:r>
              <a:rPr lang="en-US" b="1" dirty="0" smtClean="0">
                <a:ea typeface="Geneva"/>
                <a:cs typeface="Geneva"/>
              </a:rPr>
              <a:t>	</a:t>
            </a:r>
            <a:r>
              <a:rPr lang="en-US" sz="4000" b="1" dirty="0" smtClean="0">
                <a:solidFill>
                  <a:schemeClr val="accent3">
                    <a:lumMod val="75000"/>
                  </a:schemeClr>
                </a:solidFill>
                <a:ea typeface="Geneva"/>
                <a:cs typeface="Geneva"/>
              </a:rPr>
              <a:t>Step 2: Qualitative Measures</a:t>
            </a:r>
          </a:p>
        </p:txBody>
      </p:sp>
    </p:spTree>
    <p:extLst>
      <p:ext uri="{BB962C8B-B14F-4D97-AF65-F5344CB8AC3E}">
        <p14:creationId xmlns:p14="http://schemas.microsoft.com/office/powerpoint/2010/main" val="3491874721"/>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Title 2"/>
          <p:cNvSpPr>
            <a:spLocks noGrp="1"/>
          </p:cNvSpPr>
          <p:nvPr>
            <p:ph type="title"/>
          </p:nvPr>
        </p:nvSpPr>
        <p:spPr>
          <a:xfrm>
            <a:off x="0" y="0"/>
            <a:ext cx="7531100" cy="1285875"/>
          </a:xfrm>
        </p:spPr>
        <p:txBody>
          <a:bodyPr>
            <a:normAutofit/>
          </a:bodyPr>
          <a:lstStyle/>
          <a:p>
            <a:r>
              <a:rPr lang="en-US" b="1" dirty="0" smtClean="0">
                <a:ea typeface="Geneva"/>
                <a:cs typeface="Geneva"/>
              </a:rPr>
              <a:t>	</a:t>
            </a:r>
            <a:r>
              <a:rPr lang="en-US" sz="4000" b="1" dirty="0" smtClean="0">
                <a:solidFill>
                  <a:schemeClr val="accent3">
                    <a:lumMod val="75000"/>
                  </a:schemeClr>
                </a:solidFill>
                <a:ea typeface="Geneva"/>
                <a:cs typeface="Geneva"/>
              </a:rPr>
              <a:t>Step 2: Qualitative Measures</a:t>
            </a:r>
          </a:p>
        </p:txBody>
      </p:sp>
      <p:pic>
        <p:nvPicPr>
          <p:cNvPr id="46084" name="Picture 13"/>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531100" y="177800"/>
            <a:ext cx="1219200" cy="1025525"/>
          </a:xfrm>
          <a:prstGeom prst="rect">
            <a:avLst/>
          </a:prstGeom>
          <a:noFill/>
          <a:ln w="9525">
            <a:no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6085" name="TextBox 2"/>
          <p:cNvSpPr txBox="1">
            <a:spLocks noChangeArrowheads="1"/>
          </p:cNvSpPr>
          <p:nvPr/>
        </p:nvSpPr>
        <p:spPr bwMode="auto">
          <a:xfrm>
            <a:off x="685800" y="1203325"/>
            <a:ext cx="7620000" cy="298543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algn="ctr" eaLnBrk="1" hangingPunct="1"/>
            <a:r>
              <a:rPr lang="en-US" sz="2400" b="1" dirty="0">
                <a:solidFill>
                  <a:schemeClr val="tx2"/>
                </a:solidFill>
                <a:ea typeface="Geneva"/>
                <a:cs typeface="Geneva"/>
              </a:rPr>
              <a:t>The Qualitative Measures Rubrics </a:t>
            </a:r>
          </a:p>
          <a:p>
            <a:pPr algn="ctr" eaLnBrk="1" hangingPunct="1"/>
            <a:r>
              <a:rPr lang="en-US" sz="2400" b="1" dirty="0">
                <a:solidFill>
                  <a:schemeClr val="tx2"/>
                </a:solidFill>
                <a:ea typeface="Geneva"/>
                <a:cs typeface="Geneva"/>
              </a:rPr>
              <a:t>for Literary and Informational Text</a:t>
            </a:r>
            <a:r>
              <a:rPr lang="en-US" sz="2400" b="1" dirty="0" smtClean="0">
                <a:solidFill>
                  <a:schemeClr val="tx2"/>
                </a:solidFill>
                <a:ea typeface="Geneva"/>
                <a:cs typeface="Geneva"/>
              </a:rPr>
              <a:t>:</a:t>
            </a:r>
          </a:p>
          <a:p>
            <a:pPr algn="ctr" eaLnBrk="1" hangingPunct="1"/>
            <a:endParaRPr lang="en-US" sz="800" dirty="0">
              <a:solidFill>
                <a:schemeClr val="tx2"/>
              </a:solidFill>
              <a:ea typeface="Geneva"/>
              <a:cs typeface="Geneva"/>
            </a:endParaRPr>
          </a:p>
          <a:p>
            <a:pPr eaLnBrk="1" hangingPunct="1"/>
            <a:r>
              <a:rPr lang="en-US" sz="2400" dirty="0">
                <a:latin typeface="+mn-lt"/>
                <a:ea typeface="Geneva"/>
                <a:cs typeface="Geneva"/>
              </a:rPr>
              <a:t>The rubric for literary text and the rubric for informational text allow educators to evaluate the important elements of text that are often missed by computer software that tends to focus on more easily measured factors.</a:t>
            </a:r>
          </a:p>
          <a:p>
            <a:pPr eaLnBrk="1" hangingPunct="1"/>
            <a:endParaRPr lang="en-US" dirty="0">
              <a:ea typeface="Geneva"/>
              <a:cs typeface="Geneva"/>
            </a:endParaRPr>
          </a:p>
          <a:p>
            <a:pPr eaLnBrk="1" hangingPunct="1"/>
            <a:endParaRPr lang="en-US" dirty="0"/>
          </a:p>
        </p:txBody>
      </p:sp>
      <p:pic>
        <p:nvPicPr>
          <p:cNvPr id="24578"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13508" y="3962400"/>
            <a:ext cx="3325091" cy="2558166"/>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4579"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939145" y="3934691"/>
            <a:ext cx="3352800" cy="2587660"/>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474806065"/>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10" name="TextBox 9"/>
          <p:cNvSpPr txBox="1">
            <a:spLocks noChangeArrowheads="1"/>
          </p:cNvSpPr>
          <p:nvPr/>
        </p:nvSpPr>
        <p:spPr bwMode="auto">
          <a:xfrm>
            <a:off x="251980" y="1675230"/>
            <a:ext cx="3962400" cy="212365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eaLnBrk="1" hangingPunct="1"/>
            <a:r>
              <a:rPr lang="en-US" sz="2200" dirty="0">
                <a:latin typeface="+mn-lt"/>
              </a:rPr>
              <a:t>Because the factors for literary texts are different from information texts, these two rubrics contain different content. However, the formatting of each document is exactly the same.</a:t>
            </a:r>
          </a:p>
        </p:txBody>
      </p:sp>
      <p:sp>
        <p:nvSpPr>
          <p:cNvPr id="11" name="TextBox 10"/>
          <p:cNvSpPr txBox="1">
            <a:spLocks noChangeArrowheads="1"/>
          </p:cNvSpPr>
          <p:nvPr/>
        </p:nvSpPr>
        <p:spPr bwMode="auto">
          <a:xfrm>
            <a:off x="238125" y="3798888"/>
            <a:ext cx="3962400" cy="280076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eaLnBrk="1" hangingPunct="1"/>
            <a:r>
              <a:rPr lang="en-US" sz="2200" dirty="0">
                <a:latin typeface="+mn-lt"/>
              </a:rPr>
              <a:t>And because these factors represent continua rather than discrete stages or levels, numeric values are not associated with these rubrics. Instead, four points along each continuum are identified: high, middle high, middle low, and low.</a:t>
            </a:r>
          </a:p>
        </p:txBody>
      </p:sp>
      <p:sp>
        <p:nvSpPr>
          <p:cNvPr id="9" name="Title 2"/>
          <p:cNvSpPr>
            <a:spLocks noGrp="1"/>
          </p:cNvSpPr>
          <p:nvPr>
            <p:ph type="title"/>
          </p:nvPr>
        </p:nvSpPr>
        <p:spPr>
          <a:xfrm>
            <a:off x="0" y="0"/>
            <a:ext cx="7531100" cy="1285875"/>
          </a:xfrm>
        </p:spPr>
        <p:txBody>
          <a:bodyPr>
            <a:normAutofit/>
          </a:bodyPr>
          <a:lstStyle/>
          <a:p>
            <a:r>
              <a:rPr lang="en-US" b="1" dirty="0" smtClean="0">
                <a:ea typeface="Geneva"/>
                <a:cs typeface="Geneva"/>
              </a:rPr>
              <a:t>	</a:t>
            </a:r>
            <a:r>
              <a:rPr lang="en-US" sz="4000" b="1" dirty="0" smtClean="0">
                <a:solidFill>
                  <a:schemeClr val="accent3">
                    <a:lumMod val="75000"/>
                  </a:schemeClr>
                </a:solidFill>
                <a:ea typeface="Geneva"/>
                <a:cs typeface="Geneva"/>
              </a:rPr>
              <a:t>Step 2: Qualitative Measures</a:t>
            </a:r>
          </a:p>
        </p:txBody>
      </p:sp>
      <p:pic>
        <p:nvPicPr>
          <p:cNvPr id="10" name="Picture 13"/>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531100" y="177800"/>
            <a:ext cx="1219200" cy="1025525"/>
          </a:xfrm>
          <a:prstGeom prst="rect">
            <a:avLst/>
          </a:prstGeom>
          <a:noFill/>
          <a:ln w="9525">
            <a:no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2"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569509" y="2362200"/>
            <a:ext cx="4333192" cy="3333750"/>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042664762"/>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86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410200" y="1981201"/>
            <a:ext cx="3467100" cy="3581399"/>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Title 2"/>
          <p:cNvSpPr>
            <a:spLocks noGrp="1"/>
          </p:cNvSpPr>
          <p:nvPr>
            <p:ph type="title"/>
          </p:nvPr>
        </p:nvSpPr>
        <p:spPr>
          <a:xfrm>
            <a:off x="0" y="0"/>
            <a:ext cx="7531100" cy="1285875"/>
          </a:xfrm>
        </p:spPr>
        <p:txBody>
          <a:bodyPr>
            <a:normAutofit/>
          </a:bodyPr>
          <a:lstStyle/>
          <a:p>
            <a:r>
              <a:rPr lang="en-US" b="1" dirty="0" smtClean="0">
                <a:ea typeface="Geneva"/>
                <a:cs typeface="Geneva"/>
              </a:rPr>
              <a:t>	</a:t>
            </a:r>
            <a:r>
              <a:rPr lang="en-US" sz="4000" b="1" dirty="0" smtClean="0">
                <a:solidFill>
                  <a:schemeClr val="accent3">
                    <a:lumMod val="75000"/>
                  </a:schemeClr>
                </a:solidFill>
                <a:ea typeface="Geneva"/>
                <a:cs typeface="Geneva"/>
              </a:rPr>
              <a:t>Step 2: Qualitative Measures</a:t>
            </a:r>
          </a:p>
        </p:txBody>
      </p:sp>
      <p:pic>
        <p:nvPicPr>
          <p:cNvPr id="6" name="Picture 13"/>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531100" y="177800"/>
            <a:ext cx="1219200" cy="1025525"/>
          </a:xfrm>
          <a:prstGeom prst="rect">
            <a:avLst/>
          </a:prstGeom>
          <a:noFill/>
          <a:ln w="9525">
            <a:no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TextBox 3"/>
          <p:cNvSpPr txBox="1"/>
          <p:nvPr/>
        </p:nvSpPr>
        <p:spPr>
          <a:xfrm>
            <a:off x="581891" y="1981201"/>
            <a:ext cx="4648200" cy="2893100"/>
          </a:xfrm>
          <a:prstGeom prst="rect">
            <a:avLst/>
          </a:prstGeom>
          <a:noFill/>
        </p:spPr>
        <p:txBody>
          <a:bodyPr wrap="square" rtlCol="0">
            <a:spAutoFit/>
          </a:bodyPr>
          <a:lstStyle/>
          <a:p>
            <a:pPr algn="ctr"/>
            <a:r>
              <a:rPr lang="en-US" sz="2400" b="1" dirty="0" smtClean="0">
                <a:solidFill>
                  <a:schemeClr val="tx2"/>
                </a:solidFill>
              </a:rPr>
              <a:t>Questions to Consider in Planning for Instructional Scaffolding</a:t>
            </a:r>
          </a:p>
          <a:p>
            <a:pPr algn="ctr"/>
            <a:endParaRPr lang="en-US" sz="2400" b="1" dirty="0">
              <a:solidFill>
                <a:schemeClr val="tx2"/>
              </a:solidFill>
            </a:endParaRPr>
          </a:p>
          <a:p>
            <a:r>
              <a:rPr lang="en-US" sz="2200" dirty="0" smtClean="0"/>
              <a:t>On the back side of each rubric is list of springboard questions to help educators begin thinking about the kinds of instructional scaffolding the text may also require.</a:t>
            </a:r>
            <a:endParaRPr lang="en-US" sz="2200" dirty="0"/>
          </a:p>
        </p:txBody>
      </p:sp>
    </p:spTree>
    <p:extLst>
      <p:ext uri="{BB962C8B-B14F-4D97-AF65-F5344CB8AC3E}">
        <p14:creationId xmlns:p14="http://schemas.microsoft.com/office/powerpoint/2010/main" val="2453969911"/>
      </p:ext>
    </p:extLst>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3" name="TextBox 1"/>
          <p:cNvSpPr txBox="1">
            <a:spLocks noChangeArrowheads="1"/>
          </p:cNvSpPr>
          <p:nvPr/>
        </p:nvSpPr>
        <p:spPr bwMode="auto">
          <a:xfrm>
            <a:off x="1057275" y="1203325"/>
            <a:ext cx="7239000" cy="1015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eaLnBrk="1" hangingPunct="1"/>
            <a:r>
              <a:rPr lang="en-US" sz="2400" b="1" dirty="0">
                <a:solidFill>
                  <a:schemeClr val="tx2"/>
                </a:solidFill>
                <a:latin typeface="+mn-lt"/>
              </a:rPr>
              <a:t>So…</a:t>
            </a:r>
          </a:p>
          <a:p>
            <a:pPr eaLnBrk="1" hangingPunct="1"/>
            <a:endParaRPr lang="en-US" sz="1200" dirty="0">
              <a:latin typeface="+mn-lt"/>
            </a:endParaRPr>
          </a:p>
          <a:p>
            <a:pPr eaLnBrk="1" hangingPunct="1"/>
            <a:r>
              <a:rPr lang="en-US" sz="2400" dirty="0">
                <a:latin typeface="+mn-lt"/>
              </a:rPr>
              <a:t>How is the rubric used</a:t>
            </a:r>
            <a:r>
              <a:rPr lang="en-US" sz="2400" dirty="0" smtClean="0">
                <a:latin typeface="+mn-lt"/>
              </a:rPr>
              <a:t>?</a:t>
            </a:r>
            <a:endParaRPr lang="en-US" sz="2400" dirty="0">
              <a:latin typeface="+mn-lt"/>
            </a:endParaRPr>
          </a:p>
        </p:txBody>
      </p:sp>
      <p:sp>
        <p:nvSpPr>
          <p:cNvPr id="3" name="TextBox 2"/>
          <p:cNvSpPr txBox="1">
            <a:spLocks noChangeArrowheads="1"/>
          </p:cNvSpPr>
          <p:nvPr/>
        </p:nvSpPr>
        <p:spPr bwMode="auto">
          <a:xfrm>
            <a:off x="1057275" y="2363422"/>
            <a:ext cx="7239000" cy="11079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eaLnBrk="1" hangingPunct="1"/>
            <a:r>
              <a:rPr lang="en-US" sz="2400" dirty="0">
                <a:latin typeface="+mn-lt"/>
              </a:rPr>
              <a:t>And how would T</a:t>
            </a:r>
            <a:r>
              <a:rPr lang="en-US" sz="2400" i="1" dirty="0">
                <a:latin typeface="+mn-lt"/>
              </a:rPr>
              <a:t>o Kill a </a:t>
            </a:r>
            <a:r>
              <a:rPr lang="en-US" sz="2400" i="1" dirty="0" smtClean="0">
                <a:latin typeface="+mn-lt"/>
              </a:rPr>
              <a:t>Mockingbird </a:t>
            </a:r>
            <a:r>
              <a:rPr lang="en-US" sz="2400" dirty="0" smtClean="0">
                <a:latin typeface="+mn-lt"/>
              </a:rPr>
              <a:t>fare </a:t>
            </a:r>
            <a:r>
              <a:rPr lang="en-US" sz="2400" dirty="0">
                <a:latin typeface="+mn-lt"/>
              </a:rPr>
              <a:t>when analyzed through the lens of the Literary Text Rubric?</a:t>
            </a:r>
          </a:p>
          <a:p>
            <a:pPr eaLnBrk="1" hangingPunct="1"/>
            <a:endParaRPr lang="en-US" dirty="0"/>
          </a:p>
        </p:txBody>
      </p:sp>
      <p:sp>
        <p:nvSpPr>
          <p:cNvPr id="10" name="Title 2"/>
          <p:cNvSpPr txBox="1">
            <a:spLocks/>
          </p:cNvSpPr>
          <p:nvPr/>
        </p:nvSpPr>
        <p:spPr>
          <a:xfrm>
            <a:off x="0" y="0"/>
            <a:ext cx="7531100" cy="1285875"/>
          </a:xfrm>
          <a:prstGeom prst="rect">
            <a:avLst/>
          </a:prstGeom>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US" b="1" smtClean="0">
                <a:ea typeface="Geneva"/>
                <a:cs typeface="Geneva"/>
              </a:rPr>
              <a:t>	</a:t>
            </a:r>
            <a:r>
              <a:rPr lang="en-US" sz="4000" b="1" smtClean="0">
                <a:solidFill>
                  <a:schemeClr val="accent3">
                    <a:lumMod val="75000"/>
                  </a:schemeClr>
                </a:solidFill>
                <a:ea typeface="Geneva"/>
                <a:cs typeface="Geneva"/>
              </a:rPr>
              <a:t>Step 2: Qualitative Measures</a:t>
            </a:r>
            <a:endParaRPr lang="en-US" sz="4000" b="1" dirty="0">
              <a:solidFill>
                <a:schemeClr val="accent3">
                  <a:lumMod val="75000"/>
                </a:schemeClr>
              </a:solidFill>
              <a:ea typeface="Geneva"/>
              <a:cs typeface="Geneva"/>
            </a:endParaRPr>
          </a:p>
        </p:txBody>
      </p:sp>
      <p:pic>
        <p:nvPicPr>
          <p:cNvPr id="11" name="Picture 13"/>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531100" y="177800"/>
            <a:ext cx="1219200" cy="1025525"/>
          </a:xfrm>
          <a:prstGeom prst="rect">
            <a:avLst/>
          </a:prstGeom>
          <a:noFill/>
          <a:ln w="9525">
            <a:no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2"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05000" y="3471418"/>
            <a:ext cx="3963267" cy="3049148"/>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 name="Picture 2" descr="Mockingbirdfirst.JPG">
            <a:hlinkClick r:id="rId4"/>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257800" y="4373563"/>
            <a:ext cx="1676400" cy="24717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720237415"/>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1"/>
            <a:ext cx="9144000" cy="6870073"/>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8676" name="Slide Number Placeholder 3"/>
          <p:cNvSpPr>
            <a:spLocks noGrp="1"/>
          </p:cNvSpPr>
          <p:nvPr>
            <p:ph type="sldNum" sz="quarter" idx="10"/>
          </p:nvPr>
        </p:nvSpPr>
        <p:spPr bwMode="auto">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Arial" pitchFamily="34" charset="0"/>
              </a:defRPr>
            </a:lvl1pPr>
            <a:lvl2pPr marL="742950" indent="-285750">
              <a:defRPr>
                <a:solidFill>
                  <a:schemeClr val="tx1"/>
                </a:solidFill>
                <a:latin typeface="Arial" pitchFamily="34" charset="0"/>
              </a:defRPr>
            </a:lvl2pPr>
            <a:lvl3pPr marL="1143000" indent="-228600">
              <a:defRPr>
                <a:solidFill>
                  <a:schemeClr val="tx1"/>
                </a:solidFill>
                <a:latin typeface="Arial" pitchFamily="34" charset="0"/>
              </a:defRPr>
            </a:lvl3pPr>
            <a:lvl4pPr marL="1600200" indent="-228600">
              <a:defRPr>
                <a:solidFill>
                  <a:schemeClr val="tx1"/>
                </a:solidFill>
                <a:latin typeface="Arial" pitchFamily="34" charset="0"/>
              </a:defRPr>
            </a:lvl4pPr>
            <a:lvl5pPr marL="2057400" indent="-228600">
              <a:defRPr>
                <a:solidFill>
                  <a:schemeClr val="tx1"/>
                </a:solidFill>
                <a:latin typeface="Arial" pitchFamily="34" charset="0"/>
              </a:defRPr>
            </a:lvl5pPr>
            <a:lvl6pPr marL="2514600" indent="-228600" fontAlgn="base">
              <a:spcBef>
                <a:spcPct val="0"/>
              </a:spcBef>
              <a:spcAft>
                <a:spcPct val="0"/>
              </a:spcAft>
              <a:defRPr>
                <a:solidFill>
                  <a:schemeClr val="tx1"/>
                </a:solidFill>
                <a:latin typeface="Arial" pitchFamily="34" charset="0"/>
              </a:defRPr>
            </a:lvl6pPr>
            <a:lvl7pPr marL="2971800" indent="-228600" fontAlgn="base">
              <a:spcBef>
                <a:spcPct val="0"/>
              </a:spcBef>
              <a:spcAft>
                <a:spcPct val="0"/>
              </a:spcAft>
              <a:defRPr>
                <a:solidFill>
                  <a:schemeClr val="tx1"/>
                </a:solidFill>
                <a:latin typeface="Arial" pitchFamily="34" charset="0"/>
              </a:defRPr>
            </a:lvl7pPr>
            <a:lvl8pPr marL="3429000" indent="-228600" fontAlgn="base">
              <a:spcBef>
                <a:spcPct val="0"/>
              </a:spcBef>
              <a:spcAft>
                <a:spcPct val="0"/>
              </a:spcAft>
              <a:defRPr>
                <a:solidFill>
                  <a:schemeClr val="tx1"/>
                </a:solidFill>
                <a:latin typeface="Arial" pitchFamily="34" charset="0"/>
              </a:defRPr>
            </a:lvl8pPr>
            <a:lvl9pPr marL="3886200" indent="-228600" fontAlgn="base">
              <a:spcBef>
                <a:spcPct val="0"/>
              </a:spcBef>
              <a:spcAft>
                <a:spcPct val="0"/>
              </a:spcAft>
              <a:defRPr>
                <a:solidFill>
                  <a:schemeClr val="tx1"/>
                </a:solidFill>
                <a:latin typeface="Arial" pitchFamily="34" charset="0"/>
              </a:defRPr>
            </a:lvl9pPr>
          </a:lstStyle>
          <a:p>
            <a:pPr fontAlgn="base">
              <a:spcBef>
                <a:spcPct val="0"/>
              </a:spcBef>
              <a:spcAft>
                <a:spcPct val="0"/>
              </a:spcAft>
              <a:defRPr/>
            </a:pPr>
            <a:fld id="{A4AD9FC4-A6F0-4544-8999-796708DDAD76}" type="slidenum">
              <a:rPr lang="en-US" smtClean="0">
                <a:solidFill>
                  <a:srgbClr val="A6A6A6"/>
                </a:solidFill>
              </a:rPr>
              <a:pPr fontAlgn="base">
                <a:spcBef>
                  <a:spcPct val="0"/>
                </a:spcBef>
                <a:spcAft>
                  <a:spcPct val="0"/>
                </a:spcAft>
                <a:defRPr/>
              </a:pPr>
              <a:t>45</a:t>
            </a:fld>
            <a:endParaRPr lang="en-US" smtClean="0">
              <a:solidFill>
                <a:srgbClr val="A6A6A6"/>
              </a:solidFill>
            </a:endParaRPr>
          </a:p>
        </p:txBody>
      </p:sp>
      <p:sp>
        <p:nvSpPr>
          <p:cNvPr id="2" name="Multiply 1"/>
          <p:cNvSpPr/>
          <p:nvPr/>
        </p:nvSpPr>
        <p:spPr bwMode="auto">
          <a:xfrm>
            <a:off x="3352800" y="1447800"/>
            <a:ext cx="304800" cy="228600"/>
          </a:xfrm>
          <a:prstGeom prst="mathMultiply">
            <a:avLst/>
          </a:prstGeom>
          <a:solidFill>
            <a:srgbClr val="FF0000"/>
          </a:solidFill>
          <a:ln w="9525" cap="flat" cmpd="sng" algn="ctr">
            <a:noFill/>
            <a:prstDash val="solid"/>
            <a:round/>
            <a:headEnd type="none" w="med" len="med"/>
            <a:tailEnd type="none" w="med" len="med"/>
          </a:ln>
          <a:effectLst/>
        </p:spPr>
        <p:txBody>
          <a:bodyPr wrap="none" anchor="ctr"/>
          <a:lstStyle/>
          <a:p>
            <a:pPr algn="ctr">
              <a:defRPr/>
            </a:pPr>
            <a:endParaRPr lang="en-US">
              <a:latin typeface="Arial" pitchFamily="-108" charset="0"/>
            </a:endParaRPr>
          </a:p>
        </p:txBody>
      </p:sp>
      <p:sp>
        <p:nvSpPr>
          <p:cNvPr id="7" name="Multiply 6"/>
          <p:cNvSpPr/>
          <p:nvPr/>
        </p:nvSpPr>
        <p:spPr bwMode="auto">
          <a:xfrm>
            <a:off x="3352223" y="2312988"/>
            <a:ext cx="304800" cy="228600"/>
          </a:xfrm>
          <a:prstGeom prst="mathMultiply">
            <a:avLst/>
          </a:prstGeom>
          <a:solidFill>
            <a:srgbClr val="FF0000"/>
          </a:solidFill>
          <a:ln w="9525" cap="flat" cmpd="sng" algn="ctr">
            <a:noFill/>
            <a:prstDash val="solid"/>
            <a:round/>
            <a:headEnd type="none" w="med" len="med"/>
            <a:tailEnd type="none" w="med" len="med"/>
          </a:ln>
          <a:effectLst/>
        </p:spPr>
        <p:txBody>
          <a:bodyPr wrap="none" anchor="ctr"/>
          <a:lstStyle/>
          <a:p>
            <a:pPr algn="ctr">
              <a:defRPr/>
            </a:pPr>
            <a:endParaRPr lang="en-US">
              <a:latin typeface="Arial" pitchFamily="-108" charset="0"/>
            </a:endParaRPr>
          </a:p>
        </p:txBody>
      </p:sp>
      <p:sp>
        <p:nvSpPr>
          <p:cNvPr id="9" name="Multiply 8"/>
          <p:cNvSpPr/>
          <p:nvPr/>
        </p:nvSpPr>
        <p:spPr bwMode="auto">
          <a:xfrm>
            <a:off x="3352223" y="2819400"/>
            <a:ext cx="304800" cy="228600"/>
          </a:xfrm>
          <a:prstGeom prst="mathMultiply">
            <a:avLst/>
          </a:prstGeom>
          <a:solidFill>
            <a:srgbClr val="FF0000"/>
          </a:solidFill>
          <a:ln w="9525" cap="flat" cmpd="sng" algn="ctr">
            <a:noFill/>
            <a:prstDash val="solid"/>
            <a:round/>
            <a:headEnd type="none" w="med" len="med"/>
            <a:tailEnd type="none" w="med" len="med"/>
          </a:ln>
          <a:effectLst/>
        </p:spPr>
        <p:txBody>
          <a:bodyPr wrap="none" anchor="ctr"/>
          <a:lstStyle/>
          <a:p>
            <a:pPr algn="ctr">
              <a:defRPr/>
            </a:pPr>
            <a:endParaRPr lang="en-US">
              <a:latin typeface="Arial" pitchFamily="-108" charset="0"/>
            </a:endParaRPr>
          </a:p>
        </p:txBody>
      </p:sp>
      <p:sp>
        <p:nvSpPr>
          <p:cNvPr id="11" name="Multiply 10"/>
          <p:cNvSpPr/>
          <p:nvPr/>
        </p:nvSpPr>
        <p:spPr bwMode="auto">
          <a:xfrm>
            <a:off x="3337791" y="3702627"/>
            <a:ext cx="304800" cy="228600"/>
          </a:xfrm>
          <a:prstGeom prst="mathMultiply">
            <a:avLst/>
          </a:prstGeom>
          <a:solidFill>
            <a:srgbClr val="FF0000"/>
          </a:solidFill>
          <a:ln w="9525" cap="flat" cmpd="sng" algn="ctr">
            <a:noFill/>
            <a:prstDash val="solid"/>
            <a:round/>
            <a:headEnd type="none" w="med" len="med"/>
            <a:tailEnd type="none" w="med" len="med"/>
          </a:ln>
          <a:effectLst/>
        </p:spPr>
        <p:txBody>
          <a:bodyPr wrap="none" anchor="ctr"/>
          <a:lstStyle/>
          <a:p>
            <a:pPr algn="ctr">
              <a:defRPr/>
            </a:pPr>
            <a:endParaRPr lang="en-US">
              <a:latin typeface="Arial" pitchFamily="-108" charset="0"/>
            </a:endParaRPr>
          </a:p>
        </p:txBody>
      </p:sp>
      <p:sp>
        <p:nvSpPr>
          <p:cNvPr id="12" name="Multiply 11"/>
          <p:cNvSpPr/>
          <p:nvPr/>
        </p:nvSpPr>
        <p:spPr bwMode="auto">
          <a:xfrm>
            <a:off x="3309505" y="4152900"/>
            <a:ext cx="304800" cy="228600"/>
          </a:xfrm>
          <a:prstGeom prst="mathMultiply">
            <a:avLst/>
          </a:prstGeom>
          <a:solidFill>
            <a:srgbClr val="FF0000"/>
          </a:solidFill>
          <a:ln w="9525" cap="flat" cmpd="sng" algn="ctr">
            <a:noFill/>
            <a:prstDash val="solid"/>
            <a:round/>
            <a:headEnd type="none" w="med" len="med"/>
            <a:tailEnd type="none" w="med" len="med"/>
          </a:ln>
          <a:effectLst/>
        </p:spPr>
        <p:txBody>
          <a:bodyPr wrap="none" anchor="ctr"/>
          <a:lstStyle/>
          <a:p>
            <a:pPr algn="ctr">
              <a:defRPr/>
            </a:pPr>
            <a:endParaRPr lang="en-US">
              <a:latin typeface="Arial" pitchFamily="-108" charset="0"/>
            </a:endParaRPr>
          </a:p>
        </p:txBody>
      </p:sp>
      <p:sp>
        <p:nvSpPr>
          <p:cNvPr id="13" name="Multiply 12"/>
          <p:cNvSpPr/>
          <p:nvPr/>
        </p:nvSpPr>
        <p:spPr bwMode="auto">
          <a:xfrm>
            <a:off x="5153891" y="4731327"/>
            <a:ext cx="304800" cy="228600"/>
          </a:xfrm>
          <a:prstGeom prst="mathMultiply">
            <a:avLst/>
          </a:prstGeom>
          <a:solidFill>
            <a:srgbClr val="FF0000"/>
          </a:solidFill>
          <a:ln w="9525" cap="flat" cmpd="sng" algn="ctr">
            <a:noFill/>
            <a:prstDash val="solid"/>
            <a:round/>
            <a:headEnd type="none" w="med" len="med"/>
            <a:tailEnd type="none" w="med" len="med"/>
          </a:ln>
          <a:effectLst/>
        </p:spPr>
        <p:txBody>
          <a:bodyPr wrap="none" anchor="ctr"/>
          <a:lstStyle/>
          <a:p>
            <a:pPr algn="ctr">
              <a:defRPr/>
            </a:pPr>
            <a:endParaRPr lang="en-US">
              <a:latin typeface="Arial" pitchFamily="-108" charset="0"/>
            </a:endParaRPr>
          </a:p>
        </p:txBody>
      </p:sp>
      <p:sp>
        <p:nvSpPr>
          <p:cNvPr id="14" name="Multiply 13"/>
          <p:cNvSpPr/>
          <p:nvPr/>
        </p:nvSpPr>
        <p:spPr bwMode="auto">
          <a:xfrm>
            <a:off x="3337214" y="5334000"/>
            <a:ext cx="304800" cy="228600"/>
          </a:xfrm>
          <a:prstGeom prst="mathMultiply">
            <a:avLst/>
          </a:prstGeom>
          <a:solidFill>
            <a:srgbClr val="FF0000"/>
          </a:solidFill>
          <a:ln w="9525" cap="flat" cmpd="sng" algn="ctr">
            <a:noFill/>
            <a:prstDash val="solid"/>
            <a:round/>
            <a:headEnd type="none" w="med" len="med"/>
            <a:tailEnd type="none" w="med" len="med"/>
          </a:ln>
          <a:effectLst/>
        </p:spPr>
        <p:txBody>
          <a:bodyPr wrap="none" anchor="ctr"/>
          <a:lstStyle/>
          <a:p>
            <a:pPr algn="ctr">
              <a:defRPr/>
            </a:pPr>
            <a:endParaRPr lang="en-US">
              <a:latin typeface="Arial" pitchFamily="-108" charset="0"/>
            </a:endParaRPr>
          </a:p>
        </p:txBody>
      </p:sp>
      <p:sp>
        <p:nvSpPr>
          <p:cNvPr id="15" name="Multiply 14"/>
          <p:cNvSpPr/>
          <p:nvPr/>
        </p:nvSpPr>
        <p:spPr bwMode="auto">
          <a:xfrm>
            <a:off x="1447800" y="5867400"/>
            <a:ext cx="304800" cy="228600"/>
          </a:xfrm>
          <a:prstGeom prst="mathMultiply">
            <a:avLst/>
          </a:prstGeom>
          <a:solidFill>
            <a:srgbClr val="FF0000"/>
          </a:solidFill>
          <a:ln w="9525" cap="flat" cmpd="sng" algn="ctr">
            <a:noFill/>
            <a:prstDash val="solid"/>
            <a:round/>
            <a:headEnd type="none" w="med" len="med"/>
            <a:tailEnd type="none" w="med" len="med"/>
          </a:ln>
          <a:effectLst/>
        </p:spPr>
        <p:txBody>
          <a:bodyPr wrap="none" anchor="ctr"/>
          <a:lstStyle/>
          <a:p>
            <a:pPr algn="ctr">
              <a:defRPr/>
            </a:pPr>
            <a:endParaRPr lang="en-US">
              <a:latin typeface="Arial" pitchFamily="-108" charset="0"/>
            </a:endParaRPr>
          </a:p>
        </p:txBody>
      </p:sp>
      <p:pic>
        <p:nvPicPr>
          <p:cNvPr id="16" name="Picture 2" descr="Mockingbirdfirst.JPG">
            <a:hlinkClick r:id="rId4"/>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019800" y="2170257"/>
            <a:ext cx="2909888" cy="4289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8" name="Multiply 17"/>
          <p:cNvSpPr/>
          <p:nvPr/>
        </p:nvSpPr>
        <p:spPr bwMode="auto">
          <a:xfrm>
            <a:off x="5160818" y="6345382"/>
            <a:ext cx="304800" cy="228600"/>
          </a:xfrm>
          <a:prstGeom prst="mathMultiply">
            <a:avLst/>
          </a:prstGeom>
          <a:solidFill>
            <a:srgbClr val="FF0000"/>
          </a:solidFill>
          <a:ln w="9525" cap="flat" cmpd="sng" algn="ctr">
            <a:noFill/>
            <a:prstDash val="solid"/>
            <a:round/>
            <a:headEnd type="none" w="med" len="med"/>
            <a:tailEnd type="none" w="med" len="med"/>
          </a:ln>
          <a:effectLst/>
        </p:spPr>
        <p:txBody>
          <a:bodyPr wrap="none" anchor="ctr"/>
          <a:lstStyle/>
          <a:p>
            <a:pPr algn="ctr">
              <a:defRPr/>
            </a:pPr>
            <a:endParaRPr lang="en-US">
              <a:latin typeface="Arial" pitchFamily="-108" charset="0"/>
            </a:endParaRPr>
          </a:p>
        </p:txBody>
      </p:sp>
    </p:spTree>
    <p:extLst>
      <p:ext uri="{BB962C8B-B14F-4D97-AF65-F5344CB8AC3E}">
        <p14:creationId xmlns:p14="http://schemas.microsoft.com/office/powerpoint/2010/main" val="2245797371"/>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nodeType="clickEffect">
                                  <p:stCondLst>
                                    <p:cond delay="0"/>
                                  </p:stCondLst>
                                  <p:childTnLst>
                                    <p:set>
                                      <p:cBhvr>
                                        <p:cTn id="10" dur="1" fill="hold">
                                          <p:stCondLst>
                                            <p:cond delay="0"/>
                                          </p:stCondLst>
                                        </p:cTn>
                                        <p:tgtEl>
                                          <p:spTgt spid="7"/>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nodeType="clickEffect">
                                  <p:stCondLst>
                                    <p:cond delay="0"/>
                                  </p:stCondLst>
                                  <p:childTnLst>
                                    <p:set>
                                      <p:cBhvr>
                                        <p:cTn id="14" dur="1" fill="hold">
                                          <p:stCondLst>
                                            <p:cond delay="0"/>
                                          </p:stCondLst>
                                        </p:cTn>
                                        <p:tgtEl>
                                          <p:spTgt spid="9"/>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nodeType="clickEffect">
                                  <p:stCondLst>
                                    <p:cond delay="0"/>
                                  </p:stCondLst>
                                  <p:childTnLst>
                                    <p:set>
                                      <p:cBhvr>
                                        <p:cTn id="18" dur="1" fill="hold">
                                          <p:stCondLst>
                                            <p:cond delay="0"/>
                                          </p:stCondLst>
                                        </p:cTn>
                                        <p:tgtEl>
                                          <p:spTgt spid="11"/>
                                        </p:tgtEl>
                                        <p:attrNameLst>
                                          <p:attrName>style.visibility</p:attrName>
                                        </p:attrNameLst>
                                      </p:cBhvr>
                                      <p:to>
                                        <p:strVal val="visible"/>
                                      </p:to>
                                    </p:set>
                                  </p:childTnLst>
                                </p:cTn>
                              </p:par>
                            </p:childTnLst>
                          </p:cTn>
                        </p:par>
                      </p:childTnLst>
                    </p:cTn>
                  </p:par>
                  <p:par>
                    <p:cTn id="19" fill="hold" nodeType="clickPar">
                      <p:stCondLst>
                        <p:cond delay="indefinite"/>
                      </p:stCondLst>
                      <p:childTnLst>
                        <p:par>
                          <p:cTn id="20" fill="hold" nodeType="withGroup">
                            <p:stCondLst>
                              <p:cond delay="0"/>
                            </p:stCondLst>
                            <p:childTnLst>
                              <p:par>
                                <p:cTn id="21" presetID="1" presetClass="entr" presetSubtype="0" fill="hold" nodeType="clickEffect">
                                  <p:stCondLst>
                                    <p:cond delay="0"/>
                                  </p:stCondLst>
                                  <p:childTnLst>
                                    <p:set>
                                      <p:cBhvr>
                                        <p:cTn id="22" dur="1" fill="hold">
                                          <p:stCondLst>
                                            <p:cond delay="0"/>
                                          </p:stCondLst>
                                        </p:cTn>
                                        <p:tgtEl>
                                          <p:spTgt spid="12"/>
                                        </p:tgtEl>
                                        <p:attrNameLst>
                                          <p:attrName>style.visibility</p:attrName>
                                        </p:attrNameLst>
                                      </p:cBhvr>
                                      <p:to>
                                        <p:strVal val="visible"/>
                                      </p:to>
                                    </p:set>
                                  </p:childTnLst>
                                </p:cTn>
                              </p:par>
                            </p:childTnLst>
                          </p:cTn>
                        </p:par>
                      </p:childTnLst>
                    </p:cTn>
                  </p:par>
                  <p:par>
                    <p:cTn id="23" fill="hold" nodeType="clickPar">
                      <p:stCondLst>
                        <p:cond delay="indefinite"/>
                      </p:stCondLst>
                      <p:childTnLst>
                        <p:par>
                          <p:cTn id="24" fill="hold" nodeType="withGroup">
                            <p:stCondLst>
                              <p:cond delay="0"/>
                            </p:stCondLst>
                            <p:childTnLst>
                              <p:par>
                                <p:cTn id="25" presetID="1" presetClass="entr" presetSubtype="0" fill="hold" nodeType="clickEffect">
                                  <p:stCondLst>
                                    <p:cond delay="0"/>
                                  </p:stCondLst>
                                  <p:childTnLst>
                                    <p:set>
                                      <p:cBhvr>
                                        <p:cTn id="26" dur="1" fill="hold">
                                          <p:stCondLst>
                                            <p:cond delay="0"/>
                                          </p:stCondLst>
                                        </p:cTn>
                                        <p:tgtEl>
                                          <p:spTgt spid="13"/>
                                        </p:tgtEl>
                                        <p:attrNameLst>
                                          <p:attrName>style.visibility</p:attrName>
                                        </p:attrNameLst>
                                      </p:cBhvr>
                                      <p:to>
                                        <p:strVal val="visible"/>
                                      </p:to>
                                    </p:set>
                                  </p:childTnLst>
                                </p:cTn>
                              </p:par>
                            </p:childTnLst>
                          </p:cTn>
                        </p:par>
                      </p:childTnLst>
                    </p:cTn>
                  </p:par>
                  <p:par>
                    <p:cTn id="27" fill="hold" nodeType="clickPar">
                      <p:stCondLst>
                        <p:cond delay="indefinite"/>
                      </p:stCondLst>
                      <p:childTnLst>
                        <p:par>
                          <p:cTn id="28" fill="hold" nodeType="withGroup">
                            <p:stCondLst>
                              <p:cond delay="0"/>
                            </p:stCondLst>
                            <p:childTnLst>
                              <p:par>
                                <p:cTn id="29" presetID="1" presetClass="entr" presetSubtype="0" fill="hold" nodeType="clickEffect">
                                  <p:stCondLst>
                                    <p:cond delay="0"/>
                                  </p:stCondLst>
                                  <p:childTnLst>
                                    <p:set>
                                      <p:cBhvr>
                                        <p:cTn id="30" dur="1" fill="hold">
                                          <p:stCondLst>
                                            <p:cond delay="0"/>
                                          </p:stCondLst>
                                        </p:cTn>
                                        <p:tgtEl>
                                          <p:spTgt spid="14"/>
                                        </p:tgtEl>
                                        <p:attrNameLst>
                                          <p:attrName>style.visibility</p:attrName>
                                        </p:attrNameLst>
                                      </p:cBhvr>
                                      <p:to>
                                        <p:strVal val="visible"/>
                                      </p:to>
                                    </p:set>
                                  </p:childTnLst>
                                </p:cTn>
                              </p:par>
                            </p:childTnLst>
                          </p:cTn>
                        </p:par>
                      </p:childTnLst>
                    </p:cTn>
                  </p:par>
                  <p:par>
                    <p:cTn id="31" fill="hold" nodeType="clickPar">
                      <p:stCondLst>
                        <p:cond delay="indefinite"/>
                      </p:stCondLst>
                      <p:childTnLst>
                        <p:par>
                          <p:cTn id="32" fill="hold" nodeType="withGroup">
                            <p:stCondLst>
                              <p:cond delay="0"/>
                            </p:stCondLst>
                            <p:childTnLst>
                              <p:par>
                                <p:cTn id="33" presetID="1" presetClass="entr" presetSubtype="0" fill="hold" nodeType="clickEffect">
                                  <p:stCondLst>
                                    <p:cond delay="0"/>
                                  </p:stCondLst>
                                  <p:childTnLst>
                                    <p:set>
                                      <p:cBhvr>
                                        <p:cTn id="34" dur="1" fill="hold">
                                          <p:stCondLst>
                                            <p:cond delay="0"/>
                                          </p:stCondLst>
                                        </p:cTn>
                                        <p:tgtEl>
                                          <p:spTgt spid="15"/>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nodeType="clickEffect">
                                  <p:stCondLst>
                                    <p:cond delay="0"/>
                                  </p:stCondLst>
                                  <p:childTnLst>
                                    <p:set>
                                      <p:cBhvr>
                                        <p:cTn id="38" dur="1" fill="hold">
                                          <p:stCondLst>
                                            <p:cond delay="0"/>
                                          </p:stCondLst>
                                        </p:cTn>
                                        <p:tgtEl>
                                          <p:spTgt spid="18"/>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nodeType="clickEffect">
                                  <p:stCondLst>
                                    <p:cond delay="0"/>
                                  </p:stCondLst>
                                  <p:childTnLst>
                                    <p:set>
                                      <p:cBhvr>
                                        <p:cTn id="42" dur="1" fill="hold">
                                          <p:stCondLst>
                                            <p:cond delay="0"/>
                                          </p:stCondLst>
                                        </p:cTn>
                                        <p:tgtEl>
                                          <p:spTgt spid="1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2" descr="Mockingbirdfirst.JPG">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04788" y="1795463"/>
            <a:ext cx="1676400" cy="24717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3" name="TextBox 1"/>
          <p:cNvSpPr txBox="1">
            <a:spLocks noChangeArrowheads="1"/>
          </p:cNvSpPr>
          <p:nvPr/>
        </p:nvSpPr>
        <p:spPr bwMode="auto">
          <a:xfrm>
            <a:off x="2019300" y="2017713"/>
            <a:ext cx="2286000"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eaLnBrk="1" hangingPunct="1"/>
            <a:r>
              <a:rPr lang="en-US"/>
              <a:t>Lexile Text Measure: </a:t>
            </a:r>
          </a:p>
        </p:txBody>
      </p:sp>
      <p:sp>
        <p:nvSpPr>
          <p:cNvPr id="14" name="TextBox 2"/>
          <p:cNvSpPr txBox="1">
            <a:spLocks noChangeArrowheads="1"/>
          </p:cNvSpPr>
          <p:nvPr/>
        </p:nvSpPr>
        <p:spPr bwMode="auto">
          <a:xfrm>
            <a:off x="2046288" y="3032125"/>
            <a:ext cx="2057400"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eaLnBrk="1" hangingPunct="1"/>
            <a:r>
              <a:rPr lang="en-US"/>
              <a:t>ATOS Book Level:</a:t>
            </a:r>
          </a:p>
        </p:txBody>
      </p:sp>
      <p:sp>
        <p:nvSpPr>
          <p:cNvPr id="15" name="TextBox 3"/>
          <p:cNvSpPr txBox="1">
            <a:spLocks noChangeArrowheads="1"/>
          </p:cNvSpPr>
          <p:nvPr/>
        </p:nvSpPr>
        <p:spPr bwMode="auto">
          <a:xfrm>
            <a:off x="4305300" y="1941513"/>
            <a:ext cx="1295400" cy="522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eaLnBrk="1" hangingPunct="1"/>
            <a:r>
              <a:rPr lang="en-US" sz="2800" b="1">
                <a:solidFill>
                  <a:srgbClr val="C00000"/>
                </a:solidFill>
              </a:rPr>
              <a:t>870L</a:t>
            </a:r>
          </a:p>
        </p:txBody>
      </p:sp>
      <p:sp>
        <p:nvSpPr>
          <p:cNvPr id="16" name="TextBox 9"/>
          <p:cNvSpPr txBox="1">
            <a:spLocks noChangeArrowheads="1"/>
          </p:cNvSpPr>
          <p:nvPr/>
        </p:nvSpPr>
        <p:spPr bwMode="auto">
          <a:xfrm>
            <a:off x="4362450" y="2955925"/>
            <a:ext cx="1295400" cy="522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eaLnBrk="1" hangingPunct="1"/>
            <a:r>
              <a:rPr lang="en-US" sz="2800" b="1">
                <a:solidFill>
                  <a:srgbClr val="C00000"/>
                </a:solidFill>
              </a:rPr>
              <a:t>5.6</a:t>
            </a:r>
          </a:p>
        </p:txBody>
      </p:sp>
      <p:pic>
        <p:nvPicPr>
          <p:cNvPr id="17" name="Picture 16"/>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6019800" y="1797050"/>
            <a:ext cx="2633663" cy="1892300"/>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8" name="Oval 17"/>
          <p:cNvSpPr>
            <a:spLocks noChangeArrowheads="1"/>
          </p:cNvSpPr>
          <p:nvPr/>
        </p:nvSpPr>
        <p:spPr bwMode="auto">
          <a:xfrm>
            <a:off x="6173788" y="2889250"/>
            <a:ext cx="2325687" cy="133350"/>
          </a:xfrm>
          <a:prstGeom prst="ellipse">
            <a:avLst/>
          </a:prstGeom>
          <a:noFill/>
          <a:ln w="50800" algn="ctr">
            <a:solidFill>
              <a:srgbClr val="0000FF"/>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pPr algn="ctr"/>
            <a:endParaRPr lang="en-US"/>
          </a:p>
        </p:txBody>
      </p:sp>
      <p:pic>
        <p:nvPicPr>
          <p:cNvPr id="19" name="Picture 18"/>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5865813" y="4540250"/>
            <a:ext cx="2633662" cy="1892300"/>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0" name="Oval 19"/>
          <p:cNvSpPr>
            <a:spLocks noChangeArrowheads="1"/>
          </p:cNvSpPr>
          <p:nvPr/>
        </p:nvSpPr>
        <p:spPr bwMode="auto">
          <a:xfrm>
            <a:off x="6029325" y="5791200"/>
            <a:ext cx="2325688" cy="209550"/>
          </a:xfrm>
          <a:prstGeom prst="ellipse">
            <a:avLst/>
          </a:prstGeom>
          <a:noFill/>
          <a:ln w="50800" algn="ctr">
            <a:solidFill>
              <a:srgbClr val="00B050"/>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pPr algn="ctr"/>
            <a:endParaRPr lang="en-US"/>
          </a:p>
        </p:txBody>
      </p:sp>
      <p:sp>
        <p:nvSpPr>
          <p:cNvPr id="50190" name="TextBox 1"/>
          <p:cNvSpPr txBox="1">
            <a:spLocks noChangeArrowheads="1"/>
          </p:cNvSpPr>
          <p:nvPr/>
        </p:nvSpPr>
        <p:spPr bwMode="auto">
          <a:xfrm>
            <a:off x="685800" y="1371600"/>
            <a:ext cx="7543800"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eaLnBrk="1" hangingPunct="1"/>
            <a:r>
              <a:rPr lang="en-US" b="1">
                <a:solidFill>
                  <a:srgbClr val="0070C0"/>
                </a:solidFill>
              </a:rPr>
              <a:t>From examining the quantitative measures, we knew</a:t>
            </a:r>
            <a:r>
              <a:rPr lang="en-US">
                <a:solidFill>
                  <a:srgbClr val="0070C0"/>
                </a:solidFill>
              </a:rPr>
              <a:t>:</a:t>
            </a:r>
          </a:p>
        </p:txBody>
      </p:sp>
      <p:sp>
        <p:nvSpPr>
          <p:cNvPr id="21" name="TextBox 20"/>
          <p:cNvSpPr txBox="1">
            <a:spLocks noChangeArrowheads="1"/>
          </p:cNvSpPr>
          <p:nvPr/>
        </p:nvSpPr>
        <p:spPr bwMode="auto">
          <a:xfrm>
            <a:off x="2019300" y="3898900"/>
            <a:ext cx="7121525"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eaLnBrk="1" hangingPunct="1"/>
            <a:r>
              <a:rPr lang="en-US" b="1">
                <a:solidFill>
                  <a:srgbClr val="0070C0"/>
                </a:solidFill>
              </a:rPr>
              <a:t>But after reflecting upon the qualitative measures, we believed</a:t>
            </a:r>
            <a:r>
              <a:rPr lang="en-US">
                <a:solidFill>
                  <a:srgbClr val="0000FF"/>
                </a:solidFill>
              </a:rPr>
              <a:t>:</a:t>
            </a:r>
          </a:p>
        </p:txBody>
      </p:sp>
      <p:sp>
        <p:nvSpPr>
          <p:cNvPr id="22" name="Title 2"/>
          <p:cNvSpPr>
            <a:spLocks noGrp="1"/>
          </p:cNvSpPr>
          <p:nvPr>
            <p:ph type="title"/>
          </p:nvPr>
        </p:nvSpPr>
        <p:spPr>
          <a:xfrm>
            <a:off x="0" y="0"/>
            <a:ext cx="7531100" cy="1285875"/>
          </a:xfrm>
        </p:spPr>
        <p:txBody>
          <a:bodyPr>
            <a:normAutofit/>
          </a:bodyPr>
          <a:lstStyle/>
          <a:p>
            <a:r>
              <a:rPr lang="en-US" b="1" dirty="0" smtClean="0">
                <a:ea typeface="Geneva"/>
                <a:cs typeface="Geneva"/>
              </a:rPr>
              <a:t>	</a:t>
            </a:r>
            <a:r>
              <a:rPr lang="en-US" sz="4000" b="1" dirty="0" smtClean="0">
                <a:solidFill>
                  <a:schemeClr val="accent3">
                    <a:lumMod val="75000"/>
                  </a:schemeClr>
                </a:solidFill>
                <a:ea typeface="Geneva"/>
                <a:cs typeface="Geneva"/>
              </a:rPr>
              <a:t>Step 2: Qualitative Measures</a:t>
            </a:r>
          </a:p>
        </p:txBody>
      </p:sp>
      <p:pic>
        <p:nvPicPr>
          <p:cNvPr id="23" name="Picture 13"/>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7531100" y="177800"/>
            <a:ext cx="1219200" cy="1025525"/>
          </a:xfrm>
          <a:prstGeom prst="rect">
            <a:avLst/>
          </a:prstGeom>
          <a:noFill/>
          <a:ln w="9525">
            <a:no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5602" name="Picture 2"/>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2576224" y="4561556"/>
            <a:ext cx="2433926" cy="1849687"/>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517062516"/>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12"/>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13"/>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15"/>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16"/>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14"/>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nodeType="clickEffect">
                                  <p:stCondLst>
                                    <p:cond delay="0"/>
                                  </p:stCondLst>
                                  <p:childTnLst>
                                    <p:set>
                                      <p:cBhvr>
                                        <p:cTn id="18" dur="1" fill="hold">
                                          <p:stCondLst>
                                            <p:cond delay="0"/>
                                          </p:stCondLst>
                                        </p:cTn>
                                        <p:tgtEl>
                                          <p:spTgt spid="17"/>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18"/>
                                        </p:tgtEl>
                                        <p:attrNameLst>
                                          <p:attrName>style.visibility</p:attrName>
                                        </p:attrNameLst>
                                      </p:cBhvr>
                                      <p:to>
                                        <p:strVal val="visible"/>
                                      </p:to>
                                    </p:set>
                                  </p:childTnLst>
                                </p:cTn>
                              </p:par>
                            </p:childTnLst>
                          </p:cTn>
                        </p:par>
                      </p:childTnLst>
                    </p:cTn>
                  </p:par>
                  <p:par>
                    <p:cTn id="21" fill="hold" nodeType="clickPar">
                      <p:stCondLst>
                        <p:cond delay="indefinite"/>
                      </p:stCondLst>
                      <p:childTnLst>
                        <p:par>
                          <p:cTn id="22" fill="hold" nodeType="withGroup">
                            <p:stCondLst>
                              <p:cond delay="0"/>
                            </p:stCondLst>
                            <p:childTnLst>
                              <p:par>
                                <p:cTn id="23" presetID="1" presetClass="entr" presetSubtype="0" fill="hold" grpId="0" nodeType="clickEffect">
                                  <p:stCondLst>
                                    <p:cond delay="0"/>
                                  </p:stCondLst>
                                  <p:childTnLst>
                                    <p:set>
                                      <p:cBhvr>
                                        <p:cTn id="24" dur="1" fill="hold">
                                          <p:stCondLst>
                                            <p:cond delay="0"/>
                                          </p:stCondLst>
                                        </p:cTn>
                                        <p:tgtEl>
                                          <p:spTgt spid="21"/>
                                        </p:tgtEl>
                                        <p:attrNameLst>
                                          <p:attrName>style.visibility</p:attrName>
                                        </p:attrNameLst>
                                      </p:cBhvr>
                                      <p:to>
                                        <p:strVal val="visible"/>
                                      </p:to>
                                    </p:set>
                                  </p:childTnLst>
                                </p:cTn>
                              </p:par>
                            </p:childTnLst>
                          </p:cTn>
                        </p:par>
                      </p:childTnLst>
                    </p:cTn>
                  </p:par>
                  <p:par>
                    <p:cTn id="25" fill="hold" nodeType="clickPar">
                      <p:stCondLst>
                        <p:cond delay="indefinite"/>
                      </p:stCondLst>
                      <p:childTnLst>
                        <p:par>
                          <p:cTn id="26" fill="hold" nodeType="withGroup">
                            <p:stCondLst>
                              <p:cond delay="0"/>
                            </p:stCondLst>
                            <p:childTnLst>
                              <p:par>
                                <p:cTn id="27" presetID="1" presetClass="entr" presetSubtype="0" fill="hold" nodeType="clickEffect">
                                  <p:stCondLst>
                                    <p:cond delay="0"/>
                                  </p:stCondLst>
                                  <p:childTnLst>
                                    <p:set>
                                      <p:cBhvr>
                                        <p:cTn id="28" dur="1" fill="hold">
                                          <p:stCondLst>
                                            <p:cond delay="0"/>
                                          </p:stCondLst>
                                        </p:cTn>
                                        <p:tgtEl>
                                          <p:spTgt spid="25602"/>
                                        </p:tgtEl>
                                        <p:attrNameLst>
                                          <p:attrName>style.visibility</p:attrName>
                                        </p:attrNameLst>
                                      </p:cBhvr>
                                      <p:to>
                                        <p:strVal val="visible"/>
                                      </p:to>
                                    </p:set>
                                  </p:childTnLst>
                                </p:cTn>
                              </p:par>
                            </p:childTnLst>
                          </p:cTn>
                        </p:par>
                      </p:childTnLst>
                    </p:cTn>
                  </p:par>
                  <p:par>
                    <p:cTn id="29" fill="hold">
                      <p:stCondLst>
                        <p:cond delay="indefinite"/>
                      </p:stCondLst>
                      <p:childTnLst>
                        <p:par>
                          <p:cTn id="30" fill="hold">
                            <p:stCondLst>
                              <p:cond delay="0"/>
                            </p:stCondLst>
                            <p:childTnLst>
                              <p:par>
                                <p:cTn id="31" presetID="1" presetClass="entr" presetSubtype="0" fill="hold" nodeType="clickEffect">
                                  <p:stCondLst>
                                    <p:cond delay="0"/>
                                  </p:stCondLst>
                                  <p:childTnLst>
                                    <p:set>
                                      <p:cBhvr>
                                        <p:cTn id="32" dur="1" fill="hold">
                                          <p:stCondLst>
                                            <p:cond delay="0"/>
                                          </p:stCondLst>
                                        </p:cTn>
                                        <p:tgtEl>
                                          <p:spTgt spid="19"/>
                                        </p:tgtEl>
                                        <p:attrNameLst>
                                          <p:attrName>style.visibility</p:attrName>
                                        </p:attrNameLst>
                                      </p:cBhvr>
                                      <p:to>
                                        <p:strVal val="visible"/>
                                      </p:to>
                                    </p:set>
                                  </p:childTnLst>
                                </p:cTn>
                              </p:par>
                            </p:childTnLst>
                          </p:cTn>
                        </p:par>
                      </p:childTnLst>
                    </p:cTn>
                  </p:par>
                  <p:par>
                    <p:cTn id="33" fill="hold">
                      <p:stCondLst>
                        <p:cond delay="indefinite"/>
                      </p:stCondLst>
                      <p:childTnLst>
                        <p:par>
                          <p:cTn id="34" fill="hold">
                            <p:stCondLst>
                              <p:cond delay="0"/>
                            </p:stCondLst>
                            <p:childTnLst>
                              <p:par>
                                <p:cTn id="35" presetID="1" presetClass="entr" presetSubtype="0" fill="hold" grpId="0" nodeType="clickEffect">
                                  <p:stCondLst>
                                    <p:cond delay="0"/>
                                  </p:stCondLst>
                                  <p:childTnLst>
                                    <p:set>
                                      <p:cBhvr>
                                        <p:cTn id="36" dur="1" fill="hold">
                                          <p:stCondLst>
                                            <p:cond delay="0"/>
                                          </p:stCondLst>
                                        </p:cTn>
                                        <p:tgtEl>
                                          <p:spTgt spid="2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P spid="14" grpId="0"/>
      <p:bldP spid="15" grpId="0"/>
      <p:bldP spid="16" grpId="0"/>
      <p:bldP spid="18" grpId="0" animBg="1"/>
      <p:bldP spid="20" grpId="0" animBg="1"/>
      <p:bldP spid="21" grpId="0"/>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
          <p:cNvGrpSpPr>
            <a:grpSpLocks/>
          </p:cNvGrpSpPr>
          <p:nvPr/>
        </p:nvGrpSpPr>
        <p:grpSpPr bwMode="auto">
          <a:xfrm>
            <a:off x="5219700" y="2703513"/>
            <a:ext cx="2857500" cy="2747962"/>
            <a:chOff x="5218113" y="1882775"/>
            <a:chExt cx="2857500" cy="2747963"/>
          </a:xfrm>
        </p:grpSpPr>
        <p:sp>
          <p:nvSpPr>
            <p:cNvPr id="51209" name="Isosceles Triangle 23"/>
            <p:cNvSpPr>
              <a:spLocks noChangeArrowheads="1"/>
            </p:cNvSpPr>
            <p:nvPr/>
          </p:nvSpPr>
          <p:spPr bwMode="auto">
            <a:xfrm rot="14352476" flipH="1">
              <a:off x="5676901" y="2874962"/>
              <a:ext cx="2743200" cy="758825"/>
            </a:xfrm>
            <a:prstGeom prst="triangle">
              <a:avLst>
                <a:gd name="adj" fmla="val 50000"/>
              </a:avLst>
            </a:prstGeom>
            <a:solidFill>
              <a:srgbClr val="DD4F23"/>
            </a:solidFill>
            <a:ln>
              <a:noFill/>
            </a:ln>
            <a:extLst>
              <a:ext uri="{91240B29-F687-4F45-9708-019B960494DF}">
                <a14:hiddenLine xmlns:a14="http://schemas.microsoft.com/office/drawing/2010/main" w="9525" algn="ctr">
                  <a:solidFill>
                    <a:srgbClr val="000000"/>
                  </a:solidFill>
                  <a:round/>
                  <a:headEnd/>
                  <a:tailEnd/>
                </a14:hiddenLine>
              </a:ext>
            </a:extLst>
          </p:spPr>
          <p:txBody>
            <a:bodyPr wrap="none" anchor="ctr"/>
            <a:lstStyle/>
            <a:p>
              <a:pPr algn="ctr"/>
              <a:endParaRPr lang="en-US"/>
            </a:p>
          </p:txBody>
        </p:sp>
        <p:sp>
          <p:nvSpPr>
            <p:cNvPr id="51210" name="TextBox 19"/>
            <p:cNvSpPr txBox="1">
              <a:spLocks noChangeArrowheads="1"/>
            </p:cNvSpPr>
            <p:nvPr/>
          </p:nvSpPr>
          <p:spPr bwMode="auto">
            <a:xfrm rot="3558274">
              <a:off x="6398419" y="2875756"/>
              <a:ext cx="1524000"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algn="ctr" eaLnBrk="1" hangingPunct="1"/>
              <a:r>
                <a:rPr lang="en-US" b="1"/>
                <a:t>Quantitative</a:t>
              </a:r>
            </a:p>
          </p:txBody>
        </p:sp>
        <p:sp>
          <p:nvSpPr>
            <p:cNvPr id="51211" name="Isosceles Triangle 22"/>
            <p:cNvSpPr>
              <a:spLocks noChangeArrowheads="1"/>
            </p:cNvSpPr>
            <p:nvPr/>
          </p:nvSpPr>
          <p:spPr bwMode="auto">
            <a:xfrm rot="7297754">
              <a:off x="4842669" y="2880519"/>
              <a:ext cx="2741613" cy="758825"/>
            </a:xfrm>
            <a:prstGeom prst="triangle">
              <a:avLst>
                <a:gd name="adj" fmla="val 50000"/>
              </a:avLst>
            </a:prstGeom>
            <a:solidFill>
              <a:srgbClr val="FFCC00"/>
            </a:solidFill>
            <a:ln>
              <a:noFill/>
            </a:ln>
            <a:extLst>
              <a:ext uri="{91240B29-F687-4F45-9708-019B960494DF}">
                <a14:hiddenLine xmlns:a14="http://schemas.microsoft.com/office/drawing/2010/main" w="9525" algn="ctr">
                  <a:solidFill>
                    <a:srgbClr val="000000"/>
                  </a:solidFill>
                  <a:round/>
                  <a:headEnd/>
                  <a:tailEnd/>
                </a14:hiddenLine>
              </a:ext>
            </a:extLst>
          </p:spPr>
          <p:txBody>
            <a:bodyPr wrap="none" anchor="ctr"/>
            <a:lstStyle/>
            <a:p>
              <a:pPr algn="ctr"/>
              <a:endParaRPr lang="en-US"/>
            </a:p>
          </p:txBody>
        </p:sp>
        <p:sp>
          <p:nvSpPr>
            <p:cNvPr id="51212" name="TextBox 18"/>
            <p:cNvSpPr txBox="1">
              <a:spLocks noChangeArrowheads="1"/>
            </p:cNvSpPr>
            <p:nvPr/>
          </p:nvSpPr>
          <p:spPr bwMode="auto">
            <a:xfrm rot="-3649141">
              <a:off x="5352257" y="2896394"/>
              <a:ext cx="1524000"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algn="ctr" eaLnBrk="1" hangingPunct="1"/>
              <a:r>
                <a:rPr lang="en-US" b="1"/>
                <a:t>Qualitative</a:t>
              </a:r>
            </a:p>
          </p:txBody>
        </p:sp>
        <p:sp>
          <p:nvSpPr>
            <p:cNvPr id="9" name="Isosceles Triangle 21"/>
            <p:cNvSpPr>
              <a:spLocks noChangeArrowheads="1"/>
            </p:cNvSpPr>
            <p:nvPr/>
          </p:nvSpPr>
          <p:spPr bwMode="auto">
            <a:xfrm>
              <a:off x="5218113" y="3524251"/>
              <a:ext cx="2857500" cy="758825"/>
            </a:xfrm>
            <a:prstGeom prst="triangle">
              <a:avLst>
                <a:gd name="adj" fmla="val 50000"/>
              </a:avLst>
            </a:prstGeom>
            <a:solidFill>
              <a:schemeClr val="bg1">
                <a:lumMod val="75000"/>
              </a:schemeClr>
            </a:solidFill>
            <a:ln>
              <a:noFill/>
            </a:ln>
          </p:spPr>
          <p:txBody>
            <a:bodyPr wrap="none" anchor="ctr"/>
            <a:lstStyle/>
            <a:p>
              <a:pPr algn="ctr">
                <a:defRPr/>
              </a:pPr>
              <a:endParaRPr lang="en-US" dirty="0"/>
            </a:p>
          </p:txBody>
        </p:sp>
        <p:sp>
          <p:nvSpPr>
            <p:cNvPr id="10" name="TextBox 20"/>
            <p:cNvSpPr txBox="1">
              <a:spLocks noChangeArrowheads="1"/>
            </p:cNvSpPr>
            <p:nvPr/>
          </p:nvSpPr>
          <p:spPr bwMode="auto">
            <a:xfrm>
              <a:off x="5575301" y="3913188"/>
              <a:ext cx="2133600"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algn="ctr" eaLnBrk="1" hangingPunct="1">
                <a:defRPr/>
              </a:pPr>
              <a:r>
                <a:rPr lang="en-US" b="1" dirty="0" smtClean="0">
                  <a:solidFill>
                    <a:schemeClr val="bg1">
                      <a:lumMod val="50000"/>
                    </a:schemeClr>
                  </a:solidFill>
                </a:rPr>
                <a:t>Reader and Task</a:t>
              </a:r>
            </a:p>
          </p:txBody>
        </p:sp>
      </p:grpSp>
      <p:sp>
        <p:nvSpPr>
          <p:cNvPr id="51206" name="TextBox 1"/>
          <p:cNvSpPr txBox="1">
            <a:spLocks noChangeArrowheads="1"/>
          </p:cNvSpPr>
          <p:nvPr/>
        </p:nvSpPr>
        <p:spPr bwMode="auto">
          <a:xfrm>
            <a:off x="595745" y="1311762"/>
            <a:ext cx="7772400" cy="1200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eaLnBrk="1" hangingPunct="1"/>
            <a:r>
              <a:rPr lang="en-US" sz="2400" dirty="0">
                <a:latin typeface="+mn-lt"/>
              </a:rPr>
              <a:t>Our initial placement of </a:t>
            </a:r>
            <a:r>
              <a:rPr lang="en-US" sz="2400" i="1" dirty="0">
                <a:latin typeface="+mn-lt"/>
              </a:rPr>
              <a:t>To Kill a Mockingbird </a:t>
            </a:r>
            <a:r>
              <a:rPr lang="en-US" sz="2400" dirty="0">
                <a:latin typeface="+mn-lt"/>
              </a:rPr>
              <a:t>into a text complexity band changed when we examined the qualitative measures.</a:t>
            </a:r>
          </a:p>
        </p:txBody>
      </p:sp>
      <p:sp>
        <p:nvSpPr>
          <p:cNvPr id="13" name="TextBox 1"/>
          <p:cNvSpPr txBox="1">
            <a:spLocks noChangeArrowheads="1"/>
          </p:cNvSpPr>
          <p:nvPr/>
        </p:nvSpPr>
        <p:spPr bwMode="auto">
          <a:xfrm>
            <a:off x="595745" y="2701746"/>
            <a:ext cx="4564063" cy="1200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eaLnBrk="1" hangingPunct="1"/>
            <a:r>
              <a:rPr lang="en-US" sz="2400" dirty="0">
                <a:latin typeface="+mn-lt"/>
              </a:rPr>
              <a:t>Remember, however, that we have completed only the first two legs of the text complexity triangle.</a:t>
            </a:r>
          </a:p>
        </p:txBody>
      </p:sp>
      <p:sp>
        <p:nvSpPr>
          <p:cNvPr id="14" name="TextBox 1"/>
          <p:cNvSpPr txBox="1">
            <a:spLocks noChangeArrowheads="1"/>
          </p:cNvSpPr>
          <p:nvPr/>
        </p:nvSpPr>
        <p:spPr bwMode="auto">
          <a:xfrm>
            <a:off x="573088" y="4124325"/>
            <a:ext cx="4600575" cy="11387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eaLnBrk="1" hangingPunct="1"/>
            <a:r>
              <a:rPr lang="en-US" sz="2400" dirty="0">
                <a:latin typeface="+mn-lt"/>
              </a:rPr>
              <a:t>The </a:t>
            </a:r>
            <a:r>
              <a:rPr lang="en-US" sz="2400" b="1" dirty="0">
                <a:solidFill>
                  <a:schemeClr val="tx2"/>
                </a:solidFill>
                <a:latin typeface="+mn-lt"/>
              </a:rPr>
              <a:t>reader and task considerations </a:t>
            </a:r>
            <a:r>
              <a:rPr lang="en-US" sz="2400" dirty="0">
                <a:latin typeface="+mn-lt"/>
              </a:rPr>
              <a:t>still remain.</a:t>
            </a:r>
          </a:p>
          <a:p>
            <a:pPr eaLnBrk="1" hangingPunct="1"/>
            <a:endParaRPr lang="en-US" sz="2000" dirty="0"/>
          </a:p>
        </p:txBody>
      </p:sp>
      <p:sp>
        <p:nvSpPr>
          <p:cNvPr id="18" name="Title 2"/>
          <p:cNvSpPr>
            <a:spLocks noGrp="1"/>
          </p:cNvSpPr>
          <p:nvPr>
            <p:ph type="title"/>
          </p:nvPr>
        </p:nvSpPr>
        <p:spPr>
          <a:xfrm>
            <a:off x="0" y="0"/>
            <a:ext cx="7531100" cy="1285875"/>
          </a:xfrm>
        </p:spPr>
        <p:txBody>
          <a:bodyPr>
            <a:normAutofit/>
          </a:bodyPr>
          <a:lstStyle/>
          <a:p>
            <a:r>
              <a:rPr lang="en-US" b="1" dirty="0" smtClean="0">
                <a:ea typeface="Geneva"/>
                <a:cs typeface="Geneva"/>
              </a:rPr>
              <a:t>	</a:t>
            </a:r>
            <a:r>
              <a:rPr lang="en-US" sz="4000" b="1" dirty="0" smtClean="0">
                <a:solidFill>
                  <a:schemeClr val="accent3">
                    <a:lumMod val="75000"/>
                  </a:schemeClr>
                </a:solidFill>
                <a:ea typeface="Geneva"/>
                <a:cs typeface="Geneva"/>
              </a:rPr>
              <a:t>Step 2: Qualitative Measures</a:t>
            </a:r>
          </a:p>
        </p:txBody>
      </p:sp>
      <p:pic>
        <p:nvPicPr>
          <p:cNvPr id="19" name="Picture 13"/>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531100" y="177800"/>
            <a:ext cx="1219200" cy="1025525"/>
          </a:xfrm>
          <a:prstGeom prst="rect">
            <a:avLst/>
          </a:prstGeom>
          <a:noFill/>
          <a:ln w="9525">
            <a:no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253775838"/>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2"/>
                                        </p:tgtEl>
                                        <p:attrNameLst>
                                          <p:attrName>style.visibility</p:attrName>
                                        </p:attrNameLst>
                                      </p:cBhvr>
                                      <p:to>
                                        <p:strVal val="visible"/>
                                      </p:to>
                                    </p:set>
                                  </p:childTnLst>
                                </p:cTn>
                              </p:par>
                            </p:childTnLst>
                          </p:cTn>
                        </p:par>
                      </p:childTnLst>
                    </p:cTn>
                  </p:par>
                  <p:par>
                    <p:cTn id="9" fill="hold" nodeType="clickPar">
                      <p:stCondLst>
                        <p:cond delay="indefinite"/>
                      </p:stCondLst>
                      <p:childTnLst>
                        <p:par>
                          <p:cTn id="10" fill="hold" nodeType="withGroup">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1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P spid="14" grpId="0"/>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2"/>
          <p:cNvSpPr>
            <a:spLocks noGrp="1"/>
          </p:cNvSpPr>
          <p:nvPr>
            <p:ph idx="1"/>
          </p:nvPr>
        </p:nvSpPr>
        <p:spPr>
          <a:xfrm>
            <a:off x="457200" y="1524000"/>
            <a:ext cx="8229600" cy="4602163"/>
          </a:xfrm>
        </p:spPr>
        <p:txBody>
          <a:bodyPr>
            <a:normAutofit/>
          </a:bodyPr>
          <a:lstStyle/>
          <a:p>
            <a:pPr marL="0" indent="0" algn="ctr">
              <a:buNone/>
            </a:pPr>
            <a:r>
              <a:rPr lang="en-US" sz="3600" b="1" dirty="0" smtClean="0">
                <a:solidFill>
                  <a:schemeClr val="tx2"/>
                </a:solidFill>
              </a:rPr>
              <a:t>Activity #4: Your Turn!</a:t>
            </a:r>
            <a:endParaRPr lang="en-US" sz="3600" b="1" dirty="0">
              <a:solidFill>
                <a:schemeClr val="tx2"/>
              </a:solidFill>
            </a:endParaRPr>
          </a:p>
          <a:p>
            <a:pPr marL="0" indent="0">
              <a:buNone/>
            </a:pPr>
            <a:r>
              <a:rPr lang="en-US" sz="2800" dirty="0" smtClean="0"/>
              <a:t>Using the rubrics for literary and informational text, analyze the qualitative measures of the following titles:</a:t>
            </a:r>
          </a:p>
          <a:p>
            <a:r>
              <a:rPr lang="en-US" sz="2800" dirty="0" smtClean="0"/>
              <a:t>“My Grandmother’s Hair” (literary text)—1130L</a:t>
            </a:r>
          </a:p>
          <a:p>
            <a:r>
              <a:rPr lang="en-US" sz="2800" dirty="0" smtClean="0"/>
              <a:t>“Lather, Rinse, Donate” (informational text)—1390L</a:t>
            </a:r>
            <a:endParaRPr lang="en-US" sz="2800" dirty="0"/>
          </a:p>
          <a:p>
            <a:pPr marL="0" indent="0" algn="ctr">
              <a:buNone/>
            </a:pPr>
            <a:r>
              <a:rPr lang="en-US" sz="2800" dirty="0" smtClean="0">
                <a:solidFill>
                  <a:schemeClr val="tx2">
                    <a:lumMod val="75000"/>
                  </a:schemeClr>
                </a:solidFill>
              </a:rPr>
              <a:t>Discuss your results as a small group. </a:t>
            </a:r>
          </a:p>
          <a:p>
            <a:pPr marL="0" indent="0" algn="ctr">
              <a:buNone/>
            </a:pPr>
            <a:r>
              <a:rPr lang="en-US" sz="2800" dirty="0" smtClean="0">
                <a:solidFill>
                  <a:schemeClr val="tx2">
                    <a:lumMod val="75000"/>
                  </a:schemeClr>
                </a:solidFill>
              </a:rPr>
              <a:t>You will be sharing your marked rubric with the </a:t>
            </a:r>
          </a:p>
          <a:p>
            <a:pPr marL="0" indent="0" algn="ctr">
              <a:buNone/>
            </a:pPr>
            <a:r>
              <a:rPr lang="en-US" sz="2800" dirty="0" smtClean="0">
                <a:solidFill>
                  <a:schemeClr val="tx2">
                    <a:lumMod val="75000"/>
                  </a:schemeClr>
                </a:solidFill>
              </a:rPr>
              <a:t>larger group in the next activity!</a:t>
            </a:r>
            <a:endParaRPr lang="en-US" sz="2800" dirty="0">
              <a:solidFill>
                <a:schemeClr val="tx2">
                  <a:lumMod val="75000"/>
                </a:schemeClr>
              </a:solidFill>
            </a:endParaRPr>
          </a:p>
        </p:txBody>
      </p:sp>
      <p:sp>
        <p:nvSpPr>
          <p:cNvPr id="5" name="Title 2"/>
          <p:cNvSpPr>
            <a:spLocks noGrp="1"/>
          </p:cNvSpPr>
          <p:nvPr>
            <p:ph type="title"/>
          </p:nvPr>
        </p:nvSpPr>
        <p:spPr>
          <a:xfrm>
            <a:off x="0" y="0"/>
            <a:ext cx="7531100" cy="1285875"/>
          </a:xfrm>
        </p:spPr>
        <p:txBody>
          <a:bodyPr>
            <a:normAutofit/>
          </a:bodyPr>
          <a:lstStyle/>
          <a:p>
            <a:r>
              <a:rPr lang="en-US" b="1" dirty="0" smtClean="0">
                <a:ea typeface="Geneva"/>
                <a:cs typeface="Geneva"/>
              </a:rPr>
              <a:t>	</a:t>
            </a:r>
            <a:r>
              <a:rPr lang="en-US" sz="4000" b="1" dirty="0" smtClean="0">
                <a:solidFill>
                  <a:schemeClr val="accent3">
                    <a:lumMod val="75000"/>
                  </a:schemeClr>
                </a:solidFill>
                <a:ea typeface="Geneva"/>
                <a:cs typeface="Geneva"/>
              </a:rPr>
              <a:t>Step 2: Qualitative Measures</a:t>
            </a:r>
          </a:p>
        </p:txBody>
      </p:sp>
      <p:pic>
        <p:nvPicPr>
          <p:cNvPr id="6" name="Picture 13"/>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531100" y="177800"/>
            <a:ext cx="1219200" cy="1025525"/>
          </a:xfrm>
          <a:prstGeom prst="rect">
            <a:avLst/>
          </a:prstGeom>
          <a:noFill/>
          <a:ln w="9525">
            <a:no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257253492"/>
      </p:ext>
    </p:extLst>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533400" y="3105835"/>
            <a:ext cx="7848600" cy="369332"/>
          </a:xfrm>
          <a:prstGeom prst="rect">
            <a:avLst/>
          </a:prstGeom>
        </p:spPr>
        <p:txBody>
          <a:bodyPr wrap="square">
            <a:spAutoFit/>
          </a:bodyPr>
          <a:lstStyle/>
          <a:p>
            <a:pPr algn="ctr"/>
            <a:r>
              <a:rPr lang="en-US" dirty="0">
                <a:hlinkClick r:id="rId3"/>
              </a:rPr>
              <a:t>http://</a:t>
            </a:r>
            <a:r>
              <a:rPr lang="en-US" dirty="0" smtClean="0">
                <a:hlinkClick r:id="rId3"/>
              </a:rPr>
              <a:t>www.youtube.com/watch?v=BFy-yzj02FE&amp;feature=fvwrel</a:t>
            </a:r>
            <a:r>
              <a:rPr lang="en-US" dirty="0" smtClean="0"/>
              <a:t> </a:t>
            </a:r>
            <a:endParaRPr lang="en-US" dirty="0"/>
          </a:p>
        </p:txBody>
      </p:sp>
    </p:spTree>
    <p:extLst>
      <p:ext uri="{BB962C8B-B14F-4D97-AF65-F5344CB8AC3E}">
        <p14:creationId xmlns:p14="http://schemas.microsoft.com/office/powerpoint/2010/main" val="4067862557"/>
      </p:ext>
    </p:extLst>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92991" y="1371600"/>
            <a:ext cx="8229600" cy="3733800"/>
          </a:xfrm>
        </p:spPr>
        <p:txBody>
          <a:bodyPr/>
          <a:lstStyle/>
          <a:p>
            <a:pPr marL="0" indent="0" algn="ctr">
              <a:buNone/>
            </a:pPr>
            <a:r>
              <a:rPr lang="en-US" sz="3600" b="1" dirty="0" smtClean="0">
                <a:solidFill>
                  <a:schemeClr val="tx2"/>
                </a:solidFill>
              </a:rPr>
              <a:t>Activity #5: Gallery Walk!</a:t>
            </a:r>
          </a:p>
          <a:p>
            <a:pPr marL="0" indent="0" algn="ctr">
              <a:buNone/>
            </a:pPr>
            <a:endParaRPr lang="en-US" sz="1800" b="1" dirty="0">
              <a:solidFill>
                <a:schemeClr val="tx2"/>
              </a:solidFill>
            </a:endParaRPr>
          </a:p>
          <a:p>
            <a:pPr marL="0" indent="0" algn="ctr">
              <a:buNone/>
            </a:pPr>
            <a:r>
              <a:rPr lang="en-US" sz="2800" dirty="0" smtClean="0"/>
              <a:t>After displaying your marked rubrics for the larger group, tour the room and review the marked rubrics of other groups.</a:t>
            </a:r>
          </a:p>
          <a:p>
            <a:pPr marL="0" indent="0" algn="ctr">
              <a:buNone/>
            </a:pPr>
            <a:endParaRPr lang="en-US" sz="1800" dirty="0"/>
          </a:p>
          <a:p>
            <a:pPr marL="0" indent="0" algn="ctr">
              <a:buNone/>
            </a:pPr>
            <a:r>
              <a:rPr lang="en-US" sz="2800" dirty="0" smtClean="0">
                <a:solidFill>
                  <a:schemeClr val="tx2">
                    <a:lumMod val="75000"/>
                  </a:schemeClr>
                </a:solidFill>
              </a:rPr>
              <a:t>Place a sticky note on those rubrics that display very similar results to your own.</a:t>
            </a:r>
            <a:endParaRPr lang="en-US" sz="2800" dirty="0">
              <a:solidFill>
                <a:schemeClr val="tx2">
                  <a:lumMod val="75000"/>
                </a:schemeClr>
              </a:solidFill>
            </a:endParaRPr>
          </a:p>
        </p:txBody>
      </p:sp>
      <p:sp>
        <p:nvSpPr>
          <p:cNvPr id="4" name="Title 2"/>
          <p:cNvSpPr>
            <a:spLocks noGrp="1"/>
          </p:cNvSpPr>
          <p:nvPr>
            <p:ph type="title"/>
          </p:nvPr>
        </p:nvSpPr>
        <p:spPr>
          <a:xfrm>
            <a:off x="0" y="0"/>
            <a:ext cx="7531100" cy="1285875"/>
          </a:xfrm>
        </p:spPr>
        <p:txBody>
          <a:bodyPr>
            <a:normAutofit/>
          </a:bodyPr>
          <a:lstStyle/>
          <a:p>
            <a:r>
              <a:rPr lang="en-US" b="1" dirty="0" smtClean="0">
                <a:ea typeface="Geneva"/>
                <a:cs typeface="Geneva"/>
              </a:rPr>
              <a:t>	</a:t>
            </a:r>
            <a:r>
              <a:rPr lang="en-US" sz="4000" b="1" dirty="0" smtClean="0">
                <a:solidFill>
                  <a:schemeClr val="accent3">
                    <a:lumMod val="75000"/>
                  </a:schemeClr>
                </a:solidFill>
                <a:ea typeface="Geneva"/>
                <a:cs typeface="Geneva"/>
              </a:rPr>
              <a:t>Step 2: Qualitative Measures</a:t>
            </a:r>
          </a:p>
        </p:txBody>
      </p:sp>
      <p:pic>
        <p:nvPicPr>
          <p:cNvPr id="5" name="Picture 13"/>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531100" y="177800"/>
            <a:ext cx="1219200" cy="1025525"/>
          </a:xfrm>
          <a:prstGeom prst="rect">
            <a:avLst/>
          </a:prstGeom>
          <a:noFill/>
          <a:ln w="9525">
            <a:no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6"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657600" y="5105400"/>
            <a:ext cx="2052926" cy="1560142"/>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71442920"/>
      </p:ext>
    </p:extLst>
  </p:cSld>
  <p:clrMapOvr>
    <a:masterClrMapping/>
  </p:clrMapOvr>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2227" name="Picture 1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14664" y="2057400"/>
            <a:ext cx="3175000" cy="2667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2228" name="TextBox 1"/>
          <p:cNvSpPr txBox="1">
            <a:spLocks noChangeArrowheads="1"/>
          </p:cNvSpPr>
          <p:nvPr/>
        </p:nvSpPr>
        <p:spPr bwMode="auto">
          <a:xfrm>
            <a:off x="0" y="838200"/>
            <a:ext cx="9144000"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algn="ctr" eaLnBrk="1" hangingPunct="1"/>
            <a:r>
              <a:rPr lang="en-US" sz="3600" b="1" dirty="0">
                <a:solidFill>
                  <a:schemeClr val="accent3">
                    <a:lumMod val="75000"/>
                  </a:schemeClr>
                </a:solidFill>
                <a:latin typeface="+mj-lt"/>
                <a:ea typeface="Geneva"/>
                <a:cs typeface="Geneva"/>
              </a:rPr>
              <a:t>Step 3: Reader and </a:t>
            </a:r>
            <a:r>
              <a:rPr lang="en-US" sz="3600" b="1" dirty="0" smtClean="0">
                <a:solidFill>
                  <a:schemeClr val="accent3">
                    <a:lumMod val="75000"/>
                  </a:schemeClr>
                </a:solidFill>
                <a:latin typeface="+mj-lt"/>
                <a:ea typeface="Geneva"/>
                <a:cs typeface="Geneva"/>
              </a:rPr>
              <a:t>Task Considerations</a:t>
            </a:r>
            <a:endParaRPr lang="en-US" sz="3600" dirty="0">
              <a:solidFill>
                <a:schemeClr val="accent3">
                  <a:lumMod val="75000"/>
                </a:schemeClr>
              </a:solidFill>
              <a:latin typeface="+mj-lt"/>
            </a:endParaRPr>
          </a:p>
        </p:txBody>
      </p:sp>
      <p:sp>
        <p:nvSpPr>
          <p:cNvPr id="6" name="TextBox 5"/>
          <p:cNvSpPr txBox="1"/>
          <p:nvPr/>
        </p:nvSpPr>
        <p:spPr>
          <a:xfrm>
            <a:off x="4495800" y="1905000"/>
            <a:ext cx="4038600" cy="3354765"/>
          </a:xfrm>
          <a:prstGeom prst="rect">
            <a:avLst/>
          </a:prstGeom>
          <a:noFill/>
        </p:spPr>
        <p:txBody>
          <a:bodyPr>
            <a:spAutoFit/>
          </a:bodyPr>
          <a:lstStyle/>
          <a:p>
            <a:pPr>
              <a:defRPr/>
            </a:pPr>
            <a:r>
              <a:rPr lang="en-US" sz="2400" dirty="0"/>
              <a:t>Considerations such as:</a:t>
            </a:r>
          </a:p>
          <a:p>
            <a:pPr marL="342900" indent="-342900">
              <a:buFont typeface="Arial" pitchFamily="34" charset="0"/>
              <a:buChar char="•"/>
              <a:defRPr/>
            </a:pPr>
            <a:r>
              <a:rPr lang="en-US" sz="2400" dirty="0"/>
              <a:t>Motivation</a:t>
            </a:r>
          </a:p>
          <a:p>
            <a:pPr marL="342900" indent="-342900">
              <a:buFont typeface="Arial" pitchFamily="34" charset="0"/>
              <a:buChar char="•"/>
              <a:defRPr/>
            </a:pPr>
            <a:r>
              <a:rPr lang="en-US" sz="2400" dirty="0"/>
              <a:t>Knowledge and experience</a:t>
            </a:r>
          </a:p>
          <a:p>
            <a:pPr marL="342900" indent="-342900">
              <a:buFont typeface="Arial" pitchFamily="34" charset="0"/>
              <a:buChar char="•"/>
              <a:defRPr/>
            </a:pPr>
            <a:r>
              <a:rPr lang="en-US" sz="2400" dirty="0"/>
              <a:t>Purpose for reading</a:t>
            </a:r>
          </a:p>
          <a:p>
            <a:pPr marL="342900" indent="-342900">
              <a:buFont typeface="Arial" pitchFamily="34" charset="0"/>
              <a:buChar char="•"/>
              <a:defRPr/>
            </a:pPr>
            <a:r>
              <a:rPr lang="en-US" sz="2400" dirty="0"/>
              <a:t>Complexity of task assigned regarding text</a:t>
            </a:r>
          </a:p>
          <a:p>
            <a:pPr marL="342900" indent="-342900">
              <a:buFont typeface="Arial" pitchFamily="34" charset="0"/>
              <a:buChar char="•"/>
              <a:defRPr/>
            </a:pPr>
            <a:r>
              <a:rPr lang="en-US" sz="2400" dirty="0"/>
              <a:t>Complexity of questions asked regarding text</a:t>
            </a:r>
          </a:p>
          <a:p>
            <a:pPr marL="342900" indent="-342900">
              <a:buFont typeface="Arial" pitchFamily="34" charset="0"/>
              <a:buChar char="•"/>
              <a:defRPr/>
            </a:pPr>
            <a:endParaRPr lang="en-US" sz="2000" dirty="0"/>
          </a:p>
        </p:txBody>
      </p:sp>
    </p:spTree>
    <p:extLst>
      <p:ext uri="{BB962C8B-B14F-4D97-AF65-F5344CB8AC3E}">
        <p14:creationId xmlns:p14="http://schemas.microsoft.com/office/powerpoint/2010/main" val="3978817577"/>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Title 2"/>
          <p:cNvSpPr>
            <a:spLocks noGrp="1"/>
          </p:cNvSpPr>
          <p:nvPr>
            <p:ph type="title"/>
          </p:nvPr>
        </p:nvSpPr>
        <p:spPr>
          <a:xfrm>
            <a:off x="0" y="0"/>
            <a:ext cx="7924800" cy="1285875"/>
          </a:xfrm>
        </p:spPr>
        <p:txBody>
          <a:bodyPr>
            <a:normAutofit/>
          </a:bodyPr>
          <a:lstStyle/>
          <a:p>
            <a:pPr algn="l"/>
            <a:r>
              <a:rPr lang="en-US" sz="3600" b="1" dirty="0" smtClean="0">
                <a:solidFill>
                  <a:schemeClr val="accent3">
                    <a:lumMod val="75000"/>
                  </a:schemeClr>
                </a:solidFill>
                <a:ea typeface="Geneva"/>
                <a:cs typeface="Geneva"/>
              </a:rPr>
              <a:t> Step 3: Reader and Task Considerations</a:t>
            </a:r>
          </a:p>
        </p:txBody>
      </p:sp>
      <p:pic>
        <p:nvPicPr>
          <p:cNvPr id="53252" name="Picture 1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696200" y="83127"/>
            <a:ext cx="1270000" cy="1066800"/>
          </a:xfrm>
          <a:prstGeom prst="rect">
            <a:avLst/>
          </a:prstGeom>
          <a:noFill/>
          <a:ln w="9525">
            <a:no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3253" name="TextBox 2"/>
          <p:cNvSpPr txBox="1">
            <a:spLocks noChangeArrowheads="1"/>
          </p:cNvSpPr>
          <p:nvPr/>
        </p:nvSpPr>
        <p:spPr bwMode="auto">
          <a:xfrm>
            <a:off x="381000" y="1905000"/>
            <a:ext cx="4343400" cy="33547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algn="ctr" eaLnBrk="1" hangingPunct="1"/>
            <a:r>
              <a:rPr lang="en-US" sz="2400" b="1" dirty="0">
                <a:solidFill>
                  <a:schemeClr val="tx2"/>
                </a:solidFill>
                <a:latin typeface="+mn-lt"/>
                <a:ea typeface="Geneva"/>
                <a:cs typeface="Geneva"/>
              </a:rPr>
              <a:t>Questions for Professional Reflection on Reader and Task Considerations:</a:t>
            </a:r>
          </a:p>
          <a:p>
            <a:pPr eaLnBrk="1" hangingPunct="1"/>
            <a:endParaRPr lang="en-US" sz="2000" dirty="0">
              <a:ea typeface="Geneva"/>
              <a:cs typeface="Geneva"/>
            </a:endParaRPr>
          </a:p>
          <a:p>
            <a:pPr eaLnBrk="1" hangingPunct="1"/>
            <a:r>
              <a:rPr lang="en-US" sz="2400" dirty="0">
                <a:latin typeface="+mn-lt"/>
                <a:ea typeface="Geneva"/>
                <a:cs typeface="Geneva"/>
              </a:rPr>
              <a:t>The questions provided in this resource are meant to spur teacher thought and reflection upon the text, students, and any tasks associated with the text. </a:t>
            </a:r>
            <a:endParaRPr lang="en-US" sz="2400" dirty="0">
              <a:latin typeface="+mn-lt"/>
            </a:endParaRPr>
          </a:p>
        </p:txBody>
      </p:sp>
      <p:pic>
        <p:nvPicPr>
          <p:cNvPr id="53254" name="Picture 5"/>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257800" y="1371600"/>
            <a:ext cx="3581400" cy="4840288"/>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545342947"/>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7" name="TextBox 2"/>
          <p:cNvSpPr txBox="1">
            <a:spLocks noChangeArrowheads="1"/>
          </p:cNvSpPr>
          <p:nvPr/>
        </p:nvSpPr>
        <p:spPr bwMode="auto">
          <a:xfrm>
            <a:off x="4572000" y="1600200"/>
            <a:ext cx="3886200" cy="36317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eaLnBrk="1" hangingPunct="1"/>
            <a:endParaRPr lang="en-US" sz="2000" dirty="0">
              <a:ea typeface="Geneva"/>
              <a:cs typeface="Geneva"/>
            </a:endParaRPr>
          </a:p>
          <a:p>
            <a:pPr eaLnBrk="1" hangingPunct="1"/>
            <a:r>
              <a:rPr lang="en-US" sz="2400" dirty="0">
                <a:latin typeface="+mn-lt"/>
                <a:ea typeface="Geneva"/>
                <a:cs typeface="Geneva"/>
              </a:rPr>
              <a:t>The questions included here are largely open-ended questions without single, correct answers, but help educators to think through the implications of using a particular text in the classroom.</a:t>
            </a:r>
            <a:endParaRPr lang="en-US" sz="2400" dirty="0">
              <a:latin typeface="+mn-lt"/>
            </a:endParaRPr>
          </a:p>
          <a:p>
            <a:pPr eaLnBrk="1" hangingPunct="1"/>
            <a:endParaRPr lang="en-US" dirty="0"/>
          </a:p>
        </p:txBody>
      </p:sp>
      <p:pic>
        <p:nvPicPr>
          <p:cNvPr id="54278" name="Picture 5"/>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33400" y="1368425"/>
            <a:ext cx="3581400" cy="4838700"/>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8" name="Title 2"/>
          <p:cNvSpPr>
            <a:spLocks noGrp="1"/>
          </p:cNvSpPr>
          <p:nvPr>
            <p:ph type="title"/>
          </p:nvPr>
        </p:nvSpPr>
        <p:spPr>
          <a:xfrm>
            <a:off x="0" y="0"/>
            <a:ext cx="7848600" cy="1285875"/>
          </a:xfrm>
        </p:spPr>
        <p:txBody>
          <a:bodyPr>
            <a:normAutofit/>
          </a:bodyPr>
          <a:lstStyle/>
          <a:p>
            <a:pPr algn="l"/>
            <a:r>
              <a:rPr lang="en-US" sz="3600" b="1" dirty="0" smtClean="0">
                <a:solidFill>
                  <a:schemeClr val="tx2"/>
                </a:solidFill>
                <a:ea typeface="Geneva"/>
                <a:cs typeface="Geneva"/>
              </a:rPr>
              <a:t> </a:t>
            </a:r>
            <a:r>
              <a:rPr lang="en-US" sz="3600" b="1" dirty="0" smtClean="0">
                <a:solidFill>
                  <a:schemeClr val="accent3">
                    <a:lumMod val="75000"/>
                  </a:schemeClr>
                </a:solidFill>
                <a:ea typeface="Geneva"/>
                <a:cs typeface="Geneva"/>
              </a:rPr>
              <a:t>Step 3: Reader and Task Considerations</a:t>
            </a:r>
          </a:p>
        </p:txBody>
      </p:sp>
      <p:pic>
        <p:nvPicPr>
          <p:cNvPr id="9" name="Picture 1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696200" y="83127"/>
            <a:ext cx="1270000" cy="1066800"/>
          </a:xfrm>
          <a:prstGeom prst="rect">
            <a:avLst/>
          </a:prstGeom>
          <a:noFill/>
          <a:ln w="9525">
            <a:no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223815637"/>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52400" y="1600200"/>
            <a:ext cx="8534400" cy="4525963"/>
          </a:xfrm>
        </p:spPr>
        <p:txBody>
          <a:bodyPr>
            <a:normAutofit/>
          </a:bodyPr>
          <a:lstStyle/>
          <a:p>
            <a:pPr marL="457200" indent="-457200">
              <a:buNone/>
              <a:defRPr/>
            </a:pPr>
            <a:r>
              <a:rPr lang="en-US" sz="2800" b="1" dirty="0" smtClean="0"/>
              <a:t>	</a:t>
            </a:r>
            <a:r>
              <a:rPr lang="en-US" sz="2800" b="1" dirty="0" smtClean="0">
                <a:solidFill>
                  <a:schemeClr val="tx2"/>
                </a:solidFill>
              </a:rPr>
              <a:t>What </a:t>
            </a:r>
            <a:r>
              <a:rPr lang="en-US" sz="2800" b="1" dirty="0">
                <a:solidFill>
                  <a:schemeClr val="tx2"/>
                </a:solidFill>
              </a:rPr>
              <a:t>aspects of the text will likely pose the </a:t>
            </a:r>
            <a:r>
              <a:rPr lang="en-US" sz="2800" b="1" dirty="0" smtClean="0">
                <a:solidFill>
                  <a:schemeClr val="tx2"/>
                </a:solidFill>
              </a:rPr>
              <a:t>most challenge </a:t>
            </a:r>
            <a:r>
              <a:rPr lang="en-US" sz="2800" b="1" dirty="0">
                <a:solidFill>
                  <a:schemeClr val="tx2"/>
                </a:solidFill>
              </a:rPr>
              <a:t>for my students? </a:t>
            </a:r>
          </a:p>
          <a:p>
            <a:pPr lvl="2">
              <a:defRPr/>
            </a:pPr>
            <a:r>
              <a:rPr lang="en-US" sz="2800" dirty="0"/>
              <a:t>Content or theme concerns or challenges? </a:t>
            </a:r>
          </a:p>
          <a:p>
            <a:pPr lvl="2">
              <a:defRPr/>
            </a:pPr>
            <a:r>
              <a:rPr lang="en-US" sz="2800" dirty="0"/>
              <a:t>Text structure challenges?</a:t>
            </a:r>
          </a:p>
          <a:p>
            <a:pPr lvl="2">
              <a:defRPr/>
            </a:pPr>
            <a:r>
              <a:rPr lang="en-US" sz="2800" dirty="0"/>
              <a:t>Language feature challenges? </a:t>
            </a:r>
          </a:p>
          <a:p>
            <a:pPr lvl="2">
              <a:defRPr/>
            </a:pPr>
            <a:r>
              <a:rPr lang="en-US" sz="2800" dirty="0"/>
              <a:t>Knowledge and experience demands? </a:t>
            </a:r>
          </a:p>
          <a:p>
            <a:pPr lvl="2">
              <a:defRPr/>
            </a:pPr>
            <a:r>
              <a:rPr lang="en-US" sz="2800" dirty="0"/>
              <a:t>Motivation for and interest in the text</a:t>
            </a:r>
            <a:r>
              <a:rPr lang="en-US" sz="2800" dirty="0" smtClean="0"/>
              <a:t>?</a:t>
            </a:r>
            <a:endParaRPr lang="en-US" sz="2800" dirty="0"/>
          </a:p>
        </p:txBody>
      </p:sp>
      <p:sp>
        <p:nvSpPr>
          <p:cNvPr id="4" name="Title 2"/>
          <p:cNvSpPr txBox="1">
            <a:spLocks/>
          </p:cNvSpPr>
          <p:nvPr/>
        </p:nvSpPr>
        <p:spPr>
          <a:xfrm>
            <a:off x="0" y="0"/>
            <a:ext cx="7848600" cy="1285875"/>
          </a:xfrm>
          <a:prstGeom prst="rect">
            <a:avLst/>
          </a:prstGeom>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en-US" sz="3600" b="1" dirty="0" smtClean="0">
                <a:solidFill>
                  <a:schemeClr val="tx2"/>
                </a:solidFill>
                <a:ea typeface="Geneva"/>
                <a:cs typeface="Geneva"/>
              </a:rPr>
              <a:t> </a:t>
            </a:r>
            <a:r>
              <a:rPr lang="en-US" sz="3600" b="1" dirty="0" smtClean="0">
                <a:solidFill>
                  <a:schemeClr val="accent3">
                    <a:lumMod val="75000"/>
                  </a:schemeClr>
                </a:solidFill>
                <a:ea typeface="Geneva"/>
                <a:cs typeface="Geneva"/>
              </a:rPr>
              <a:t>Step 3: Reader and Task Considerations</a:t>
            </a:r>
            <a:endParaRPr lang="en-US" sz="3600" b="1" dirty="0">
              <a:solidFill>
                <a:schemeClr val="accent3">
                  <a:lumMod val="75000"/>
                </a:schemeClr>
              </a:solidFill>
              <a:ea typeface="Geneva"/>
              <a:cs typeface="Geneva"/>
            </a:endParaRPr>
          </a:p>
        </p:txBody>
      </p:sp>
      <p:pic>
        <p:nvPicPr>
          <p:cNvPr id="5" name="Picture 1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696200" y="83127"/>
            <a:ext cx="1270000" cy="1066800"/>
          </a:xfrm>
          <a:prstGeom prst="rect">
            <a:avLst/>
          </a:prstGeom>
          <a:noFill/>
          <a:ln w="9525">
            <a:no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860755512"/>
      </p:ext>
    </p:extLst>
  </p:cSld>
  <p:clrMapOvr>
    <a:masterClrMapping/>
  </p:clrMapOvr>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2"/>
          <p:cNvSpPr>
            <a:spLocks noGrp="1"/>
          </p:cNvSpPr>
          <p:nvPr>
            <p:ph idx="1"/>
          </p:nvPr>
        </p:nvSpPr>
        <p:spPr/>
        <p:txBody>
          <a:bodyPr>
            <a:normAutofit lnSpcReduction="10000"/>
          </a:bodyPr>
          <a:lstStyle/>
          <a:p>
            <a:pPr>
              <a:buFontTx/>
              <a:buNone/>
            </a:pPr>
            <a:r>
              <a:rPr lang="en-US" sz="2400" b="1" dirty="0" smtClean="0">
                <a:solidFill>
                  <a:schemeClr val="tx2"/>
                </a:solidFill>
              </a:rPr>
              <a:t>What Common Core State Standards should I focus on when teaching this text? </a:t>
            </a:r>
          </a:p>
          <a:p>
            <a:pPr lvl="1">
              <a:buFont typeface="Arial" pitchFamily="34" charset="0"/>
              <a:buChar char="•"/>
            </a:pPr>
            <a:r>
              <a:rPr lang="en-US" sz="2400" dirty="0" smtClean="0">
                <a:solidFill>
                  <a:schemeClr val="tx1"/>
                </a:solidFill>
              </a:rPr>
              <a:t>What are natural areas of focus for this text? </a:t>
            </a:r>
          </a:p>
          <a:p>
            <a:pPr lvl="1">
              <a:buFont typeface="Arial" pitchFamily="34" charset="0"/>
              <a:buChar char="•"/>
            </a:pPr>
            <a:r>
              <a:rPr lang="en-US" sz="2400" dirty="0" smtClean="0">
                <a:solidFill>
                  <a:schemeClr val="tx1"/>
                </a:solidFill>
              </a:rPr>
              <a:t>With what standards do my students need the most practice? </a:t>
            </a:r>
          </a:p>
          <a:p>
            <a:pPr>
              <a:buFontTx/>
              <a:buNone/>
            </a:pPr>
            <a:endParaRPr lang="en-US" sz="2400" dirty="0" smtClean="0">
              <a:solidFill>
                <a:schemeClr val="tx1"/>
              </a:solidFill>
            </a:endParaRPr>
          </a:p>
          <a:p>
            <a:pPr>
              <a:buFontTx/>
              <a:buNone/>
            </a:pPr>
            <a:r>
              <a:rPr lang="en-US" sz="2400" b="1" dirty="0" smtClean="0">
                <a:solidFill>
                  <a:schemeClr val="tx2"/>
                </a:solidFill>
              </a:rPr>
              <a:t>Will the complexity of any before, during and after reading tasks or the complexity of any questions asked about the text interfere with the reading experience?</a:t>
            </a:r>
          </a:p>
          <a:p>
            <a:pPr>
              <a:buFontTx/>
              <a:buNone/>
            </a:pPr>
            <a:endParaRPr lang="en-US" sz="2400" b="1" dirty="0" smtClean="0">
              <a:solidFill>
                <a:schemeClr val="tx1"/>
              </a:solidFill>
            </a:endParaRPr>
          </a:p>
          <a:p>
            <a:pPr>
              <a:buFontTx/>
              <a:buNone/>
            </a:pPr>
            <a:r>
              <a:rPr lang="en-US" sz="2400" b="1" dirty="0" smtClean="0">
                <a:solidFill>
                  <a:schemeClr val="tx2"/>
                </a:solidFill>
              </a:rPr>
              <a:t>What supports do I need to provide so that all of my students (even those who are struggling readers) can access the text?</a:t>
            </a:r>
          </a:p>
          <a:p>
            <a:endParaRPr lang="en-US" dirty="0" smtClean="0">
              <a:solidFill>
                <a:schemeClr val="tx1"/>
              </a:solidFill>
            </a:endParaRPr>
          </a:p>
        </p:txBody>
      </p:sp>
      <p:sp>
        <p:nvSpPr>
          <p:cNvPr id="5" name="Title 2"/>
          <p:cNvSpPr txBox="1">
            <a:spLocks/>
          </p:cNvSpPr>
          <p:nvPr/>
        </p:nvSpPr>
        <p:spPr>
          <a:xfrm>
            <a:off x="0" y="0"/>
            <a:ext cx="7848600" cy="1285875"/>
          </a:xfrm>
          <a:prstGeom prst="rect">
            <a:avLst/>
          </a:prstGeom>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en-US" sz="3600" b="1" dirty="0" smtClean="0">
                <a:solidFill>
                  <a:schemeClr val="tx2"/>
                </a:solidFill>
                <a:ea typeface="Geneva"/>
                <a:cs typeface="Geneva"/>
              </a:rPr>
              <a:t> </a:t>
            </a:r>
            <a:r>
              <a:rPr lang="en-US" sz="3600" b="1" dirty="0" smtClean="0">
                <a:solidFill>
                  <a:schemeClr val="accent3">
                    <a:lumMod val="75000"/>
                  </a:schemeClr>
                </a:solidFill>
                <a:ea typeface="Geneva"/>
                <a:cs typeface="Geneva"/>
              </a:rPr>
              <a:t>Step 3: Reader and Task Considerations</a:t>
            </a:r>
            <a:endParaRPr lang="en-US" sz="3600" b="1" dirty="0">
              <a:solidFill>
                <a:schemeClr val="accent3">
                  <a:lumMod val="75000"/>
                </a:schemeClr>
              </a:solidFill>
              <a:ea typeface="Geneva"/>
              <a:cs typeface="Geneva"/>
            </a:endParaRPr>
          </a:p>
        </p:txBody>
      </p:sp>
      <p:pic>
        <p:nvPicPr>
          <p:cNvPr id="6" name="Picture 1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696200" y="83127"/>
            <a:ext cx="1270000" cy="1066800"/>
          </a:xfrm>
          <a:prstGeom prst="rect">
            <a:avLst/>
          </a:prstGeom>
          <a:noFill/>
          <a:ln w="9525">
            <a:no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238072852"/>
      </p:ext>
    </p:extLst>
  </p:cSld>
  <p:clrMapOvr>
    <a:masterClrMapping/>
  </p:clrMapOvr>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Isosceles Triangle 15"/>
          <p:cNvSpPr/>
          <p:nvPr/>
        </p:nvSpPr>
        <p:spPr>
          <a:xfrm rot="10800000">
            <a:off x="634682" y="1795089"/>
            <a:ext cx="7761554" cy="3697898"/>
          </a:xfrm>
          <a:prstGeom prst="triangle">
            <a:avLst>
              <a:gd name="adj" fmla="val 0"/>
            </a:avLst>
          </a:prstGeom>
          <a:gradFill flip="none" rotWithShape="1">
            <a:gsLst>
              <a:gs pos="0">
                <a:srgbClr val="5E9EFF"/>
              </a:gs>
              <a:gs pos="39999">
                <a:srgbClr val="85C2FF"/>
              </a:gs>
              <a:gs pos="70000">
                <a:srgbClr val="C4D6EB"/>
              </a:gs>
              <a:gs pos="100000">
                <a:srgbClr val="FFEBFA"/>
              </a:gs>
            </a:gsLst>
            <a:lin ang="18900000" scaled="0"/>
            <a:tileRect/>
          </a:gradFill>
          <a:ln>
            <a:solidFill>
              <a:schemeClr val="accent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Title 1"/>
          <p:cNvSpPr txBox="1">
            <a:spLocks/>
          </p:cNvSpPr>
          <p:nvPr/>
        </p:nvSpPr>
        <p:spPr>
          <a:xfrm>
            <a:off x="0" y="152400"/>
            <a:ext cx="9144000" cy="792162"/>
          </a:xfrm>
          <a:prstGeom prst="rect">
            <a:avLst/>
          </a:prstGeom>
        </p:spPr>
        <p:txBody>
          <a:bodyPr>
            <a:normAutofit fontScale="92500"/>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US" sz="3600" b="1" dirty="0" smtClean="0">
                <a:solidFill>
                  <a:schemeClr val="accent3">
                    <a:lumMod val="75000"/>
                  </a:schemeClr>
                </a:solidFill>
              </a:rPr>
              <a:t>How Should Instruction Address Text Complexity?</a:t>
            </a:r>
            <a:endParaRPr lang="en-US" sz="3600" b="1" dirty="0">
              <a:solidFill>
                <a:schemeClr val="accent3">
                  <a:lumMod val="75000"/>
                </a:schemeClr>
              </a:solidFill>
            </a:endParaRPr>
          </a:p>
        </p:txBody>
      </p:sp>
      <p:sp>
        <p:nvSpPr>
          <p:cNvPr id="5" name="Isosceles Triangle 4"/>
          <p:cNvSpPr/>
          <p:nvPr/>
        </p:nvSpPr>
        <p:spPr>
          <a:xfrm>
            <a:off x="685800" y="1819968"/>
            <a:ext cx="7840133" cy="3680962"/>
          </a:xfrm>
          <a:prstGeom prst="triangle">
            <a:avLst>
              <a:gd name="adj" fmla="val 0"/>
            </a:avLst>
          </a:prstGeom>
          <a:gradFill flip="none" rotWithShape="1">
            <a:gsLst>
              <a:gs pos="0">
                <a:srgbClr val="DDEBCF"/>
              </a:gs>
              <a:gs pos="50000">
                <a:srgbClr val="9CB86E"/>
              </a:gs>
              <a:gs pos="100000">
                <a:srgbClr val="156B13"/>
              </a:gs>
            </a:gsLst>
            <a:lin ang="18900000" scaled="0"/>
            <a:tileRect/>
          </a:gradFill>
          <a:ln>
            <a:solidFill>
              <a:schemeClr val="accent3">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cxnSp>
        <p:nvCxnSpPr>
          <p:cNvPr id="10" name="Straight Connector 9"/>
          <p:cNvCxnSpPr/>
          <p:nvPr/>
        </p:nvCxnSpPr>
        <p:spPr>
          <a:xfrm>
            <a:off x="3253648" y="1852462"/>
            <a:ext cx="0" cy="3648243"/>
          </a:xfrm>
          <a:prstGeom prst="line">
            <a:avLst/>
          </a:prstGeom>
          <a:ln w="50800">
            <a:solidFill>
              <a:schemeClr val="tx1"/>
            </a:solidFill>
            <a:prstDash val="dash"/>
          </a:ln>
        </p:spPr>
        <p:style>
          <a:lnRef idx="1">
            <a:schemeClr val="accent1"/>
          </a:lnRef>
          <a:fillRef idx="0">
            <a:schemeClr val="accent1"/>
          </a:fillRef>
          <a:effectRef idx="0">
            <a:schemeClr val="accent1"/>
          </a:effectRef>
          <a:fontRef idx="minor">
            <a:schemeClr val="tx1"/>
          </a:fontRef>
        </p:style>
      </p:cxnSp>
      <p:cxnSp>
        <p:nvCxnSpPr>
          <p:cNvPr id="11" name="Straight Connector 10"/>
          <p:cNvCxnSpPr/>
          <p:nvPr/>
        </p:nvCxnSpPr>
        <p:spPr>
          <a:xfrm>
            <a:off x="5965466" y="1852462"/>
            <a:ext cx="0" cy="3640227"/>
          </a:xfrm>
          <a:prstGeom prst="line">
            <a:avLst/>
          </a:prstGeom>
          <a:ln w="50800">
            <a:solidFill>
              <a:schemeClr val="tx1"/>
            </a:solidFill>
            <a:prstDash val="dash"/>
          </a:ln>
        </p:spPr>
        <p:style>
          <a:lnRef idx="1">
            <a:schemeClr val="accent1"/>
          </a:lnRef>
          <a:fillRef idx="0">
            <a:schemeClr val="accent1"/>
          </a:fillRef>
          <a:effectRef idx="0">
            <a:schemeClr val="accent1"/>
          </a:effectRef>
          <a:fontRef idx="minor">
            <a:schemeClr val="tx1"/>
          </a:fontRef>
        </p:style>
      </p:cxnSp>
      <p:sp>
        <p:nvSpPr>
          <p:cNvPr id="18" name="TextBox 17"/>
          <p:cNvSpPr txBox="1"/>
          <p:nvPr/>
        </p:nvSpPr>
        <p:spPr>
          <a:xfrm>
            <a:off x="424932" y="944562"/>
            <a:ext cx="8252006" cy="646331"/>
          </a:xfrm>
          <a:prstGeom prst="rect">
            <a:avLst/>
          </a:prstGeom>
          <a:noFill/>
        </p:spPr>
        <p:txBody>
          <a:bodyPr wrap="square" rtlCol="0">
            <a:spAutoFit/>
          </a:bodyPr>
          <a:lstStyle/>
          <a:p>
            <a:pPr algn="ctr"/>
            <a:r>
              <a:rPr lang="en-US" sz="3600" b="1" dirty="0" smtClean="0">
                <a:solidFill>
                  <a:schemeClr val="tx2"/>
                </a:solidFill>
              </a:rPr>
              <a:t>RA! RA! RA! Reading!</a:t>
            </a:r>
            <a:endParaRPr lang="en-US" sz="3600" b="1" dirty="0">
              <a:solidFill>
                <a:schemeClr val="tx2"/>
              </a:solidFill>
            </a:endParaRPr>
          </a:p>
        </p:txBody>
      </p:sp>
      <p:sp>
        <p:nvSpPr>
          <p:cNvPr id="20" name="Right Arrow 19"/>
          <p:cNvSpPr/>
          <p:nvPr/>
        </p:nvSpPr>
        <p:spPr>
          <a:xfrm>
            <a:off x="794265" y="5647267"/>
            <a:ext cx="7635838" cy="321734"/>
          </a:xfrm>
          <a:prstGeom prst="rightArrow">
            <a:avLst/>
          </a:prstGeom>
          <a:gradFill flip="none" rotWithShape="1">
            <a:gsLst>
              <a:gs pos="0">
                <a:srgbClr val="000000"/>
              </a:gs>
              <a:gs pos="39999">
                <a:schemeClr val="bg1">
                  <a:lumMod val="50000"/>
                </a:schemeClr>
              </a:gs>
              <a:gs pos="70000">
                <a:schemeClr val="bg1">
                  <a:lumMod val="75000"/>
                </a:schemeClr>
              </a:gs>
              <a:gs pos="88000">
                <a:schemeClr val="bg1">
                  <a:lumMod val="85000"/>
                </a:schemeClr>
              </a:gs>
              <a:gs pos="100000">
                <a:schemeClr val="bg1">
                  <a:lumMod val="95000"/>
                </a:schemeClr>
              </a:gs>
            </a:gsLst>
            <a:lin ang="10800000" scaled="1"/>
            <a:tileRect/>
          </a:gra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31" name="Group 30"/>
          <p:cNvGrpSpPr/>
          <p:nvPr/>
        </p:nvGrpSpPr>
        <p:grpSpPr>
          <a:xfrm>
            <a:off x="685800" y="1832412"/>
            <a:ext cx="7744303" cy="3648926"/>
            <a:chOff x="1397000" y="1708665"/>
            <a:chExt cx="6565901" cy="3600375"/>
          </a:xfrm>
        </p:grpSpPr>
        <p:grpSp>
          <p:nvGrpSpPr>
            <p:cNvPr id="30" name="Group 29"/>
            <p:cNvGrpSpPr/>
            <p:nvPr/>
          </p:nvGrpSpPr>
          <p:grpSpPr>
            <a:xfrm>
              <a:off x="1397000" y="1708665"/>
              <a:ext cx="4461933" cy="3600375"/>
              <a:chOff x="1397000" y="1708665"/>
              <a:chExt cx="4461933" cy="3600375"/>
            </a:xfrm>
          </p:grpSpPr>
          <p:sp>
            <p:nvSpPr>
              <p:cNvPr id="17" name="TextBox 16"/>
              <p:cNvSpPr txBox="1"/>
              <p:nvPr/>
            </p:nvSpPr>
            <p:spPr>
              <a:xfrm>
                <a:off x="1397000" y="1725599"/>
                <a:ext cx="2108200" cy="3583441"/>
              </a:xfrm>
              <a:prstGeom prst="rect">
                <a:avLst/>
              </a:prstGeom>
              <a:solidFill>
                <a:schemeClr val="bg1">
                  <a:lumMod val="95000"/>
                  <a:alpha val="25000"/>
                </a:schemeClr>
              </a:solidFill>
            </p:spPr>
            <p:txBody>
              <a:bodyPr wrap="square" rtlCol="0">
                <a:spAutoFit/>
              </a:bodyPr>
              <a:lstStyle/>
              <a:p>
                <a:pPr algn="ctr"/>
                <a:endParaRPr lang="en-US" sz="2400" b="1" u="sng" dirty="0" smtClean="0"/>
              </a:p>
              <a:p>
                <a:pPr algn="ctr"/>
                <a:endParaRPr lang="en-US" sz="2400" b="1" u="sng" dirty="0"/>
              </a:p>
              <a:p>
                <a:pPr algn="ctr"/>
                <a:r>
                  <a:rPr lang="en-US" sz="2400" b="1" u="sng" dirty="0" smtClean="0"/>
                  <a:t>R</a:t>
                </a:r>
                <a:r>
                  <a:rPr lang="en-US" sz="2400" b="1" dirty="0" smtClean="0"/>
                  <a:t>ead </a:t>
                </a:r>
                <a:r>
                  <a:rPr lang="en-US" sz="2400" b="1" u="sng" dirty="0" smtClean="0"/>
                  <a:t>A</a:t>
                </a:r>
                <a:r>
                  <a:rPr lang="en-US" sz="2400" b="1" dirty="0" smtClean="0"/>
                  <a:t>loud</a:t>
                </a:r>
              </a:p>
              <a:p>
                <a:pPr algn="ctr"/>
                <a:endParaRPr lang="en-US" sz="1400" b="1" dirty="0"/>
              </a:p>
              <a:p>
                <a:pPr algn="ctr"/>
                <a:r>
                  <a:rPr lang="en-US" dirty="0" smtClean="0"/>
                  <a:t>Modeling of decoding and fluency</a:t>
                </a:r>
              </a:p>
              <a:p>
                <a:pPr algn="ctr"/>
                <a:endParaRPr lang="en-US" dirty="0" smtClean="0"/>
              </a:p>
              <a:p>
                <a:pPr algn="ctr"/>
                <a:r>
                  <a:rPr lang="en-US" dirty="0" smtClean="0"/>
                  <a:t>Heavy scaffolding for </a:t>
                </a:r>
                <a:r>
                  <a:rPr lang="en-US" dirty="0"/>
                  <a:t>vocabulary </a:t>
                </a:r>
                <a:r>
                  <a:rPr lang="en-US" dirty="0" smtClean="0"/>
                  <a:t>and comprehension</a:t>
                </a:r>
              </a:p>
              <a:p>
                <a:pPr algn="ctr"/>
                <a:endParaRPr lang="en-US" dirty="0"/>
              </a:p>
              <a:p>
                <a:pPr algn="ctr"/>
                <a:endParaRPr lang="en-US" dirty="0" smtClean="0"/>
              </a:p>
            </p:txBody>
          </p:sp>
          <p:sp>
            <p:nvSpPr>
              <p:cNvPr id="19" name="TextBox 18"/>
              <p:cNvSpPr txBox="1"/>
              <p:nvPr/>
            </p:nvSpPr>
            <p:spPr>
              <a:xfrm>
                <a:off x="3496733" y="1708665"/>
                <a:ext cx="2362200" cy="3583440"/>
              </a:xfrm>
              <a:prstGeom prst="rect">
                <a:avLst/>
              </a:prstGeom>
              <a:solidFill>
                <a:schemeClr val="bg1">
                  <a:lumMod val="95000"/>
                  <a:alpha val="25000"/>
                </a:schemeClr>
              </a:solidFill>
            </p:spPr>
            <p:txBody>
              <a:bodyPr wrap="square" rtlCol="0">
                <a:spAutoFit/>
              </a:bodyPr>
              <a:lstStyle/>
              <a:p>
                <a:pPr algn="ctr"/>
                <a:endParaRPr lang="en-US" sz="2400" b="1" u="sng" dirty="0" smtClean="0"/>
              </a:p>
              <a:p>
                <a:pPr algn="ctr"/>
                <a:endParaRPr lang="en-US" sz="2400" b="1" u="sng" dirty="0"/>
              </a:p>
              <a:p>
                <a:pPr algn="ctr"/>
                <a:r>
                  <a:rPr lang="en-US" sz="2400" b="1" u="sng" dirty="0" smtClean="0"/>
                  <a:t>R</a:t>
                </a:r>
                <a:r>
                  <a:rPr lang="en-US" sz="2400" b="1" dirty="0" smtClean="0"/>
                  <a:t>ead </a:t>
                </a:r>
                <a:r>
                  <a:rPr lang="en-US" sz="2400" b="1" u="sng" dirty="0" smtClean="0"/>
                  <a:t>A</a:t>
                </a:r>
                <a:r>
                  <a:rPr lang="en-US" sz="2400" b="1" dirty="0" smtClean="0"/>
                  <a:t>long</a:t>
                </a:r>
              </a:p>
              <a:p>
                <a:pPr algn="ctr"/>
                <a:endParaRPr lang="en-US" sz="1400" b="1" dirty="0"/>
              </a:p>
              <a:p>
                <a:pPr algn="ctr"/>
                <a:r>
                  <a:rPr lang="en-US" dirty="0" smtClean="0"/>
                  <a:t>Some scaffolding, as needed, for decoding, </a:t>
                </a:r>
                <a:r>
                  <a:rPr lang="en-US" dirty="0"/>
                  <a:t>fluency, vocabulary, and </a:t>
                </a:r>
                <a:r>
                  <a:rPr lang="en-US" dirty="0" smtClean="0"/>
                  <a:t>comprehension</a:t>
                </a:r>
              </a:p>
              <a:p>
                <a:pPr algn="ctr"/>
                <a:endParaRPr lang="en-US" dirty="0"/>
              </a:p>
              <a:p>
                <a:pPr algn="ctr"/>
                <a:endParaRPr lang="en-US" dirty="0" smtClean="0"/>
              </a:p>
              <a:p>
                <a:pPr algn="ctr"/>
                <a:endParaRPr lang="en-US" dirty="0"/>
              </a:p>
              <a:p>
                <a:pPr algn="ctr"/>
                <a:endParaRPr lang="en-US" dirty="0"/>
              </a:p>
            </p:txBody>
          </p:sp>
        </p:grpSp>
        <p:sp>
          <p:nvSpPr>
            <p:cNvPr id="21" name="TextBox 20"/>
            <p:cNvSpPr txBox="1"/>
            <p:nvPr/>
          </p:nvSpPr>
          <p:spPr>
            <a:xfrm>
              <a:off x="5867401" y="1725599"/>
              <a:ext cx="2095500" cy="3583440"/>
            </a:xfrm>
            <a:prstGeom prst="rect">
              <a:avLst/>
            </a:prstGeom>
            <a:solidFill>
              <a:schemeClr val="bg1">
                <a:lumMod val="95000"/>
                <a:alpha val="25000"/>
              </a:schemeClr>
            </a:solidFill>
          </p:spPr>
          <p:txBody>
            <a:bodyPr wrap="square" rtlCol="0">
              <a:spAutoFit/>
            </a:bodyPr>
            <a:lstStyle/>
            <a:p>
              <a:pPr algn="ctr"/>
              <a:endParaRPr lang="en-US" sz="2400" b="1" u="sng" dirty="0" smtClean="0"/>
            </a:p>
            <a:p>
              <a:pPr algn="ctr"/>
              <a:endParaRPr lang="en-US" sz="2400" b="1" u="sng" dirty="0"/>
            </a:p>
            <a:p>
              <a:pPr algn="ctr"/>
              <a:r>
                <a:rPr lang="en-US" sz="2400" b="1" u="sng" dirty="0" smtClean="0"/>
                <a:t>R</a:t>
              </a:r>
              <a:r>
                <a:rPr lang="en-US" sz="2400" b="1" dirty="0" smtClean="0"/>
                <a:t>ead </a:t>
              </a:r>
              <a:r>
                <a:rPr lang="en-US" sz="2400" b="1" u="sng" dirty="0" smtClean="0"/>
                <a:t>A</a:t>
              </a:r>
              <a:r>
                <a:rPr lang="en-US" sz="2400" b="1" dirty="0" smtClean="0"/>
                <a:t>lone</a:t>
              </a:r>
            </a:p>
            <a:p>
              <a:pPr algn="ctr"/>
              <a:endParaRPr lang="en-US" sz="1400" b="1" dirty="0"/>
            </a:p>
            <a:p>
              <a:pPr algn="ctr"/>
              <a:r>
                <a:rPr lang="en-US" dirty="0" smtClean="0"/>
                <a:t>Independent, autonomous reading</a:t>
              </a:r>
              <a:endParaRPr lang="en-US" dirty="0"/>
            </a:p>
            <a:p>
              <a:pPr algn="ctr"/>
              <a:endParaRPr lang="en-US" dirty="0" smtClean="0"/>
            </a:p>
            <a:p>
              <a:pPr algn="ctr"/>
              <a:r>
                <a:rPr lang="en-US" dirty="0" smtClean="0"/>
                <a:t>Little to no scaffolding</a:t>
              </a:r>
            </a:p>
            <a:p>
              <a:pPr algn="ctr"/>
              <a:endParaRPr lang="en-US" dirty="0" smtClean="0"/>
            </a:p>
            <a:p>
              <a:pPr algn="ctr"/>
              <a:endParaRPr lang="en-US" dirty="0" smtClean="0"/>
            </a:p>
            <a:p>
              <a:pPr algn="ctr"/>
              <a:endParaRPr lang="en-US" dirty="0"/>
            </a:p>
            <a:p>
              <a:pPr algn="ctr"/>
              <a:endParaRPr lang="en-US" dirty="0"/>
            </a:p>
          </p:txBody>
        </p:sp>
      </p:grpSp>
      <p:grpSp>
        <p:nvGrpSpPr>
          <p:cNvPr id="28" name="Group 27"/>
          <p:cNvGrpSpPr/>
          <p:nvPr/>
        </p:nvGrpSpPr>
        <p:grpSpPr>
          <a:xfrm>
            <a:off x="228599" y="1764817"/>
            <a:ext cx="762000" cy="3757164"/>
            <a:chOff x="228600" y="1583265"/>
            <a:chExt cx="762000" cy="3757164"/>
          </a:xfrm>
        </p:grpSpPr>
        <p:sp>
          <p:nvSpPr>
            <p:cNvPr id="12" name="Down Arrow 11"/>
            <p:cNvSpPr/>
            <p:nvPr/>
          </p:nvSpPr>
          <p:spPr>
            <a:xfrm rot="10800000">
              <a:off x="228600" y="1583265"/>
              <a:ext cx="762000" cy="3757164"/>
            </a:xfrm>
            <a:prstGeom prst="downArrow">
              <a:avLst/>
            </a:prstGeom>
            <a:gradFill flip="none" rotWithShape="1">
              <a:gsLst>
                <a:gs pos="0">
                  <a:srgbClr val="DDEBCF"/>
                </a:gs>
                <a:gs pos="50000">
                  <a:srgbClr val="9CB86E"/>
                </a:gs>
                <a:gs pos="100000">
                  <a:srgbClr val="156B13"/>
                </a:gs>
              </a:gsLst>
              <a:lin ang="5400000" scaled="1"/>
              <a:tileRect/>
            </a:gradFill>
            <a:ln>
              <a:solidFill>
                <a:schemeClr val="accent3">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scene3d>
                <a:camera prst="orthographicFront">
                  <a:rot lat="0" lon="0" rev="10800000"/>
                </a:camera>
                <a:lightRig rig="threePt" dir="t"/>
              </a:scene3d>
            </a:bodyPr>
            <a:lstStyle/>
            <a:p>
              <a:pPr algn="ctr"/>
              <a:endParaRPr lang="en-US" dirty="0"/>
            </a:p>
          </p:txBody>
        </p:sp>
        <p:sp>
          <p:nvSpPr>
            <p:cNvPr id="22" name="TextBox 21"/>
            <p:cNvSpPr txBox="1"/>
            <p:nvPr/>
          </p:nvSpPr>
          <p:spPr>
            <a:xfrm rot="16200000">
              <a:off x="-1020015" y="3492719"/>
              <a:ext cx="3259230" cy="369332"/>
            </a:xfrm>
            <a:prstGeom prst="rect">
              <a:avLst/>
            </a:prstGeom>
            <a:noFill/>
          </p:spPr>
          <p:txBody>
            <a:bodyPr wrap="square" rtlCol="0">
              <a:spAutoFit/>
            </a:bodyPr>
            <a:lstStyle/>
            <a:p>
              <a:pPr algn="ctr"/>
              <a:r>
                <a:rPr lang="en-US" b="1" spc="300" dirty="0" smtClean="0"/>
                <a:t>Teacher Scaffolding</a:t>
              </a:r>
              <a:endParaRPr lang="en-US" b="1" spc="300" dirty="0"/>
            </a:p>
          </p:txBody>
        </p:sp>
      </p:grpSp>
      <p:pic>
        <p:nvPicPr>
          <p:cNvPr id="24" name="Picture 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153400" y="5927165"/>
            <a:ext cx="768087" cy="672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5" name="TextBox 24"/>
          <p:cNvSpPr txBox="1"/>
          <p:nvPr/>
        </p:nvSpPr>
        <p:spPr>
          <a:xfrm>
            <a:off x="794265" y="5824744"/>
            <a:ext cx="7601971" cy="461665"/>
          </a:xfrm>
          <a:prstGeom prst="rect">
            <a:avLst/>
          </a:prstGeom>
          <a:noFill/>
        </p:spPr>
        <p:txBody>
          <a:bodyPr wrap="square" rtlCol="0">
            <a:spAutoFit/>
          </a:bodyPr>
          <a:lstStyle/>
          <a:p>
            <a:pPr algn="ctr"/>
            <a:r>
              <a:rPr lang="en-US" sz="2400" b="1" dirty="0" smtClean="0"/>
              <a:t>Gradual Release of Responsibility </a:t>
            </a:r>
            <a:r>
              <a:rPr lang="en-US" sz="2400" b="1" i="1" dirty="0" smtClean="0"/>
              <a:t>(I do, we do, you do)…</a:t>
            </a:r>
            <a:endParaRPr lang="en-US" sz="2400" b="1" i="1" dirty="0"/>
          </a:p>
        </p:txBody>
      </p:sp>
      <p:grpSp>
        <p:nvGrpSpPr>
          <p:cNvPr id="29" name="Group 28"/>
          <p:cNvGrpSpPr/>
          <p:nvPr/>
        </p:nvGrpSpPr>
        <p:grpSpPr>
          <a:xfrm>
            <a:off x="8111272" y="1784942"/>
            <a:ext cx="762000" cy="3810000"/>
            <a:chOff x="7638534" y="1676400"/>
            <a:chExt cx="762000" cy="3810000"/>
          </a:xfrm>
        </p:grpSpPr>
        <p:sp>
          <p:nvSpPr>
            <p:cNvPr id="13" name="Down Arrow 12"/>
            <p:cNvSpPr/>
            <p:nvPr/>
          </p:nvSpPr>
          <p:spPr>
            <a:xfrm>
              <a:off x="7638534" y="1676400"/>
              <a:ext cx="762000" cy="3810000"/>
            </a:xfrm>
            <a:prstGeom prst="downArrow">
              <a:avLst/>
            </a:prstGeom>
            <a:gradFill flip="none" rotWithShape="1">
              <a:gsLst>
                <a:gs pos="0">
                  <a:srgbClr val="5E9EFF"/>
                </a:gs>
                <a:gs pos="39999">
                  <a:srgbClr val="85C2FF"/>
                </a:gs>
                <a:gs pos="70000">
                  <a:srgbClr val="C4D6EB"/>
                </a:gs>
                <a:gs pos="100000">
                  <a:schemeClr val="bg1">
                    <a:lumMod val="95000"/>
                  </a:schemeClr>
                </a:gs>
              </a:gsLst>
              <a:lin ang="16200000" scaled="0"/>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TextBox 22"/>
            <p:cNvSpPr txBox="1"/>
            <p:nvPr/>
          </p:nvSpPr>
          <p:spPr>
            <a:xfrm rot="5400000">
              <a:off x="6244967" y="3315500"/>
              <a:ext cx="3549134" cy="369332"/>
            </a:xfrm>
            <a:prstGeom prst="rect">
              <a:avLst/>
            </a:prstGeom>
            <a:noFill/>
          </p:spPr>
          <p:txBody>
            <a:bodyPr wrap="square" rtlCol="0">
              <a:spAutoFit/>
            </a:bodyPr>
            <a:lstStyle/>
            <a:p>
              <a:pPr algn="ctr"/>
              <a:r>
                <a:rPr lang="en-US" b="1" spc="300" dirty="0" smtClean="0"/>
                <a:t>Student Autonomy</a:t>
              </a:r>
              <a:endParaRPr lang="en-US" b="1" spc="300" dirty="0"/>
            </a:p>
          </p:txBody>
        </p:sp>
      </p:grpSp>
    </p:spTree>
    <p:extLst>
      <p:ext uri="{BB962C8B-B14F-4D97-AF65-F5344CB8AC3E}">
        <p14:creationId xmlns:p14="http://schemas.microsoft.com/office/powerpoint/2010/main" val="3961888524"/>
      </p:ext>
    </p:extLst>
  </p:cSld>
  <p:clrMapOvr>
    <a:masterClrMapping/>
  </p:clrMapOvr>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txBox="1">
            <a:spLocks/>
          </p:cNvSpPr>
          <p:nvPr/>
        </p:nvSpPr>
        <p:spPr>
          <a:xfrm>
            <a:off x="0" y="76200"/>
            <a:ext cx="9144000" cy="1020762"/>
          </a:xfrm>
          <a:prstGeom prst="rect">
            <a:avLst/>
          </a:prstGeom>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US" sz="3600" b="1" dirty="0" smtClean="0">
                <a:solidFill>
                  <a:schemeClr val="accent3">
                    <a:lumMod val="75000"/>
                  </a:schemeClr>
                </a:solidFill>
              </a:rPr>
              <a:t>RA, RA, RA Reading! In Action</a:t>
            </a:r>
            <a:endParaRPr lang="en-US" sz="3600" b="1" dirty="0">
              <a:solidFill>
                <a:schemeClr val="accent3">
                  <a:lumMod val="75000"/>
                </a:schemeClr>
              </a:solidFill>
            </a:endParaRPr>
          </a:p>
        </p:txBody>
      </p:sp>
      <p:pic>
        <p:nvPicPr>
          <p:cNvPr id="3" name="Picture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71450" y="914400"/>
            <a:ext cx="8801100" cy="5867400"/>
          </a:xfrm>
          <a:prstGeom prst="rect">
            <a:avLst/>
          </a:prstGeom>
        </p:spPr>
      </p:pic>
    </p:spTree>
    <p:extLst>
      <p:ext uri="{BB962C8B-B14F-4D97-AF65-F5344CB8AC3E}">
        <p14:creationId xmlns:p14="http://schemas.microsoft.com/office/powerpoint/2010/main" val="11107576"/>
      </p:ext>
    </p:extLst>
  </p:cSld>
  <p:clrMapOvr>
    <a:masterClrMapping/>
  </p:clrMapOvr>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5301"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486400" y="2486312"/>
            <a:ext cx="2924175" cy="2493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5302" name="TextBox 1"/>
          <p:cNvSpPr txBox="1">
            <a:spLocks noChangeArrowheads="1"/>
          </p:cNvSpPr>
          <p:nvPr/>
        </p:nvSpPr>
        <p:spPr bwMode="auto">
          <a:xfrm>
            <a:off x="914400" y="2209800"/>
            <a:ext cx="4267200" cy="30469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eaLnBrk="1" hangingPunct="1"/>
            <a:r>
              <a:rPr lang="en-US" sz="2400" dirty="0">
                <a:latin typeface="+mn-lt"/>
              </a:rPr>
              <a:t>Based upon our examination of the Reader and Task Considerations, we have completed the third leg of the text complexity model and are now ready to recommend a final placement within a text complexity band.</a:t>
            </a:r>
          </a:p>
        </p:txBody>
      </p:sp>
      <p:sp>
        <p:nvSpPr>
          <p:cNvPr id="8" name="Title 2"/>
          <p:cNvSpPr txBox="1">
            <a:spLocks/>
          </p:cNvSpPr>
          <p:nvPr/>
        </p:nvSpPr>
        <p:spPr>
          <a:xfrm>
            <a:off x="0" y="0"/>
            <a:ext cx="7848600" cy="1285875"/>
          </a:xfrm>
          <a:prstGeom prst="rect">
            <a:avLst/>
          </a:prstGeom>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en-US" sz="3600" b="1" dirty="0" smtClean="0">
                <a:solidFill>
                  <a:schemeClr val="tx2"/>
                </a:solidFill>
                <a:ea typeface="Geneva"/>
                <a:cs typeface="Geneva"/>
              </a:rPr>
              <a:t> </a:t>
            </a:r>
            <a:r>
              <a:rPr lang="en-US" sz="3600" b="1" dirty="0" smtClean="0">
                <a:solidFill>
                  <a:schemeClr val="accent3">
                    <a:lumMod val="75000"/>
                  </a:schemeClr>
                </a:solidFill>
                <a:ea typeface="Geneva"/>
                <a:cs typeface="Geneva"/>
              </a:rPr>
              <a:t>Step 3: Reader and Task Considerations</a:t>
            </a:r>
            <a:endParaRPr lang="en-US" sz="3600" b="1" dirty="0">
              <a:solidFill>
                <a:schemeClr val="accent3">
                  <a:lumMod val="75000"/>
                </a:schemeClr>
              </a:solidFill>
              <a:ea typeface="Geneva"/>
              <a:cs typeface="Geneva"/>
            </a:endParaRPr>
          </a:p>
        </p:txBody>
      </p:sp>
      <p:pic>
        <p:nvPicPr>
          <p:cNvPr id="9" name="Picture 1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696200" y="83127"/>
            <a:ext cx="1270000" cy="1066800"/>
          </a:xfrm>
          <a:prstGeom prst="rect">
            <a:avLst/>
          </a:prstGeom>
          <a:noFill/>
          <a:ln w="9525">
            <a:no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081770273"/>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632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33400" y="2189163"/>
            <a:ext cx="3663950" cy="312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6325" name="TextBox 1"/>
          <p:cNvSpPr txBox="1">
            <a:spLocks noChangeArrowheads="1"/>
          </p:cNvSpPr>
          <p:nvPr/>
        </p:nvSpPr>
        <p:spPr bwMode="auto">
          <a:xfrm>
            <a:off x="0" y="1422255"/>
            <a:ext cx="9144000"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algn="ctr" eaLnBrk="1" hangingPunct="1"/>
            <a:r>
              <a:rPr lang="en-US" sz="3600" b="1" dirty="0">
                <a:solidFill>
                  <a:schemeClr val="accent3">
                    <a:lumMod val="75000"/>
                  </a:schemeClr>
                </a:solidFill>
                <a:latin typeface="+mj-lt"/>
                <a:ea typeface="Geneva"/>
                <a:cs typeface="Geneva"/>
              </a:rPr>
              <a:t>Step 4: Recommended Placement</a:t>
            </a:r>
            <a:endParaRPr lang="en-US" sz="3600" dirty="0">
              <a:solidFill>
                <a:schemeClr val="accent3">
                  <a:lumMod val="75000"/>
                </a:schemeClr>
              </a:solidFill>
              <a:latin typeface="+mj-lt"/>
            </a:endParaRPr>
          </a:p>
        </p:txBody>
      </p:sp>
      <p:sp>
        <p:nvSpPr>
          <p:cNvPr id="56326" name="TextBox 5"/>
          <p:cNvSpPr txBox="1">
            <a:spLocks noChangeArrowheads="1"/>
          </p:cNvSpPr>
          <p:nvPr/>
        </p:nvSpPr>
        <p:spPr bwMode="auto">
          <a:xfrm>
            <a:off x="4204277" y="2412435"/>
            <a:ext cx="4267200" cy="26776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eaLnBrk="1" hangingPunct="1"/>
            <a:r>
              <a:rPr lang="en-US" sz="2400" dirty="0">
                <a:latin typeface="+mn-lt"/>
              </a:rPr>
              <a:t>After reflecting upon all three legs of the text complexity model we can make a final recommendation of placement within a text and begin to document our thinking for future reference.</a:t>
            </a:r>
          </a:p>
        </p:txBody>
      </p:sp>
    </p:spTree>
    <p:extLst>
      <p:ext uri="{BB962C8B-B14F-4D97-AF65-F5344CB8AC3E}">
        <p14:creationId xmlns:p14="http://schemas.microsoft.com/office/powerpoint/2010/main" val="614884195"/>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Title 2"/>
          <p:cNvSpPr>
            <a:spLocks noGrp="1"/>
          </p:cNvSpPr>
          <p:nvPr>
            <p:ph type="title"/>
          </p:nvPr>
        </p:nvSpPr>
        <p:spPr>
          <a:xfrm>
            <a:off x="0" y="0"/>
            <a:ext cx="7723764" cy="1285875"/>
          </a:xfrm>
        </p:spPr>
        <p:txBody>
          <a:bodyPr>
            <a:normAutofit fontScale="90000"/>
          </a:bodyPr>
          <a:lstStyle/>
          <a:p>
            <a:r>
              <a:rPr lang="en-US" b="1" dirty="0" smtClean="0">
                <a:ea typeface="Geneva"/>
                <a:cs typeface="Geneva"/>
              </a:rPr>
              <a:t>	</a:t>
            </a:r>
            <a:r>
              <a:rPr lang="en-US" sz="4000" b="1" dirty="0" smtClean="0">
                <a:solidFill>
                  <a:schemeClr val="accent3">
                    <a:lumMod val="75000"/>
                  </a:schemeClr>
                </a:solidFill>
                <a:ea typeface="Geneva"/>
                <a:cs typeface="Geneva"/>
              </a:rPr>
              <a:t>Step 4: Recommended Placement</a:t>
            </a:r>
          </a:p>
        </p:txBody>
      </p:sp>
      <p:pic>
        <p:nvPicPr>
          <p:cNvPr id="57348"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723764" y="152400"/>
            <a:ext cx="1165225" cy="993775"/>
          </a:xfrm>
          <a:prstGeom prst="rect">
            <a:avLst/>
          </a:prstGeom>
          <a:noFill/>
          <a:ln w="9525">
            <a:noFill/>
            <a:miter lim="800000"/>
            <a:headEnd/>
            <a:tailEnd/>
          </a:ln>
          <a:extLst>
            <a:ext uri="{909E8E84-426E-40DD-AFC4-6F175D3DCCD1}">
              <a14:hiddenFill xmlns:a14="http://schemas.microsoft.com/office/drawing/2010/main">
                <a:solidFill>
                  <a:srgbClr val="FFFFFF"/>
                </a:solidFill>
              </a14:hiddenFill>
            </a:ext>
          </a:extLst>
        </p:spPr>
      </p:pic>
      <p:pic>
        <p:nvPicPr>
          <p:cNvPr id="57349" name="Picture 2" descr="Mockingbirdfirst.JPG">
            <a:hlinkClick r:id="rId4"/>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54013" y="1503363"/>
            <a:ext cx="1676400" cy="24717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TextBox 1"/>
          <p:cNvSpPr txBox="1">
            <a:spLocks noChangeArrowheads="1"/>
          </p:cNvSpPr>
          <p:nvPr/>
        </p:nvSpPr>
        <p:spPr bwMode="auto">
          <a:xfrm>
            <a:off x="2279650" y="1676400"/>
            <a:ext cx="2286000"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eaLnBrk="1" hangingPunct="1"/>
            <a:r>
              <a:rPr lang="en-US"/>
              <a:t>Lexile Text Measure: </a:t>
            </a:r>
          </a:p>
        </p:txBody>
      </p:sp>
      <p:sp>
        <p:nvSpPr>
          <p:cNvPr id="8" name="TextBox 2"/>
          <p:cNvSpPr txBox="1">
            <a:spLocks noChangeArrowheads="1"/>
          </p:cNvSpPr>
          <p:nvPr/>
        </p:nvSpPr>
        <p:spPr bwMode="auto">
          <a:xfrm>
            <a:off x="2292350" y="2366963"/>
            <a:ext cx="2057400"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eaLnBrk="1" hangingPunct="1"/>
            <a:r>
              <a:rPr lang="en-US"/>
              <a:t>ATOS Book Level:</a:t>
            </a:r>
          </a:p>
        </p:txBody>
      </p:sp>
      <p:sp>
        <p:nvSpPr>
          <p:cNvPr id="9" name="TextBox 3"/>
          <p:cNvSpPr txBox="1">
            <a:spLocks noChangeArrowheads="1"/>
          </p:cNvSpPr>
          <p:nvPr/>
        </p:nvSpPr>
        <p:spPr bwMode="auto">
          <a:xfrm>
            <a:off x="4572000" y="1600200"/>
            <a:ext cx="1295400" cy="522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eaLnBrk="1" hangingPunct="1"/>
            <a:r>
              <a:rPr lang="en-US" sz="2800" b="1">
                <a:solidFill>
                  <a:srgbClr val="C00000"/>
                </a:solidFill>
              </a:rPr>
              <a:t>870L</a:t>
            </a:r>
          </a:p>
        </p:txBody>
      </p:sp>
      <p:sp>
        <p:nvSpPr>
          <p:cNvPr id="10" name="TextBox 9"/>
          <p:cNvSpPr txBox="1">
            <a:spLocks noChangeArrowheads="1"/>
          </p:cNvSpPr>
          <p:nvPr/>
        </p:nvSpPr>
        <p:spPr bwMode="auto">
          <a:xfrm>
            <a:off x="4565650" y="2290763"/>
            <a:ext cx="1295400" cy="522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eaLnBrk="1" hangingPunct="1"/>
            <a:r>
              <a:rPr lang="en-US" sz="2800" b="1">
                <a:solidFill>
                  <a:srgbClr val="C00000"/>
                </a:solidFill>
              </a:rPr>
              <a:t>5.6</a:t>
            </a:r>
          </a:p>
        </p:txBody>
      </p:sp>
      <p:pic>
        <p:nvPicPr>
          <p:cNvPr id="11" name="Picture 10"/>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6199188" y="1503363"/>
            <a:ext cx="2633662" cy="1892300"/>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2" name="Oval 11"/>
          <p:cNvSpPr>
            <a:spLocks noChangeArrowheads="1"/>
          </p:cNvSpPr>
          <p:nvPr/>
        </p:nvSpPr>
        <p:spPr bwMode="auto">
          <a:xfrm>
            <a:off x="6332538" y="2551113"/>
            <a:ext cx="2325687" cy="133350"/>
          </a:xfrm>
          <a:prstGeom prst="ellipse">
            <a:avLst/>
          </a:prstGeom>
          <a:noFill/>
          <a:ln w="50800" algn="ctr">
            <a:solidFill>
              <a:srgbClr val="0000FF"/>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pPr algn="ctr"/>
            <a:endParaRPr lang="en-US"/>
          </a:p>
        </p:txBody>
      </p:sp>
      <p:pic>
        <p:nvPicPr>
          <p:cNvPr id="13" name="Picture 12"/>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3290888" y="4471988"/>
            <a:ext cx="2633662" cy="1892300"/>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4" name="Oval 13"/>
          <p:cNvSpPr>
            <a:spLocks noChangeArrowheads="1"/>
          </p:cNvSpPr>
          <p:nvPr/>
        </p:nvSpPr>
        <p:spPr bwMode="auto">
          <a:xfrm>
            <a:off x="3444875" y="5715000"/>
            <a:ext cx="2325688" cy="209550"/>
          </a:xfrm>
          <a:prstGeom prst="ellipse">
            <a:avLst/>
          </a:prstGeom>
          <a:noFill/>
          <a:ln w="50800" algn="ctr">
            <a:solidFill>
              <a:srgbClr val="00B050"/>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pPr algn="ctr"/>
            <a:endParaRPr lang="en-US"/>
          </a:p>
        </p:txBody>
      </p:sp>
      <p:pic>
        <p:nvPicPr>
          <p:cNvPr id="16" name="Picture 5"/>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6553200" y="3733800"/>
            <a:ext cx="1677988" cy="2266950"/>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7"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711575" y="3048000"/>
            <a:ext cx="1165225" cy="993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8" name="Picture 2"/>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685800" y="4493294"/>
            <a:ext cx="2433926" cy="1849687"/>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959021084"/>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564063" y="2819400"/>
            <a:ext cx="3275012" cy="3408363"/>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8374" name="Picture 2" descr="Mockingbirdfirst.JPG">
            <a:hlinkClick r:id="rId4"/>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62000" y="2133600"/>
            <a:ext cx="2311400" cy="3408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Oval 7"/>
          <p:cNvSpPr>
            <a:spLocks noChangeArrowheads="1"/>
          </p:cNvSpPr>
          <p:nvPr/>
        </p:nvSpPr>
        <p:spPr bwMode="auto">
          <a:xfrm>
            <a:off x="4419600" y="5329238"/>
            <a:ext cx="3733800" cy="425450"/>
          </a:xfrm>
          <a:prstGeom prst="ellipse">
            <a:avLst/>
          </a:prstGeom>
          <a:noFill/>
          <a:ln w="50800" algn="ctr">
            <a:solidFill>
              <a:srgbClr val="0000FF"/>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pPr algn="ctr"/>
            <a:endParaRPr lang="en-US"/>
          </a:p>
        </p:txBody>
      </p:sp>
      <p:sp>
        <p:nvSpPr>
          <p:cNvPr id="58376" name="TextBox 8"/>
          <p:cNvSpPr txBox="1">
            <a:spLocks noChangeArrowheads="1"/>
          </p:cNvSpPr>
          <p:nvPr/>
        </p:nvSpPr>
        <p:spPr bwMode="auto">
          <a:xfrm>
            <a:off x="3325813" y="1524000"/>
            <a:ext cx="5665787" cy="1200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eaLnBrk="1" hangingPunct="1"/>
            <a:r>
              <a:rPr lang="en-US" sz="2400" dirty="0">
                <a:latin typeface="+mn-lt"/>
              </a:rPr>
              <a:t>Based upon all the information—all three legs of the model—the final recommendation for </a:t>
            </a:r>
            <a:r>
              <a:rPr lang="en-US" sz="2400" i="1" dirty="0">
                <a:latin typeface="+mn-lt"/>
              </a:rPr>
              <a:t>To Kill a </a:t>
            </a:r>
            <a:r>
              <a:rPr lang="en-US" sz="2400" i="1" dirty="0" smtClean="0">
                <a:latin typeface="+mn-lt"/>
              </a:rPr>
              <a:t>Mockingbird</a:t>
            </a:r>
            <a:r>
              <a:rPr lang="en-US" sz="2400" dirty="0" smtClean="0">
                <a:latin typeface="+mn-lt"/>
              </a:rPr>
              <a:t>…</a:t>
            </a:r>
            <a:endParaRPr lang="en-US" sz="2400" dirty="0">
              <a:latin typeface="+mn-lt"/>
            </a:endParaRPr>
          </a:p>
        </p:txBody>
      </p:sp>
      <p:sp>
        <p:nvSpPr>
          <p:cNvPr id="10" name="Title 2"/>
          <p:cNvSpPr txBox="1">
            <a:spLocks/>
          </p:cNvSpPr>
          <p:nvPr/>
        </p:nvSpPr>
        <p:spPr>
          <a:xfrm>
            <a:off x="-1" y="0"/>
            <a:ext cx="8153401" cy="1285875"/>
          </a:xfrm>
          <a:prstGeom prst="rect">
            <a:avLst/>
          </a:prstGeom>
        </p:spPr>
        <p:txBody>
          <a:bodyPr vert="horz" lIns="91440" tIns="45720" rIns="91440" bIns="45720" rtlCol="0" anchor="ctr">
            <a:normAutofit fontScale="97500"/>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US" b="1" dirty="0" smtClean="0">
                <a:ea typeface="Geneva"/>
                <a:cs typeface="Geneva"/>
              </a:rPr>
              <a:t>	</a:t>
            </a:r>
            <a:r>
              <a:rPr lang="en-US" sz="3700" b="1" dirty="0" smtClean="0">
                <a:solidFill>
                  <a:schemeClr val="accent3">
                    <a:lumMod val="75000"/>
                  </a:schemeClr>
                </a:solidFill>
                <a:ea typeface="Geneva"/>
                <a:cs typeface="Geneva"/>
              </a:rPr>
              <a:t>Step 4: Recommended Placement</a:t>
            </a:r>
            <a:endParaRPr lang="en-US" sz="3700" b="1" dirty="0">
              <a:solidFill>
                <a:schemeClr val="accent3">
                  <a:lumMod val="75000"/>
                </a:schemeClr>
              </a:solidFill>
              <a:ea typeface="Geneva"/>
              <a:cs typeface="Geneva"/>
            </a:endParaRPr>
          </a:p>
        </p:txBody>
      </p:sp>
      <p:pic>
        <p:nvPicPr>
          <p:cNvPr id="11" name="Picture 2"/>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7723764" y="152400"/>
            <a:ext cx="1165225" cy="993775"/>
          </a:xfrm>
          <a:prstGeom prst="rect">
            <a:avLst/>
          </a:prstGeom>
          <a:noFill/>
          <a:ln w="9525">
            <a:noFill/>
            <a:miter lim="800000"/>
            <a:headEnd/>
            <a:tailEnd/>
          </a:ln>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8516157"/>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9397"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970213" y="1524000"/>
            <a:ext cx="6143625" cy="26289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9398"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933700" y="4173538"/>
            <a:ext cx="6153150" cy="23431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9" name="Oval 8"/>
          <p:cNvSpPr>
            <a:spLocks noChangeArrowheads="1"/>
          </p:cNvSpPr>
          <p:nvPr/>
        </p:nvSpPr>
        <p:spPr bwMode="auto">
          <a:xfrm>
            <a:off x="2511425" y="1371600"/>
            <a:ext cx="6602413" cy="501650"/>
          </a:xfrm>
          <a:prstGeom prst="ellipse">
            <a:avLst/>
          </a:prstGeom>
          <a:noFill/>
          <a:ln w="50800" algn="ctr">
            <a:solidFill>
              <a:srgbClr val="0000FF"/>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pPr algn="ctr"/>
            <a:endParaRPr lang="en-US"/>
          </a:p>
        </p:txBody>
      </p:sp>
      <p:sp>
        <p:nvSpPr>
          <p:cNvPr id="10" name="Oval 9"/>
          <p:cNvSpPr>
            <a:spLocks noChangeArrowheads="1"/>
          </p:cNvSpPr>
          <p:nvPr/>
        </p:nvSpPr>
        <p:spPr bwMode="auto">
          <a:xfrm>
            <a:off x="2900363" y="5094288"/>
            <a:ext cx="6243637" cy="501650"/>
          </a:xfrm>
          <a:prstGeom prst="ellipse">
            <a:avLst/>
          </a:prstGeom>
          <a:noFill/>
          <a:ln w="50800" algn="ctr">
            <a:solidFill>
              <a:srgbClr val="FF0000"/>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pPr algn="ctr"/>
            <a:endParaRPr lang="en-US"/>
          </a:p>
        </p:txBody>
      </p:sp>
      <p:sp>
        <p:nvSpPr>
          <p:cNvPr id="59401" name="TextBox 10"/>
          <p:cNvSpPr txBox="1">
            <a:spLocks noChangeArrowheads="1"/>
          </p:cNvSpPr>
          <p:nvPr/>
        </p:nvSpPr>
        <p:spPr bwMode="auto">
          <a:xfrm>
            <a:off x="431800" y="2244725"/>
            <a:ext cx="2559050" cy="34163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eaLnBrk="1" hangingPunct="1"/>
            <a:r>
              <a:rPr lang="en-US" sz="2400" b="1" dirty="0">
                <a:solidFill>
                  <a:schemeClr val="tx2"/>
                </a:solidFill>
                <a:latin typeface="+mn-lt"/>
              </a:rPr>
              <a:t>In this instance, Appendix B</a:t>
            </a:r>
          </a:p>
          <a:p>
            <a:pPr eaLnBrk="1" hangingPunct="1"/>
            <a:r>
              <a:rPr lang="en-US" sz="2400" b="1" dirty="0">
                <a:solidFill>
                  <a:schemeClr val="tx2"/>
                </a:solidFill>
                <a:latin typeface="+mn-lt"/>
              </a:rPr>
              <a:t>confirms our evaluation of the novel. </a:t>
            </a:r>
            <a:r>
              <a:rPr lang="en-US" sz="2400" b="1" i="1" dirty="0">
                <a:solidFill>
                  <a:schemeClr val="tx2"/>
                </a:solidFill>
                <a:latin typeface="+mn-lt"/>
              </a:rPr>
              <a:t>To Kill a Mockingbird </a:t>
            </a:r>
            <a:r>
              <a:rPr lang="en-US" sz="2400" b="1" dirty="0">
                <a:solidFill>
                  <a:schemeClr val="tx2"/>
                </a:solidFill>
                <a:latin typeface="+mn-lt"/>
              </a:rPr>
              <a:t>is placed within the grade 9-10 text complexity band.</a:t>
            </a:r>
          </a:p>
        </p:txBody>
      </p:sp>
      <p:sp>
        <p:nvSpPr>
          <p:cNvPr id="11" name="Title 2"/>
          <p:cNvSpPr>
            <a:spLocks noGrp="1"/>
          </p:cNvSpPr>
          <p:nvPr>
            <p:ph type="title"/>
          </p:nvPr>
        </p:nvSpPr>
        <p:spPr>
          <a:xfrm>
            <a:off x="0" y="0"/>
            <a:ext cx="7723764" cy="1285875"/>
          </a:xfrm>
        </p:spPr>
        <p:txBody>
          <a:bodyPr>
            <a:normAutofit fontScale="90000"/>
          </a:bodyPr>
          <a:lstStyle/>
          <a:p>
            <a:r>
              <a:rPr lang="en-US" b="1" dirty="0" smtClean="0">
                <a:ea typeface="Geneva"/>
                <a:cs typeface="Geneva"/>
              </a:rPr>
              <a:t>	</a:t>
            </a:r>
            <a:r>
              <a:rPr lang="en-US" sz="4000" b="1" dirty="0" smtClean="0">
                <a:solidFill>
                  <a:schemeClr val="accent3">
                    <a:lumMod val="75000"/>
                  </a:schemeClr>
                </a:solidFill>
                <a:ea typeface="Geneva"/>
                <a:cs typeface="Geneva"/>
              </a:rPr>
              <a:t>Step 4: Recommended Placement</a:t>
            </a:r>
          </a:p>
        </p:txBody>
      </p:sp>
      <p:pic>
        <p:nvPicPr>
          <p:cNvPr id="12" name="Picture 2"/>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7723764" y="152400"/>
            <a:ext cx="1165225" cy="993775"/>
          </a:xfrm>
          <a:prstGeom prst="rect">
            <a:avLst/>
          </a:prstGeom>
          <a:noFill/>
          <a:ln w="9525">
            <a:noFill/>
            <a:miter lim="800000"/>
            <a:headEnd/>
            <a:tailEnd/>
          </a:ln>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69773736"/>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0" grpId="0" animBg="1"/>
    </p:bld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21" name="TextBox 2"/>
          <p:cNvSpPr txBox="1">
            <a:spLocks noChangeArrowheads="1"/>
          </p:cNvSpPr>
          <p:nvPr/>
        </p:nvSpPr>
        <p:spPr bwMode="auto">
          <a:xfrm>
            <a:off x="381000" y="1295400"/>
            <a:ext cx="4800600" cy="4924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algn="ctr" eaLnBrk="1" hangingPunct="1"/>
            <a:r>
              <a:rPr lang="en-US" sz="2400" b="1" dirty="0">
                <a:solidFill>
                  <a:srgbClr val="0070C0"/>
                </a:solidFill>
                <a:latin typeface="+mn-lt"/>
                <a:ea typeface="Geneva"/>
                <a:cs typeface="Geneva"/>
              </a:rPr>
              <a:t>Template for Text Complexity Analysis and Recommended Placement Form:</a:t>
            </a:r>
          </a:p>
          <a:p>
            <a:pPr algn="ctr" eaLnBrk="1" hangingPunct="1"/>
            <a:r>
              <a:rPr lang="en-US" sz="1400" b="1" dirty="0">
                <a:solidFill>
                  <a:srgbClr val="0070C0"/>
                </a:solidFill>
                <a:ea typeface="Geneva"/>
                <a:cs typeface="Geneva"/>
              </a:rPr>
              <a:t> </a:t>
            </a:r>
            <a:endParaRPr lang="en-US" sz="1400" dirty="0">
              <a:ea typeface="Geneva"/>
              <a:cs typeface="Geneva"/>
            </a:endParaRPr>
          </a:p>
          <a:p>
            <a:pPr eaLnBrk="1" hangingPunct="1"/>
            <a:r>
              <a:rPr lang="en-US" sz="2400" dirty="0">
                <a:latin typeface="+mn-lt"/>
                <a:ea typeface="Geneva"/>
                <a:cs typeface="Geneva"/>
              </a:rPr>
              <a:t>The one-page template provides an opportunity to record the thinking involved in recommending the placement of a specific text into a text complexity band.</a:t>
            </a:r>
          </a:p>
          <a:p>
            <a:pPr eaLnBrk="1" hangingPunct="1"/>
            <a:endParaRPr lang="en-US" sz="800" dirty="0">
              <a:latin typeface="+mn-lt"/>
            </a:endParaRPr>
          </a:p>
          <a:p>
            <a:pPr eaLnBrk="1" hangingPunct="1"/>
            <a:r>
              <a:rPr lang="en-US" sz="2400" dirty="0">
                <a:latin typeface="+mn-lt"/>
              </a:rPr>
              <a:t>Keeping a record of such analysis and thinking might be useful documentation in the case that any questions arise in the future.</a:t>
            </a:r>
          </a:p>
        </p:txBody>
      </p:sp>
      <p:sp>
        <p:nvSpPr>
          <p:cNvPr id="8" name="Title 2"/>
          <p:cNvSpPr>
            <a:spLocks noGrp="1"/>
          </p:cNvSpPr>
          <p:nvPr>
            <p:ph type="title"/>
          </p:nvPr>
        </p:nvSpPr>
        <p:spPr>
          <a:xfrm>
            <a:off x="0" y="0"/>
            <a:ext cx="7723764" cy="1285875"/>
          </a:xfrm>
        </p:spPr>
        <p:txBody>
          <a:bodyPr>
            <a:normAutofit fontScale="90000"/>
          </a:bodyPr>
          <a:lstStyle/>
          <a:p>
            <a:r>
              <a:rPr lang="en-US" b="1" dirty="0" smtClean="0">
                <a:ea typeface="Geneva"/>
                <a:cs typeface="Geneva"/>
              </a:rPr>
              <a:t>	</a:t>
            </a:r>
            <a:r>
              <a:rPr lang="en-US" sz="4000" b="1" dirty="0" smtClean="0">
                <a:solidFill>
                  <a:schemeClr val="accent3">
                    <a:lumMod val="75000"/>
                  </a:schemeClr>
                </a:solidFill>
                <a:ea typeface="Geneva"/>
                <a:cs typeface="Geneva"/>
              </a:rPr>
              <a:t>Step 4: Recommended Placement</a:t>
            </a:r>
          </a:p>
        </p:txBody>
      </p:sp>
      <p:pic>
        <p:nvPicPr>
          <p:cNvPr id="9"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723764" y="152400"/>
            <a:ext cx="1165225" cy="993775"/>
          </a:xfrm>
          <a:prstGeom prst="rect">
            <a:avLst/>
          </a:prstGeom>
          <a:noFill/>
          <a:ln w="9525">
            <a:noFill/>
            <a:miter lim="800000"/>
            <a:headEnd/>
            <a:tailEnd/>
          </a:ln>
          <a:extLst>
            <a:ext uri="{909E8E84-426E-40DD-AFC4-6F175D3DCCD1}">
              <a14:hiddenFill xmlns:a14="http://schemas.microsoft.com/office/drawing/2010/main">
                <a:solidFill>
                  <a:srgbClr val="FFFFFF"/>
                </a:solidFill>
              </a14:hiddenFill>
            </a:ext>
          </a:extLst>
        </p:spPr>
      </p:pic>
      <p:pic>
        <p:nvPicPr>
          <p:cNvPr id="26626"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254119" y="2488405"/>
            <a:ext cx="3637329" cy="2769395"/>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387377671"/>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650"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3855" y="22510"/>
            <a:ext cx="9130145" cy="683548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68886328"/>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4636" y="-1"/>
            <a:ext cx="9109364" cy="69215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540345664"/>
      </p:ext>
    </p:extLst>
  </p:cSld>
  <p:clrMapOvr>
    <a:masterClrMapping/>
  </p:clrMapOvr>
  <p:timing>
    <p:tnLst>
      <p:par>
        <p:cTn id="1" dur="indefinite" restart="never" nodeType="tmRoot"/>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2"/>
          <p:cNvSpPr>
            <a:spLocks noGrp="1"/>
          </p:cNvSpPr>
          <p:nvPr>
            <p:ph idx="1"/>
          </p:nvPr>
        </p:nvSpPr>
        <p:spPr>
          <a:xfrm>
            <a:off x="457200" y="1295400"/>
            <a:ext cx="8229600" cy="4830763"/>
          </a:xfrm>
        </p:spPr>
        <p:txBody>
          <a:bodyPr>
            <a:normAutofit/>
          </a:bodyPr>
          <a:lstStyle/>
          <a:p>
            <a:pPr marL="0" indent="0" algn="ctr">
              <a:buNone/>
            </a:pPr>
            <a:r>
              <a:rPr lang="en-US" sz="3600" b="1" dirty="0" smtClean="0">
                <a:solidFill>
                  <a:schemeClr val="tx2"/>
                </a:solidFill>
              </a:rPr>
              <a:t>Activity #6: Your Turn!</a:t>
            </a:r>
            <a:endParaRPr lang="en-US" sz="3600" b="1" dirty="0">
              <a:solidFill>
                <a:schemeClr val="tx2"/>
              </a:solidFill>
            </a:endParaRPr>
          </a:p>
          <a:p>
            <a:pPr marL="0" indent="0">
              <a:buNone/>
            </a:pPr>
            <a:r>
              <a:rPr lang="en-US" sz="2800" dirty="0" smtClean="0"/>
              <a:t>As a small group…</a:t>
            </a:r>
          </a:p>
          <a:p>
            <a:r>
              <a:rPr lang="en-US" sz="2800" dirty="0" smtClean="0"/>
              <a:t>Choose one of the two texts we have analyzed today.</a:t>
            </a:r>
          </a:p>
          <a:p>
            <a:r>
              <a:rPr lang="en-US" sz="2800" dirty="0" smtClean="0"/>
              <a:t>Begin documenting a rationale for the recommended placement of that text on the recommended placement template.</a:t>
            </a:r>
            <a:endParaRPr lang="en-US" dirty="0" smtClean="0"/>
          </a:p>
          <a:p>
            <a:endParaRPr lang="en-US" sz="2800" dirty="0"/>
          </a:p>
          <a:p>
            <a:pPr marL="0" indent="0" algn="ctr">
              <a:buNone/>
            </a:pPr>
            <a:r>
              <a:rPr lang="en-US" sz="2800" dirty="0" smtClean="0">
                <a:solidFill>
                  <a:schemeClr val="tx2">
                    <a:lumMod val="75000"/>
                  </a:schemeClr>
                </a:solidFill>
              </a:rPr>
              <a:t>You will be sharing your recommended placement form  with the larger group in the next activity!</a:t>
            </a:r>
            <a:endParaRPr lang="en-US" sz="2800" dirty="0">
              <a:solidFill>
                <a:schemeClr val="tx2">
                  <a:lumMod val="75000"/>
                </a:schemeClr>
              </a:solidFill>
            </a:endParaRPr>
          </a:p>
        </p:txBody>
      </p:sp>
      <p:sp>
        <p:nvSpPr>
          <p:cNvPr id="7" name="Title 2"/>
          <p:cNvSpPr>
            <a:spLocks noGrp="1"/>
          </p:cNvSpPr>
          <p:nvPr>
            <p:ph type="title"/>
          </p:nvPr>
        </p:nvSpPr>
        <p:spPr>
          <a:xfrm>
            <a:off x="0" y="0"/>
            <a:ext cx="7723764" cy="1285875"/>
          </a:xfrm>
        </p:spPr>
        <p:txBody>
          <a:bodyPr>
            <a:normAutofit fontScale="90000"/>
          </a:bodyPr>
          <a:lstStyle/>
          <a:p>
            <a:r>
              <a:rPr lang="en-US" b="1" dirty="0" smtClean="0">
                <a:ea typeface="Geneva"/>
                <a:cs typeface="Geneva"/>
              </a:rPr>
              <a:t>	</a:t>
            </a:r>
            <a:r>
              <a:rPr lang="en-US" sz="4000" b="1" dirty="0" smtClean="0">
                <a:solidFill>
                  <a:schemeClr val="accent3">
                    <a:lumMod val="75000"/>
                  </a:schemeClr>
                </a:solidFill>
                <a:ea typeface="Geneva"/>
                <a:cs typeface="Geneva"/>
              </a:rPr>
              <a:t>Step 4: Recommended Placement</a:t>
            </a:r>
          </a:p>
        </p:txBody>
      </p:sp>
      <p:pic>
        <p:nvPicPr>
          <p:cNvPr id="8"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723764" y="152400"/>
            <a:ext cx="1165225" cy="993775"/>
          </a:xfrm>
          <a:prstGeom prst="rect">
            <a:avLst/>
          </a:prstGeom>
          <a:noFill/>
          <a:ln w="9525">
            <a:noFill/>
            <a:miter lim="800000"/>
            <a:headEnd/>
            <a:tailEnd/>
          </a:ln>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70200306"/>
      </p:ext>
    </p:extLst>
  </p:cSld>
  <p:clrMapOvr>
    <a:masterClrMapping/>
  </p:clrMapOvr>
  <p:timing>
    <p:tnLst>
      <p:par>
        <p:cTn id="1" dur="indefinite" restart="never" nodeType="tmRoot"/>
      </p:par>
    </p:tn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92991" y="1371600"/>
            <a:ext cx="8229600" cy="3733800"/>
          </a:xfrm>
        </p:spPr>
        <p:txBody>
          <a:bodyPr/>
          <a:lstStyle/>
          <a:p>
            <a:pPr marL="0" indent="0" algn="ctr">
              <a:buNone/>
            </a:pPr>
            <a:r>
              <a:rPr lang="en-US" sz="3600" b="1" dirty="0" smtClean="0">
                <a:solidFill>
                  <a:schemeClr val="tx2"/>
                </a:solidFill>
              </a:rPr>
              <a:t>Activity #7: Gallery Walk!</a:t>
            </a:r>
          </a:p>
          <a:p>
            <a:pPr marL="0" indent="0" algn="ctr">
              <a:buNone/>
            </a:pPr>
            <a:endParaRPr lang="en-US" sz="1800" b="1" dirty="0">
              <a:solidFill>
                <a:schemeClr val="tx2"/>
              </a:solidFill>
            </a:endParaRPr>
          </a:p>
          <a:p>
            <a:pPr marL="0" indent="0" algn="ctr">
              <a:buNone/>
            </a:pPr>
            <a:r>
              <a:rPr lang="en-US" sz="2800" dirty="0" smtClean="0"/>
              <a:t>After displaying your recommended placement forms for the larger group, tour the room and review the work of other groups.</a:t>
            </a:r>
          </a:p>
          <a:p>
            <a:pPr marL="0" indent="0" algn="ctr">
              <a:buNone/>
            </a:pPr>
            <a:endParaRPr lang="en-US" sz="1800" dirty="0"/>
          </a:p>
          <a:p>
            <a:pPr marL="0" indent="0" algn="ctr">
              <a:buNone/>
            </a:pPr>
            <a:r>
              <a:rPr lang="en-US" sz="2800" dirty="0" smtClean="0">
                <a:solidFill>
                  <a:schemeClr val="tx2">
                    <a:lumMod val="75000"/>
                  </a:schemeClr>
                </a:solidFill>
              </a:rPr>
              <a:t>Place a sticky note on those forms that display very similar results to your own.</a:t>
            </a:r>
            <a:endParaRPr lang="en-US" sz="2800" dirty="0">
              <a:solidFill>
                <a:schemeClr val="tx2">
                  <a:lumMod val="75000"/>
                </a:schemeClr>
              </a:solidFill>
            </a:endParaRPr>
          </a:p>
        </p:txBody>
      </p:sp>
      <p:sp>
        <p:nvSpPr>
          <p:cNvPr id="7" name="Title 2"/>
          <p:cNvSpPr>
            <a:spLocks noGrp="1"/>
          </p:cNvSpPr>
          <p:nvPr>
            <p:ph type="title"/>
          </p:nvPr>
        </p:nvSpPr>
        <p:spPr>
          <a:xfrm>
            <a:off x="0" y="0"/>
            <a:ext cx="7723764" cy="1285875"/>
          </a:xfrm>
        </p:spPr>
        <p:txBody>
          <a:bodyPr>
            <a:normAutofit fontScale="90000"/>
          </a:bodyPr>
          <a:lstStyle/>
          <a:p>
            <a:r>
              <a:rPr lang="en-US" b="1" dirty="0" smtClean="0">
                <a:ea typeface="Geneva"/>
                <a:cs typeface="Geneva"/>
              </a:rPr>
              <a:t>	</a:t>
            </a:r>
            <a:r>
              <a:rPr lang="en-US" sz="4000" b="1" dirty="0" smtClean="0">
                <a:solidFill>
                  <a:schemeClr val="accent3">
                    <a:lumMod val="75000"/>
                  </a:schemeClr>
                </a:solidFill>
                <a:ea typeface="Geneva"/>
                <a:cs typeface="Geneva"/>
              </a:rPr>
              <a:t>Step 4: Recommended Placement</a:t>
            </a:r>
          </a:p>
        </p:txBody>
      </p:sp>
      <p:pic>
        <p:nvPicPr>
          <p:cNvPr id="8"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723764" y="152400"/>
            <a:ext cx="1165225" cy="993775"/>
          </a:xfrm>
          <a:prstGeom prst="rect">
            <a:avLst/>
          </a:prstGeom>
          <a:noFill/>
          <a:ln w="9525">
            <a:noFill/>
            <a:miter lim="800000"/>
            <a:headEnd/>
            <a:tailEnd/>
          </a:ln>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40588205"/>
      </p:ext>
    </p:extLst>
  </p:cSld>
  <p:clrMapOvr>
    <a:masterClrMapping/>
  </p:clrMapOvr>
  <p:timing>
    <p:tnLst>
      <p:par>
        <p:cTn id="1" dur="indefinite" restart="never" nodeType="tmRoot"/>
      </p:par>
    </p:tn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2"/>
          <p:cNvSpPr>
            <a:spLocks noGrp="1"/>
          </p:cNvSpPr>
          <p:nvPr>
            <p:ph type="title"/>
          </p:nvPr>
        </p:nvSpPr>
        <p:spPr>
          <a:xfrm>
            <a:off x="0" y="0"/>
            <a:ext cx="7723764" cy="1285875"/>
          </a:xfrm>
        </p:spPr>
        <p:txBody>
          <a:bodyPr>
            <a:normAutofit fontScale="90000"/>
          </a:bodyPr>
          <a:lstStyle/>
          <a:p>
            <a:r>
              <a:rPr lang="en-US" b="1" dirty="0" smtClean="0">
                <a:ea typeface="Geneva"/>
                <a:cs typeface="Geneva"/>
              </a:rPr>
              <a:t>	</a:t>
            </a:r>
            <a:r>
              <a:rPr lang="en-US" sz="4000" b="1" dirty="0" smtClean="0">
                <a:solidFill>
                  <a:schemeClr val="accent3">
                    <a:lumMod val="75000"/>
                  </a:schemeClr>
                </a:solidFill>
                <a:ea typeface="Geneva"/>
                <a:cs typeface="Geneva"/>
              </a:rPr>
              <a:t>Step 4: Recommended Placement</a:t>
            </a:r>
          </a:p>
        </p:txBody>
      </p:sp>
      <p:pic>
        <p:nvPicPr>
          <p:cNvPr id="5"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723764" y="152400"/>
            <a:ext cx="1165225" cy="993775"/>
          </a:xfrm>
          <a:prstGeom prst="rect">
            <a:avLst/>
          </a:prstGeom>
          <a:noFill/>
          <a:ln w="9525">
            <a:noFill/>
            <a:miter lim="800000"/>
            <a:headEnd/>
            <a:tailEnd/>
          </a:ln>
          <a:extLst>
            <a:ext uri="{909E8E84-426E-40DD-AFC4-6F175D3DCCD1}">
              <a14:hiddenFill xmlns:a14="http://schemas.microsoft.com/office/drawing/2010/main">
                <a:solidFill>
                  <a:srgbClr val="FFFFFF"/>
                </a:solidFill>
              </a14:hiddenFill>
            </a:ext>
          </a:extLst>
        </p:spPr>
      </p:pic>
      <p:sp>
        <p:nvSpPr>
          <p:cNvPr id="6" name="Content Placeholder 2"/>
          <p:cNvSpPr>
            <a:spLocks noGrp="1"/>
          </p:cNvSpPr>
          <p:nvPr>
            <p:ph idx="1"/>
          </p:nvPr>
        </p:nvSpPr>
        <p:spPr>
          <a:xfrm>
            <a:off x="457200" y="1295400"/>
            <a:ext cx="8229600" cy="5181600"/>
          </a:xfrm>
        </p:spPr>
        <p:txBody>
          <a:bodyPr>
            <a:normAutofit lnSpcReduction="10000"/>
          </a:bodyPr>
          <a:lstStyle/>
          <a:p>
            <a:pPr marL="0" indent="0" algn="ctr">
              <a:buNone/>
            </a:pPr>
            <a:r>
              <a:rPr lang="en-US" sz="3600" b="1" dirty="0" smtClean="0">
                <a:solidFill>
                  <a:schemeClr val="tx2"/>
                </a:solidFill>
              </a:rPr>
              <a:t>Activity #8: Discussion!</a:t>
            </a:r>
            <a:endParaRPr lang="en-US" sz="3600" b="1" dirty="0">
              <a:solidFill>
                <a:schemeClr val="tx2"/>
              </a:solidFill>
            </a:endParaRPr>
          </a:p>
          <a:p>
            <a:pPr marL="0" indent="0">
              <a:buNone/>
            </a:pPr>
            <a:r>
              <a:rPr lang="en-US" sz="2800" dirty="0" smtClean="0"/>
              <a:t>As a small group…</a:t>
            </a:r>
          </a:p>
          <a:p>
            <a:r>
              <a:rPr lang="en-US" sz="2800" dirty="0" smtClean="0"/>
              <a:t>How might classroom teachers make use of the recommended placement forms?</a:t>
            </a:r>
          </a:p>
          <a:p>
            <a:r>
              <a:rPr lang="en-US" sz="2800" dirty="0" smtClean="0"/>
              <a:t>How might administrators make use of the recommended placement forms?</a:t>
            </a:r>
          </a:p>
          <a:p>
            <a:r>
              <a:rPr lang="en-US" sz="2800" dirty="0" smtClean="0"/>
              <a:t>How can I apply this model in the work that I do and encourage others I work with to embrace the model as well?</a:t>
            </a:r>
            <a:endParaRPr lang="en-US" dirty="0" smtClean="0"/>
          </a:p>
          <a:p>
            <a:endParaRPr lang="en-US" sz="2800" dirty="0"/>
          </a:p>
          <a:p>
            <a:pPr marL="0" indent="0" algn="ctr">
              <a:buNone/>
            </a:pPr>
            <a:r>
              <a:rPr lang="en-US" sz="2800" dirty="0" smtClean="0">
                <a:solidFill>
                  <a:schemeClr val="tx2">
                    <a:lumMod val="75000"/>
                  </a:schemeClr>
                </a:solidFill>
              </a:rPr>
              <a:t>Be prepared to share your thoughts…</a:t>
            </a:r>
          </a:p>
        </p:txBody>
      </p:sp>
    </p:spTree>
    <p:extLst>
      <p:ext uri="{BB962C8B-B14F-4D97-AF65-F5344CB8AC3E}">
        <p14:creationId xmlns:p14="http://schemas.microsoft.com/office/powerpoint/2010/main" val="2247702994"/>
      </p:ext>
    </p:extLst>
  </p:cSld>
  <p:clrMapOvr>
    <a:masterClrMapping/>
  </p:clrMapOvr>
  <p:timing>
    <p:tnLst>
      <p:par>
        <p:cTn id="1" dur="indefinite" restart="never" nodeType="tmRoot"/>
      </p:par>
    </p:tn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600" b="1" dirty="0" smtClean="0">
                <a:solidFill>
                  <a:schemeClr val="tx2"/>
                </a:solidFill>
              </a:rPr>
              <a:t>Additional Resources</a:t>
            </a:r>
            <a:endParaRPr lang="en-US" sz="3600" b="1" dirty="0">
              <a:solidFill>
                <a:schemeClr val="tx2"/>
              </a:solidFill>
            </a:endParaRPr>
          </a:p>
        </p:txBody>
      </p:sp>
      <p:sp>
        <p:nvSpPr>
          <p:cNvPr id="3" name="Content Placeholder 2"/>
          <p:cNvSpPr>
            <a:spLocks noGrp="1"/>
          </p:cNvSpPr>
          <p:nvPr>
            <p:ph idx="1"/>
          </p:nvPr>
        </p:nvSpPr>
        <p:spPr>
          <a:xfrm>
            <a:off x="457200" y="1295400"/>
            <a:ext cx="8229600" cy="2362200"/>
          </a:xfrm>
        </p:spPr>
        <p:txBody>
          <a:bodyPr/>
          <a:lstStyle/>
          <a:p>
            <a:r>
              <a:rPr lang="en-US" dirty="0" smtClean="0"/>
              <a:t>Text complexity bookmark</a:t>
            </a:r>
          </a:p>
          <a:p>
            <a:r>
              <a:rPr lang="en-US" dirty="0" smtClean="0"/>
              <a:t>“Beginner’s Guide to Text Complexity” from New York City Dept. of Education</a:t>
            </a:r>
          </a:p>
          <a:p>
            <a:r>
              <a:rPr lang="en-US" dirty="0" smtClean="0"/>
              <a:t>Example final recommendation forms:</a:t>
            </a:r>
          </a:p>
        </p:txBody>
      </p:sp>
      <p:pic>
        <p:nvPicPr>
          <p:cNvPr id="4"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723764" y="5638800"/>
            <a:ext cx="1165225" cy="993775"/>
          </a:xfrm>
          <a:prstGeom prst="rect">
            <a:avLst/>
          </a:prstGeom>
          <a:noFill/>
          <a:ln w="9525">
            <a:noFill/>
            <a:miter lim="800000"/>
            <a:headEnd/>
            <a:tailEnd/>
          </a:ln>
          <a:extLst>
            <a:ext uri="{909E8E84-426E-40DD-AFC4-6F175D3DCCD1}">
              <a14:hiddenFill xmlns:a14="http://schemas.microsoft.com/office/drawing/2010/main">
                <a:solidFill>
                  <a:srgbClr val="FFFFFF"/>
                </a:solidFill>
              </a14:hiddenFill>
            </a:ext>
          </a:extLst>
        </p:spPr>
      </p:pic>
      <p:sp>
        <p:nvSpPr>
          <p:cNvPr id="5" name="TextBox 4"/>
          <p:cNvSpPr txBox="1"/>
          <p:nvPr/>
        </p:nvSpPr>
        <p:spPr>
          <a:xfrm>
            <a:off x="1524000" y="3581400"/>
            <a:ext cx="3429000" cy="1754326"/>
          </a:xfrm>
          <a:prstGeom prst="rect">
            <a:avLst/>
          </a:prstGeom>
          <a:noFill/>
        </p:spPr>
        <p:txBody>
          <a:bodyPr wrap="square" rtlCol="0">
            <a:spAutoFit/>
          </a:bodyPr>
          <a:lstStyle/>
          <a:p>
            <a:pPr marL="285750" indent="-285750">
              <a:buFont typeface="Arial" pitchFamily="34" charset="0"/>
              <a:buChar char="•"/>
            </a:pPr>
            <a:r>
              <a:rPr lang="en-US" i="1" dirty="0" smtClean="0"/>
              <a:t>The Hunger Games</a:t>
            </a:r>
          </a:p>
          <a:p>
            <a:pPr marL="285750" indent="-285750">
              <a:buFont typeface="Arial" pitchFamily="34" charset="0"/>
              <a:buChar char="•"/>
            </a:pPr>
            <a:r>
              <a:rPr lang="en-US" i="1" dirty="0" smtClean="0"/>
              <a:t>How to Steal a Dog</a:t>
            </a:r>
          </a:p>
          <a:p>
            <a:pPr marL="285750" indent="-285750">
              <a:buFont typeface="Arial" pitchFamily="34" charset="0"/>
              <a:buChar char="•"/>
            </a:pPr>
            <a:r>
              <a:rPr lang="en-US" i="1" dirty="0" smtClean="0"/>
              <a:t>The Evolution of Calpurnia Tate</a:t>
            </a:r>
          </a:p>
          <a:p>
            <a:pPr marL="285750" indent="-285750">
              <a:buFont typeface="Arial" pitchFamily="34" charset="0"/>
              <a:buChar char="•"/>
            </a:pPr>
            <a:r>
              <a:rPr lang="en-US" i="1" dirty="0" smtClean="0"/>
              <a:t>A Separate Peace</a:t>
            </a:r>
          </a:p>
          <a:p>
            <a:pPr marL="285750" indent="-285750">
              <a:buFont typeface="Arial" pitchFamily="34" charset="0"/>
              <a:buChar char="•"/>
            </a:pPr>
            <a:r>
              <a:rPr lang="en-US" i="1" dirty="0" smtClean="0"/>
              <a:t>Diamond Willow</a:t>
            </a:r>
          </a:p>
          <a:p>
            <a:pPr marL="285750" indent="-285750">
              <a:buFont typeface="Arial" pitchFamily="34" charset="0"/>
              <a:buChar char="•"/>
            </a:pPr>
            <a:r>
              <a:rPr lang="en-US" i="1" dirty="0" smtClean="0"/>
              <a:t>Extraordinary Mark Twain</a:t>
            </a:r>
          </a:p>
        </p:txBody>
      </p:sp>
      <p:sp>
        <p:nvSpPr>
          <p:cNvPr id="6" name="TextBox 5"/>
          <p:cNvSpPr txBox="1"/>
          <p:nvPr/>
        </p:nvSpPr>
        <p:spPr>
          <a:xfrm>
            <a:off x="5084618" y="3595254"/>
            <a:ext cx="3429000" cy="1754326"/>
          </a:xfrm>
          <a:prstGeom prst="rect">
            <a:avLst/>
          </a:prstGeom>
          <a:noFill/>
        </p:spPr>
        <p:txBody>
          <a:bodyPr wrap="square" rtlCol="0">
            <a:spAutoFit/>
          </a:bodyPr>
          <a:lstStyle/>
          <a:p>
            <a:pPr marL="285750" indent="-285750">
              <a:buFont typeface="Arial" pitchFamily="34" charset="0"/>
              <a:buChar char="•"/>
            </a:pPr>
            <a:r>
              <a:rPr lang="en-US" i="1" dirty="0"/>
              <a:t>Candy Bomber</a:t>
            </a:r>
          </a:p>
          <a:p>
            <a:pPr marL="285750" indent="-285750">
              <a:buFont typeface="Arial" pitchFamily="34" charset="0"/>
              <a:buChar char="•"/>
            </a:pPr>
            <a:r>
              <a:rPr lang="en-US" i="1" dirty="0"/>
              <a:t>Where Things Come Back</a:t>
            </a:r>
          </a:p>
          <a:p>
            <a:pPr marL="285750" indent="-285750">
              <a:buFont typeface="Arial" pitchFamily="34" charset="0"/>
              <a:buChar char="•"/>
            </a:pPr>
            <a:r>
              <a:rPr lang="en-US" i="1" dirty="0"/>
              <a:t>Why We Broke Up</a:t>
            </a:r>
          </a:p>
          <a:p>
            <a:pPr marL="285750" indent="-285750">
              <a:buFont typeface="Arial" pitchFamily="34" charset="0"/>
              <a:buChar char="•"/>
            </a:pPr>
            <a:r>
              <a:rPr lang="en-US" i="1" dirty="0"/>
              <a:t>Moon Over Manifest </a:t>
            </a:r>
          </a:p>
          <a:p>
            <a:pPr marL="285750" indent="-285750">
              <a:buFont typeface="Arial" pitchFamily="34" charset="0"/>
              <a:buChar char="•"/>
            </a:pPr>
            <a:r>
              <a:rPr lang="en-US" i="1" dirty="0"/>
              <a:t>Zora and Me</a:t>
            </a:r>
          </a:p>
          <a:p>
            <a:endParaRPr lang="en-US" dirty="0"/>
          </a:p>
        </p:txBody>
      </p:sp>
    </p:spTree>
    <p:extLst>
      <p:ext uri="{BB962C8B-B14F-4D97-AF65-F5344CB8AC3E}">
        <p14:creationId xmlns:p14="http://schemas.microsoft.com/office/powerpoint/2010/main" val="3196386125"/>
      </p:ext>
    </p:extLst>
  </p:cSld>
  <p:clrMapOvr>
    <a:masterClrMapping/>
  </p:clrMapOvr>
  <p:timing>
    <p:tnLst>
      <p:par>
        <p:cTn id="1" dur="indefinite" restart="never" nodeType="tmRoot"/>
      </p:par>
    </p:tn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71055" y="990600"/>
            <a:ext cx="8229600" cy="2133600"/>
          </a:xfrm>
        </p:spPr>
        <p:txBody>
          <a:bodyPr>
            <a:normAutofit/>
          </a:bodyPr>
          <a:lstStyle/>
          <a:p>
            <a:pPr marL="0" indent="0" algn="ctr">
              <a:buNone/>
            </a:pPr>
            <a:r>
              <a:rPr lang="en-US" b="1" dirty="0" smtClean="0">
                <a:solidFill>
                  <a:schemeClr val="tx2"/>
                </a:solidFill>
              </a:rPr>
              <a:t>Matt Copeland</a:t>
            </a:r>
          </a:p>
          <a:p>
            <a:pPr marL="0" indent="0" algn="ctr">
              <a:buNone/>
            </a:pPr>
            <a:r>
              <a:rPr lang="en-US" sz="2800" dirty="0" smtClean="0"/>
              <a:t>Kansas State Department of Education</a:t>
            </a:r>
          </a:p>
          <a:p>
            <a:pPr marL="0" indent="0" algn="ctr">
              <a:buNone/>
            </a:pPr>
            <a:r>
              <a:rPr lang="en-US" sz="2800" dirty="0" smtClean="0"/>
              <a:t>(785) 296-5060</a:t>
            </a:r>
          </a:p>
          <a:p>
            <a:pPr marL="0" indent="0" algn="ctr">
              <a:buNone/>
            </a:pPr>
            <a:r>
              <a:rPr lang="en-US" sz="2800" dirty="0" smtClean="0"/>
              <a:t>mcopeland@ksde.org</a:t>
            </a:r>
            <a:endParaRPr lang="en-US" sz="2800" dirty="0"/>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173381" y="3581400"/>
            <a:ext cx="2880366" cy="2212853"/>
          </a:xfrm>
          <a:prstGeom prst="rect">
            <a:avLst/>
          </a:prstGeom>
        </p:spPr>
      </p:pic>
      <p:pic>
        <p:nvPicPr>
          <p:cNvPr id="5" name="Picture 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153400" y="5927165"/>
            <a:ext cx="768087" cy="672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278366057"/>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1_Office Theme">
  <a:themeElements>
    <a:clrScheme name="KSDE color template">
      <a:dk1>
        <a:srgbClr val="0081C4"/>
      </a:dk1>
      <a:lt1>
        <a:sysClr val="window" lastClr="FFFFFF"/>
      </a:lt1>
      <a:dk2>
        <a:srgbClr val="183C47"/>
      </a:dk2>
      <a:lt2>
        <a:srgbClr val="FFE098"/>
      </a:lt2>
      <a:accent1>
        <a:srgbClr val="E5A04D"/>
      </a:accent1>
      <a:accent2>
        <a:srgbClr val="ECDFA7"/>
      </a:accent2>
      <a:accent3>
        <a:srgbClr val="79BDE8"/>
      </a:accent3>
      <a:accent4>
        <a:srgbClr val="77CBF9"/>
      </a:accent4>
      <a:accent5>
        <a:srgbClr val="FFEEC9"/>
      </a:accent5>
      <a:accent6>
        <a:srgbClr val="B7701B"/>
      </a:accent6>
      <a:hlink>
        <a:srgbClr val="0081C4"/>
      </a:hlink>
      <a:folHlink>
        <a:srgbClr val="183C47"/>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1295</TotalTime>
  <Words>2798</Words>
  <Application>Microsoft Office PowerPoint</Application>
  <PresentationFormat>On-screen Show (4:3)</PresentationFormat>
  <Paragraphs>407</Paragraphs>
  <Slides>70</Slides>
  <Notes>18</Notes>
  <HiddenSlides>0</HiddenSlides>
  <MMClips>1</MMClips>
  <ScaleCrop>false</ScaleCrop>
  <HeadingPairs>
    <vt:vector size="4" baseType="variant">
      <vt:variant>
        <vt:lpstr>Theme</vt:lpstr>
      </vt:variant>
      <vt:variant>
        <vt:i4>2</vt:i4>
      </vt:variant>
      <vt:variant>
        <vt:lpstr>Slide Titles</vt:lpstr>
      </vt:variant>
      <vt:variant>
        <vt:i4>70</vt:i4>
      </vt:variant>
    </vt:vector>
  </HeadingPairs>
  <TitlesOfParts>
    <vt:vector size="72" baseType="lpstr">
      <vt:lpstr>Office Theme</vt:lpstr>
      <vt:lpstr>1_Office Theme</vt:lpstr>
      <vt:lpstr>KCCS Text Complexity Team mcopeland@ksde.org</vt:lpstr>
      <vt:lpstr>PowerPoint Presentation</vt:lpstr>
      <vt:lpstr>Agreements</vt:lpstr>
      <vt:lpstr>Outcomes</vt:lpstr>
      <vt:lpstr>Materials</vt:lpstr>
      <vt:lpstr>Activity #1</vt:lpstr>
      <vt:lpstr>Discussion</vt:lpstr>
      <vt:lpstr>Video Overview of Text Complexity</vt:lpstr>
      <vt:lpstr>Text Complexity – Why Is This Important?</vt:lpstr>
      <vt:lpstr>Text Complexity Gap</vt:lpstr>
      <vt:lpstr>Why Should We Worry about This Gap?</vt:lpstr>
      <vt:lpstr>PowerPoint Presentation</vt:lpstr>
      <vt:lpstr>How Do We Address This Gap?</vt:lpstr>
      <vt:lpstr>PowerPoint Presentation</vt:lpstr>
      <vt:lpstr>Text Complexity</vt:lpstr>
      <vt:lpstr>Areas of Emphasis for Instruction</vt:lpstr>
      <vt:lpstr>Text Complexity</vt:lpstr>
      <vt:lpstr>Activity #2: Discussion!</vt:lpstr>
      <vt:lpstr>Guiding Questions</vt:lpstr>
      <vt:lpstr>PowerPoint Presentation</vt:lpstr>
      <vt:lpstr>CCSS Text Complexity Model</vt:lpstr>
      <vt:lpstr>Where Do We Find Texts in the  Appropriate Text Complexity Band?</vt:lpstr>
      <vt:lpstr>Determining Text Complexity</vt:lpstr>
      <vt:lpstr> </vt:lpstr>
      <vt:lpstr> Step 1: Quantitative Measures</vt:lpstr>
      <vt:lpstr> Step 1: Quantitative Measures</vt:lpstr>
      <vt:lpstr> Step 1: Quantitative Measures</vt:lpstr>
      <vt:lpstr> Step 1: Quantitative Measures</vt:lpstr>
      <vt:lpstr> Step 1: Quantitative Measures</vt:lpstr>
      <vt:lpstr> Step 1: Quantitative Measures</vt:lpstr>
      <vt:lpstr> Step 1: Quantitative Measures</vt:lpstr>
      <vt:lpstr> Step 1: Quantitative Measures</vt:lpstr>
      <vt:lpstr> Step 1: Quantitative Measures</vt:lpstr>
      <vt:lpstr>PowerPoint Presentation</vt:lpstr>
      <vt:lpstr> Step 1: Quantitative Measures</vt:lpstr>
      <vt:lpstr> Step 1: Quantitative Measures</vt:lpstr>
      <vt:lpstr>PowerPoint Presentation</vt:lpstr>
      <vt:lpstr> Step 1: Quantitative Measures</vt:lpstr>
      <vt:lpstr> Step 1: Quantitative Measures</vt:lpstr>
      <vt:lpstr> Step 2: Qualitative Measures</vt:lpstr>
      <vt:lpstr> Step 2: Qualitative Measures</vt:lpstr>
      <vt:lpstr> Step 2: Qualitative Measures</vt:lpstr>
      <vt:lpstr> Step 2: Qualitative Measures</vt:lpstr>
      <vt:lpstr>PowerPoint Presentation</vt:lpstr>
      <vt:lpstr>PowerPoint Presentation</vt:lpstr>
      <vt:lpstr> Step 2: Qualitative Measures</vt:lpstr>
      <vt:lpstr> Step 2: Qualitative Measures</vt:lpstr>
      <vt:lpstr> Step 2: Qualitative Measures</vt:lpstr>
      <vt:lpstr>PowerPoint Presentation</vt:lpstr>
      <vt:lpstr> Step 2: Qualitative Measures</vt:lpstr>
      <vt:lpstr>PowerPoint Presentation</vt:lpstr>
      <vt:lpstr> Step 3: Reader and Task Considerations</vt:lpstr>
      <vt:lpstr> Step 3: Reader and Task Considerations</vt:lpstr>
      <vt:lpstr>PowerPoint Presentation</vt:lpstr>
      <vt:lpstr>PowerPoint Presentation</vt:lpstr>
      <vt:lpstr>PowerPoint Presentation</vt:lpstr>
      <vt:lpstr>PowerPoint Presentation</vt:lpstr>
      <vt:lpstr>PowerPoint Presentation</vt:lpstr>
      <vt:lpstr>PowerPoint Presentation</vt:lpstr>
      <vt:lpstr> Step 4: Recommended Placement</vt:lpstr>
      <vt:lpstr>PowerPoint Presentation</vt:lpstr>
      <vt:lpstr> Step 4: Recommended Placement</vt:lpstr>
      <vt:lpstr> Step 4: Recommended Placement</vt:lpstr>
      <vt:lpstr>PowerPoint Presentation</vt:lpstr>
      <vt:lpstr>PowerPoint Presentation</vt:lpstr>
      <vt:lpstr> Step 4: Recommended Placement</vt:lpstr>
      <vt:lpstr> Step 4: Recommended Placement</vt:lpstr>
      <vt:lpstr> Step 4: Recommended Placement</vt:lpstr>
      <vt:lpstr>Additional Resources</vt:lpstr>
      <vt:lpstr>PowerPoint Presentation</vt:lpstr>
    </vt:vector>
  </TitlesOfParts>
  <Company>Ks Dept of Education</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Text Complexity and the Common Core State Standards</dc:title>
  <dc:creator>Matt Copeland</dc:creator>
  <cp:lastModifiedBy>Laurie L. Winter</cp:lastModifiedBy>
  <cp:revision>99</cp:revision>
  <dcterms:created xsi:type="dcterms:W3CDTF">2012-05-07T17:31:48Z</dcterms:created>
  <dcterms:modified xsi:type="dcterms:W3CDTF">2013-01-29T20:12:49Z</dcterms:modified>
</cp:coreProperties>
</file>