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Roboto"/>
      <p:regular r:id="rId15"/>
      <p:bold r:id="rId16"/>
      <p:italic r:id="rId17"/>
      <p:boldItalic r:id="rId18"/>
    </p:embeddedFont>
    <p:embeddedFont>
      <p:font typeface="Open Sans SemiBold"/>
      <p:regular r:id="rId19"/>
      <p:bold r:id="rId20"/>
      <p:italic r:id="rId21"/>
      <p:boldItalic r:id="rId22"/>
    </p:embeddedFont>
    <p:embeddedFont>
      <p:font typeface="Open Sans Light"/>
      <p:regular r:id="rId23"/>
      <p:bold r:id="rId24"/>
      <p:italic r:id="rId25"/>
      <p:boldItalic r:id="rId26"/>
    </p:embeddedFont>
    <p:embeddedFont>
      <p:font typeface="Open Sans"/>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penSansSemiBold-bold.fntdata"/><Relationship Id="rId22" Type="http://schemas.openxmlformats.org/officeDocument/2006/relationships/font" Target="fonts/OpenSansSemiBold-boldItalic.fntdata"/><Relationship Id="rId21" Type="http://schemas.openxmlformats.org/officeDocument/2006/relationships/font" Target="fonts/OpenSansSemiBold-italic.fntdata"/><Relationship Id="rId24" Type="http://schemas.openxmlformats.org/officeDocument/2006/relationships/font" Target="fonts/OpenSansLight-bold.fntdata"/><Relationship Id="rId23" Type="http://schemas.openxmlformats.org/officeDocument/2006/relationships/font" Target="fonts/OpenSansLight-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penSansLight-boldItalic.fntdata"/><Relationship Id="rId25" Type="http://schemas.openxmlformats.org/officeDocument/2006/relationships/font" Target="fonts/OpenSansLight-italic.fntdata"/><Relationship Id="rId28" Type="http://schemas.openxmlformats.org/officeDocument/2006/relationships/font" Target="fonts/OpenSans-bold.fntdata"/><Relationship Id="rId27" Type="http://schemas.openxmlformats.org/officeDocument/2006/relationships/font" Target="fonts/OpenSans-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OpenSans-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font" Target="fonts/Roboto-regular.fntdata"/><Relationship Id="rId14" Type="http://schemas.openxmlformats.org/officeDocument/2006/relationships/slide" Target="slides/slide9.xml"/><Relationship Id="rId17" Type="http://schemas.openxmlformats.org/officeDocument/2006/relationships/font" Target="fonts/Roboto-italic.fntdata"/><Relationship Id="rId16" Type="http://schemas.openxmlformats.org/officeDocument/2006/relationships/font" Target="fonts/Roboto-bold.fntdata"/><Relationship Id="rId19" Type="http://schemas.openxmlformats.org/officeDocument/2006/relationships/font" Target="fonts/OpenSansSemiBold-regular.fntdata"/><Relationship Id="rId18" Type="http://schemas.openxmlformats.org/officeDocument/2006/relationships/font" Target="fonts/Roboto-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215750060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215750060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2157500602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2157500602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1b63c51e7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1b63c51e7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27e2b0033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27e2b0033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127e2b0033a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127e2b0033a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127e2b0033a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127e2b0033a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27e2b0033a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27e2b0033a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215750060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1215750060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Feedback Form: </a:t>
            </a:r>
            <a:r>
              <a:rPr lang="en">
                <a:solidFill>
                  <a:schemeClr val="dk1"/>
                </a:solidFill>
              </a:rPr>
              <a:t>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hyperlink" Target="https://docs.google.com/forms/d/e/1FAIpQLScsAIhzGyQtzIKI-m78annk1pM9qSuFsiZScY-grnica2Vr6A/viewform?usp=sf_link" TargetMode="External"/><Relationship Id="rId5"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9"/>
          <p:cNvSpPr txBox="1"/>
          <p:nvPr>
            <p:ph type="title"/>
          </p:nvPr>
        </p:nvSpPr>
        <p:spPr>
          <a:xfrm>
            <a:off x="1496292" y="165100"/>
            <a:ext cx="6255300" cy="2034900"/>
          </a:xfrm>
          <a:prstGeom prst="rect">
            <a:avLst/>
          </a:prstGeom>
        </p:spPr>
        <p:txBody>
          <a:bodyPr anchorCtr="0" anchor="b" bIns="34275" lIns="68575" spcFirstLastPara="1" rIns="342900" wrap="square" tIns="34275">
            <a:noAutofit/>
          </a:bodyPr>
          <a:lstStyle/>
          <a:p>
            <a:pPr indent="0" lvl="0" marL="0" rtl="0" algn="l">
              <a:spcBef>
                <a:spcPts val="0"/>
              </a:spcBef>
              <a:spcAft>
                <a:spcPts val="0"/>
              </a:spcAft>
              <a:buNone/>
            </a:pPr>
            <a:r>
              <a:rPr lang="en" sz="3600"/>
              <a:t>The Instructional Leader's Guide to Implementing K-8 Science Practices</a:t>
            </a:r>
            <a:endParaRPr sz="3600"/>
          </a:p>
        </p:txBody>
      </p:sp>
      <p:sp>
        <p:nvSpPr>
          <p:cNvPr id="127" name="Google Shape;127;p19"/>
          <p:cNvSpPr txBox="1"/>
          <p:nvPr>
            <p:ph idx="1" type="body"/>
          </p:nvPr>
        </p:nvSpPr>
        <p:spPr>
          <a:xfrm>
            <a:off x="3720825" y="2533750"/>
            <a:ext cx="2924700" cy="593400"/>
          </a:xfrm>
          <a:prstGeom prst="rect">
            <a:avLst/>
          </a:prstGeom>
        </p:spPr>
        <p:txBody>
          <a:bodyPr anchorCtr="0" anchor="t" bIns="137150" lIns="68575" spcFirstLastPara="1" rIns="342900" wrap="square" tIns="137150">
            <a:noAutofit/>
          </a:bodyPr>
          <a:lstStyle/>
          <a:p>
            <a:pPr indent="0" lvl="0" marL="0" rtl="0" algn="l">
              <a:spcBef>
                <a:spcPts val="800"/>
              </a:spcBef>
              <a:spcAft>
                <a:spcPts val="0"/>
              </a:spcAft>
              <a:buNone/>
            </a:pPr>
            <a:r>
              <a:rPr lang="en"/>
              <a:t>Chapter 5</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idx="1" type="body"/>
          </p:nvPr>
        </p:nvSpPr>
        <p:spPr>
          <a:xfrm>
            <a:off x="628650" y="1233052"/>
            <a:ext cx="7886700" cy="1991400"/>
          </a:xfrm>
          <a:prstGeom prst="rect">
            <a:avLst/>
          </a:prstGeom>
        </p:spPr>
        <p:txBody>
          <a:bodyPr anchorCtr="0" anchor="t" bIns="34275" lIns="68575" spcFirstLastPara="1" rIns="68575" wrap="square" tIns="34275">
            <a:noAutofit/>
          </a:bodyPr>
          <a:lstStyle/>
          <a:p>
            <a:pPr indent="-336550" lvl="0" marL="457200" rtl="0" algn="l">
              <a:spcBef>
                <a:spcPts val="800"/>
              </a:spcBef>
              <a:spcAft>
                <a:spcPts val="0"/>
              </a:spcAft>
              <a:buClr>
                <a:schemeClr val="accent3"/>
              </a:buClr>
              <a:buSzPts val="1700"/>
              <a:buChar char="•"/>
            </a:pPr>
            <a:r>
              <a:rPr lang="en"/>
              <a:t>Stay engaged</a:t>
            </a:r>
            <a:endParaRPr/>
          </a:p>
          <a:p>
            <a:pPr indent="-336550" lvl="0" marL="457200" rtl="0" algn="l">
              <a:spcBef>
                <a:spcPts val="0"/>
              </a:spcBef>
              <a:spcAft>
                <a:spcPts val="0"/>
              </a:spcAft>
              <a:buClr>
                <a:schemeClr val="accent3"/>
              </a:buClr>
              <a:buSzPts val="1700"/>
              <a:buChar char="•"/>
            </a:pPr>
            <a:r>
              <a:rPr lang="en"/>
              <a:t>Expect and accept a lack of closure</a:t>
            </a:r>
            <a:endParaRPr/>
          </a:p>
          <a:p>
            <a:pPr indent="-336550" lvl="0" marL="457200" rtl="0" algn="l">
              <a:spcBef>
                <a:spcPts val="0"/>
              </a:spcBef>
              <a:spcAft>
                <a:spcPts val="0"/>
              </a:spcAft>
              <a:buClr>
                <a:schemeClr val="accent3"/>
              </a:buClr>
              <a:buSzPts val="1700"/>
              <a:buChar char="•"/>
            </a:pPr>
            <a:r>
              <a:rPr lang="en"/>
              <a:t>Speak your truth </a:t>
            </a:r>
            <a:endParaRPr/>
          </a:p>
          <a:p>
            <a:pPr indent="-336550" lvl="0" marL="457200" rtl="0" algn="l">
              <a:spcBef>
                <a:spcPts val="0"/>
              </a:spcBef>
              <a:spcAft>
                <a:spcPts val="0"/>
              </a:spcAft>
              <a:buClr>
                <a:schemeClr val="accent3"/>
              </a:buClr>
              <a:buSzPts val="1700"/>
              <a:buChar char="•"/>
            </a:pPr>
            <a:r>
              <a:rPr lang="en"/>
              <a:t>Expect to experience discomfort</a:t>
            </a:r>
            <a:endParaRPr/>
          </a:p>
          <a:p>
            <a:pPr indent="-336550" lvl="0" marL="457200" rtl="0" algn="l">
              <a:spcBef>
                <a:spcPts val="0"/>
              </a:spcBef>
              <a:spcAft>
                <a:spcPts val="0"/>
              </a:spcAft>
              <a:buClr>
                <a:schemeClr val="accent3"/>
              </a:buClr>
              <a:buSzPts val="1700"/>
              <a:buChar char="•"/>
            </a:pPr>
            <a:r>
              <a:rPr lang="en"/>
              <a:t>Bring your identity</a:t>
            </a:r>
            <a:endParaRPr/>
          </a:p>
          <a:p>
            <a:pPr indent="0" lvl="0" marL="0" rtl="0" algn="l">
              <a:spcBef>
                <a:spcPts val="800"/>
              </a:spcBef>
              <a:spcAft>
                <a:spcPts val="0"/>
              </a:spcAft>
              <a:buNone/>
            </a:pPr>
            <a:r>
              <a:t/>
            </a:r>
            <a:endParaRPr/>
          </a:p>
        </p:txBody>
      </p:sp>
      <p:sp>
        <p:nvSpPr>
          <p:cNvPr id="133" name="Google Shape;133;p20"/>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idx="1" type="body"/>
          </p:nvPr>
        </p:nvSpPr>
        <p:spPr>
          <a:xfrm>
            <a:off x="628650" y="1233050"/>
            <a:ext cx="6532800" cy="3399600"/>
          </a:xfrm>
          <a:prstGeom prst="rect">
            <a:avLst/>
          </a:prstGeom>
        </p:spPr>
        <p:txBody>
          <a:bodyPr anchorCtr="0" anchor="t" bIns="34275" lIns="68575" spcFirstLastPara="1" rIns="68575" wrap="square" tIns="34275">
            <a:noAutofit/>
          </a:bodyPr>
          <a:lstStyle/>
          <a:p>
            <a:pPr indent="-342900" lvl="0" marL="457200" rtl="0" algn="l">
              <a:lnSpc>
                <a:spcPct val="115000"/>
              </a:lnSpc>
              <a:spcBef>
                <a:spcPts val="800"/>
              </a:spcBef>
              <a:spcAft>
                <a:spcPts val="0"/>
              </a:spcAft>
              <a:buClr>
                <a:schemeClr val="accent3"/>
              </a:buClr>
              <a:buSzPts val="1800"/>
              <a:buChar char="•"/>
            </a:pPr>
            <a:r>
              <a:rPr lang="en"/>
              <a:t>To reduce background noise, please stay on mute when not speaking.</a:t>
            </a:r>
            <a:endParaRPr/>
          </a:p>
          <a:p>
            <a:pPr indent="-342900" lvl="0" marL="457200" rtl="0" algn="l">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indent="-342900" lvl="0" marL="457200" rtl="0" algn="l">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indent="-342900" lvl="0" marL="457200" rtl="0" algn="l">
              <a:lnSpc>
                <a:spcPct val="115000"/>
              </a:lnSpc>
              <a:spcBef>
                <a:spcPts val="0"/>
              </a:spcBef>
              <a:spcAft>
                <a:spcPts val="0"/>
              </a:spcAft>
              <a:buClr>
                <a:schemeClr val="accent3"/>
              </a:buClr>
              <a:buSzPts val="1800"/>
              <a:buChar char="•"/>
            </a:pPr>
            <a:r>
              <a:rPr lang="en"/>
              <a:t>Materials will be shared following the session. </a:t>
            </a:r>
            <a:endParaRPr/>
          </a:p>
          <a:p>
            <a:pPr indent="0" lvl="0" marL="0" rtl="0" algn="l">
              <a:spcBef>
                <a:spcPts val="800"/>
              </a:spcBef>
              <a:spcAft>
                <a:spcPts val="0"/>
              </a:spcAft>
              <a:buNone/>
            </a:pPr>
            <a:r>
              <a:t/>
            </a:r>
            <a:endParaRPr/>
          </a:p>
        </p:txBody>
      </p:sp>
      <p:sp>
        <p:nvSpPr>
          <p:cNvPr id="141" name="Google Shape;141;p2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idx="1" type="body"/>
          </p:nvPr>
        </p:nvSpPr>
        <p:spPr>
          <a:xfrm>
            <a:off x="628650" y="1268050"/>
            <a:ext cx="7450800" cy="2566500"/>
          </a:xfrm>
          <a:prstGeom prst="rect">
            <a:avLst/>
          </a:prstGeom>
        </p:spPr>
        <p:txBody>
          <a:bodyPr anchorCtr="0" anchor="t" bIns="34275" lIns="68575" spcFirstLastPara="1" rIns="68575" wrap="square" tIns="34275">
            <a:noAutofit/>
          </a:bodyPr>
          <a:lstStyle/>
          <a:p>
            <a:pPr indent="0" lvl="0" marL="0" rtl="0" algn="l">
              <a:lnSpc>
                <a:spcPct val="115000"/>
              </a:lnSpc>
              <a:spcBef>
                <a:spcPts val="800"/>
              </a:spcBef>
              <a:spcAft>
                <a:spcPts val="0"/>
              </a:spcAft>
              <a:buNone/>
            </a:pPr>
            <a:r>
              <a:rPr lang="en"/>
              <a:t>"The inclusion of observed areas of strength in the lesson is key to reducing anxiety for the teacher and creating a space for more critical feedback later on" p.77</a:t>
            </a:r>
            <a:endParaRPr/>
          </a:p>
          <a:p>
            <a:pPr indent="0" lvl="0" marL="0" rtl="0" algn="l">
              <a:lnSpc>
                <a:spcPct val="115000"/>
              </a:lnSpc>
              <a:spcBef>
                <a:spcPts val="800"/>
              </a:spcBef>
              <a:spcAft>
                <a:spcPts val="0"/>
              </a:spcAft>
              <a:buNone/>
            </a:pPr>
            <a:r>
              <a:t/>
            </a:r>
            <a:endParaRPr/>
          </a:p>
          <a:p>
            <a:pPr indent="0" lvl="0" marL="0" rtl="0" algn="l">
              <a:lnSpc>
                <a:spcPct val="115000"/>
              </a:lnSpc>
              <a:spcBef>
                <a:spcPts val="800"/>
              </a:spcBef>
              <a:spcAft>
                <a:spcPts val="0"/>
              </a:spcAft>
              <a:buNone/>
            </a:pPr>
            <a:r>
              <a:rPr lang="en"/>
              <a:t>Timely and specific</a:t>
            </a:r>
            <a:endParaRPr/>
          </a:p>
        </p:txBody>
      </p:sp>
      <p:sp>
        <p:nvSpPr>
          <p:cNvPr id="148" name="Google Shape;148;p22"/>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sz="2900"/>
              <a:t>Feedback</a:t>
            </a:r>
            <a:endParaRPr sz="29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Char char="•"/>
            </a:pPr>
            <a:r>
              <a:rPr lang="en"/>
              <a:t>Praise</a:t>
            </a:r>
            <a:endParaRPr/>
          </a:p>
          <a:p>
            <a:pPr indent="-361950" lvl="0" marL="457200" rtl="0" algn="l">
              <a:lnSpc>
                <a:spcPct val="115000"/>
              </a:lnSpc>
              <a:spcBef>
                <a:spcPts val="0"/>
              </a:spcBef>
              <a:spcAft>
                <a:spcPts val="0"/>
              </a:spcAft>
              <a:buClr>
                <a:schemeClr val="accent3"/>
              </a:buClr>
              <a:buSzPts val="2100"/>
              <a:buChar char="•"/>
            </a:pPr>
            <a:r>
              <a:rPr lang="en"/>
              <a:t>Focal Science Practices</a:t>
            </a:r>
            <a:endParaRPr/>
          </a:p>
          <a:p>
            <a:pPr indent="-361950" lvl="0" marL="457200" rtl="0" algn="l">
              <a:lnSpc>
                <a:spcPct val="115000"/>
              </a:lnSpc>
              <a:spcBef>
                <a:spcPts val="0"/>
              </a:spcBef>
              <a:spcAft>
                <a:spcPts val="0"/>
              </a:spcAft>
              <a:buClr>
                <a:schemeClr val="accent3"/>
              </a:buClr>
              <a:buSzPts val="2100"/>
              <a:buChar char="•"/>
            </a:pPr>
            <a:r>
              <a:rPr lang="en"/>
              <a:t>Probing Question</a:t>
            </a:r>
            <a:endParaRPr/>
          </a:p>
          <a:p>
            <a:pPr indent="-361950" lvl="0" marL="457200" rtl="0" algn="l">
              <a:lnSpc>
                <a:spcPct val="115000"/>
              </a:lnSpc>
              <a:spcBef>
                <a:spcPts val="0"/>
              </a:spcBef>
              <a:spcAft>
                <a:spcPts val="0"/>
              </a:spcAft>
              <a:buClr>
                <a:schemeClr val="accent3"/>
              </a:buClr>
              <a:buSzPts val="2100"/>
              <a:buChar char="•"/>
            </a:pPr>
            <a:r>
              <a:rPr lang="en"/>
              <a:t>Key Levers</a:t>
            </a:r>
            <a:endParaRPr/>
          </a:p>
          <a:p>
            <a:pPr indent="-361950" lvl="0" marL="457200" rtl="0" algn="l">
              <a:lnSpc>
                <a:spcPct val="115000"/>
              </a:lnSpc>
              <a:spcBef>
                <a:spcPts val="0"/>
              </a:spcBef>
              <a:spcAft>
                <a:spcPts val="0"/>
              </a:spcAft>
              <a:buClr>
                <a:schemeClr val="accent3"/>
              </a:buClr>
              <a:buSzPts val="2100"/>
              <a:buChar char="•"/>
            </a:pPr>
            <a:r>
              <a:rPr lang="en"/>
              <a:t>Future Plans</a:t>
            </a:r>
            <a:endParaRPr/>
          </a:p>
        </p:txBody>
      </p:sp>
      <p:sp>
        <p:nvSpPr>
          <p:cNvPr id="154" name="Google Shape;154;p23"/>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Feedback</a:t>
            </a:r>
            <a:endParaRPr/>
          </a:p>
        </p:txBody>
      </p:sp>
      <p:pic>
        <p:nvPicPr>
          <p:cNvPr id="155" name="Google Shape;155;p23"/>
          <p:cNvPicPr preferRelativeResize="0"/>
          <p:nvPr/>
        </p:nvPicPr>
        <p:blipFill>
          <a:blip r:embed="rId3">
            <a:alphaModFix/>
          </a:blip>
          <a:stretch>
            <a:fillRect/>
          </a:stretch>
        </p:blipFill>
        <p:spPr>
          <a:xfrm>
            <a:off x="5154375" y="1082888"/>
            <a:ext cx="2972275" cy="311922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4"/>
          <p:cNvSpPr txBox="1"/>
          <p:nvPr>
            <p:ph idx="1" type="body"/>
          </p:nvPr>
        </p:nvSpPr>
        <p:spPr>
          <a:xfrm>
            <a:off x="628650" y="1233050"/>
            <a:ext cx="5661000" cy="3399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https://www.sciencepracticesleadership.com/video---grade-2.html</a:t>
            </a:r>
            <a:endParaRPr/>
          </a:p>
        </p:txBody>
      </p:sp>
      <p:sp>
        <p:nvSpPr>
          <p:cNvPr id="161" name="Google Shape;161;p24"/>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Practice</a:t>
            </a:r>
            <a:endParaRPr/>
          </a:p>
        </p:txBody>
      </p:sp>
      <p:pic>
        <p:nvPicPr>
          <p:cNvPr id="162" name="Google Shape;162;p24"/>
          <p:cNvPicPr preferRelativeResize="0"/>
          <p:nvPr/>
        </p:nvPicPr>
        <p:blipFill>
          <a:blip r:embed="rId3">
            <a:alphaModFix/>
          </a:blip>
          <a:stretch>
            <a:fillRect/>
          </a:stretch>
        </p:blipFill>
        <p:spPr>
          <a:xfrm>
            <a:off x="6236875" y="1335544"/>
            <a:ext cx="2549550" cy="29956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25"/>
          <p:cNvPicPr preferRelativeResize="0"/>
          <p:nvPr/>
        </p:nvPicPr>
        <p:blipFill>
          <a:blip r:embed="rId3">
            <a:alphaModFix/>
          </a:blip>
          <a:stretch>
            <a:fillRect/>
          </a:stretch>
        </p:blipFill>
        <p:spPr>
          <a:xfrm>
            <a:off x="1455600" y="42375"/>
            <a:ext cx="6274374" cy="46341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6"/>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Multiple Practices?</a:t>
            </a:r>
            <a:endParaRPr/>
          </a:p>
        </p:txBody>
      </p:sp>
      <p:pic>
        <p:nvPicPr>
          <p:cNvPr id="173" name="Google Shape;173;p26"/>
          <p:cNvPicPr preferRelativeResize="0"/>
          <p:nvPr/>
        </p:nvPicPr>
        <p:blipFill rotWithShape="1">
          <a:blip r:embed="rId3">
            <a:alphaModFix/>
          </a:blip>
          <a:srcRect b="11688" l="0" r="0" t="12656"/>
          <a:stretch/>
        </p:blipFill>
        <p:spPr>
          <a:xfrm>
            <a:off x="2266563" y="1082475"/>
            <a:ext cx="4610876" cy="34882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7" name="Shape 177"/>
        <p:cNvGrpSpPr/>
        <p:nvPr/>
      </p:nvGrpSpPr>
      <p:grpSpPr>
        <a:xfrm>
          <a:off x="0" y="0"/>
          <a:ext cx="0" cy="0"/>
          <a:chOff x="0" y="0"/>
          <a:chExt cx="0" cy="0"/>
        </a:xfrm>
      </p:grpSpPr>
      <p:sp>
        <p:nvSpPr>
          <p:cNvPr id="178" name="Google Shape;178;p27"/>
          <p:cNvSpPr txBox="1"/>
          <p:nvPr>
            <p:ph type="title"/>
          </p:nvPr>
        </p:nvSpPr>
        <p:spPr>
          <a:xfrm>
            <a:off x="208400" y="269500"/>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Thank you for attending Session 5! </a:t>
            </a:r>
            <a:endParaRPr/>
          </a:p>
        </p:txBody>
      </p:sp>
      <p:sp>
        <p:nvSpPr>
          <p:cNvPr id="179" name="Google Shape;179;p27"/>
          <p:cNvSpPr txBox="1"/>
          <p:nvPr>
            <p:ph idx="1" type="body"/>
          </p:nvPr>
        </p:nvSpPr>
        <p:spPr>
          <a:xfrm>
            <a:off x="208400" y="871875"/>
            <a:ext cx="6558600" cy="2467500"/>
          </a:xfrm>
          <a:prstGeom prst="rect">
            <a:avLst/>
          </a:prstGeom>
        </p:spPr>
        <p:txBody>
          <a:bodyPr anchorCtr="0" anchor="t" bIns="34275" lIns="68575" spcFirstLastPara="1" rIns="68575" wrap="square" tIns="34275">
            <a:noAutofit/>
          </a:bodyPr>
          <a:lstStyle/>
          <a:p>
            <a:pPr indent="-378334" lvl="0" marL="457200" rtl="0" algn="l">
              <a:lnSpc>
                <a:spcPct val="115000"/>
              </a:lnSpc>
              <a:spcBef>
                <a:spcPts val="800"/>
              </a:spcBef>
              <a:spcAft>
                <a:spcPts val="0"/>
              </a:spcAft>
              <a:buClr>
                <a:schemeClr val="accent3"/>
              </a:buClr>
              <a:buSzPts val="2358"/>
              <a:buFont typeface="Roboto"/>
              <a:buChar char="•"/>
            </a:pPr>
            <a:r>
              <a:rPr b="1" lang="en" sz="2358">
                <a:solidFill>
                  <a:schemeClr val="dk1"/>
                </a:solidFill>
                <a:latin typeface="Open Sans"/>
                <a:ea typeface="Open Sans"/>
                <a:cs typeface="Open Sans"/>
                <a:sym typeface="Open Sans"/>
              </a:rPr>
              <a:t>Please</a:t>
            </a:r>
            <a:r>
              <a:rPr lang="en" sz="2358">
                <a:solidFill>
                  <a:schemeClr val="dk1"/>
                </a:solidFill>
                <a:latin typeface="Open Sans"/>
                <a:ea typeface="Open Sans"/>
                <a:cs typeface="Open Sans"/>
                <a:sym typeface="Open Sans"/>
              </a:rPr>
              <a:t> provide us with feedback (</a:t>
            </a:r>
            <a:r>
              <a:rPr lang="en" sz="2358" u="sng">
                <a:solidFill>
                  <a:schemeClr val="hlink"/>
                </a:solidFill>
                <a:latin typeface="Open Sans"/>
                <a:ea typeface="Open Sans"/>
                <a:cs typeface="Open Sans"/>
                <a:sym typeface="Open Sans"/>
                <a:hlinkClick r:id="rId4"/>
              </a:rPr>
              <a:t>Link</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378334" lvl="0" marL="457200" rtl="0" algn="l">
              <a:lnSpc>
                <a:spcPct val="115000"/>
              </a:lnSpc>
              <a:spcBef>
                <a:spcPts val="800"/>
              </a:spcBef>
              <a:spcAft>
                <a:spcPts val="0"/>
              </a:spcAft>
              <a:buClr>
                <a:schemeClr val="accent3"/>
              </a:buClr>
              <a:buSzPts val="2358"/>
              <a:buFont typeface="Open Sans"/>
              <a:buChar char="•"/>
            </a:pPr>
            <a:r>
              <a:rPr lang="en" sz="2358">
                <a:latin typeface="Open Sans"/>
                <a:ea typeface="Open Sans"/>
                <a:cs typeface="Open Sans"/>
                <a:sym typeface="Open Sans"/>
              </a:rPr>
              <a:t>What would you like to see next?</a:t>
            </a:r>
            <a:endParaRPr sz="2358">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0" rtl="0" algn="l">
              <a:lnSpc>
                <a:spcPct val="115000"/>
              </a:lnSpc>
              <a:spcBef>
                <a:spcPts val="800"/>
              </a:spcBef>
              <a:spcAft>
                <a:spcPts val="0"/>
              </a:spcAft>
              <a:buClr>
                <a:schemeClr val="dk1"/>
              </a:buClr>
              <a:buSzPts val="1100"/>
              <a:buFont typeface="Arial"/>
              <a:buNone/>
            </a:pPr>
            <a:r>
              <a:t/>
            </a:r>
            <a:endParaRPr sz="1108">
              <a:solidFill>
                <a:schemeClr val="accent3"/>
              </a:solidFill>
              <a:latin typeface="Roboto"/>
              <a:ea typeface="Roboto"/>
              <a:cs typeface="Roboto"/>
              <a:sym typeface="Roboto"/>
            </a:endParaRPr>
          </a:p>
          <a:p>
            <a:pPr indent="0" lvl="0" marL="0" rtl="0" algn="l">
              <a:lnSpc>
                <a:spcPct val="115000"/>
              </a:lnSpc>
              <a:spcBef>
                <a:spcPts val="800"/>
              </a:spcBef>
              <a:spcAft>
                <a:spcPts val="0"/>
              </a:spcAft>
              <a:buClr>
                <a:schemeClr val="dk1"/>
              </a:buClr>
              <a:buSzPts val="1100"/>
              <a:buFont typeface="Arial"/>
              <a:buNone/>
            </a:pPr>
            <a:r>
              <a:t/>
            </a:r>
            <a:endParaRPr>
              <a:solidFill>
                <a:schemeClr val="accent3"/>
              </a:solidFill>
              <a:latin typeface="Roboto"/>
              <a:ea typeface="Roboto"/>
              <a:cs typeface="Roboto"/>
              <a:sym typeface="Roboto"/>
            </a:endParaRPr>
          </a:p>
        </p:txBody>
      </p:sp>
      <p:pic>
        <p:nvPicPr>
          <p:cNvPr id="180" name="Google Shape;180;p27"/>
          <p:cNvPicPr preferRelativeResize="0"/>
          <p:nvPr/>
        </p:nvPicPr>
        <p:blipFill>
          <a:blip r:embed="rId5">
            <a:alphaModFix/>
          </a:blip>
          <a:stretch>
            <a:fillRect/>
          </a:stretch>
        </p:blipFill>
        <p:spPr>
          <a:xfrm>
            <a:off x="7241001" y="2108354"/>
            <a:ext cx="1341901" cy="1916452"/>
          </a:xfrm>
          <a:prstGeom prst="rect">
            <a:avLst/>
          </a:prstGeom>
          <a:noFill/>
          <a:ln>
            <a:noFill/>
          </a:ln>
          <a:effectLst>
            <a:outerShdw blurRad="57150" rotWithShape="0" algn="bl" dir="2280000" dist="85725">
              <a:srgbClr val="000000">
                <a:alpha val="2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