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8"/>
  </p:notesMasterIdLst>
  <p:sldIdLst>
    <p:sldId id="362"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72414" autoAdjust="0"/>
  </p:normalViewPr>
  <p:slideViewPr>
    <p:cSldViewPr snapToGrid="0">
      <p:cViewPr varScale="1">
        <p:scale>
          <a:sx n="63" d="100"/>
          <a:sy n="63" d="100"/>
        </p:scale>
        <p:origin x="2054" y="62"/>
      </p:cViewPr>
      <p:guideLst/>
    </p:cSldViewPr>
  </p:slideViewPr>
  <p:outlineViewPr>
    <p:cViewPr>
      <p:scale>
        <a:sx n="33" d="100"/>
        <a:sy n="33" d="100"/>
      </p:scale>
      <p:origin x="0" y="-296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presProps" Target="pres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38E761-C1AC-4185-887C-57FBEBB806B3}" type="datetimeFigureOut">
              <a:rPr lang="en-US" smtClean="0"/>
              <a:t>2/13/2018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35A084-DFFC-4968-AD40-42281E9476C8}" type="slidenum">
              <a:rPr lang="en-US" smtClean="0"/>
              <a:t>‹#›</a:t>
            </a:fld>
            <a:endParaRPr lang="en-US"/>
          </a:p>
        </p:txBody>
      </p:sp>
    </p:spTree>
    <p:extLst>
      <p:ext uri="{BB962C8B-B14F-4D97-AF65-F5344CB8AC3E}">
        <p14:creationId xmlns:p14="http://schemas.microsoft.com/office/powerpoint/2010/main" val="39320413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8133126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Use in elementary starting</a:t>
            </a:r>
            <a:r>
              <a:rPr lang="en-US" baseline="0" dirty="0" smtClean="0"/>
              <a:t> in 1</a:t>
            </a:r>
            <a:r>
              <a:rPr lang="en-US" baseline="30000" dirty="0" smtClean="0"/>
              <a:t>st</a:t>
            </a:r>
            <a:r>
              <a:rPr lang="en-US" dirty="0" smtClean="0"/>
              <a:t> but don’t need to know the name of the property until MS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35308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55669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037745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684253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2277063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a:t>
            </a:r>
            <a:r>
              <a:rPr lang="en-US" baseline="0" dirty="0" smtClean="0"/>
              <a:t> 6</a:t>
            </a:r>
            <a:r>
              <a:rPr lang="en-US" baseline="30000" dirty="0" smtClean="0"/>
              <a:t>th</a:t>
            </a:r>
            <a:r>
              <a:rPr lang="en-US" baseline="0"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21916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603857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677022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509017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9062045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865638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Use</a:t>
            </a:r>
            <a:r>
              <a:rPr lang="en-US" baseline="0" dirty="0" smtClean="0"/>
              <a:t> in Elem at 1st but don</a:t>
            </a:r>
            <a:r>
              <a:rPr lang="mr-IN" baseline="0" dirty="0" smtClean="0"/>
              <a:t>’</a:t>
            </a:r>
            <a:r>
              <a:rPr lang="en-US" baseline="0" dirty="0" smtClean="0"/>
              <a:t>t need to know term until MS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370799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7444540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6795812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206699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6329728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a:t>
            </a:r>
          </a:p>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9266951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7515353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21667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8th</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8896166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Used in formulas grade 7 but not formally mentioned in standards until HS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353566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Know</a:t>
            </a:r>
            <a:r>
              <a:rPr lang="en-US" baseline="0" dirty="0" smtClean="0"/>
              <a:t> how to use it in Elem in 3</a:t>
            </a:r>
            <a:r>
              <a:rPr lang="en-US" baseline="30000" dirty="0" smtClean="0"/>
              <a:t>rd</a:t>
            </a:r>
            <a:r>
              <a:rPr lang="en-US" baseline="0" dirty="0" smtClean="0"/>
              <a:t> grade but don’t need to know the term until MS</a:t>
            </a:r>
          </a:p>
          <a:p>
            <a:endParaRPr lang="en-US" baseline="0" dirty="0" smtClean="0"/>
          </a:p>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4922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58273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0773197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p>
          <a:p>
            <a:r>
              <a:rPr lang="en-US" dirty="0" smtClean="0"/>
              <a:t>new</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745013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Process</a:t>
            </a:r>
            <a:r>
              <a:rPr lang="en-US" baseline="0" dirty="0" smtClean="0"/>
              <a:t> is u</a:t>
            </a:r>
            <a:r>
              <a:rPr lang="en-US" dirty="0" smtClean="0"/>
              <a:t>sed in grade 8 but not formally referred to as factoring until HS</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1075834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normAutofit/>
          </a:bodyPr>
          <a:lstStyle/>
          <a:p>
            <a:r>
              <a:rPr lang="en-US" dirty="0" smtClean="0"/>
              <a:t>MS 7</a:t>
            </a:r>
            <a:r>
              <a:rPr lang="en-US" baseline="30000" dirty="0" smtClean="0"/>
              <a:t>th</a:t>
            </a:r>
            <a:r>
              <a:rPr lang="en-US"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997023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0364260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4328391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3977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a:t>
            </a:r>
          </a:p>
          <a:p>
            <a:r>
              <a:rPr lang="en-US" dirty="0" smtClean="0"/>
              <a:t>Used at MS grade 8</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3264669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774139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8th</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0985321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Not a required term in Elem but used.</a:t>
            </a:r>
          </a:p>
          <a:p>
            <a:endParaRPr lang="en-US" dirty="0" smtClean="0"/>
          </a:p>
          <a:p>
            <a:r>
              <a:rPr lang="en-US" smtClean="0"/>
              <a:t>Required by</a:t>
            </a:r>
            <a:r>
              <a:rPr lang="en-US" baseline="0" smtClean="0"/>
              <a:t> </a:t>
            </a:r>
            <a:r>
              <a:rPr lang="en-US" smtClean="0"/>
              <a:t>8</a:t>
            </a:r>
            <a:r>
              <a:rPr lang="en-US" baseline="30000" smtClean="0"/>
              <a:t>th</a:t>
            </a:r>
            <a:r>
              <a:rPr lang="en-US"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113564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713968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1027725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6048687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a:t>
            </a:r>
          </a:p>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6887941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 </a:t>
            </a:r>
          </a:p>
          <a:p>
            <a:r>
              <a:rPr lang="en-US" dirty="0" smtClean="0"/>
              <a:t>8th</a:t>
            </a:r>
          </a:p>
          <a:p>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5199491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1767259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80267547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0457842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9255879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343650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20763130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75138690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Not on assessment but all grades should be familiar</a:t>
            </a:r>
            <a:r>
              <a:rPr lang="en-US" baseline="0" dirty="0" smtClean="0"/>
              <a:t> with term.</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696052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69918525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37140874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64207290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 6 but it is referred to as measure of variability not measure</a:t>
            </a:r>
            <a:r>
              <a:rPr lang="en-US" baseline="0" dirty="0" smtClean="0"/>
              <a:t> of spread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90713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8256753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6341418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83537559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Know</a:t>
            </a:r>
            <a:r>
              <a:rPr lang="en-US" baseline="0" dirty="0" smtClean="0"/>
              <a:t> how to use this in Elem at 3</a:t>
            </a:r>
            <a:r>
              <a:rPr lang="en-US" baseline="30000" dirty="0" smtClean="0"/>
              <a:t>rd</a:t>
            </a:r>
            <a:r>
              <a:rPr lang="en-US" baseline="0" dirty="0" smtClean="0"/>
              <a:t> but not know term until MS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21940788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21651033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1120291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59637173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84191504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12556690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42618470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99375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1075572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713254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7535633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need</a:t>
            </a:r>
            <a:r>
              <a:rPr lang="en-US" baseline="0" dirty="0" smtClean="0"/>
              <a:t> to know 2-D shapes in 1</a:t>
            </a:r>
            <a:r>
              <a:rPr lang="en-US" baseline="30000" dirty="0" smtClean="0"/>
              <a:t>st</a:t>
            </a:r>
            <a:r>
              <a:rPr lang="en-US" baseline="0" dirty="0" smtClean="0"/>
              <a:t> grade but don’t need to know the term plane figures until MS</a:t>
            </a:r>
          </a:p>
          <a:p>
            <a:endParaRPr lang="en-US" baseline="0" dirty="0" smtClean="0"/>
          </a:p>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38260399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14760691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61441137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374516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Not on assessment</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39156588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Start looking at this shape in elementary</a:t>
            </a:r>
            <a:r>
              <a:rPr lang="en-US" baseline="0" dirty="0" smtClean="0"/>
              <a:t> but don’t need to know term then.</a:t>
            </a:r>
          </a:p>
          <a:p>
            <a:r>
              <a:rPr lang="en-US" dirty="0" smtClean="0"/>
              <a:t>MS – grade</a:t>
            </a:r>
            <a:r>
              <a:rPr lang="en-US" baseline="0" dirty="0" smtClean="0"/>
              <a:t> 8</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51159990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9257242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Introduced in grade</a:t>
            </a:r>
            <a:r>
              <a:rPr lang="en-US" baseline="0" dirty="0" smtClean="0"/>
              <a:t> 5 but more fully integrated at MS grade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04178023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92351890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199317470"/>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0326417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740889238"/>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5534812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892713945"/>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82370509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4885819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3860094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10691294"/>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 –</a:t>
            </a:r>
            <a:r>
              <a:rPr lang="en-US" baseline="0" dirty="0" smtClean="0"/>
              <a:t> 6</a:t>
            </a:r>
            <a:r>
              <a:rPr lang="en-US" baseline="30000" dirty="0" smtClean="0"/>
              <a:t>th</a:t>
            </a:r>
            <a:r>
              <a:rPr lang="en-US" baseline="0" dirty="0" smtClean="0"/>
              <a:t> grade</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83619378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30385032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Pyramid is used at grade 8 but “right rectangular pyramid” does not appear in the document as a specific name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618946555"/>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(leg and hypotenuse are not until 8</a:t>
            </a:r>
            <a:r>
              <a:rPr lang="en-US" baseline="30000" dirty="0" smtClean="0"/>
              <a:t>th</a:t>
            </a:r>
            <a:r>
              <a:rPr lang="en-US"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56827697"/>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929601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8603647"/>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874605663"/>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560984245"/>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368202301"/>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065088945"/>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231506437"/>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Not </a:t>
            </a:r>
            <a:r>
              <a:rPr lang="en-US" smtClean="0"/>
              <a:t>on assessment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220750375"/>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547173349"/>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308527900"/>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a:t>
            </a:r>
          </a:p>
          <a:p>
            <a:r>
              <a:rPr lang="en-US" dirty="0" smtClean="0"/>
              <a:t>MS – grade</a:t>
            </a:r>
            <a:r>
              <a:rPr lang="en-US" baseline="0" dirty="0" smtClean="0"/>
              <a:t> 8 (specifically Pythagorean Theorem)</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689570924"/>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11031810"/>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693275377"/>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930801125"/>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352249091"/>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798767712"/>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300285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94976F6-31AB-4C72-BC61-9E06E7A0B0BD}" type="datetimeFigureOut">
              <a:rPr lang="en-US" smtClean="0"/>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2464399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4976F6-31AB-4C72-BC61-9E06E7A0B0BD}" type="datetimeFigureOut">
              <a:rPr lang="en-US" smtClean="0"/>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132412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4976F6-31AB-4C72-BC61-9E06E7A0B0BD}" type="datetimeFigureOut">
              <a:rPr lang="en-US" smtClean="0"/>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3398385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94976F6-31AB-4C72-BC61-9E06E7A0B0BD}" type="datetimeFigureOut">
              <a:rPr lang="en-US" smtClean="0"/>
              <a:t>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951656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94976F6-31AB-4C72-BC61-9E06E7A0B0BD}" type="datetimeFigureOut">
              <a:rPr lang="en-US" smtClean="0"/>
              <a:t>2/13/2018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2037678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94976F6-31AB-4C72-BC61-9E06E7A0B0BD}" type="datetimeFigureOut">
              <a:rPr lang="en-US" smtClean="0"/>
              <a:t>2/13/2018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706568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4976F6-31AB-4C72-BC61-9E06E7A0B0BD}" type="datetimeFigureOut">
              <a:rPr lang="en-US" smtClean="0"/>
              <a:t>2/13/2018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4138955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4976F6-31AB-4C72-BC61-9E06E7A0B0BD}" type="datetimeFigureOut">
              <a:rPr lang="en-US" smtClean="0"/>
              <a:t>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879253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4976F6-31AB-4C72-BC61-9E06E7A0B0BD}" type="datetimeFigureOut">
              <a:rPr lang="en-US" smtClean="0"/>
              <a:t>2/13/2018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3333297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4976F6-31AB-4C72-BC61-9E06E7A0B0BD}" type="datetimeFigureOut">
              <a:rPr lang="en-US" smtClean="0"/>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236738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4976F6-31AB-4C72-BC61-9E06E7A0B0BD}" type="datetimeFigureOut">
              <a:rPr lang="en-US" smtClean="0"/>
              <a:t>2/13/2018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88287-FB89-4F06-BA7C-0772B719D40C}" type="slidenum">
              <a:rPr lang="en-US" smtClean="0"/>
              <a:t>‹#›</a:t>
            </a:fld>
            <a:endParaRPr lang="en-US"/>
          </a:p>
        </p:txBody>
      </p:sp>
    </p:spTree>
    <p:extLst>
      <p:ext uri="{BB962C8B-B14F-4D97-AF65-F5344CB8AC3E}">
        <p14:creationId xmlns:p14="http://schemas.microsoft.com/office/powerpoint/2010/main" val="4122223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4976F6-31AB-4C72-BC61-9E06E7A0B0BD}" type="datetimeFigureOut">
              <a:rPr lang="en-US" smtClean="0"/>
              <a:t>2/13/2018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D88287-FB89-4F06-BA7C-0772B719D40C}" type="slidenum">
              <a:rPr lang="en-US" smtClean="0"/>
              <a:t>‹#›</a:t>
            </a:fld>
            <a:endParaRPr lang="en-US"/>
          </a:p>
        </p:txBody>
      </p:sp>
    </p:spTree>
    <p:extLst>
      <p:ext uri="{BB962C8B-B14F-4D97-AF65-F5344CB8AC3E}">
        <p14:creationId xmlns:p14="http://schemas.microsoft.com/office/powerpoint/2010/main" val="34640264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46.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6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image" Target="../media/image45.gif"/></Relationships>
</file>

<file path=ppt/slides/_rels/slide6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2.xml"/><Relationship Id="rId1" Type="http://schemas.openxmlformats.org/officeDocument/2006/relationships/slideLayout" Target="../slideLayouts/slideLayout7.xml"/><Relationship Id="rId5" Type="http://schemas.openxmlformats.org/officeDocument/2006/relationships/image" Target="../media/image47.png"/><Relationship Id="rId4" Type="http://schemas.microsoft.com/office/2007/relationships/hdphoto" Target="../media/hdphoto5.wdp"/></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72.xml"/><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55.jpeg"/></Relationships>
</file>

<file path=ppt/slides/_rels/slide7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2.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86.xml"/><Relationship Id="rId1" Type="http://schemas.openxmlformats.org/officeDocument/2006/relationships/slideLayout" Target="../slideLayouts/slideLayout1.xml"/><Relationship Id="rId4" Type="http://schemas.openxmlformats.org/officeDocument/2006/relationships/image" Target="../media/image65.jpg"/></Relationships>
</file>

<file path=ppt/slides/_rels/slide88.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notesSlide" Target="../notesSlides/notesSlide87.xml"/><Relationship Id="rId1" Type="http://schemas.openxmlformats.org/officeDocument/2006/relationships/slideLayout" Target="../slideLayouts/slideLayout1.xml"/><Relationship Id="rId4" Type="http://schemas.openxmlformats.org/officeDocument/2006/relationships/image" Target="../media/image67.png"/></Relationships>
</file>

<file path=ppt/slides/_rels/slide8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88.xml"/><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90.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91.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93.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97.xml"/><Relationship Id="rId1" Type="http://schemas.openxmlformats.org/officeDocument/2006/relationships/slideLayout" Target="../slideLayouts/slideLayout7.xml"/><Relationship Id="rId4" Type="http://schemas.openxmlformats.org/officeDocument/2006/relationships/image" Target="../media/image76.png"/></Relationships>
</file>

<file path=ppt/slides/_rels/slide9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98.xml"/><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100.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99.xml"/><Relationship Id="rId1" Type="http://schemas.openxmlformats.org/officeDocument/2006/relationships/slideLayout" Target="../slideLayouts/slideLayout2.xml"/><Relationship Id="rId5" Type="http://schemas.openxmlformats.org/officeDocument/2006/relationships/image" Target="../media/image83.png"/><Relationship Id="rId4" Type="http://schemas.openxmlformats.org/officeDocument/2006/relationships/image" Target="../media/image82.png"/></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101.xml"/><Relationship Id="rId1" Type="http://schemas.openxmlformats.org/officeDocument/2006/relationships/slideLayout" Target="../slideLayouts/slideLayout7.xml"/><Relationship Id="rId4" Type="http://schemas.microsoft.com/office/2007/relationships/hdphoto" Target="../media/hdphoto6.wdp"/></Relationships>
</file>

<file path=ppt/slides/_rels/slide10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102.xml"/><Relationship Id="rId1" Type="http://schemas.openxmlformats.org/officeDocument/2006/relationships/slideLayout" Target="../slideLayouts/slideLayout1.xml"/><Relationship Id="rId4" Type="http://schemas.openxmlformats.org/officeDocument/2006/relationships/image" Target="../media/image86.png"/></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104.xml"/><Relationship Id="rId1" Type="http://schemas.openxmlformats.org/officeDocument/2006/relationships/slideLayout" Target="../slideLayouts/slideLayout7.xml"/><Relationship Id="rId5" Type="http://schemas.openxmlformats.org/officeDocument/2006/relationships/image" Target="../media/image88.png"/><Relationship Id="rId4" Type="http://schemas.microsoft.com/office/2007/relationships/hdphoto" Target="../media/hdphoto7.wdp"/></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5577" y="3630097"/>
            <a:ext cx="9863847" cy="1324909"/>
          </a:xfrm>
        </p:spPr>
        <p:txBody>
          <a:bodyPr>
            <a:normAutofit/>
          </a:bodyPr>
          <a:lstStyle/>
          <a:p>
            <a:r>
              <a:rPr lang="en-US" sz="4100" b="1" dirty="0" smtClean="0">
                <a:solidFill>
                  <a:schemeClr val="accent1"/>
                </a:solidFill>
              </a:rPr>
              <a:t>6-8 Student Glossary for the 2017 Kansas Mathematics Standards</a:t>
            </a:r>
            <a:endParaRPr lang="en-US" sz="4100" b="1" dirty="0">
              <a:solidFill>
                <a:schemeClr val="accent1"/>
              </a:solidFill>
            </a:endParaRPr>
          </a:p>
        </p:txBody>
      </p:sp>
      <p:sp>
        <p:nvSpPr>
          <p:cNvPr id="5" name="Date Placeholder 4"/>
          <p:cNvSpPr>
            <a:spLocks noGrp="1"/>
          </p:cNvSpPr>
          <p:nvPr>
            <p:ph type="dt" sz="half" idx="10"/>
          </p:nvPr>
        </p:nvSpPr>
        <p:spPr>
          <a:xfrm>
            <a:off x="7957753" y="239759"/>
            <a:ext cx="864973" cy="365125"/>
          </a:xfrm>
        </p:spPr>
        <p:txBody>
          <a:bodyPr/>
          <a:lstStyle/>
          <a:p>
            <a:fld id="{46FCFFFB-EBDD-4F7E-89F9-B3BD91A57E42}" type="datetime1">
              <a:rPr lang="en-US" smtClean="0"/>
              <a:t>2/13/2018</a:t>
            </a:fld>
            <a:endParaRPr lang="en-US" dirty="0"/>
          </a:p>
        </p:txBody>
      </p:sp>
      <p:sp>
        <p:nvSpPr>
          <p:cNvPr id="6" name="Footer Placeholder 5"/>
          <p:cNvSpPr>
            <a:spLocks noGrp="1"/>
          </p:cNvSpPr>
          <p:nvPr>
            <p:ph type="ftr" sz="quarter" idx="11"/>
          </p:nvPr>
        </p:nvSpPr>
        <p:spPr>
          <a:xfrm>
            <a:off x="219456" y="5955962"/>
            <a:ext cx="8705088" cy="786213"/>
          </a:xfrm>
        </p:spPr>
        <p:txBody>
          <a:bodyPr/>
          <a:lstStyle/>
          <a:p>
            <a:r>
              <a:rPr lang="en-US" sz="900" dirty="0" smtClean="0"/>
              <a:t>The Kansas State Department of Education does not discriminate on the basis of race, color, national origin, sex, disability, or age in its programs and activities.  The following person has been designated to handle inquiries regarding the non-discrimination policies:  KSDE General Counsel, 900 SW Jackson St., Topeka, KS  66612; 785-296-3201</a:t>
            </a:r>
            <a:endParaRPr lang="en-US" sz="900"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3105774" y="706978"/>
            <a:ext cx="2733675" cy="2223771"/>
          </a:xfrm>
          <a:prstGeom prst="rect">
            <a:avLst/>
          </a:prstGeom>
        </p:spPr>
      </p:pic>
    </p:spTree>
    <p:extLst>
      <p:ext uri="{BB962C8B-B14F-4D97-AF65-F5344CB8AC3E}">
        <p14:creationId xmlns:p14="http://schemas.microsoft.com/office/powerpoint/2010/main" val="3074164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092508"/>
            <a:ext cx="8534400" cy="14606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3"/>
            <a:ext cx="6781800" cy="1200329"/>
          </a:xfrm>
          <a:prstGeom prst="rect">
            <a:avLst/>
          </a:prstGeom>
          <a:noFill/>
        </p:spPr>
        <p:txBody>
          <a:bodyPr wrap="square" rtlCol="0">
            <a:spAutoFit/>
          </a:bodyPr>
          <a:lstStyle/>
          <a:p>
            <a:pPr algn="ctr"/>
            <a:r>
              <a:rPr lang="en-US" sz="7200" dirty="0">
                <a:latin typeface="Comic Sans MS" pitchFamily="66" charset="0"/>
              </a:rPr>
              <a:t>absolute value</a:t>
            </a:r>
          </a:p>
        </p:txBody>
      </p:sp>
      <p:sp>
        <p:nvSpPr>
          <p:cNvPr id="10" name="TextBox 9"/>
          <p:cNvSpPr txBox="1"/>
          <p:nvPr/>
        </p:nvSpPr>
        <p:spPr>
          <a:xfrm>
            <a:off x="381000" y="5178088"/>
            <a:ext cx="8382000" cy="1077218"/>
          </a:xfrm>
          <a:prstGeom prst="rect">
            <a:avLst/>
          </a:prstGeom>
          <a:noFill/>
        </p:spPr>
        <p:txBody>
          <a:bodyPr wrap="square" rtlCol="0">
            <a:spAutoFit/>
          </a:bodyPr>
          <a:lstStyle/>
          <a:p>
            <a:pPr algn="ctr"/>
            <a:r>
              <a:rPr lang="en-US" sz="3200" dirty="0">
                <a:latin typeface="Comic Sans MS" pitchFamily="66" charset="0"/>
              </a:rPr>
              <a:t>the magnitude of a number without regard to its sign - it’s distance from zero</a:t>
            </a:r>
          </a:p>
        </p:txBody>
      </p:sp>
      <p:sp>
        <p:nvSpPr>
          <p:cNvPr id="11" name="TextBox 10"/>
          <p:cNvSpPr txBox="1"/>
          <p:nvPr/>
        </p:nvSpPr>
        <p:spPr>
          <a:xfrm>
            <a:off x="304803" y="3893497"/>
            <a:ext cx="8102991" cy="830997"/>
          </a:xfrm>
          <a:prstGeom prst="rect">
            <a:avLst/>
          </a:prstGeom>
          <a:noFill/>
        </p:spPr>
        <p:txBody>
          <a:bodyPr wrap="square" rtlCol="0">
            <a:spAutoFit/>
          </a:bodyPr>
          <a:lstStyle/>
          <a:p>
            <a:r>
              <a:rPr lang="en-US" sz="4800" dirty="0">
                <a:latin typeface="Comic Sans MS" pitchFamily="66" charset="0"/>
              </a:rPr>
              <a:t>|2| = 2     |-4| = 4     |0| = 0</a:t>
            </a:r>
          </a:p>
        </p:txBody>
      </p:sp>
      <p:cxnSp>
        <p:nvCxnSpPr>
          <p:cNvPr id="3" name="Straight Arrow Connector 2"/>
          <p:cNvCxnSpPr/>
          <p:nvPr/>
        </p:nvCxnSpPr>
        <p:spPr>
          <a:xfrm>
            <a:off x="304803" y="2475915"/>
            <a:ext cx="8102991" cy="0"/>
          </a:xfrm>
          <a:prstGeom prst="straightConnector1">
            <a:avLst/>
          </a:prstGeom>
          <a:ln w="38100">
            <a:headEnd type="triangle"/>
            <a:tailEnd type="triangle"/>
          </a:ln>
        </p:spPr>
        <p:style>
          <a:lnRef idx="2">
            <a:schemeClr val="dk1"/>
          </a:lnRef>
          <a:fillRef idx="0">
            <a:schemeClr val="dk1"/>
          </a:fillRef>
          <a:effectRef idx="1">
            <a:schemeClr val="dk1"/>
          </a:effectRef>
          <a:fontRef idx="minor">
            <a:schemeClr val="tx1"/>
          </a:fontRef>
        </p:style>
      </p:cxnSp>
      <p:cxnSp>
        <p:nvCxnSpPr>
          <p:cNvPr id="5" name="Straight Connector 4"/>
          <p:cNvCxnSpPr/>
          <p:nvPr/>
        </p:nvCxnSpPr>
        <p:spPr>
          <a:xfrm>
            <a:off x="689317" y="2222697"/>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a:off x="1611923" y="2222697"/>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3" name="Straight Connector 12"/>
          <p:cNvCxnSpPr/>
          <p:nvPr/>
        </p:nvCxnSpPr>
        <p:spPr>
          <a:xfrm>
            <a:off x="2534529" y="2222697"/>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4" name="Straight Connector 13"/>
          <p:cNvCxnSpPr/>
          <p:nvPr/>
        </p:nvCxnSpPr>
        <p:spPr>
          <a:xfrm>
            <a:off x="3457135" y="2222697"/>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5" name="Straight Connector 14"/>
          <p:cNvCxnSpPr/>
          <p:nvPr/>
        </p:nvCxnSpPr>
        <p:spPr>
          <a:xfrm>
            <a:off x="4379741" y="2222697"/>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6" name="Straight Connector 15"/>
          <p:cNvCxnSpPr/>
          <p:nvPr/>
        </p:nvCxnSpPr>
        <p:spPr>
          <a:xfrm>
            <a:off x="5302347" y="2222697"/>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7" name="Straight Connector 16"/>
          <p:cNvCxnSpPr/>
          <p:nvPr/>
        </p:nvCxnSpPr>
        <p:spPr>
          <a:xfrm>
            <a:off x="6224953" y="2222697"/>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8" name="Straight Connector 17"/>
          <p:cNvCxnSpPr/>
          <p:nvPr/>
        </p:nvCxnSpPr>
        <p:spPr>
          <a:xfrm>
            <a:off x="7147559" y="2222697"/>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9" name="Straight Connector 18"/>
          <p:cNvCxnSpPr/>
          <p:nvPr/>
        </p:nvCxnSpPr>
        <p:spPr>
          <a:xfrm>
            <a:off x="8070167" y="2222697"/>
            <a:ext cx="0" cy="506437"/>
          </a:xfrm>
          <a:prstGeom prst="line">
            <a:avLst/>
          </a:prstGeom>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304803" y="2707085"/>
            <a:ext cx="8102991" cy="707886"/>
          </a:xfrm>
          <a:prstGeom prst="rect">
            <a:avLst/>
          </a:prstGeom>
          <a:noFill/>
        </p:spPr>
        <p:txBody>
          <a:bodyPr wrap="square" rtlCol="0">
            <a:spAutoFit/>
          </a:bodyPr>
          <a:lstStyle/>
          <a:p>
            <a:r>
              <a:rPr lang="en-US" sz="4000" dirty="0">
                <a:latin typeface="Comic Sans MS" pitchFamily="66" charset="0"/>
              </a:rPr>
              <a:t>-4  -3   -2   -1    0    1     2    3   4</a:t>
            </a:r>
          </a:p>
        </p:txBody>
      </p:sp>
      <p:sp>
        <p:nvSpPr>
          <p:cNvPr id="7" name="Curved Down Arrow 6"/>
          <p:cNvSpPr/>
          <p:nvPr/>
        </p:nvSpPr>
        <p:spPr>
          <a:xfrm flipH="1">
            <a:off x="641256" y="1637906"/>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1" name="Curved Down Arrow 20"/>
          <p:cNvSpPr/>
          <p:nvPr/>
        </p:nvSpPr>
        <p:spPr>
          <a:xfrm flipH="1">
            <a:off x="1563863" y="1637906"/>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2" name="Curved Down Arrow 21"/>
          <p:cNvSpPr/>
          <p:nvPr/>
        </p:nvSpPr>
        <p:spPr>
          <a:xfrm flipH="1">
            <a:off x="2486468" y="1637906"/>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3" name="Curved Down Arrow 22"/>
          <p:cNvSpPr/>
          <p:nvPr/>
        </p:nvSpPr>
        <p:spPr>
          <a:xfrm flipH="1">
            <a:off x="3441900" y="1637906"/>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4" name="Curved Down Arrow 23"/>
          <p:cNvSpPr/>
          <p:nvPr/>
        </p:nvSpPr>
        <p:spPr>
          <a:xfrm flipV="1">
            <a:off x="4331680" y="3261661"/>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5" name="Curved Down Arrow 24"/>
          <p:cNvSpPr/>
          <p:nvPr/>
        </p:nvSpPr>
        <p:spPr>
          <a:xfrm flipV="1">
            <a:off x="5302352" y="3261661"/>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6" name="TextBox 25"/>
          <p:cNvSpPr txBox="1"/>
          <p:nvPr/>
        </p:nvSpPr>
        <p:spPr>
          <a:xfrm>
            <a:off x="689317" y="1661778"/>
            <a:ext cx="3690424" cy="523220"/>
          </a:xfrm>
          <a:prstGeom prst="rect">
            <a:avLst/>
          </a:prstGeom>
          <a:noFill/>
        </p:spPr>
        <p:txBody>
          <a:bodyPr wrap="square" rtlCol="0">
            <a:spAutoFit/>
          </a:bodyPr>
          <a:lstStyle/>
          <a:p>
            <a:r>
              <a:rPr lang="en-US" sz="2800" dirty="0">
                <a:latin typeface="Comic Sans MS" pitchFamily="66" charset="0"/>
              </a:rPr>
              <a:t>  4       3       2       1</a:t>
            </a:r>
          </a:p>
        </p:txBody>
      </p:sp>
      <p:sp>
        <p:nvSpPr>
          <p:cNvPr id="27" name="TextBox 26"/>
          <p:cNvSpPr txBox="1"/>
          <p:nvPr/>
        </p:nvSpPr>
        <p:spPr>
          <a:xfrm>
            <a:off x="4427807" y="3174538"/>
            <a:ext cx="1845212" cy="523220"/>
          </a:xfrm>
          <a:prstGeom prst="rect">
            <a:avLst/>
          </a:prstGeom>
          <a:noFill/>
        </p:spPr>
        <p:txBody>
          <a:bodyPr wrap="square" rtlCol="0">
            <a:spAutoFit/>
          </a:bodyPr>
          <a:lstStyle/>
          <a:p>
            <a:r>
              <a:rPr lang="en-US" sz="2800" dirty="0">
                <a:latin typeface="Comic Sans MS" pitchFamily="66" charset="0"/>
              </a:rPr>
              <a:t>  1       2     </a:t>
            </a:r>
          </a:p>
        </p:txBody>
      </p:sp>
    </p:spTree>
    <p:extLst>
      <p:ext uri="{BB962C8B-B14F-4D97-AF65-F5344CB8AC3E}">
        <p14:creationId xmlns:p14="http://schemas.microsoft.com/office/powerpoint/2010/main" val="3808921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10661"/>
            <a:ext cx="8534400" cy="2123658"/>
          </a:xfrm>
          <a:prstGeom prst="rect">
            <a:avLst/>
          </a:prstGeom>
          <a:noFill/>
        </p:spPr>
        <p:txBody>
          <a:bodyPr wrap="square" rtlCol="0">
            <a:spAutoFit/>
          </a:bodyPr>
          <a:lstStyle/>
          <a:p>
            <a:pPr algn="ctr"/>
            <a:r>
              <a:rPr lang="en-US" sz="6600" dirty="0">
                <a:latin typeface="Comic Sans MS" pitchFamily="66" charset="0"/>
              </a:rPr>
              <a:t>additive identity property of zero</a:t>
            </a:r>
          </a:p>
        </p:txBody>
      </p:sp>
      <p:sp>
        <p:nvSpPr>
          <p:cNvPr id="10" name="TextBox 9"/>
          <p:cNvSpPr txBox="1"/>
          <p:nvPr/>
        </p:nvSpPr>
        <p:spPr>
          <a:xfrm>
            <a:off x="381000" y="4953003"/>
            <a:ext cx="8382000" cy="1200329"/>
          </a:xfrm>
          <a:prstGeom prst="rect">
            <a:avLst/>
          </a:prstGeom>
          <a:noFill/>
        </p:spPr>
        <p:txBody>
          <a:bodyPr wrap="square" rtlCol="0">
            <a:spAutoFit/>
          </a:bodyPr>
          <a:lstStyle/>
          <a:p>
            <a:pPr algn="ctr"/>
            <a:r>
              <a:rPr lang="en-US" sz="3600" dirty="0">
                <a:latin typeface="Comic Sans MS" pitchFamily="66" charset="0"/>
              </a:rPr>
              <a:t>when you add 0 to any number you end up with that number</a:t>
            </a:r>
          </a:p>
        </p:txBody>
      </p:sp>
      <p:sp>
        <p:nvSpPr>
          <p:cNvPr id="14338" name="Text Box 2"/>
          <p:cNvSpPr txBox="1">
            <a:spLocks noChangeArrowheads="1"/>
          </p:cNvSpPr>
          <p:nvPr/>
        </p:nvSpPr>
        <p:spPr bwMode="auto">
          <a:xfrm>
            <a:off x="463296" y="2857500"/>
            <a:ext cx="8241792" cy="212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r>
              <a:rPr lang="en-US" sz="6000" dirty="0">
                <a:latin typeface="Comic Sans MS" pitchFamily="66" charset="0"/>
              </a:rPr>
              <a:t> </a:t>
            </a:r>
            <a:r>
              <a:rPr lang="en-US" sz="5400" dirty="0">
                <a:latin typeface="Comic Sans MS" pitchFamily="66" charset="0"/>
              </a:rPr>
              <a:t>8 + 0 = 8</a:t>
            </a:r>
          </a:p>
          <a:p>
            <a:pPr fontAlgn="base">
              <a:spcBef>
                <a:spcPct val="0"/>
              </a:spcBef>
              <a:spcAft>
                <a:spcPct val="0"/>
              </a:spcAft>
            </a:pPr>
            <a:r>
              <a:rPr lang="en-US" sz="6000" dirty="0">
                <a:latin typeface="Comic Sans MS" pitchFamily="66" charset="0"/>
              </a:rPr>
              <a:t>				      </a:t>
            </a:r>
            <a:r>
              <a:rPr lang="en-US" sz="5400" dirty="0">
                <a:latin typeface="Comic Sans MS" pitchFamily="66" charset="0"/>
              </a:rPr>
              <a:t>0 + ½ = ½ </a:t>
            </a:r>
          </a:p>
        </p:txBody>
      </p:sp>
    </p:spTree>
    <p:extLst>
      <p:ext uri="{BB962C8B-B14F-4D97-AF65-F5344CB8AC3E}">
        <p14:creationId xmlns:p14="http://schemas.microsoft.com/office/powerpoint/2010/main" val="540760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4"/>
            <a:ext cx="8305800" cy="1323439"/>
          </a:xfrm>
          <a:prstGeom prst="rect">
            <a:avLst/>
          </a:prstGeom>
          <a:noFill/>
        </p:spPr>
        <p:txBody>
          <a:bodyPr wrap="square" rtlCol="0">
            <a:spAutoFit/>
          </a:bodyPr>
          <a:lstStyle/>
          <a:p>
            <a:pPr algn="ctr"/>
            <a:r>
              <a:rPr lang="en-US" sz="8000" dirty="0">
                <a:latin typeface="Comic Sans MS" pitchFamily="66" charset="0"/>
              </a:rPr>
              <a:t>additive inverse</a:t>
            </a:r>
          </a:p>
        </p:txBody>
      </p:sp>
      <p:sp>
        <p:nvSpPr>
          <p:cNvPr id="10" name="TextBox 9"/>
          <p:cNvSpPr txBox="1"/>
          <p:nvPr/>
        </p:nvSpPr>
        <p:spPr>
          <a:xfrm>
            <a:off x="381000" y="4889502"/>
            <a:ext cx="8382000" cy="1569660"/>
          </a:xfrm>
          <a:prstGeom prst="rect">
            <a:avLst/>
          </a:prstGeom>
          <a:noFill/>
        </p:spPr>
        <p:txBody>
          <a:bodyPr wrap="square" rtlCol="0">
            <a:spAutoFit/>
          </a:bodyPr>
          <a:lstStyle/>
          <a:p>
            <a:pPr algn="ctr"/>
            <a:r>
              <a:rPr lang="en-US" sz="3200" dirty="0">
                <a:latin typeface="Comic Sans MS" pitchFamily="66" charset="0"/>
              </a:rPr>
              <a:t>the number in the set of real numbers that when added to a given number will yield zero, also referred to as an opposite</a:t>
            </a:r>
          </a:p>
        </p:txBody>
      </p:sp>
      <p:sp>
        <p:nvSpPr>
          <p:cNvPr id="12" name="TextBox 11"/>
          <p:cNvSpPr txBox="1"/>
          <p:nvPr/>
        </p:nvSpPr>
        <p:spPr>
          <a:xfrm>
            <a:off x="203200" y="1993900"/>
            <a:ext cx="8686800" cy="2523768"/>
          </a:xfrm>
          <a:prstGeom prst="rect">
            <a:avLst/>
          </a:prstGeom>
          <a:noFill/>
        </p:spPr>
        <p:txBody>
          <a:bodyPr wrap="square" rtlCol="0">
            <a:spAutoFit/>
          </a:bodyPr>
          <a:lstStyle/>
          <a:p>
            <a:r>
              <a:rPr lang="en-US" sz="5400" dirty="0">
                <a:latin typeface="Comic Sans MS" pitchFamily="66" charset="0"/>
              </a:rPr>
              <a:t>(-5) + 5 = 0      x + (–x) = 0</a:t>
            </a:r>
          </a:p>
          <a:p>
            <a:endParaRPr lang="en-US" sz="3200" dirty="0">
              <a:latin typeface="Comic Sans MS" pitchFamily="66" charset="0"/>
            </a:endParaRPr>
          </a:p>
          <a:p>
            <a:r>
              <a:rPr lang="en-US" sz="3600" dirty="0">
                <a:latin typeface="Comic Sans MS" pitchFamily="66" charset="0"/>
              </a:rPr>
              <a:t>additive inverse of -5          							additive inverse of x</a:t>
            </a:r>
          </a:p>
        </p:txBody>
      </p:sp>
      <p:cxnSp>
        <p:nvCxnSpPr>
          <p:cNvPr id="11" name="Straight Arrow Connector 10"/>
          <p:cNvCxnSpPr/>
          <p:nvPr/>
        </p:nvCxnSpPr>
        <p:spPr>
          <a:xfrm flipV="1">
            <a:off x="2108202" y="2832102"/>
            <a:ext cx="266700" cy="546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6184902" y="2882900"/>
            <a:ext cx="723900" cy="11176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03169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6605" y="661768"/>
            <a:ext cx="7592389" cy="1107996"/>
          </a:xfrm>
          <a:prstGeom prst="rect">
            <a:avLst/>
          </a:prstGeom>
        </p:spPr>
        <p:txBody>
          <a:bodyPr wrap="square">
            <a:spAutoFit/>
          </a:bodyPr>
          <a:lstStyle/>
          <a:p>
            <a:pPr algn="ctr"/>
            <a:r>
              <a:rPr lang="en-US" sz="6600" dirty="0">
                <a:latin typeface="Comic Sans MS" panose="030F0702030302020204" pitchFamily="66" charset="0"/>
              </a:rPr>
              <a:t>adjacent angles </a:t>
            </a:r>
          </a:p>
        </p:txBody>
      </p:sp>
      <p:sp>
        <p:nvSpPr>
          <p:cNvPr id="3" name="TextBox 2"/>
          <p:cNvSpPr txBox="1"/>
          <p:nvPr/>
        </p:nvSpPr>
        <p:spPr>
          <a:xfrm>
            <a:off x="672001" y="4815589"/>
            <a:ext cx="7721597" cy="1477328"/>
          </a:xfrm>
          <a:prstGeom prst="rect">
            <a:avLst/>
          </a:prstGeom>
          <a:noFill/>
          <a:ln>
            <a:solidFill>
              <a:schemeClr val="tx1"/>
            </a:solidFill>
          </a:ln>
        </p:spPr>
        <p:txBody>
          <a:bodyPr wrap="square" rtlCol="0">
            <a:spAutoFit/>
          </a:bodyPr>
          <a:lstStyle/>
          <a:p>
            <a:pPr algn="ctr"/>
            <a:r>
              <a:rPr lang="en-US" sz="3000" dirty="0">
                <a:latin typeface="Comic Sans MS" panose="030F0702030302020204" pitchFamily="66" charset="0"/>
              </a:rPr>
              <a:t>two angles are adjacent when they have a common side and a common vertex, and they don’t overlap</a:t>
            </a: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566287" y="2227010"/>
            <a:ext cx="3197984" cy="1976283"/>
          </a:xfrm>
          <a:prstGeom prst="rect">
            <a:avLst/>
          </a:prstGeom>
        </p:spPr>
      </p:pic>
      <p:pic>
        <p:nvPicPr>
          <p:cNvPr id="5" name="Picture 4"/>
          <p:cNvPicPr>
            <a:picLocks noChangeAspect="1"/>
          </p:cNvPicPr>
          <p:nvPr/>
        </p:nvPicPr>
        <p:blipFill>
          <a:blip r:embed="rId5">
            <a:extLst>
              <a:ext uri="{BEBA8EAE-BF5A-486C-A8C5-ECC9F3942E4B}">
                <a14:imgProps xmlns:a14="http://schemas.microsoft.com/office/drawing/2010/main">
                  <a14:imgLayer r:embed="rId6">
                    <a14:imgEffect>
                      <a14:saturation sat="0"/>
                    </a14:imgEffect>
                  </a14:imgLayer>
                </a14:imgProps>
              </a:ext>
            </a:extLst>
          </a:blip>
          <a:stretch>
            <a:fillRect/>
          </a:stretch>
        </p:blipFill>
        <p:spPr>
          <a:xfrm>
            <a:off x="4279579" y="1917291"/>
            <a:ext cx="2584672" cy="2286000"/>
          </a:xfrm>
          <a:prstGeom prst="rect">
            <a:avLst/>
          </a:prstGeom>
        </p:spPr>
      </p:pic>
    </p:spTree>
    <p:extLst>
      <p:ext uri="{BB962C8B-B14F-4D97-AF65-F5344CB8AC3E}">
        <p14:creationId xmlns:p14="http://schemas.microsoft.com/office/powerpoint/2010/main" val="432113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 length</a:t>
            </a:r>
          </a:p>
        </p:txBody>
      </p:sp>
      <p:sp>
        <p:nvSpPr>
          <p:cNvPr id="3" name="Content Placeholder 2"/>
          <p:cNvSpPr>
            <a:spLocks noGrp="1"/>
          </p:cNvSpPr>
          <p:nvPr>
            <p:ph idx="1"/>
          </p:nvPr>
        </p:nvSpPr>
        <p:spPr>
          <a:xfrm>
            <a:off x="517158" y="3094219"/>
            <a:ext cx="4985575" cy="1492537"/>
          </a:xfrm>
        </p:spPr>
        <p:txBody>
          <a:bodyPr>
            <a:normAutofit fontScale="85000" lnSpcReduction="20000"/>
          </a:bodyPr>
          <a:lstStyle/>
          <a:p>
            <a:pPr marL="0" indent="0">
              <a:buNone/>
            </a:pPr>
            <a:r>
              <a:rPr lang="en-US" sz="4000" b="1" i="1" dirty="0"/>
              <a:t>s = </a:t>
            </a:r>
            <a:r>
              <a:rPr lang="en-US" sz="4000" b="1" i="1" dirty="0" err="1"/>
              <a:t>r</a:t>
            </a:r>
            <a:r>
              <a:rPr lang="en-US" sz="4000" b="1" dirty="0" err="1"/>
              <a:t>θ</a:t>
            </a:r>
            <a:r>
              <a:rPr lang="en-US" dirty="0"/>
              <a:t/>
            </a:r>
            <a:br>
              <a:rPr lang="en-US" dirty="0"/>
            </a:br>
            <a:r>
              <a:rPr lang="en-US" i="1" dirty="0"/>
              <a:t>s</a:t>
            </a:r>
            <a:r>
              <a:rPr lang="en-US" dirty="0"/>
              <a:t> = arc length</a:t>
            </a:r>
            <a:br>
              <a:rPr lang="en-US" dirty="0"/>
            </a:br>
            <a:r>
              <a:rPr lang="en-US" i="1" dirty="0"/>
              <a:t>r</a:t>
            </a:r>
            <a:r>
              <a:rPr lang="en-US" dirty="0"/>
              <a:t> = radius of the circle</a:t>
            </a:r>
            <a:br>
              <a:rPr lang="en-US" dirty="0"/>
            </a:br>
            <a:r>
              <a:rPr lang="en-US" dirty="0"/>
              <a:t>θ = measure of the central angle in radians </a:t>
            </a:r>
          </a:p>
        </p:txBody>
      </p:sp>
      <p:sp>
        <p:nvSpPr>
          <p:cNvPr id="7" name="AutoShape 8" descr="Image result for formula for arc of circle"/>
          <p:cNvSpPr>
            <a:spLocks noChangeAspect="1" noChangeArrowheads="1"/>
          </p:cNvSpPr>
          <p:nvPr/>
        </p:nvSpPr>
        <p:spPr bwMode="auto">
          <a:xfrm>
            <a:off x="155575" y="-144461"/>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22" name="Picture 10" descr="Image result for formula for arc of circle"/>
          <p:cNvPicPr>
            <a:picLocks noChangeAspect="1" noChangeArrowheads="1"/>
          </p:cNvPicPr>
          <p:nvPr/>
        </p:nvPicPr>
        <p:blipFill rotWithShape="1">
          <a:blip r:embed="rId3">
            <a:extLst>
              <a:ext uri="{28A0092B-C50C-407E-A947-70E740481C1C}">
                <a14:useLocalDpi xmlns:a14="http://schemas.microsoft.com/office/drawing/2010/main" val="0"/>
              </a:ext>
            </a:extLst>
          </a:blip>
          <a:srcRect t="9739"/>
          <a:stretch/>
        </p:blipFill>
        <p:spPr bwMode="auto">
          <a:xfrm>
            <a:off x="5589050" y="1129271"/>
            <a:ext cx="3048769" cy="3345212"/>
          </a:xfrm>
          <a:prstGeom prst="rect">
            <a:avLst/>
          </a:prstGeom>
          <a:noFill/>
          <a:extLst>
            <a:ext uri="{909E8E84-426E-40dd-AFC4-6F175D3DCCD1}">
              <a14:hiddenFill xmlns="" xmlns:a14="http://schemas.microsoft.com/office/drawing/2010/main">
                <a:solidFill>
                  <a:srgbClr val="FFFFFF"/>
                </a:solidFill>
              </a14:hiddenFill>
            </a:ext>
          </a:extLst>
        </p:spPr>
      </p:pic>
      <p:sp>
        <p:nvSpPr>
          <p:cNvPr id="8" name="Rectangle 7"/>
          <p:cNvSpPr/>
          <p:nvPr/>
        </p:nvSpPr>
        <p:spPr>
          <a:xfrm>
            <a:off x="517158" y="4586756"/>
            <a:ext cx="8189843" cy="1615827"/>
          </a:xfrm>
          <a:prstGeom prst="rect">
            <a:avLst/>
          </a:prstGeom>
          <a:ln>
            <a:solidFill>
              <a:schemeClr val="tx1"/>
            </a:solidFill>
          </a:ln>
        </p:spPr>
        <p:txBody>
          <a:bodyPr wrap="square">
            <a:spAutoFit/>
          </a:bodyPr>
          <a:lstStyle/>
          <a:p>
            <a:pPr algn="ctr"/>
            <a:r>
              <a:rPr lang="en-US" sz="3300" dirty="0">
                <a:latin typeface="Comic Sans MS" panose="030F0702030302020204" pitchFamily="66" charset="0"/>
              </a:rPr>
              <a:t>the distance along a segment of the circumference of a circle or of any curve</a:t>
            </a:r>
          </a:p>
        </p:txBody>
      </p:sp>
      <p:pic>
        <p:nvPicPr>
          <p:cNvPr id="6" name="Picture 5"/>
          <p:cNvPicPr>
            <a:picLocks noChangeAspect="1"/>
          </p:cNvPicPr>
          <p:nvPr/>
        </p:nvPicPr>
        <p:blipFill>
          <a:blip r:embed="rId4" cstate="print">
            <a:biLevel thresh="25000"/>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2264318" y="1529912"/>
            <a:ext cx="1899473" cy="2014391"/>
          </a:xfrm>
          <a:prstGeom prst="rect">
            <a:avLst/>
          </a:prstGeom>
        </p:spPr>
      </p:pic>
    </p:spTree>
    <p:extLst>
      <p:ext uri="{BB962C8B-B14F-4D97-AF65-F5344CB8AC3E}">
        <p14:creationId xmlns:p14="http://schemas.microsoft.com/office/powerpoint/2010/main" val="36627436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9698" y="473240"/>
            <a:ext cx="7866323" cy="1107996"/>
          </a:xfrm>
          <a:prstGeom prst="rect">
            <a:avLst/>
          </a:prstGeom>
        </p:spPr>
        <p:txBody>
          <a:bodyPr wrap="square">
            <a:spAutoFit/>
          </a:bodyPr>
          <a:lstStyle/>
          <a:p>
            <a:pPr algn="ctr"/>
            <a:r>
              <a:rPr lang="en-US" sz="6600" dirty="0">
                <a:latin typeface="Comic Sans MS" panose="030F0702030302020204" pitchFamily="66" charset="0"/>
              </a:rPr>
              <a:t>area of sector </a:t>
            </a:r>
          </a:p>
        </p:txBody>
      </p:sp>
      <p:sp>
        <p:nvSpPr>
          <p:cNvPr id="3" name="Rectangle 2"/>
          <p:cNvSpPr/>
          <p:nvPr/>
        </p:nvSpPr>
        <p:spPr>
          <a:xfrm>
            <a:off x="646046" y="5023119"/>
            <a:ext cx="7782339" cy="1200329"/>
          </a:xfrm>
          <a:prstGeom prst="rect">
            <a:avLst/>
          </a:prstGeom>
          <a:ln>
            <a:solidFill>
              <a:schemeClr val="tx1"/>
            </a:solidFill>
          </a:ln>
        </p:spPr>
        <p:txBody>
          <a:bodyPr wrap="square">
            <a:spAutoFit/>
          </a:bodyPr>
          <a:lstStyle/>
          <a:p>
            <a:pPr algn="ctr"/>
            <a:r>
              <a:rPr lang="en-US" sz="3600" dirty="0">
                <a:latin typeface="Comic Sans MS" panose="030F0702030302020204" pitchFamily="66" charset="0"/>
              </a:rPr>
              <a:t>the fractional part of the area of an entire circle</a:t>
            </a:r>
          </a:p>
        </p:txBody>
      </p:sp>
      <p:pic>
        <p:nvPicPr>
          <p:cNvPr id="4" name="Picture 3"/>
          <p:cNvPicPr>
            <a:picLocks noChangeAspect="1"/>
          </p:cNvPicPr>
          <p:nvPr/>
        </p:nvPicPr>
        <p:blipFill>
          <a:blip r:embed="rId3"/>
          <a:stretch>
            <a:fillRect/>
          </a:stretch>
        </p:blipFill>
        <p:spPr>
          <a:xfrm>
            <a:off x="2875941" y="1582526"/>
            <a:ext cx="3569109" cy="3318307"/>
          </a:xfrm>
          <a:prstGeom prst="rect">
            <a:avLst/>
          </a:prstGeom>
        </p:spPr>
      </p:pic>
    </p:spTree>
    <p:extLst>
      <p:ext uri="{BB962C8B-B14F-4D97-AF65-F5344CB8AC3E}">
        <p14:creationId xmlns:p14="http://schemas.microsoft.com/office/powerpoint/2010/main" val="3973596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457202"/>
            <a:ext cx="8382000" cy="1446550"/>
          </a:xfrm>
          <a:prstGeom prst="rect">
            <a:avLst/>
          </a:prstGeom>
          <a:noFill/>
        </p:spPr>
        <p:txBody>
          <a:bodyPr wrap="square" rtlCol="0">
            <a:spAutoFit/>
          </a:bodyPr>
          <a:lstStyle/>
          <a:p>
            <a:pPr algn="ctr"/>
            <a:r>
              <a:rPr lang="en-US" sz="8800" dirty="0">
                <a:latin typeface="Comic Sans MS" pitchFamily="66" charset="0"/>
              </a:rPr>
              <a:t>base</a:t>
            </a:r>
            <a:r>
              <a:rPr lang="en-US" sz="7200" dirty="0">
                <a:latin typeface="Comic Sans MS" pitchFamily="66" charset="0"/>
              </a:rPr>
              <a:t> (polygon)</a:t>
            </a:r>
          </a:p>
        </p:txBody>
      </p:sp>
      <p:sp>
        <p:nvSpPr>
          <p:cNvPr id="12" name="TextBox 11"/>
          <p:cNvSpPr txBox="1"/>
          <p:nvPr/>
        </p:nvSpPr>
        <p:spPr>
          <a:xfrm>
            <a:off x="318868" y="5386754"/>
            <a:ext cx="8534400" cy="707886"/>
          </a:xfrm>
          <a:prstGeom prst="rect">
            <a:avLst/>
          </a:prstGeom>
          <a:noFill/>
        </p:spPr>
        <p:txBody>
          <a:bodyPr wrap="square" rtlCol="0">
            <a:spAutoFit/>
          </a:bodyPr>
          <a:lstStyle/>
          <a:p>
            <a:pPr algn="ctr"/>
            <a:r>
              <a:rPr lang="en-US" sz="4000" dirty="0">
                <a:latin typeface="Comic Sans MS" pitchFamily="66" charset="0"/>
              </a:rPr>
              <a:t>one of the sides of a plane figure</a:t>
            </a:r>
          </a:p>
        </p:txBody>
      </p:sp>
      <p:sp>
        <p:nvSpPr>
          <p:cNvPr id="13" name="Isosceles Triangle 12"/>
          <p:cNvSpPr/>
          <p:nvPr/>
        </p:nvSpPr>
        <p:spPr>
          <a:xfrm>
            <a:off x="3733800" y="2286000"/>
            <a:ext cx="1600200" cy="1524000"/>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gular Pentagon 13"/>
          <p:cNvSpPr/>
          <p:nvPr/>
        </p:nvSpPr>
        <p:spPr>
          <a:xfrm>
            <a:off x="6248400" y="2286000"/>
            <a:ext cx="1524000" cy="1524000"/>
          </a:xfrm>
          <a:prstGeom prst="pentagon">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p:cNvGrpSpPr/>
          <p:nvPr/>
        </p:nvGrpSpPr>
        <p:grpSpPr>
          <a:xfrm>
            <a:off x="4054937" y="3887003"/>
            <a:ext cx="1600200" cy="903429"/>
            <a:chOff x="1066800" y="3886994"/>
            <a:chExt cx="1600200" cy="903426"/>
          </a:xfrm>
        </p:grpSpPr>
        <p:cxnSp>
          <p:nvCxnSpPr>
            <p:cNvPr id="16" name="Straight Arrow Connector 15"/>
            <p:cNvCxnSpPr/>
            <p:nvPr/>
          </p:nvCxnSpPr>
          <p:spPr>
            <a:xfrm rot="5400000" flipH="1" flipV="1">
              <a:off x="1333500" y="4076700"/>
              <a:ext cx="381000" cy="1588"/>
            </a:xfrm>
            <a:prstGeom prst="straightConnector1">
              <a:avLst/>
            </a:prstGeom>
            <a:ln w="25400" cmpd="sng">
              <a:tailEnd type="arrow"/>
            </a:ln>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1066800" y="4267201"/>
              <a:ext cx="1600200" cy="523219"/>
            </a:xfrm>
            <a:prstGeom prst="rect">
              <a:avLst/>
            </a:prstGeom>
            <a:noFill/>
          </p:spPr>
          <p:txBody>
            <a:bodyPr wrap="square" rtlCol="0">
              <a:spAutoFit/>
            </a:bodyPr>
            <a:lstStyle/>
            <a:p>
              <a:r>
                <a:rPr lang="en-US" sz="2800" dirty="0">
                  <a:latin typeface="Comic Sans MS" pitchFamily="66" charset="0"/>
                </a:rPr>
                <a:t>base</a:t>
              </a:r>
            </a:p>
          </p:txBody>
        </p:sp>
      </p:grpSp>
      <p:grpSp>
        <p:nvGrpSpPr>
          <p:cNvPr id="21" name="Group 20"/>
          <p:cNvGrpSpPr/>
          <p:nvPr/>
        </p:nvGrpSpPr>
        <p:grpSpPr>
          <a:xfrm>
            <a:off x="2854781" y="2413706"/>
            <a:ext cx="1758043" cy="651875"/>
            <a:chOff x="908958" y="4267200"/>
            <a:chExt cx="1758042" cy="651875"/>
          </a:xfrm>
        </p:grpSpPr>
        <p:cxnSp>
          <p:nvCxnSpPr>
            <p:cNvPr id="22" name="Straight Arrow Connector 21"/>
            <p:cNvCxnSpPr>
              <a:cxnSpLocks/>
            </p:cNvCxnSpPr>
            <p:nvPr/>
          </p:nvCxnSpPr>
          <p:spPr>
            <a:xfrm flipH="1">
              <a:off x="908958" y="4728789"/>
              <a:ext cx="272142" cy="190286"/>
            </a:xfrm>
            <a:prstGeom prst="straightConnector1">
              <a:avLst/>
            </a:prstGeom>
            <a:ln w="25400" cmpd="sng">
              <a:tailEnd type="arrow"/>
            </a:ln>
          </p:spPr>
          <p:style>
            <a:lnRef idx="1">
              <a:schemeClr val="dk1"/>
            </a:lnRef>
            <a:fillRef idx="0">
              <a:schemeClr val="dk1"/>
            </a:fillRef>
            <a:effectRef idx="0">
              <a:schemeClr val="dk1"/>
            </a:effectRef>
            <a:fontRef idx="minor">
              <a:schemeClr val="tx1"/>
            </a:fontRef>
          </p:style>
        </p:cxnSp>
        <p:sp>
          <p:nvSpPr>
            <p:cNvPr id="23" name="TextBox 22"/>
            <p:cNvSpPr txBox="1"/>
            <p:nvPr/>
          </p:nvSpPr>
          <p:spPr>
            <a:xfrm>
              <a:off x="1066801" y="4267200"/>
              <a:ext cx="1600199" cy="523220"/>
            </a:xfrm>
            <a:prstGeom prst="rect">
              <a:avLst/>
            </a:prstGeom>
            <a:noFill/>
          </p:spPr>
          <p:txBody>
            <a:bodyPr wrap="square" rtlCol="0">
              <a:spAutoFit/>
            </a:bodyPr>
            <a:lstStyle/>
            <a:p>
              <a:r>
                <a:rPr lang="en-US" sz="2800" dirty="0">
                  <a:latin typeface="Comic Sans MS" pitchFamily="66" charset="0"/>
                </a:rPr>
                <a:t>base</a:t>
              </a:r>
            </a:p>
          </p:txBody>
        </p:sp>
      </p:grpSp>
      <p:grpSp>
        <p:nvGrpSpPr>
          <p:cNvPr id="24" name="Group 23"/>
          <p:cNvGrpSpPr/>
          <p:nvPr/>
        </p:nvGrpSpPr>
        <p:grpSpPr>
          <a:xfrm>
            <a:off x="6553200" y="3886210"/>
            <a:ext cx="1600200" cy="903429"/>
            <a:chOff x="1066800" y="3886994"/>
            <a:chExt cx="1600200" cy="903426"/>
          </a:xfrm>
        </p:grpSpPr>
        <p:cxnSp>
          <p:nvCxnSpPr>
            <p:cNvPr id="25" name="Straight Arrow Connector 24"/>
            <p:cNvCxnSpPr/>
            <p:nvPr/>
          </p:nvCxnSpPr>
          <p:spPr>
            <a:xfrm rot="5400000" flipH="1" flipV="1">
              <a:off x="1333500" y="4076700"/>
              <a:ext cx="381000" cy="1588"/>
            </a:xfrm>
            <a:prstGeom prst="straightConnector1">
              <a:avLst/>
            </a:prstGeom>
            <a:ln w="25400" cmpd="sng">
              <a:tailEnd type="arrow"/>
            </a:ln>
          </p:spPr>
          <p:style>
            <a:lnRef idx="1">
              <a:schemeClr val="dk1"/>
            </a:lnRef>
            <a:fillRef idx="0">
              <a:schemeClr val="dk1"/>
            </a:fillRef>
            <a:effectRef idx="0">
              <a:schemeClr val="dk1"/>
            </a:effectRef>
            <a:fontRef idx="minor">
              <a:schemeClr val="tx1"/>
            </a:fontRef>
          </p:style>
        </p:cxnSp>
        <p:sp>
          <p:nvSpPr>
            <p:cNvPr id="26" name="TextBox 25"/>
            <p:cNvSpPr txBox="1"/>
            <p:nvPr/>
          </p:nvSpPr>
          <p:spPr>
            <a:xfrm>
              <a:off x="1066800" y="4267201"/>
              <a:ext cx="1600200" cy="523219"/>
            </a:xfrm>
            <a:prstGeom prst="rect">
              <a:avLst/>
            </a:prstGeom>
            <a:noFill/>
          </p:spPr>
          <p:txBody>
            <a:bodyPr wrap="square" rtlCol="0">
              <a:spAutoFit/>
            </a:bodyPr>
            <a:lstStyle/>
            <a:p>
              <a:r>
                <a:rPr lang="en-US" sz="2800" dirty="0">
                  <a:latin typeface="Comic Sans MS" pitchFamily="66" charset="0"/>
                </a:rPr>
                <a:t>base</a:t>
              </a:r>
            </a:p>
          </p:txBody>
        </p:sp>
      </p:grpSp>
      <p:sp>
        <p:nvSpPr>
          <p:cNvPr id="15" name="Trapezoid 14"/>
          <p:cNvSpPr/>
          <p:nvPr/>
        </p:nvSpPr>
        <p:spPr>
          <a:xfrm rot="16200000">
            <a:off x="947060" y="2628905"/>
            <a:ext cx="2008415" cy="1387929"/>
          </a:xfrm>
          <a:prstGeom prst="trapezoi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4546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2"/>
            <a:ext cx="8458200" cy="1938992"/>
          </a:xfrm>
          <a:prstGeom prst="rect">
            <a:avLst/>
          </a:prstGeom>
          <a:noFill/>
        </p:spPr>
        <p:txBody>
          <a:bodyPr wrap="square" rtlCol="0">
            <a:spAutoFit/>
          </a:bodyPr>
          <a:lstStyle/>
          <a:p>
            <a:pPr algn="ctr"/>
            <a:r>
              <a:rPr lang="en-US" sz="8000" dirty="0">
                <a:latin typeface="Comic Sans MS" pitchFamily="66" charset="0"/>
              </a:rPr>
              <a:t>box plot</a:t>
            </a:r>
            <a:br>
              <a:rPr lang="en-US" sz="8000" dirty="0">
                <a:latin typeface="Comic Sans MS" pitchFamily="66" charset="0"/>
              </a:rPr>
            </a:br>
            <a:r>
              <a:rPr lang="en-US" sz="4000" dirty="0">
                <a:latin typeface="Comic Sans MS" pitchFamily="66" charset="0"/>
              </a:rPr>
              <a:t>(box and whisker diagram)</a:t>
            </a:r>
            <a:endParaRPr lang="en-US" sz="8000" dirty="0">
              <a:latin typeface="Comic Sans MS" pitchFamily="66" charset="0"/>
            </a:endParaRPr>
          </a:p>
        </p:txBody>
      </p:sp>
      <p:sp>
        <p:nvSpPr>
          <p:cNvPr id="10" name="TextBox 9"/>
          <p:cNvSpPr txBox="1"/>
          <p:nvPr/>
        </p:nvSpPr>
        <p:spPr>
          <a:xfrm>
            <a:off x="381000" y="4953002"/>
            <a:ext cx="8382000" cy="1569660"/>
          </a:xfrm>
          <a:prstGeom prst="rect">
            <a:avLst/>
          </a:prstGeom>
          <a:noFill/>
        </p:spPr>
        <p:txBody>
          <a:bodyPr wrap="square" rtlCol="0">
            <a:spAutoFit/>
          </a:bodyPr>
          <a:lstStyle/>
          <a:p>
            <a:pPr algn="ctr"/>
            <a:r>
              <a:rPr lang="en-US" sz="3200" dirty="0">
                <a:latin typeface="Comic Sans MS" pitchFamily="66" charset="0"/>
              </a:rPr>
              <a:t>a display of the distribution of a data set using the minimum, lower (1</a:t>
            </a:r>
            <a:r>
              <a:rPr lang="en-US" sz="3200" baseline="30000" dirty="0">
                <a:latin typeface="Comic Sans MS" pitchFamily="66" charset="0"/>
              </a:rPr>
              <a:t>st</a:t>
            </a:r>
            <a:r>
              <a:rPr lang="en-US" sz="3200" dirty="0">
                <a:latin typeface="Comic Sans MS" pitchFamily="66" charset="0"/>
              </a:rPr>
              <a:t>) quartile, median, upper (3</a:t>
            </a:r>
            <a:r>
              <a:rPr lang="en-US" sz="3200" baseline="30000" dirty="0">
                <a:latin typeface="Comic Sans MS" pitchFamily="66" charset="0"/>
              </a:rPr>
              <a:t>rd</a:t>
            </a:r>
            <a:r>
              <a:rPr lang="en-US" sz="3200" dirty="0">
                <a:latin typeface="Comic Sans MS" pitchFamily="66" charset="0"/>
              </a:rPr>
              <a:t>) quartile, and maximum</a:t>
            </a:r>
          </a:p>
        </p:txBody>
      </p:sp>
      <p:pic>
        <p:nvPicPr>
          <p:cNvPr id="1026" name="Picture 2" descr="Image result for box pl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0616" y="2490019"/>
            <a:ext cx="6962775" cy="2209801"/>
          </a:xfrm>
          <a:prstGeom prst="rect">
            <a:avLst/>
          </a:prstGeom>
          <a:noFill/>
          <a:extLst>
            <a:ext uri="{909E8E84-426E-40dd-AFC4-6F175D3DCCD1}">
              <a14:hiddenFill xmlns="" xmlns:a14="http://schemas.microsoft.com/office/drawing/2010/main">
                <a:solidFill>
                  <a:srgbClr val="FFFFFF"/>
                </a:solidFill>
              </a14:hiddenFill>
            </a:ext>
          </a:extLst>
        </p:spPr>
      </p:pic>
      <p:sp>
        <p:nvSpPr>
          <p:cNvPr id="3" name="TextBox 2"/>
          <p:cNvSpPr txBox="1"/>
          <p:nvPr/>
        </p:nvSpPr>
        <p:spPr>
          <a:xfrm>
            <a:off x="4037431" y="4526289"/>
            <a:ext cx="784189" cy="369332"/>
          </a:xfrm>
          <a:prstGeom prst="rect">
            <a:avLst/>
          </a:prstGeom>
          <a:noFill/>
        </p:spPr>
        <p:txBody>
          <a:bodyPr wrap="none" rtlCol="0">
            <a:spAutoFit/>
          </a:bodyPr>
          <a:lstStyle/>
          <a:p>
            <a:r>
              <a:rPr lang="en-US" dirty="0"/>
              <a:t>inches</a:t>
            </a:r>
          </a:p>
        </p:txBody>
      </p:sp>
      <p:sp>
        <p:nvSpPr>
          <p:cNvPr id="12" name="TextBox 11"/>
          <p:cNvSpPr txBox="1"/>
          <p:nvPr/>
        </p:nvSpPr>
        <p:spPr>
          <a:xfrm rot="-1800000">
            <a:off x="3539629" y="2359222"/>
            <a:ext cx="1087157" cy="369332"/>
          </a:xfrm>
          <a:prstGeom prst="rect">
            <a:avLst/>
          </a:prstGeom>
          <a:noFill/>
        </p:spPr>
        <p:txBody>
          <a:bodyPr wrap="none" rtlCol="0">
            <a:spAutoFit/>
          </a:bodyPr>
          <a:lstStyle/>
          <a:p>
            <a:r>
              <a:rPr lang="en-US" dirty="0"/>
              <a:t>minimum</a:t>
            </a:r>
          </a:p>
        </p:txBody>
      </p:sp>
      <p:sp>
        <p:nvSpPr>
          <p:cNvPr id="13" name="TextBox 12"/>
          <p:cNvSpPr txBox="1"/>
          <p:nvPr/>
        </p:nvSpPr>
        <p:spPr>
          <a:xfrm rot="-1800000">
            <a:off x="4338941" y="2255495"/>
            <a:ext cx="1197636" cy="369332"/>
          </a:xfrm>
          <a:prstGeom prst="rect">
            <a:avLst/>
          </a:prstGeom>
          <a:noFill/>
        </p:spPr>
        <p:txBody>
          <a:bodyPr wrap="none" rtlCol="0">
            <a:spAutoFit/>
          </a:bodyPr>
          <a:lstStyle/>
          <a:p>
            <a:r>
              <a:rPr lang="en-US" dirty="0"/>
              <a:t>1</a:t>
            </a:r>
            <a:r>
              <a:rPr lang="en-US" baseline="30000" dirty="0"/>
              <a:t>st</a:t>
            </a:r>
            <a:r>
              <a:rPr lang="en-US" dirty="0"/>
              <a:t> quartile</a:t>
            </a:r>
          </a:p>
        </p:txBody>
      </p:sp>
      <p:sp>
        <p:nvSpPr>
          <p:cNvPr id="14" name="TextBox 13"/>
          <p:cNvSpPr txBox="1"/>
          <p:nvPr/>
        </p:nvSpPr>
        <p:spPr>
          <a:xfrm rot="-1800000">
            <a:off x="4947237" y="2279303"/>
            <a:ext cx="891591" cy="369332"/>
          </a:xfrm>
          <a:prstGeom prst="rect">
            <a:avLst/>
          </a:prstGeom>
          <a:noFill/>
        </p:spPr>
        <p:txBody>
          <a:bodyPr wrap="none" rtlCol="0">
            <a:spAutoFit/>
          </a:bodyPr>
          <a:lstStyle/>
          <a:p>
            <a:r>
              <a:rPr lang="en-US" dirty="0"/>
              <a:t>median</a:t>
            </a:r>
          </a:p>
        </p:txBody>
      </p:sp>
      <p:sp>
        <p:nvSpPr>
          <p:cNvPr id="15" name="TextBox 14"/>
          <p:cNvSpPr txBox="1"/>
          <p:nvPr/>
        </p:nvSpPr>
        <p:spPr>
          <a:xfrm rot="-1800000">
            <a:off x="6030618" y="2259060"/>
            <a:ext cx="1218090" cy="369332"/>
          </a:xfrm>
          <a:prstGeom prst="rect">
            <a:avLst/>
          </a:prstGeom>
          <a:noFill/>
        </p:spPr>
        <p:txBody>
          <a:bodyPr wrap="none" rtlCol="0">
            <a:spAutoFit/>
          </a:bodyPr>
          <a:lstStyle/>
          <a:p>
            <a:r>
              <a:rPr lang="en-US" dirty="0"/>
              <a:t>3</a:t>
            </a:r>
            <a:r>
              <a:rPr lang="en-US" baseline="30000" dirty="0"/>
              <a:t>rd</a:t>
            </a:r>
            <a:r>
              <a:rPr lang="en-US" dirty="0"/>
              <a:t> quartile</a:t>
            </a:r>
          </a:p>
        </p:txBody>
      </p:sp>
      <p:sp>
        <p:nvSpPr>
          <p:cNvPr id="16" name="TextBox 15"/>
          <p:cNvSpPr txBox="1"/>
          <p:nvPr/>
        </p:nvSpPr>
        <p:spPr>
          <a:xfrm rot="-1800000">
            <a:off x="6818270" y="2380288"/>
            <a:ext cx="1120307" cy="369332"/>
          </a:xfrm>
          <a:prstGeom prst="rect">
            <a:avLst/>
          </a:prstGeom>
          <a:noFill/>
        </p:spPr>
        <p:txBody>
          <a:bodyPr wrap="none" rtlCol="0">
            <a:spAutoFit/>
          </a:bodyPr>
          <a:lstStyle/>
          <a:p>
            <a:r>
              <a:rPr lang="en-US" dirty="0"/>
              <a:t>maximum</a:t>
            </a:r>
          </a:p>
        </p:txBody>
      </p:sp>
    </p:spTree>
    <p:extLst>
      <p:ext uri="{BB962C8B-B14F-4D97-AF65-F5344CB8AC3E}">
        <p14:creationId xmlns:p14="http://schemas.microsoft.com/office/powerpoint/2010/main" val="8141078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circular arc</a:t>
            </a:r>
          </a:p>
        </p:txBody>
      </p:sp>
      <p:sp>
        <p:nvSpPr>
          <p:cNvPr id="3" name="Content Placeholder 2"/>
          <p:cNvSpPr>
            <a:spLocks noGrp="1"/>
          </p:cNvSpPr>
          <p:nvPr>
            <p:ph idx="1"/>
          </p:nvPr>
        </p:nvSpPr>
        <p:spPr>
          <a:xfrm>
            <a:off x="457200" y="5172895"/>
            <a:ext cx="8229600" cy="1064623"/>
          </a:xfrm>
          <a:ln>
            <a:solidFill>
              <a:schemeClr val="tx1"/>
            </a:solidFill>
          </a:ln>
        </p:spPr>
        <p:txBody>
          <a:bodyPr>
            <a:normAutofit/>
          </a:bodyPr>
          <a:lstStyle/>
          <a:p>
            <a:pPr marL="0" indent="0" algn="ctr">
              <a:buNone/>
            </a:pPr>
            <a:r>
              <a:rPr lang="en-US" dirty="0"/>
              <a:t>a portion of the circumference of circle</a:t>
            </a:r>
          </a:p>
        </p:txBody>
      </p:sp>
      <p:sp>
        <p:nvSpPr>
          <p:cNvPr id="7" name="AutoShape 8" descr="Image result for formula for arc of circle"/>
          <p:cNvSpPr>
            <a:spLocks noChangeAspect="1" noChangeArrowheads="1"/>
          </p:cNvSpPr>
          <p:nvPr/>
        </p:nvSpPr>
        <p:spPr bwMode="auto">
          <a:xfrm>
            <a:off x="155575" y="-144461"/>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p:cNvPicPr>
            <a:picLocks noChangeAspect="1"/>
          </p:cNvPicPr>
          <p:nvPr/>
        </p:nvPicPr>
        <p:blipFill rotWithShape="1">
          <a:blip r:embed="rId3"/>
          <a:srcRect r="18670"/>
          <a:stretch/>
        </p:blipFill>
        <p:spPr>
          <a:xfrm>
            <a:off x="2975490" y="1646246"/>
            <a:ext cx="3000771" cy="2616089"/>
          </a:xfrm>
          <a:prstGeom prst="rect">
            <a:avLst/>
          </a:prstGeom>
        </p:spPr>
      </p:pic>
    </p:spTree>
    <p:extLst>
      <p:ext uri="{BB962C8B-B14F-4D97-AF65-F5344CB8AC3E}">
        <p14:creationId xmlns:p14="http://schemas.microsoft.com/office/powerpoint/2010/main" val="1310183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1"/>
          <p:cNvSpPr>
            <a:spLocks noChangeArrowheads="1"/>
          </p:cNvSpPr>
          <p:nvPr/>
        </p:nvSpPr>
        <p:spPr bwMode="auto">
          <a:xfrm>
            <a:off x="3048000" y="2133600"/>
            <a:ext cx="2514600" cy="2514600"/>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358727"/>
            <a:ext cx="8382000" cy="1446550"/>
          </a:xfrm>
          <a:prstGeom prst="rect">
            <a:avLst/>
          </a:prstGeom>
          <a:noFill/>
        </p:spPr>
        <p:txBody>
          <a:bodyPr wrap="square" rtlCol="0">
            <a:spAutoFit/>
          </a:bodyPr>
          <a:lstStyle/>
          <a:p>
            <a:pPr algn="ctr"/>
            <a:r>
              <a:rPr lang="en-US" sz="8800" dirty="0">
                <a:latin typeface="Comic Sans MS" pitchFamily="66" charset="0"/>
              </a:rPr>
              <a:t>circumference</a:t>
            </a:r>
          </a:p>
        </p:txBody>
      </p:sp>
      <p:sp>
        <p:nvSpPr>
          <p:cNvPr id="12" name="TextBox 11"/>
          <p:cNvSpPr txBox="1"/>
          <p:nvPr/>
        </p:nvSpPr>
        <p:spPr>
          <a:xfrm>
            <a:off x="304800" y="5105402"/>
            <a:ext cx="8534400" cy="1323439"/>
          </a:xfrm>
          <a:prstGeom prst="rect">
            <a:avLst/>
          </a:prstGeom>
          <a:noFill/>
        </p:spPr>
        <p:txBody>
          <a:bodyPr wrap="square" rtlCol="0">
            <a:spAutoFit/>
          </a:bodyPr>
          <a:lstStyle/>
          <a:p>
            <a:pPr algn="ctr"/>
            <a:r>
              <a:rPr lang="en-US" sz="4000" dirty="0">
                <a:latin typeface="Comic Sans MS" pitchFamily="66" charset="0"/>
              </a:rPr>
              <a:t>the distance around the outside (perimeter) of a circle</a:t>
            </a:r>
          </a:p>
        </p:txBody>
      </p:sp>
      <p:sp>
        <p:nvSpPr>
          <p:cNvPr id="19" name="Right Arrow 18"/>
          <p:cNvSpPr/>
          <p:nvPr/>
        </p:nvSpPr>
        <p:spPr>
          <a:xfrm rot="2410061">
            <a:off x="4953000" y="2286000"/>
            <a:ext cx="381000" cy="381000"/>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ight Arrow 19"/>
          <p:cNvSpPr/>
          <p:nvPr/>
        </p:nvSpPr>
        <p:spPr>
          <a:xfrm rot="7448338">
            <a:off x="5075241" y="4008441"/>
            <a:ext cx="381000" cy="381000"/>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rot="14749622">
            <a:off x="3033104" y="3795104"/>
            <a:ext cx="381000" cy="381000"/>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ight Arrow 21"/>
          <p:cNvSpPr/>
          <p:nvPr/>
        </p:nvSpPr>
        <p:spPr>
          <a:xfrm rot="18820498">
            <a:off x="3203037" y="2364837"/>
            <a:ext cx="381000" cy="381000"/>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6138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0008" y="839793"/>
            <a:ext cx="7228815" cy="1107996"/>
          </a:xfrm>
          <a:prstGeom prst="rect">
            <a:avLst/>
          </a:prstGeom>
        </p:spPr>
        <p:txBody>
          <a:bodyPr wrap="square">
            <a:spAutoFit/>
          </a:bodyPr>
          <a:lstStyle/>
          <a:p>
            <a:pPr algn="ctr"/>
            <a:r>
              <a:rPr lang="en-US" sz="6600" dirty="0">
                <a:latin typeface="Comic Sans MS" panose="030F0702030302020204" pitchFamily="66" charset="0"/>
              </a:rPr>
              <a:t>clustering</a:t>
            </a:r>
          </a:p>
        </p:txBody>
      </p:sp>
      <p:sp>
        <p:nvSpPr>
          <p:cNvPr id="3" name="Rectangle 2"/>
          <p:cNvSpPr/>
          <p:nvPr/>
        </p:nvSpPr>
        <p:spPr>
          <a:xfrm>
            <a:off x="556596" y="4768860"/>
            <a:ext cx="7921487" cy="1315873"/>
          </a:xfrm>
          <a:prstGeom prst="rect">
            <a:avLst/>
          </a:prstGeom>
          <a:ln>
            <a:solidFill>
              <a:schemeClr val="tx1"/>
            </a:solidFill>
          </a:ln>
        </p:spPr>
        <p:txBody>
          <a:bodyPr wrap="square">
            <a:spAutoFit/>
          </a:bodyPr>
          <a:lstStyle/>
          <a:p>
            <a:pPr algn="ctr"/>
            <a:r>
              <a:rPr lang="en-US" sz="3300" dirty="0">
                <a:latin typeface="Comic Sans MS" panose="030F0702030302020204" pitchFamily="66" charset="0"/>
              </a:rPr>
              <a:t>when data seems to be "gathering" around a particular value</a:t>
            </a:r>
            <a:r>
              <a:rPr lang="en-US" sz="1351" dirty="0"/>
              <a:t/>
            </a:r>
            <a:br>
              <a:rPr lang="en-US" sz="1351" dirty="0"/>
            </a:br>
            <a:endParaRPr lang="en-US" sz="1351" dirty="0"/>
          </a:p>
        </p:txBody>
      </p:sp>
      <p:pic>
        <p:nvPicPr>
          <p:cNvPr id="4" name="Picture 3"/>
          <p:cNvPicPr>
            <a:picLocks noChangeAspect="1"/>
          </p:cNvPicPr>
          <p:nvPr/>
        </p:nvPicPr>
        <p:blipFill>
          <a:blip r:embed="rId3"/>
          <a:stretch>
            <a:fillRect/>
          </a:stretch>
        </p:blipFill>
        <p:spPr>
          <a:xfrm>
            <a:off x="1177277" y="2283067"/>
            <a:ext cx="7412219" cy="1411852"/>
          </a:xfrm>
          <a:prstGeom prst="rect">
            <a:avLst/>
          </a:prstGeom>
        </p:spPr>
      </p:pic>
      <p:sp>
        <p:nvSpPr>
          <p:cNvPr id="5" name="TextBox 4"/>
          <p:cNvSpPr txBox="1"/>
          <p:nvPr/>
        </p:nvSpPr>
        <p:spPr>
          <a:xfrm>
            <a:off x="2864328" y="3694916"/>
            <a:ext cx="3460173" cy="738664"/>
          </a:xfrm>
          <a:prstGeom prst="rect">
            <a:avLst/>
          </a:prstGeom>
          <a:noFill/>
        </p:spPr>
        <p:txBody>
          <a:bodyPr wrap="square" rtlCol="0">
            <a:spAutoFit/>
          </a:bodyPr>
          <a:lstStyle/>
          <a:p>
            <a:r>
              <a:rPr lang="en-US" sz="2100" dirty="0">
                <a:latin typeface="Comic Sans MS" panose="030F0702030302020204" pitchFamily="66" charset="0"/>
              </a:rPr>
              <a:t>There is clustering around the value 8.</a:t>
            </a:r>
          </a:p>
        </p:txBody>
      </p:sp>
    </p:spTree>
    <p:extLst>
      <p:ext uri="{BB962C8B-B14F-4D97-AF65-F5344CB8AC3E}">
        <p14:creationId xmlns:p14="http://schemas.microsoft.com/office/powerpoint/2010/main" val="3802627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1143000" y="457202"/>
            <a:ext cx="6781800" cy="1446550"/>
          </a:xfrm>
          <a:prstGeom prst="rect">
            <a:avLst/>
          </a:prstGeom>
          <a:noFill/>
        </p:spPr>
        <p:txBody>
          <a:bodyPr wrap="square" rtlCol="0">
            <a:spAutoFit/>
          </a:bodyPr>
          <a:lstStyle/>
          <a:p>
            <a:pPr algn="ctr"/>
            <a:r>
              <a:rPr lang="en-US" sz="8800" dirty="0">
                <a:solidFill>
                  <a:srgbClr val="000000"/>
                </a:solidFill>
                <a:latin typeface="Comic Sans MS" pitchFamily="66" charset="0"/>
              </a:rPr>
              <a:t>coefficient</a:t>
            </a:r>
          </a:p>
        </p:txBody>
      </p:sp>
      <p:sp>
        <p:nvSpPr>
          <p:cNvPr id="10" name="TextBox 9"/>
          <p:cNvSpPr txBox="1"/>
          <p:nvPr/>
        </p:nvSpPr>
        <p:spPr>
          <a:xfrm>
            <a:off x="381000" y="4900448"/>
            <a:ext cx="8382000" cy="1754326"/>
          </a:xfrm>
          <a:prstGeom prst="rect">
            <a:avLst/>
          </a:prstGeom>
          <a:noFill/>
        </p:spPr>
        <p:txBody>
          <a:bodyPr wrap="square" rtlCol="0">
            <a:spAutoFit/>
          </a:bodyPr>
          <a:lstStyle/>
          <a:p>
            <a:pPr algn="ctr"/>
            <a:r>
              <a:rPr lang="en-US" sz="5400" dirty="0">
                <a:latin typeface="Comic Sans MS" pitchFamily="66" charset="0"/>
              </a:rPr>
              <a:t>the number by which a variable is multiplied</a:t>
            </a:r>
          </a:p>
        </p:txBody>
      </p:sp>
      <p:sp>
        <p:nvSpPr>
          <p:cNvPr id="11" name="TextBox 10"/>
          <p:cNvSpPr txBox="1"/>
          <p:nvPr/>
        </p:nvSpPr>
        <p:spPr>
          <a:xfrm>
            <a:off x="1143000" y="2667002"/>
            <a:ext cx="6248400" cy="1015663"/>
          </a:xfrm>
          <a:prstGeom prst="rect">
            <a:avLst/>
          </a:prstGeom>
          <a:noFill/>
        </p:spPr>
        <p:txBody>
          <a:bodyPr wrap="square" rtlCol="0">
            <a:spAutoFit/>
          </a:bodyPr>
          <a:lstStyle/>
          <a:p>
            <a:r>
              <a:rPr lang="en-US" sz="6000" dirty="0">
                <a:latin typeface="Comic Sans MS" pitchFamily="66" charset="0"/>
              </a:rPr>
              <a:t>7n + 8      -4x - 7</a:t>
            </a:r>
            <a:endParaRPr lang="en-US" sz="6000" dirty="0"/>
          </a:p>
        </p:txBody>
      </p:sp>
      <p:cxnSp>
        <p:nvCxnSpPr>
          <p:cNvPr id="15" name="Straight Arrow Connector 14"/>
          <p:cNvCxnSpPr/>
          <p:nvPr/>
        </p:nvCxnSpPr>
        <p:spPr>
          <a:xfrm rot="16200000" flipV="1">
            <a:off x="1384300" y="3581400"/>
            <a:ext cx="457200" cy="4572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58802" y="4071610"/>
            <a:ext cx="3594100" cy="523220"/>
          </a:xfrm>
          <a:prstGeom prst="rect">
            <a:avLst/>
          </a:prstGeom>
          <a:noFill/>
        </p:spPr>
        <p:txBody>
          <a:bodyPr wrap="square" rtlCol="0">
            <a:spAutoFit/>
          </a:bodyPr>
          <a:lstStyle/>
          <a:p>
            <a:r>
              <a:rPr lang="en-US" sz="2800" dirty="0">
                <a:latin typeface="Comic Sans MS" pitchFamily="66" charset="0"/>
              </a:rPr>
              <a:t>7 is the coefficient</a:t>
            </a:r>
          </a:p>
        </p:txBody>
      </p:sp>
      <p:cxnSp>
        <p:nvCxnSpPr>
          <p:cNvPr id="12" name="Straight Arrow Connector 11"/>
          <p:cNvCxnSpPr/>
          <p:nvPr/>
        </p:nvCxnSpPr>
        <p:spPr>
          <a:xfrm rot="16200000" flipV="1">
            <a:off x="5308600" y="3581400"/>
            <a:ext cx="457200" cy="4572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4876801" y="4082533"/>
            <a:ext cx="3602268" cy="523220"/>
          </a:xfrm>
          <a:prstGeom prst="rect">
            <a:avLst/>
          </a:prstGeom>
        </p:spPr>
        <p:txBody>
          <a:bodyPr wrap="none">
            <a:spAutoFit/>
          </a:bodyPr>
          <a:lstStyle/>
          <a:p>
            <a:r>
              <a:rPr lang="en-US" sz="2800" dirty="0">
                <a:latin typeface="Comic Sans MS" pitchFamily="66" charset="0"/>
              </a:rPr>
              <a:t>-4 is the coefficient</a:t>
            </a:r>
          </a:p>
        </p:txBody>
      </p:sp>
    </p:spTree>
    <p:extLst>
      <p:ext uri="{BB962C8B-B14F-4D97-AF65-F5344CB8AC3E}">
        <p14:creationId xmlns:p14="http://schemas.microsoft.com/office/powerpoint/2010/main" val="2725542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0" y="381000"/>
            <a:ext cx="9144000" cy="1107996"/>
          </a:xfrm>
          <a:prstGeom prst="rect">
            <a:avLst/>
          </a:prstGeom>
          <a:noFill/>
        </p:spPr>
        <p:txBody>
          <a:bodyPr wrap="square" rtlCol="0">
            <a:spAutoFit/>
          </a:bodyPr>
          <a:lstStyle/>
          <a:p>
            <a:pPr algn="ctr"/>
            <a:r>
              <a:rPr lang="en-US" sz="6600" dirty="0">
                <a:latin typeface="Comic Sans MS" pitchFamily="66" charset="0"/>
              </a:rPr>
              <a:t>commutative property</a:t>
            </a:r>
          </a:p>
        </p:txBody>
      </p:sp>
      <p:sp>
        <p:nvSpPr>
          <p:cNvPr id="10" name="TextBox 9"/>
          <p:cNvSpPr txBox="1"/>
          <p:nvPr/>
        </p:nvSpPr>
        <p:spPr>
          <a:xfrm>
            <a:off x="381000" y="4829175"/>
            <a:ext cx="8382000" cy="1754326"/>
          </a:xfrm>
          <a:prstGeom prst="rect">
            <a:avLst/>
          </a:prstGeom>
          <a:noFill/>
        </p:spPr>
        <p:txBody>
          <a:bodyPr wrap="square" rtlCol="0">
            <a:spAutoFit/>
          </a:bodyPr>
          <a:lstStyle/>
          <a:p>
            <a:pPr algn="ctr"/>
            <a:r>
              <a:rPr lang="en-US" sz="3600" dirty="0">
                <a:latin typeface="Comic Sans MS" pitchFamily="66" charset="0"/>
              </a:rPr>
              <a:t>numbers may be added or multiplied together in any order without changing the answer</a:t>
            </a:r>
          </a:p>
        </p:txBody>
      </p:sp>
      <p:sp>
        <p:nvSpPr>
          <p:cNvPr id="12" name="Text Box 2"/>
          <p:cNvSpPr txBox="1">
            <a:spLocks noChangeArrowheads="1"/>
          </p:cNvSpPr>
          <p:nvPr/>
        </p:nvSpPr>
        <p:spPr bwMode="auto">
          <a:xfrm>
            <a:off x="682388" y="1961001"/>
            <a:ext cx="7661512" cy="100965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r>
              <a:rPr lang="en-US" sz="6600" dirty="0">
                <a:latin typeface="Comic Sans MS" pitchFamily="66" charset="0"/>
              </a:rPr>
              <a:t>5+3 = 3+5</a:t>
            </a:r>
          </a:p>
        </p:txBody>
      </p:sp>
      <p:sp>
        <p:nvSpPr>
          <p:cNvPr id="13" name="TextBox 12"/>
          <p:cNvSpPr txBox="1"/>
          <p:nvPr/>
        </p:nvSpPr>
        <p:spPr>
          <a:xfrm>
            <a:off x="1418904" y="3442140"/>
            <a:ext cx="6873765" cy="1200329"/>
          </a:xfrm>
          <a:prstGeom prst="rect">
            <a:avLst/>
          </a:prstGeom>
          <a:noFill/>
        </p:spPr>
        <p:txBody>
          <a:bodyPr wrap="square" rtlCol="0">
            <a:spAutoFit/>
          </a:bodyPr>
          <a:lstStyle/>
          <a:p>
            <a:pPr algn="r"/>
            <a:r>
              <a:rPr lang="en-US" sz="7200" dirty="0">
                <a:latin typeface="Comic Sans MS" pitchFamily="66" charset="0"/>
              </a:rPr>
              <a:t>½ </a:t>
            </a:r>
            <a:r>
              <a:rPr lang="en-US" sz="6000" dirty="0">
                <a:latin typeface="Comic Sans MS" pitchFamily="66" charset="0"/>
              </a:rPr>
              <a:t>x</a:t>
            </a:r>
            <a:r>
              <a:rPr lang="en-US" sz="7200" dirty="0">
                <a:latin typeface="Comic Sans MS" pitchFamily="66" charset="0"/>
              </a:rPr>
              <a:t> ¼ = ¼ </a:t>
            </a:r>
            <a:r>
              <a:rPr lang="en-US" sz="6000" dirty="0">
                <a:latin typeface="Comic Sans MS" pitchFamily="66" charset="0"/>
              </a:rPr>
              <a:t>x</a:t>
            </a:r>
            <a:r>
              <a:rPr lang="en-US" sz="7200" dirty="0">
                <a:latin typeface="Comic Sans MS" pitchFamily="66" charset="0"/>
              </a:rPr>
              <a:t> ½  </a:t>
            </a:r>
          </a:p>
        </p:txBody>
      </p:sp>
    </p:spTree>
    <p:extLst>
      <p:ext uri="{BB962C8B-B14F-4D97-AF65-F5344CB8AC3E}">
        <p14:creationId xmlns:p14="http://schemas.microsoft.com/office/powerpoint/2010/main" val="1018751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5" y="889483"/>
            <a:ext cx="7712765" cy="1107996"/>
          </a:xfrm>
          <a:prstGeom prst="rect">
            <a:avLst/>
          </a:prstGeom>
        </p:spPr>
        <p:txBody>
          <a:bodyPr wrap="square">
            <a:spAutoFit/>
          </a:bodyPr>
          <a:lstStyle/>
          <a:p>
            <a:pPr algn="ctr"/>
            <a:r>
              <a:rPr lang="en-US" sz="6600" dirty="0">
                <a:latin typeface="Comic Sans MS" panose="030F0702030302020204" pitchFamily="66" charset="0"/>
              </a:rPr>
              <a:t>complementary</a:t>
            </a:r>
            <a:r>
              <a:rPr lang="en-US" sz="4951" dirty="0">
                <a:latin typeface="Comic Sans MS" panose="030F0702030302020204" pitchFamily="66" charset="0"/>
              </a:rPr>
              <a:t> </a:t>
            </a:r>
          </a:p>
        </p:txBody>
      </p:sp>
      <p:sp>
        <p:nvSpPr>
          <p:cNvPr id="3" name="TextBox 2"/>
          <p:cNvSpPr txBox="1"/>
          <p:nvPr/>
        </p:nvSpPr>
        <p:spPr>
          <a:xfrm>
            <a:off x="716670" y="5333420"/>
            <a:ext cx="7970135" cy="715709"/>
          </a:xfrm>
          <a:prstGeom prst="rect">
            <a:avLst/>
          </a:prstGeom>
          <a:noFill/>
          <a:ln>
            <a:solidFill>
              <a:schemeClr val="tx1"/>
            </a:solidFill>
          </a:ln>
        </p:spPr>
        <p:txBody>
          <a:bodyPr wrap="square" rtlCol="0">
            <a:spAutoFit/>
          </a:bodyPr>
          <a:lstStyle/>
          <a:p>
            <a:pPr algn="ctr"/>
            <a:r>
              <a:rPr lang="en-US" sz="4051" dirty="0">
                <a:latin typeface="Comic Sans MS" panose="030F0702030302020204" pitchFamily="66" charset="0"/>
              </a:rPr>
              <a:t>two angles whose sum is 90°</a:t>
            </a:r>
            <a:endParaRPr lang="en-US" sz="4051" baseline="30000" dirty="0">
              <a:latin typeface="Comic Sans MS" panose="030F0702030302020204" pitchFamily="66" charset="0"/>
            </a:endParaRPr>
          </a:p>
        </p:txBody>
      </p:sp>
      <p:pic>
        <p:nvPicPr>
          <p:cNvPr id="6" name="Picture 5"/>
          <p:cNvPicPr>
            <a:picLocks noChangeAspect="1"/>
          </p:cNvPicPr>
          <p:nvPr/>
        </p:nvPicPr>
        <p:blipFill>
          <a:blip r:embed="rId3"/>
          <a:stretch>
            <a:fillRect/>
          </a:stretch>
        </p:blipFill>
        <p:spPr>
          <a:xfrm>
            <a:off x="558142" y="2302330"/>
            <a:ext cx="4032827" cy="2612571"/>
          </a:xfrm>
          <a:prstGeom prst="rect">
            <a:avLst/>
          </a:prstGeom>
        </p:spPr>
      </p:pic>
      <p:pic>
        <p:nvPicPr>
          <p:cNvPr id="1026" name="Picture 2" descr="Image result for complementary angles"/>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415850" y="1997480"/>
            <a:ext cx="2683127" cy="273715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8454273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Comic Sans MS" panose="030F0702030302020204" pitchFamily="66" charset="0"/>
              </a:rPr>
              <a:t>complex fraction</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628651" y="4896466"/>
                <a:ext cx="7886700" cy="1280499"/>
              </a:xfrm>
              <a:ln>
                <a:solidFill>
                  <a:schemeClr val="tx1"/>
                </a:solidFill>
              </a:ln>
            </p:spPr>
            <p:txBody>
              <a:bodyPr>
                <a:normAutofit/>
              </a:bodyPr>
              <a:lstStyle/>
              <a:p>
                <a:pPr marL="0" indent="0" algn="ctr">
                  <a:buNone/>
                </a:pPr>
                <a:r>
                  <a:rPr lang="en-US" dirty="0">
                    <a:latin typeface="Comic Sans MS" panose="030F0702030302020204" pitchFamily="66" charset="0"/>
                  </a:rPr>
                  <a:t>a fraction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𝐴</m:t>
                        </m:r>
                      </m:num>
                      <m:den>
                        <m:r>
                          <a:rPr lang="en-US" i="1">
                            <a:latin typeface="Cambria Math" panose="02040503050406030204" pitchFamily="18" charset="0"/>
                          </a:rPr>
                          <m:t>𝐵</m:t>
                        </m:r>
                      </m:den>
                    </m:f>
                  </m:oMath>
                </a14:m>
                <a:r>
                  <a:rPr lang="en-US" dirty="0">
                    <a:latin typeface="Comic Sans MS" panose="030F0702030302020204" pitchFamily="66" charset="0"/>
                  </a:rPr>
                  <a:t> where A and/or B are fractions </a:t>
                </a:r>
              </a:p>
              <a:p>
                <a:pPr marL="0" indent="0" algn="ctr">
                  <a:buNone/>
                </a:pPr>
                <a:r>
                  <a:rPr lang="en-US" dirty="0">
                    <a:latin typeface="Comic Sans MS" panose="030F0702030302020204" pitchFamily="66" charset="0"/>
                  </a:rPr>
                  <a:t>(B cannot equal zero)</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628651" y="4896466"/>
                <a:ext cx="7886700" cy="1280499"/>
              </a:xfrm>
              <a:blipFill>
                <a:blip r:embed="rId3"/>
                <a:stretch>
                  <a:fillRect t="-472" r="-231" b="-2830"/>
                </a:stretch>
              </a:blipFill>
              <a:ln>
                <a:solidFill>
                  <a:schemeClr val="tx1"/>
                </a:solidFill>
              </a:ln>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TextBox 3"/>
              <p:cNvSpPr txBox="1"/>
              <p:nvPr/>
            </p:nvSpPr>
            <p:spPr>
              <a:xfrm>
                <a:off x="2437396" y="2155372"/>
                <a:ext cx="546303" cy="174015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US" sz="3200" i="1">
                              <a:latin typeface="Cambria Math" panose="02040503050406030204" pitchFamily="18" charset="0"/>
                            </a:rPr>
                          </m:ctrlPr>
                        </m:fPr>
                        <m:num>
                          <m:f>
                            <m:fPr>
                              <m:ctrlPr>
                                <a:rPr lang="en-US" sz="3200" i="1">
                                  <a:latin typeface="Cambria Math" panose="02040503050406030204" pitchFamily="18" charset="0"/>
                                </a:rPr>
                              </m:ctrlPr>
                            </m:fPr>
                            <m:num>
                              <m:r>
                                <a:rPr lang="en-US" sz="3200" i="1">
                                  <a:latin typeface="Cambria Math" panose="02040503050406030204" pitchFamily="18" charset="0"/>
                                </a:rPr>
                                <m:t>2</m:t>
                              </m:r>
                            </m:num>
                            <m:den>
                              <m:r>
                                <a:rPr lang="en-US" sz="3200" i="1">
                                  <a:latin typeface="Cambria Math" panose="02040503050406030204" pitchFamily="18" charset="0"/>
                                </a:rPr>
                                <m:t>5</m:t>
                              </m:r>
                            </m:den>
                          </m:f>
                        </m:num>
                        <m:den>
                          <m:f>
                            <m:fPr>
                              <m:ctrlPr>
                                <a:rPr lang="en-US" sz="3200" i="1">
                                  <a:latin typeface="Cambria Math" panose="02040503050406030204" pitchFamily="18" charset="0"/>
                                </a:rPr>
                              </m:ctrlPr>
                            </m:fPr>
                            <m:num>
                              <m:r>
                                <a:rPr lang="en-US" sz="3200" i="1">
                                  <a:latin typeface="Cambria Math" panose="02040503050406030204" pitchFamily="18" charset="0"/>
                                </a:rPr>
                                <m:t>3</m:t>
                              </m:r>
                            </m:num>
                            <m:den>
                              <m:r>
                                <a:rPr lang="en-US" sz="3200" i="1">
                                  <a:latin typeface="Cambria Math" panose="02040503050406030204" pitchFamily="18" charset="0"/>
                                </a:rPr>
                                <m:t>8</m:t>
                              </m:r>
                            </m:den>
                          </m:f>
                        </m:den>
                      </m:f>
                    </m:oMath>
                  </m:oMathPara>
                </a14:m>
                <a:endParaRPr lang="en-US" sz="3200" dirty="0"/>
              </a:p>
            </p:txBody>
          </p:sp>
        </mc:Choice>
        <mc:Fallback>
          <p:sp>
            <p:nvSpPr>
              <p:cNvPr id="4" name="TextBox 3"/>
              <p:cNvSpPr txBox="1">
                <a:spLocks noRot="1" noChangeAspect="1" noMove="1" noResize="1" noEditPoints="1" noAdjustHandles="1" noChangeArrowheads="1" noChangeShapeType="1" noTextEdit="1"/>
              </p:cNvSpPr>
              <p:nvPr/>
            </p:nvSpPr>
            <p:spPr>
              <a:xfrm>
                <a:off x="2437396" y="2155372"/>
                <a:ext cx="546303" cy="1740156"/>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5" name="TextBox 4"/>
              <p:cNvSpPr txBox="1"/>
              <p:nvPr/>
            </p:nvSpPr>
            <p:spPr>
              <a:xfrm>
                <a:off x="6165752" y="2392219"/>
                <a:ext cx="546303" cy="142167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rPr>
                            <m:t>5</m:t>
                          </m:r>
                        </m:num>
                        <m:den>
                          <m:f>
                            <m:fPr>
                              <m:ctrlPr>
                                <a:rPr lang="en-US" sz="3200" i="1">
                                  <a:latin typeface="Cambria Math" panose="02040503050406030204" pitchFamily="18" charset="0"/>
                                </a:rPr>
                              </m:ctrlPr>
                            </m:fPr>
                            <m:num>
                              <m:r>
                                <a:rPr lang="en-US" sz="3200" i="1">
                                  <a:latin typeface="Cambria Math" panose="02040503050406030204" pitchFamily="18" charset="0"/>
                                </a:rPr>
                                <m:t>1</m:t>
                              </m:r>
                            </m:num>
                            <m:den>
                              <m:r>
                                <a:rPr lang="en-US" sz="3200" i="1">
                                  <a:latin typeface="Cambria Math" panose="02040503050406030204" pitchFamily="18" charset="0"/>
                                </a:rPr>
                                <m:t>2</m:t>
                              </m:r>
                            </m:den>
                          </m:f>
                        </m:den>
                      </m:f>
                    </m:oMath>
                  </m:oMathPara>
                </a14:m>
                <a:endParaRPr lang="en-US" sz="3200" dirty="0"/>
              </a:p>
            </p:txBody>
          </p:sp>
        </mc:Choice>
        <mc:Fallback>
          <p:sp>
            <p:nvSpPr>
              <p:cNvPr id="5" name="TextBox 4"/>
              <p:cNvSpPr txBox="1">
                <a:spLocks noRot="1" noChangeAspect="1" noMove="1" noResize="1" noEditPoints="1" noAdjustHandles="1" noChangeArrowheads="1" noChangeShapeType="1" noTextEdit="1"/>
              </p:cNvSpPr>
              <p:nvPr/>
            </p:nvSpPr>
            <p:spPr>
              <a:xfrm>
                <a:off x="6165752" y="2392219"/>
                <a:ext cx="546303" cy="1421671"/>
              </a:xfrm>
              <a:prstGeom prst="rect">
                <a:avLst/>
              </a:prstGeom>
              <a:blipFill>
                <a:blip r:embed="rId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9235155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78307" y="304804"/>
            <a:ext cx="8284697" cy="1323439"/>
          </a:xfrm>
          <a:prstGeom prst="rect">
            <a:avLst/>
          </a:prstGeom>
          <a:noFill/>
        </p:spPr>
        <p:txBody>
          <a:bodyPr wrap="square" rtlCol="0">
            <a:spAutoFit/>
          </a:bodyPr>
          <a:lstStyle/>
          <a:p>
            <a:pPr algn="ctr"/>
            <a:r>
              <a:rPr lang="en-US" sz="8000" dirty="0">
                <a:solidFill>
                  <a:srgbClr val="000000"/>
                </a:solidFill>
                <a:latin typeface="Comic Sans MS" pitchFamily="66" charset="0"/>
              </a:rPr>
              <a:t>compound events</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4800" dirty="0">
                <a:latin typeface="Comic Sans MS" pitchFamily="66" charset="0"/>
              </a:rPr>
              <a:t>a combination of two or more simple events</a:t>
            </a:r>
          </a:p>
        </p:txBody>
      </p:sp>
      <p:sp>
        <p:nvSpPr>
          <p:cNvPr id="11" name="TextBox 10"/>
          <p:cNvSpPr txBox="1"/>
          <p:nvPr/>
        </p:nvSpPr>
        <p:spPr>
          <a:xfrm>
            <a:off x="1338946" y="2054060"/>
            <a:ext cx="6792687" cy="1815882"/>
          </a:xfrm>
          <a:prstGeom prst="rect">
            <a:avLst/>
          </a:prstGeom>
          <a:noFill/>
        </p:spPr>
        <p:txBody>
          <a:bodyPr wrap="square" rtlCol="0">
            <a:spAutoFit/>
          </a:bodyPr>
          <a:lstStyle/>
          <a:p>
            <a:r>
              <a:rPr lang="en-US" sz="2800" dirty="0">
                <a:latin typeface="Comic Sans MS" pitchFamily="66" charset="0"/>
              </a:rPr>
              <a:t>Example: tossing a coin is a simple event, but rolling a die and tossing a coin is a combination of 2 simple events and therefore a compound event.</a:t>
            </a:r>
          </a:p>
        </p:txBody>
      </p:sp>
    </p:spTree>
    <p:extLst>
      <p:ext uri="{BB962C8B-B14F-4D97-AF65-F5344CB8AC3E}">
        <p14:creationId xmlns:p14="http://schemas.microsoft.com/office/powerpoint/2010/main" val="3912182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78307" y="304802"/>
            <a:ext cx="8284697" cy="830997"/>
          </a:xfrm>
          <a:prstGeom prst="rect">
            <a:avLst/>
          </a:prstGeom>
          <a:noFill/>
        </p:spPr>
        <p:txBody>
          <a:bodyPr wrap="square" rtlCol="0">
            <a:spAutoFit/>
          </a:bodyPr>
          <a:lstStyle/>
          <a:p>
            <a:pPr algn="ctr"/>
            <a:r>
              <a:rPr lang="en-US" sz="4800" dirty="0">
                <a:solidFill>
                  <a:srgbClr val="000000"/>
                </a:solidFill>
                <a:latin typeface="Comic Sans MS" pitchFamily="66" charset="0"/>
              </a:rPr>
              <a:t>constant of proportionality</a:t>
            </a:r>
          </a:p>
        </p:txBody>
      </p:sp>
      <p:sp>
        <p:nvSpPr>
          <p:cNvPr id="10" name="TextBox 9"/>
          <p:cNvSpPr txBox="1"/>
          <p:nvPr/>
        </p:nvSpPr>
        <p:spPr>
          <a:xfrm>
            <a:off x="381000" y="4953002"/>
            <a:ext cx="8382000" cy="1569660"/>
          </a:xfrm>
          <a:prstGeom prst="rect">
            <a:avLst/>
          </a:prstGeom>
          <a:noFill/>
        </p:spPr>
        <p:txBody>
          <a:bodyPr wrap="square" rtlCol="0">
            <a:spAutoFit/>
          </a:bodyPr>
          <a:lstStyle/>
          <a:p>
            <a:pPr algn="ctr"/>
            <a:r>
              <a:rPr lang="en-US" sz="3200" dirty="0">
                <a:latin typeface="Comic Sans MS" pitchFamily="66" charset="0"/>
              </a:rPr>
              <a:t>in a proportional relationship, every pair of numbers has the same unit rate (referred to as the “constant of proportionality”) </a:t>
            </a:r>
          </a:p>
        </p:txBody>
      </p:sp>
      <p:graphicFrame>
        <p:nvGraphicFramePr>
          <p:cNvPr id="3" name="Table 2"/>
          <p:cNvGraphicFramePr>
            <a:graphicFrameLocks noGrp="1"/>
          </p:cNvGraphicFramePr>
          <p:nvPr>
            <p:extLst/>
          </p:nvPr>
        </p:nvGraphicFramePr>
        <p:xfrm>
          <a:off x="1641840" y="1870504"/>
          <a:ext cx="4786949" cy="741680"/>
        </p:xfrm>
        <a:graphic>
          <a:graphicData uri="http://schemas.openxmlformats.org/drawingml/2006/table">
            <a:tbl>
              <a:tblPr firstRow="1" bandRow="1">
                <a:tableStyleId>{7E9639D4-E3E2-4D34-9284-5A2195B3D0D7}</a:tableStyleId>
              </a:tblPr>
              <a:tblGrid>
                <a:gridCol w="1317236">
                  <a:extLst>
                    <a:ext uri="{9D8B030D-6E8A-4147-A177-3AD203B41FA5}">
                      <a16:colId xmlns:a16="http://schemas.microsoft.com/office/drawing/2014/main" val="20000"/>
                    </a:ext>
                  </a:extLst>
                </a:gridCol>
                <a:gridCol w="654663">
                  <a:extLst>
                    <a:ext uri="{9D8B030D-6E8A-4147-A177-3AD203B41FA5}">
                      <a16:colId xmlns:a16="http://schemas.microsoft.com/office/drawing/2014/main" val="20001"/>
                    </a:ext>
                  </a:extLst>
                </a:gridCol>
                <a:gridCol w="636847">
                  <a:extLst>
                    <a:ext uri="{9D8B030D-6E8A-4147-A177-3AD203B41FA5}">
                      <a16:colId xmlns:a16="http://schemas.microsoft.com/office/drawing/2014/main" val="20002"/>
                    </a:ext>
                  </a:extLst>
                </a:gridCol>
                <a:gridCol w="741641">
                  <a:extLst>
                    <a:ext uri="{9D8B030D-6E8A-4147-A177-3AD203B41FA5}">
                      <a16:colId xmlns:a16="http://schemas.microsoft.com/office/drawing/2014/main" val="20003"/>
                    </a:ext>
                  </a:extLst>
                </a:gridCol>
                <a:gridCol w="716433">
                  <a:extLst>
                    <a:ext uri="{9D8B030D-6E8A-4147-A177-3AD203B41FA5}">
                      <a16:colId xmlns:a16="http://schemas.microsoft.com/office/drawing/2014/main" val="20004"/>
                    </a:ext>
                  </a:extLst>
                </a:gridCol>
                <a:gridCol w="720129">
                  <a:extLst>
                    <a:ext uri="{9D8B030D-6E8A-4147-A177-3AD203B41FA5}">
                      <a16:colId xmlns:a16="http://schemas.microsoft.com/office/drawing/2014/main" val="20005"/>
                    </a:ext>
                  </a:extLst>
                </a:gridCol>
              </a:tblGrid>
              <a:tr h="370840">
                <a:tc>
                  <a:txBody>
                    <a:bodyPr/>
                    <a:lstStyle/>
                    <a:p>
                      <a:r>
                        <a:rPr lang="en-US" sz="1300" dirty="0"/>
                        <a:t>Chaperones</a:t>
                      </a:r>
                    </a:p>
                  </a:txBody>
                  <a:tcPr/>
                </a:tc>
                <a:tc>
                  <a:txBody>
                    <a:bodyPr/>
                    <a:lstStyle/>
                    <a:p>
                      <a:pPr algn="ctr"/>
                      <a:r>
                        <a:rPr lang="en-US" sz="1300" dirty="0"/>
                        <a:t>1</a:t>
                      </a:r>
                    </a:p>
                  </a:txBody>
                  <a:tcPr/>
                </a:tc>
                <a:tc>
                  <a:txBody>
                    <a:bodyPr/>
                    <a:lstStyle/>
                    <a:p>
                      <a:pPr algn="ctr"/>
                      <a:r>
                        <a:rPr lang="en-US" sz="1300" dirty="0"/>
                        <a:t>2</a:t>
                      </a:r>
                    </a:p>
                  </a:txBody>
                  <a:tcPr/>
                </a:tc>
                <a:tc>
                  <a:txBody>
                    <a:bodyPr/>
                    <a:lstStyle/>
                    <a:p>
                      <a:pPr algn="ctr"/>
                      <a:r>
                        <a:rPr lang="en-US" sz="1300" dirty="0"/>
                        <a:t>3</a:t>
                      </a:r>
                    </a:p>
                  </a:txBody>
                  <a:tcPr/>
                </a:tc>
                <a:tc>
                  <a:txBody>
                    <a:bodyPr/>
                    <a:lstStyle/>
                    <a:p>
                      <a:pPr algn="ctr"/>
                      <a:r>
                        <a:rPr lang="en-US" sz="1300" dirty="0"/>
                        <a:t>4</a:t>
                      </a:r>
                    </a:p>
                  </a:txBody>
                  <a:tcPr/>
                </a:tc>
                <a:tc>
                  <a:txBody>
                    <a:bodyPr/>
                    <a:lstStyle/>
                    <a:p>
                      <a:pPr algn="ctr"/>
                      <a:r>
                        <a:rPr lang="en-US" sz="1300" dirty="0"/>
                        <a:t>5</a:t>
                      </a:r>
                    </a:p>
                  </a:txBody>
                  <a:tcPr/>
                </a:tc>
                <a:extLst>
                  <a:ext uri="{0D108BD9-81ED-4DB2-BD59-A6C34878D82A}">
                    <a16:rowId xmlns:a16="http://schemas.microsoft.com/office/drawing/2014/main" val="10000"/>
                  </a:ext>
                </a:extLst>
              </a:tr>
              <a:tr h="370840">
                <a:tc>
                  <a:txBody>
                    <a:bodyPr/>
                    <a:lstStyle/>
                    <a:p>
                      <a:r>
                        <a:rPr lang="en-US" sz="1300" dirty="0"/>
                        <a:t>Students</a:t>
                      </a:r>
                    </a:p>
                  </a:txBody>
                  <a:tcPr/>
                </a:tc>
                <a:tc>
                  <a:txBody>
                    <a:bodyPr/>
                    <a:lstStyle/>
                    <a:p>
                      <a:pPr algn="ctr"/>
                      <a:r>
                        <a:rPr lang="en-US" sz="1300" dirty="0"/>
                        <a:t>12</a:t>
                      </a:r>
                    </a:p>
                  </a:txBody>
                  <a:tcPr/>
                </a:tc>
                <a:tc>
                  <a:txBody>
                    <a:bodyPr/>
                    <a:lstStyle/>
                    <a:p>
                      <a:pPr algn="ctr"/>
                      <a:r>
                        <a:rPr lang="en-US" sz="1300" dirty="0"/>
                        <a:t>24</a:t>
                      </a:r>
                    </a:p>
                  </a:txBody>
                  <a:tcPr/>
                </a:tc>
                <a:tc>
                  <a:txBody>
                    <a:bodyPr/>
                    <a:lstStyle/>
                    <a:p>
                      <a:pPr algn="ctr"/>
                      <a:r>
                        <a:rPr lang="en-US" sz="1300" dirty="0"/>
                        <a:t>36</a:t>
                      </a:r>
                    </a:p>
                  </a:txBody>
                  <a:tcPr/>
                </a:tc>
                <a:tc>
                  <a:txBody>
                    <a:bodyPr/>
                    <a:lstStyle/>
                    <a:p>
                      <a:pPr algn="ctr"/>
                      <a:r>
                        <a:rPr lang="en-US" sz="1300" dirty="0"/>
                        <a:t>48</a:t>
                      </a:r>
                    </a:p>
                  </a:txBody>
                  <a:tcPr/>
                </a:tc>
                <a:tc>
                  <a:txBody>
                    <a:bodyPr/>
                    <a:lstStyle/>
                    <a:p>
                      <a:pPr algn="ctr"/>
                      <a:r>
                        <a:rPr lang="en-US" sz="1300" dirty="0"/>
                        <a:t>60</a:t>
                      </a:r>
                    </a:p>
                  </a:txBody>
                  <a:tcPr/>
                </a:tc>
                <a:extLst>
                  <a:ext uri="{0D108BD9-81ED-4DB2-BD59-A6C34878D82A}">
                    <a16:rowId xmlns:a16="http://schemas.microsoft.com/office/drawing/2014/main" val="10001"/>
                  </a:ext>
                </a:extLst>
              </a:tr>
            </a:tbl>
          </a:graphicData>
        </a:graphic>
      </p:graphicFrame>
      <mc:AlternateContent xmlns:mc="http://schemas.openxmlformats.org/markup-compatibility/2006">
        <mc:Choice xmlns:a14="http://schemas.microsoft.com/office/drawing/2010/main" Requires="a14">
          <p:sp>
            <p:nvSpPr>
              <p:cNvPr id="4" name="Rectangle 3"/>
              <p:cNvSpPr/>
              <p:nvPr/>
            </p:nvSpPr>
            <p:spPr>
              <a:xfrm>
                <a:off x="304801" y="3048815"/>
                <a:ext cx="8534400" cy="791370"/>
              </a:xfrm>
              <a:prstGeom prst="rect">
                <a:avLst/>
              </a:prstGeom>
            </p:spPr>
            <p:txBody>
              <a:bodyPr wrap="square">
                <a:spAutoFit/>
              </a:bodyPr>
              <a:lstStyle/>
              <a:p>
                <a:pPr algn="ctr"/>
                <a:r>
                  <a:rPr lang="en-US" sz="3200" dirty="0">
                    <a:latin typeface="Cambria Math"/>
                    <a:ea typeface="ＭＳ 明朝"/>
                    <a:cs typeface="Times New Roman"/>
                  </a:rPr>
                  <a:t>constant of proportionality: </a:t>
                </a:r>
                <a14:m>
                  <m:oMath xmlns:m="http://schemas.openxmlformats.org/officeDocument/2006/math">
                    <m:f>
                      <m:fPr>
                        <m:ctrlPr>
                          <a:rPr lang="en-US" sz="3200" i="1">
                            <a:latin typeface="Cambria Math" panose="02040503050406030204" pitchFamily="18" charset="0"/>
                            <a:cs typeface="Times New Roman"/>
                          </a:rPr>
                        </m:ctrlPr>
                      </m:fPr>
                      <m:num>
                        <m:r>
                          <a:rPr lang="en-US" sz="3200" i="1">
                            <a:latin typeface="Cambria Math" panose="02040503050406030204" pitchFamily="18" charset="0"/>
                            <a:cs typeface="Times New Roman"/>
                          </a:rPr>
                          <m:t>𝑦</m:t>
                        </m:r>
                      </m:num>
                      <m:den>
                        <m:r>
                          <a:rPr lang="en-US" sz="3200" i="1">
                            <a:latin typeface="Cambria Math" panose="02040503050406030204" pitchFamily="18" charset="0"/>
                            <a:cs typeface="Times New Roman"/>
                          </a:rPr>
                          <m:t>𝑥</m:t>
                        </m:r>
                      </m:den>
                    </m:f>
                    <m:r>
                      <a:rPr lang="en-US" sz="3200" i="1">
                        <a:latin typeface="Cambria Math" panose="02040503050406030204" pitchFamily="18" charset="0"/>
                        <a:cs typeface="Times New Roman"/>
                      </a:rPr>
                      <m:t>=</m:t>
                    </m:r>
                    <m:f>
                      <m:fPr>
                        <m:ctrlPr>
                          <a:rPr lang="en-US" sz="3200" i="1">
                            <a:latin typeface="Cambria Math" panose="02040503050406030204" pitchFamily="18" charset="0"/>
                            <a:cs typeface="Times New Roman"/>
                          </a:rPr>
                        </m:ctrlPr>
                      </m:fPr>
                      <m:num>
                        <m:r>
                          <a:rPr lang="en-US" sz="3200" i="1">
                            <a:latin typeface="Cambria Math" panose="02040503050406030204" pitchFamily="18" charset="0"/>
                            <a:cs typeface="Times New Roman"/>
                          </a:rPr>
                          <m:t>36</m:t>
                        </m:r>
                      </m:num>
                      <m:den>
                        <m:r>
                          <a:rPr lang="en-US" sz="3200" i="1">
                            <a:latin typeface="Cambria Math" panose="02040503050406030204" pitchFamily="18" charset="0"/>
                            <a:cs typeface="Times New Roman"/>
                          </a:rPr>
                          <m:t>3</m:t>
                        </m:r>
                      </m:den>
                    </m:f>
                    <m:r>
                      <a:rPr lang="en-US" sz="3200" i="1">
                        <a:latin typeface="Cambria Math" panose="02040503050406030204" pitchFamily="18" charset="0"/>
                        <a:cs typeface="Times New Roman"/>
                      </a:rPr>
                      <m:t>=12</m:t>
                    </m:r>
                  </m:oMath>
                </a14:m>
                <a:r>
                  <a:rPr lang="en-US" sz="3200" dirty="0">
                    <a:latin typeface="Cambria Math"/>
                    <a:ea typeface="ＭＳ 明朝"/>
                    <a:cs typeface="Times New Roman"/>
                  </a:rPr>
                  <a:t> </a:t>
                </a:r>
                <a:endParaRPr lang="en-US" sz="3200" dirty="0"/>
              </a:p>
            </p:txBody>
          </p:sp>
        </mc:Choice>
        <mc:Fallback>
          <p:sp>
            <p:nvSpPr>
              <p:cNvPr id="4" name="Rectangle 3"/>
              <p:cNvSpPr>
                <a:spLocks noRot="1" noChangeAspect="1" noMove="1" noResize="1" noEditPoints="1" noAdjustHandles="1" noChangeArrowheads="1" noChangeShapeType="1" noTextEdit="1"/>
              </p:cNvSpPr>
              <p:nvPr/>
            </p:nvSpPr>
            <p:spPr>
              <a:xfrm>
                <a:off x="304801" y="3048815"/>
                <a:ext cx="8534400" cy="791370"/>
              </a:xfrm>
              <a:prstGeom prst="rect">
                <a:avLst/>
              </a:prstGeom>
              <a:blipFill>
                <a:blip r:embed="rId3"/>
                <a:stretch>
                  <a:fillRect b="-10000"/>
                </a:stretch>
              </a:blipFill>
            </p:spPr>
            <p:txBody>
              <a:bodyPr/>
              <a:lstStyle/>
              <a:p>
                <a:r>
                  <a:rPr lang="en-US">
                    <a:noFill/>
                  </a:rPr>
                  <a:t> </a:t>
                </a:r>
              </a:p>
            </p:txBody>
          </p:sp>
        </mc:Fallback>
      </mc:AlternateContent>
    </p:spTree>
    <p:extLst>
      <p:ext uri="{BB962C8B-B14F-4D97-AF65-F5344CB8AC3E}">
        <p14:creationId xmlns:p14="http://schemas.microsoft.com/office/powerpoint/2010/main" val="3898284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converse</a:t>
            </a:r>
          </a:p>
        </p:txBody>
      </p:sp>
      <p:sp>
        <p:nvSpPr>
          <p:cNvPr id="3" name="Content Placeholder 2"/>
          <p:cNvSpPr>
            <a:spLocks noGrp="1"/>
          </p:cNvSpPr>
          <p:nvPr>
            <p:ph idx="1"/>
          </p:nvPr>
        </p:nvSpPr>
        <p:spPr/>
        <p:txBody>
          <a:bodyPr/>
          <a:lstStyle/>
          <a:p>
            <a:pPr marL="0" indent="0">
              <a:buNone/>
            </a:pPr>
            <a:r>
              <a:rPr lang="en-US" dirty="0"/>
              <a:t>Switching the hypothesis and conclusion of a conditional statement. </a:t>
            </a:r>
          </a:p>
          <a:p>
            <a:pPr marL="0" indent="0">
              <a:buNone/>
            </a:pPr>
            <a:endParaRPr lang="en-US" dirty="0"/>
          </a:p>
          <a:p>
            <a:pPr marL="0" indent="0">
              <a:buNone/>
            </a:pPr>
            <a:r>
              <a:rPr lang="en-US" dirty="0"/>
              <a:t>For example, the </a:t>
            </a:r>
            <a:r>
              <a:rPr lang="en-US" b="1" dirty="0"/>
              <a:t>converse</a:t>
            </a:r>
            <a:r>
              <a:rPr lang="en-US" dirty="0"/>
              <a:t> of "If it is raining then the grass is wet" is "If the grass is wet then it is raining”.</a:t>
            </a:r>
          </a:p>
        </p:txBody>
      </p:sp>
    </p:spTree>
    <p:extLst>
      <p:ext uri="{BB962C8B-B14F-4D97-AF65-F5344CB8AC3E}">
        <p14:creationId xmlns:p14="http://schemas.microsoft.com/office/powerpoint/2010/main" val="23357266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958" y="426611"/>
            <a:ext cx="8473060" cy="1938992"/>
          </a:xfrm>
          <a:prstGeom prst="rect">
            <a:avLst/>
          </a:prstGeom>
        </p:spPr>
        <p:txBody>
          <a:bodyPr wrap="square">
            <a:spAutoFit/>
          </a:bodyPr>
          <a:lstStyle/>
          <a:p>
            <a:pPr algn="ctr"/>
            <a:r>
              <a:rPr lang="en-US" sz="6000" dirty="0">
                <a:latin typeface="Comic Sans MS" panose="030F0702030302020204" pitchFamily="66" charset="0"/>
              </a:rPr>
              <a:t>converse of the </a:t>
            </a:r>
          </a:p>
          <a:p>
            <a:pPr algn="ctr"/>
            <a:r>
              <a:rPr lang="en-US" sz="6000" dirty="0">
                <a:latin typeface="Comic Sans MS" panose="030F0702030302020204" pitchFamily="66" charset="0"/>
              </a:rPr>
              <a:t>Pythagorean Theorem </a:t>
            </a:r>
          </a:p>
        </p:txBody>
      </p:sp>
      <p:sp>
        <p:nvSpPr>
          <p:cNvPr id="3" name="TextBox 2"/>
          <p:cNvSpPr txBox="1"/>
          <p:nvPr/>
        </p:nvSpPr>
        <p:spPr>
          <a:xfrm>
            <a:off x="577786" y="4985548"/>
            <a:ext cx="7896036" cy="1338828"/>
          </a:xfrm>
          <a:prstGeom prst="rect">
            <a:avLst/>
          </a:prstGeom>
          <a:noFill/>
          <a:ln>
            <a:solidFill>
              <a:schemeClr val="tx1"/>
            </a:solidFill>
          </a:ln>
        </p:spPr>
        <p:txBody>
          <a:bodyPr wrap="square" rtlCol="0">
            <a:spAutoFit/>
          </a:bodyPr>
          <a:lstStyle/>
          <a:p>
            <a:pPr algn="ctr"/>
            <a:r>
              <a:rPr lang="en-US" sz="2700" dirty="0">
                <a:latin typeface="Comic Sans MS" panose="030F0702030302020204" pitchFamily="66" charset="0"/>
              </a:rPr>
              <a:t>when a triangle has side lengths of a, b and c, and a</a:t>
            </a:r>
            <a:r>
              <a:rPr lang="en-US" sz="2700" baseline="30000" dirty="0">
                <a:latin typeface="Comic Sans MS" panose="030F0702030302020204" pitchFamily="66" charset="0"/>
              </a:rPr>
              <a:t>2</a:t>
            </a:r>
            <a:r>
              <a:rPr lang="en-US" sz="2700" dirty="0">
                <a:latin typeface="Comic Sans MS" panose="030F0702030302020204" pitchFamily="66" charset="0"/>
              </a:rPr>
              <a:t> + b</a:t>
            </a:r>
            <a:r>
              <a:rPr lang="en-US" sz="2700" baseline="30000" dirty="0">
                <a:latin typeface="Comic Sans MS" panose="030F0702030302020204" pitchFamily="66" charset="0"/>
              </a:rPr>
              <a:t>2</a:t>
            </a:r>
            <a:r>
              <a:rPr lang="en-US" sz="2700" dirty="0">
                <a:latin typeface="Comic Sans MS" panose="030F0702030302020204" pitchFamily="66" charset="0"/>
              </a:rPr>
              <a:t> = c</a:t>
            </a:r>
            <a:r>
              <a:rPr lang="en-US" sz="2700" baseline="30000" dirty="0">
                <a:latin typeface="Comic Sans MS" panose="030F0702030302020204" pitchFamily="66" charset="0"/>
              </a:rPr>
              <a:t>2</a:t>
            </a:r>
            <a:r>
              <a:rPr lang="en-US" sz="2700" dirty="0">
                <a:latin typeface="Comic Sans MS" panose="030F0702030302020204" pitchFamily="66" charset="0"/>
              </a:rPr>
              <a:t>, then the angle opposite the side of length c is a right angle</a:t>
            </a:r>
          </a:p>
        </p:txBody>
      </p:sp>
      <p:sp>
        <p:nvSpPr>
          <p:cNvPr id="4" name="Right Triangle 3"/>
          <p:cNvSpPr/>
          <p:nvPr/>
        </p:nvSpPr>
        <p:spPr>
          <a:xfrm>
            <a:off x="2302334" y="2498271"/>
            <a:ext cx="3004457" cy="1861457"/>
          </a:xfrm>
          <a:prstGeom prst="r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485899" y="3244329"/>
            <a:ext cx="692818" cy="369332"/>
          </a:xfrm>
          <a:prstGeom prst="rect">
            <a:avLst/>
          </a:prstGeom>
          <a:noFill/>
        </p:spPr>
        <p:txBody>
          <a:bodyPr wrap="none" rtlCol="0">
            <a:spAutoFit/>
          </a:bodyPr>
          <a:lstStyle/>
          <a:p>
            <a:r>
              <a:rPr lang="en-US" dirty="0">
                <a:latin typeface="Comic Sans MS" panose="030F0702030302020204" pitchFamily="66" charset="0"/>
              </a:rPr>
              <a:t>3 cm</a:t>
            </a:r>
          </a:p>
        </p:txBody>
      </p:sp>
      <p:sp>
        <p:nvSpPr>
          <p:cNvPr id="6" name="TextBox 5"/>
          <p:cNvSpPr txBox="1"/>
          <p:nvPr/>
        </p:nvSpPr>
        <p:spPr>
          <a:xfrm>
            <a:off x="3111739" y="4462396"/>
            <a:ext cx="692818" cy="369332"/>
          </a:xfrm>
          <a:prstGeom prst="rect">
            <a:avLst/>
          </a:prstGeom>
          <a:noFill/>
        </p:spPr>
        <p:txBody>
          <a:bodyPr wrap="none" rtlCol="0">
            <a:spAutoFit/>
          </a:bodyPr>
          <a:lstStyle/>
          <a:p>
            <a:r>
              <a:rPr lang="en-US" dirty="0">
                <a:latin typeface="Comic Sans MS" panose="030F0702030302020204" pitchFamily="66" charset="0"/>
              </a:rPr>
              <a:t>4 cm</a:t>
            </a:r>
          </a:p>
        </p:txBody>
      </p:sp>
      <p:sp>
        <p:nvSpPr>
          <p:cNvPr id="7" name="TextBox 6"/>
          <p:cNvSpPr txBox="1"/>
          <p:nvPr/>
        </p:nvSpPr>
        <p:spPr>
          <a:xfrm>
            <a:off x="3767668" y="2966003"/>
            <a:ext cx="692818" cy="369332"/>
          </a:xfrm>
          <a:prstGeom prst="rect">
            <a:avLst/>
          </a:prstGeom>
          <a:noFill/>
        </p:spPr>
        <p:txBody>
          <a:bodyPr wrap="none" rtlCol="0">
            <a:spAutoFit/>
          </a:bodyPr>
          <a:lstStyle/>
          <a:p>
            <a:r>
              <a:rPr lang="en-US" dirty="0">
                <a:latin typeface="Comic Sans MS" panose="030F0702030302020204" pitchFamily="66" charset="0"/>
              </a:rPr>
              <a:t>5 cm</a:t>
            </a:r>
          </a:p>
        </p:txBody>
      </p:sp>
      <p:sp>
        <p:nvSpPr>
          <p:cNvPr id="8" name="TextBox 7"/>
          <p:cNvSpPr txBox="1"/>
          <p:nvPr/>
        </p:nvSpPr>
        <p:spPr>
          <a:xfrm>
            <a:off x="5945664" y="2622096"/>
            <a:ext cx="2363147" cy="1200329"/>
          </a:xfrm>
          <a:prstGeom prst="rect">
            <a:avLst/>
          </a:prstGeom>
          <a:noFill/>
        </p:spPr>
        <p:txBody>
          <a:bodyPr wrap="none" rtlCol="0">
            <a:spAutoFit/>
          </a:bodyPr>
          <a:lstStyle/>
          <a:p>
            <a:r>
              <a:rPr lang="en-US" dirty="0">
                <a:latin typeface="Comic Sans MS" panose="030F0702030302020204" pitchFamily="66" charset="0"/>
              </a:rPr>
              <a:t>3</a:t>
            </a:r>
            <a:r>
              <a:rPr lang="en-US" baseline="30000" dirty="0">
                <a:latin typeface="Comic Sans MS" panose="030F0702030302020204" pitchFamily="66" charset="0"/>
              </a:rPr>
              <a:t>2</a:t>
            </a:r>
            <a:r>
              <a:rPr lang="en-US" dirty="0">
                <a:latin typeface="Comic Sans MS" panose="030F0702030302020204" pitchFamily="66" charset="0"/>
              </a:rPr>
              <a:t> + 4</a:t>
            </a:r>
            <a:r>
              <a:rPr lang="en-US" baseline="30000" dirty="0">
                <a:latin typeface="Comic Sans MS" panose="030F0702030302020204" pitchFamily="66" charset="0"/>
              </a:rPr>
              <a:t>2</a:t>
            </a:r>
            <a:r>
              <a:rPr lang="en-US" dirty="0">
                <a:latin typeface="Comic Sans MS" panose="030F0702030302020204" pitchFamily="66" charset="0"/>
              </a:rPr>
              <a:t> = 5</a:t>
            </a:r>
            <a:r>
              <a:rPr lang="en-US" baseline="30000" dirty="0">
                <a:latin typeface="Comic Sans MS" panose="030F0702030302020204" pitchFamily="66" charset="0"/>
              </a:rPr>
              <a:t>2</a:t>
            </a:r>
            <a:endParaRPr lang="en-US" dirty="0">
              <a:latin typeface="Comic Sans MS" panose="030F0702030302020204" pitchFamily="66" charset="0"/>
            </a:endParaRPr>
          </a:p>
          <a:p>
            <a:pPr marL="342882" indent="-342882">
              <a:buAutoNum type="arabicPlain" startAt="9"/>
            </a:pPr>
            <a:r>
              <a:rPr lang="en-US" dirty="0">
                <a:latin typeface="Comic Sans MS" panose="030F0702030302020204" pitchFamily="66" charset="0"/>
              </a:rPr>
              <a:t>+ 16 = 25 </a:t>
            </a:r>
          </a:p>
          <a:p>
            <a:endParaRPr lang="en-US" dirty="0">
              <a:latin typeface="Comic Sans MS" panose="030F0702030302020204" pitchFamily="66" charset="0"/>
            </a:endParaRPr>
          </a:p>
          <a:p>
            <a:r>
              <a:rPr lang="en-US" dirty="0">
                <a:latin typeface="Comic Sans MS" panose="030F0702030302020204" pitchFamily="66" charset="0"/>
              </a:rPr>
              <a:t>It is a right triangle</a:t>
            </a:r>
          </a:p>
        </p:txBody>
      </p:sp>
    </p:spTree>
    <p:extLst>
      <p:ext uri="{BB962C8B-B14F-4D97-AF65-F5344CB8AC3E}">
        <p14:creationId xmlns:p14="http://schemas.microsoft.com/office/powerpoint/2010/main" val="3719016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4"/>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sz="1351">
              <a:solidFill>
                <a:prstClr val="white"/>
              </a:solidFill>
              <a:latin typeface="Calibri" panose="020F0502020204030204"/>
            </a:endParaRPr>
          </a:p>
        </p:txBody>
      </p:sp>
      <p:sp>
        <p:nvSpPr>
          <p:cNvPr id="9" name="TextBox 8"/>
          <p:cNvSpPr txBox="1"/>
          <p:nvPr/>
        </p:nvSpPr>
        <p:spPr>
          <a:xfrm>
            <a:off x="1077689" y="1085852"/>
            <a:ext cx="6805749" cy="923330"/>
          </a:xfrm>
          <a:prstGeom prst="rect">
            <a:avLst/>
          </a:prstGeom>
          <a:noFill/>
        </p:spPr>
        <p:txBody>
          <a:bodyPr wrap="square" rtlCol="0">
            <a:spAutoFit/>
          </a:bodyPr>
          <a:lstStyle/>
          <a:p>
            <a:pPr algn="ctr" defTabSz="685766"/>
            <a:r>
              <a:rPr lang="en-US" sz="5400" dirty="0">
                <a:solidFill>
                  <a:prstClr val="black"/>
                </a:solidFill>
                <a:latin typeface="Comic Sans MS" pitchFamily="66" charset="0"/>
              </a:rPr>
              <a:t>data distribution</a:t>
            </a:r>
          </a:p>
        </p:txBody>
      </p:sp>
      <p:sp>
        <p:nvSpPr>
          <p:cNvPr id="10" name="TextBox 9"/>
          <p:cNvSpPr txBox="1"/>
          <p:nvPr/>
        </p:nvSpPr>
        <p:spPr>
          <a:xfrm>
            <a:off x="1428751" y="4740820"/>
            <a:ext cx="6286500" cy="830997"/>
          </a:xfrm>
          <a:prstGeom prst="rect">
            <a:avLst/>
          </a:prstGeom>
          <a:noFill/>
        </p:spPr>
        <p:txBody>
          <a:bodyPr wrap="square" rtlCol="0">
            <a:spAutoFit/>
          </a:bodyPr>
          <a:lstStyle/>
          <a:p>
            <a:pPr algn="ctr" defTabSz="685766"/>
            <a:r>
              <a:rPr lang="en-US" sz="2400" dirty="0">
                <a:solidFill>
                  <a:prstClr val="black"/>
                </a:solidFill>
                <a:latin typeface="Comic Sans MS" pitchFamily="66" charset="0"/>
              </a:rPr>
              <a:t>graphical methods of organizing and displaying data</a:t>
            </a:r>
          </a:p>
        </p:txBody>
      </p:sp>
      <p:pic>
        <p:nvPicPr>
          <p:cNvPr id="2" name="Picture 1"/>
          <p:cNvPicPr>
            <a:picLocks noChangeAspect="1"/>
          </p:cNvPicPr>
          <p:nvPr/>
        </p:nvPicPr>
        <p:blipFill>
          <a:blip r:embed="rId3"/>
          <a:stretch>
            <a:fillRect/>
          </a:stretch>
        </p:blipFill>
        <p:spPr>
          <a:xfrm>
            <a:off x="1313740" y="2543895"/>
            <a:ext cx="2321719" cy="1107281"/>
          </a:xfrm>
          <a:prstGeom prst="rect">
            <a:avLst/>
          </a:prstGeom>
        </p:spPr>
      </p:pic>
      <p:pic>
        <p:nvPicPr>
          <p:cNvPr id="4" name="Picture 3"/>
          <p:cNvPicPr>
            <a:picLocks noChangeAspect="1"/>
          </p:cNvPicPr>
          <p:nvPr/>
        </p:nvPicPr>
        <p:blipFill>
          <a:blip r:embed="rId4"/>
          <a:stretch>
            <a:fillRect/>
          </a:stretch>
        </p:blipFill>
        <p:spPr>
          <a:xfrm>
            <a:off x="3780949" y="2371659"/>
            <a:ext cx="2290771" cy="1623201"/>
          </a:xfrm>
          <a:prstGeom prst="rect">
            <a:avLst/>
          </a:prstGeom>
        </p:spPr>
      </p:pic>
      <p:pic>
        <p:nvPicPr>
          <p:cNvPr id="6" name="Picture 5"/>
          <p:cNvPicPr>
            <a:picLocks noChangeAspect="1"/>
          </p:cNvPicPr>
          <p:nvPr/>
        </p:nvPicPr>
        <p:blipFill>
          <a:blip r:embed="rId5"/>
          <a:stretch>
            <a:fillRect/>
          </a:stretch>
        </p:blipFill>
        <p:spPr>
          <a:xfrm>
            <a:off x="6395087" y="2667876"/>
            <a:ext cx="1714500" cy="950119"/>
          </a:xfrm>
          <a:prstGeom prst="rect">
            <a:avLst/>
          </a:prstGeom>
        </p:spPr>
      </p:pic>
    </p:spTree>
    <p:extLst>
      <p:ext uri="{BB962C8B-B14F-4D97-AF65-F5344CB8AC3E}">
        <p14:creationId xmlns:p14="http://schemas.microsoft.com/office/powerpoint/2010/main" val="41082563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dirty="0"/>
              <a:t>decreasing </a:t>
            </a:r>
            <a:r>
              <a:rPr lang="en-US" dirty="0"/>
              <a:t>(function)</a:t>
            </a:r>
          </a:p>
        </p:txBody>
      </p:sp>
      <p:sp>
        <p:nvSpPr>
          <p:cNvPr id="3" name="Content Placeholder 2"/>
          <p:cNvSpPr>
            <a:spLocks noGrp="1"/>
          </p:cNvSpPr>
          <p:nvPr>
            <p:ph idx="1"/>
          </p:nvPr>
        </p:nvSpPr>
        <p:spPr/>
        <p:txBody>
          <a:bodyPr/>
          <a:lstStyle/>
          <a:p>
            <a:pPr marL="0" indent="0" algn="ctr">
              <a:buNone/>
            </a:pPr>
            <a:r>
              <a:rPr lang="en-US" dirty="0"/>
              <a:t>A function is ”decreasing" when the </a:t>
            </a:r>
          </a:p>
          <a:p>
            <a:pPr marL="0" indent="0" algn="ctr">
              <a:buNone/>
            </a:pPr>
            <a:r>
              <a:rPr lang="en-US" dirty="0"/>
              <a:t>y-value decreases as the x-value increases</a:t>
            </a:r>
          </a:p>
          <a:p>
            <a:pPr marL="0" indent="0" algn="ctr">
              <a:buNone/>
            </a:pPr>
            <a:endParaRPr lang="en-US" dirty="0"/>
          </a:p>
          <a:p>
            <a:pPr marL="0" indent="0" algn="ctr">
              <a:buNone/>
            </a:pP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1887" y="2948215"/>
            <a:ext cx="3594100" cy="2908300"/>
          </a:xfrm>
          <a:prstGeom prst="rect">
            <a:avLst/>
          </a:prstGeom>
        </p:spPr>
      </p:pic>
    </p:spTree>
    <p:extLst>
      <p:ext uri="{BB962C8B-B14F-4D97-AF65-F5344CB8AC3E}">
        <p14:creationId xmlns:p14="http://schemas.microsoft.com/office/powerpoint/2010/main" val="29586356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diameter</a:t>
            </a:r>
          </a:p>
        </p:txBody>
      </p:sp>
      <p:sp>
        <p:nvSpPr>
          <p:cNvPr id="10" name="TextBox 9"/>
          <p:cNvSpPr txBox="1"/>
          <p:nvPr/>
        </p:nvSpPr>
        <p:spPr>
          <a:xfrm>
            <a:off x="381000" y="4887598"/>
            <a:ext cx="8382000" cy="1661993"/>
          </a:xfrm>
          <a:prstGeom prst="rect">
            <a:avLst/>
          </a:prstGeom>
          <a:noFill/>
        </p:spPr>
        <p:txBody>
          <a:bodyPr wrap="square" rtlCol="0">
            <a:spAutoFit/>
          </a:bodyPr>
          <a:lstStyle/>
          <a:p>
            <a:pPr algn="ctr"/>
            <a:r>
              <a:rPr lang="en-US" sz="3400" dirty="0">
                <a:latin typeface="Comic Sans MS" pitchFamily="66" charset="0"/>
              </a:rPr>
              <a:t>a line segment that passes through </a:t>
            </a:r>
          </a:p>
          <a:p>
            <a:pPr algn="ctr"/>
            <a:r>
              <a:rPr lang="en-US" sz="3400" dirty="0">
                <a:latin typeface="Comic Sans MS" pitchFamily="66" charset="0"/>
              </a:rPr>
              <a:t>the center of a circle and has </a:t>
            </a:r>
          </a:p>
          <a:p>
            <a:pPr algn="ctr"/>
            <a:r>
              <a:rPr lang="en-US" sz="3400" dirty="0">
                <a:latin typeface="Comic Sans MS" pitchFamily="66" charset="0"/>
              </a:rPr>
              <a:t>endpoints on the circle</a:t>
            </a:r>
          </a:p>
        </p:txBody>
      </p:sp>
      <p:sp>
        <p:nvSpPr>
          <p:cNvPr id="14338" name="Oval 2"/>
          <p:cNvSpPr>
            <a:spLocks noChangeArrowheads="1"/>
          </p:cNvSpPr>
          <p:nvPr/>
        </p:nvSpPr>
        <p:spPr bwMode="auto">
          <a:xfrm>
            <a:off x="1828802" y="2022542"/>
            <a:ext cx="2353643" cy="2392363"/>
          </a:xfrm>
          <a:prstGeom prst="ellipse">
            <a:avLst/>
          </a:prstGeom>
          <a:solidFill>
            <a:srgbClr val="FFFFFF"/>
          </a:solid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39" name="Line 3"/>
          <p:cNvSpPr>
            <a:spLocks noChangeShapeType="1"/>
          </p:cNvSpPr>
          <p:nvPr/>
        </p:nvSpPr>
        <p:spPr bwMode="auto">
          <a:xfrm>
            <a:off x="1831637" y="3201387"/>
            <a:ext cx="2353643" cy="0"/>
          </a:xfrm>
          <a:prstGeom prst="line">
            <a:avLst/>
          </a:prstGeom>
          <a:noFill/>
          <a:ln w="571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40" name="Text Box 4"/>
          <p:cNvSpPr txBox="1">
            <a:spLocks noChangeArrowheads="1"/>
          </p:cNvSpPr>
          <p:nvPr/>
        </p:nvSpPr>
        <p:spPr bwMode="auto">
          <a:xfrm>
            <a:off x="4377061" y="3632372"/>
            <a:ext cx="1840861" cy="8667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2400" b="1" dirty="0">
                <a:latin typeface="Comic Sans MS" pitchFamily="66" charset="0"/>
              </a:rPr>
              <a:t>diameter</a:t>
            </a:r>
            <a:endParaRPr lang="en-US" b="1" dirty="0">
              <a:latin typeface="Comic Sans MS" pitchFamily="66" charset="0"/>
            </a:endParaRPr>
          </a:p>
        </p:txBody>
      </p:sp>
      <p:grpSp>
        <p:nvGrpSpPr>
          <p:cNvPr id="2" name="Group 10"/>
          <p:cNvGrpSpPr/>
          <p:nvPr/>
        </p:nvGrpSpPr>
        <p:grpSpPr>
          <a:xfrm flipV="1">
            <a:off x="3175279" y="2768879"/>
            <a:ext cx="1789612" cy="881688"/>
            <a:chOff x="3709851" y="3050233"/>
            <a:chExt cx="1789612" cy="881688"/>
          </a:xfrm>
        </p:grpSpPr>
        <p:cxnSp>
          <p:nvCxnSpPr>
            <p:cNvPr id="12" name="Straight Connector 11"/>
            <p:cNvCxnSpPr/>
            <p:nvPr/>
          </p:nvCxnSpPr>
          <p:spPr>
            <a:xfrm rot="16200000" flipH="1">
              <a:off x="5062106" y="3481500"/>
              <a:ext cx="868624" cy="60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0800000">
              <a:off x="3709851" y="3918858"/>
              <a:ext cx="1789612" cy="130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flipH="1" flipV="1">
              <a:off x="3540035" y="3735977"/>
              <a:ext cx="365760" cy="0"/>
            </a:xfrm>
            <a:prstGeom prst="line">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539548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68814" y="268460"/>
            <a:ext cx="8721971" cy="2862322"/>
          </a:xfrm>
          <a:prstGeom prst="rect">
            <a:avLst/>
          </a:prstGeom>
          <a:noFill/>
        </p:spPr>
        <p:txBody>
          <a:bodyPr wrap="square" rtlCol="0">
            <a:spAutoFit/>
          </a:bodyPr>
          <a:lstStyle/>
          <a:p>
            <a:pPr algn="ctr"/>
            <a:r>
              <a:rPr lang="en-US" sz="6000" dirty="0">
                <a:latin typeface="Comic Sans MS" pitchFamily="66" charset="0"/>
              </a:rPr>
              <a:t>distributive property of multiplication </a:t>
            </a:r>
          </a:p>
          <a:p>
            <a:pPr algn="ctr"/>
            <a:r>
              <a:rPr lang="en-US" sz="6000" dirty="0">
                <a:latin typeface="Comic Sans MS" pitchFamily="66" charset="0"/>
              </a:rPr>
              <a:t>over addition</a:t>
            </a:r>
          </a:p>
        </p:txBody>
      </p:sp>
      <p:sp>
        <p:nvSpPr>
          <p:cNvPr id="12" name="Rectangle 11"/>
          <p:cNvSpPr/>
          <p:nvPr/>
        </p:nvSpPr>
        <p:spPr>
          <a:xfrm>
            <a:off x="0" y="3605323"/>
            <a:ext cx="9144000" cy="2492990"/>
          </a:xfrm>
          <a:prstGeom prst="rect">
            <a:avLst/>
          </a:prstGeom>
        </p:spPr>
        <p:txBody>
          <a:bodyPr wrap="square">
            <a:spAutoFit/>
          </a:bodyPr>
          <a:lstStyle/>
          <a:p>
            <a:pPr algn="ctr"/>
            <a:r>
              <a:rPr lang="en-US" sz="4800" dirty="0">
                <a:latin typeface="Comic Sans MS" pitchFamily="66" charset="0"/>
              </a:rPr>
              <a:t>4(2+3) = 4x2 + 4x3</a:t>
            </a:r>
          </a:p>
          <a:p>
            <a:pPr algn="ctr"/>
            <a:endParaRPr lang="en-US" sz="1600" dirty="0">
              <a:latin typeface="Comic Sans MS" pitchFamily="66" charset="0"/>
            </a:endParaRPr>
          </a:p>
          <a:p>
            <a:pPr algn="ctr"/>
            <a:endParaRPr lang="en-US" sz="1600" dirty="0">
              <a:latin typeface="Comic Sans MS" pitchFamily="66" charset="0"/>
            </a:endParaRPr>
          </a:p>
          <a:p>
            <a:pPr algn="ctr"/>
            <a:endParaRPr lang="en-US" sz="1600" dirty="0">
              <a:latin typeface="Comic Sans MS" pitchFamily="66" charset="0"/>
            </a:endParaRPr>
          </a:p>
          <a:p>
            <a:pPr algn="ctr">
              <a:lnSpc>
                <a:spcPct val="150000"/>
              </a:lnSpc>
            </a:pPr>
            <a:r>
              <a:rPr lang="en-US" sz="4000" dirty="0">
                <a:latin typeface="Comic Sans MS" pitchFamily="66" charset="0"/>
              </a:rPr>
              <a:t>123</a:t>
            </a:r>
            <a:r>
              <a:rPr lang="en-US" sz="3600" dirty="0">
                <a:latin typeface="Comic Sans MS" pitchFamily="66" charset="0"/>
              </a:rPr>
              <a:t> = </a:t>
            </a:r>
            <a:r>
              <a:rPr lang="en-US" sz="4000" b="1" dirty="0">
                <a:latin typeface="Comic Sans MS" pitchFamily="66" charset="0"/>
              </a:rPr>
              <a:t>(1 x 100)</a:t>
            </a:r>
            <a:r>
              <a:rPr lang="en-US" sz="3600" b="1" dirty="0">
                <a:latin typeface="Comic Sans MS" pitchFamily="66" charset="0"/>
              </a:rPr>
              <a:t> + </a:t>
            </a:r>
            <a:r>
              <a:rPr lang="en-US" sz="4000" b="1" dirty="0">
                <a:latin typeface="Comic Sans MS" pitchFamily="66" charset="0"/>
              </a:rPr>
              <a:t>(2 x 10)</a:t>
            </a:r>
            <a:r>
              <a:rPr lang="en-US" sz="3600" b="1" dirty="0">
                <a:latin typeface="Comic Sans MS" pitchFamily="66" charset="0"/>
              </a:rPr>
              <a:t> + </a:t>
            </a:r>
            <a:r>
              <a:rPr lang="en-US" sz="4000" b="1" dirty="0">
                <a:latin typeface="Comic Sans MS" pitchFamily="66" charset="0"/>
              </a:rPr>
              <a:t>(3 x 1)</a:t>
            </a:r>
          </a:p>
        </p:txBody>
      </p:sp>
    </p:spTree>
    <p:extLst>
      <p:ext uri="{BB962C8B-B14F-4D97-AF65-F5344CB8AC3E}">
        <p14:creationId xmlns:p14="http://schemas.microsoft.com/office/powerpoint/2010/main" val="15817945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4"/>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sz="1351">
              <a:solidFill>
                <a:prstClr val="white"/>
              </a:solidFill>
              <a:latin typeface="Calibri" panose="020F0502020204030204"/>
            </a:endParaRPr>
          </a:p>
        </p:txBody>
      </p:sp>
      <p:sp>
        <p:nvSpPr>
          <p:cNvPr id="9" name="TextBox 8"/>
          <p:cNvSpPr txBox="1"/>
          <p:nvPr/>
        </p:nvSpPr>
        <p:spPr>
          <a:xfrm>
            <a:off x="2000252" y="1085852"/>
            <a:ext cx="5086351" cy="923330"/>
          </a:xfrm>
          <a:prstGeom prst="rect">
            <a:avLst/>
          </a:prstGeom>
          <a:noFill/>
        </p:spPr>
        <p:txBody>
          <a:bodyPr wrap="square" rtlCol="0">
            <a:spAutoFit/>
          </a:bodyPr>
          <a:lstStyle/>
          <a:p>
            <a:pPr algn="ctr" defTabSz="685766"/>
            <a:r>
              <a:rPr lang="en-US" sz="5400" dirty="0">
                <a:solidFill>
                  <a:prstClr val="black"/>
                </a:solidFill>
                <a:latin typeface="Comic Sans MS" pitchFamily="66" charset="0"/>
              </a:rPr>
              <a:t>dot plot</a:t>
            </a:r>
          </a:p>
        </p:txBody>
      </p:sp>
      <p:sp>
        <p:nvSpPr>
          <p:cNvPr id="10" name="TextBox 9"/>
          <p:cNvSpPr txBox="1"/>
          <p:nvPr/>
        </p:nvSpPr>
        <p:spPr>
          <a:xfrm>
            <a:off x="1428751" y="4740818"/>
            <a:ext cx="6286500" cy="1200329"/>
          </a:xfrm>
          <a:prstGeom prst="rect">
            <a:avLst/>
          </a:prstGeom>
          <a:noFill/>
        </p:spPr>
        <p:txBody>
          <a:bodyPr wrap="square" rtlCol="0">
            <a:spAutoFit/>
          </a:bodyPr>
          <a:lstStyle/>
          <a:p>
            <a:pPr algn="ctr" defTabSz="685766"/>
            <a:r>
              <a:rPr lang="en-US" sz="2400" dirty="0">
                <a:solidFill>
                  <a:prstClr val="black"/>
                </a:solidFill>
                <a:latin typeface="Comic Sans MS" pitchFamily="66" charset="0"/>
              </a:rPr>
              <a:t>statistical chart consisting of data points plotted on a fairly simple scale, typically using filled in circles</a:t>
            </a:r>
          </a:p>
        </p:txBody>
      </p:sp>
      <p:pic>
        <p:nvPicPr>
          <p:cNvPr id="2" name="Picture 1"/>
          <p:cNvPicPr>
            <a:picLocks noChangeAspect="1"/>
          </p:cNvPicPr>
          <p:nvPr/>
        </p:nvPicPr>
        <p:blipFill>
          <a:blip r:embed="rId3"/>
          <a:stretch>
            <a:fillRect/>
          </a:stretch>
        </p:blipFill>
        <p:spPr>
          <a:xfrm>
            <a:off x="3354705" y="2388467"/>
            <a:ext cx="2293144" cy="1623464"/>
          </a:xfrm>
          <a:prstGeom prst="rect">
            <a:avLst/>
          </a:prstGeom>
        </p:spPr>
      </p:pic>
    </p:spTree>
    <p:extLst>
      <p:ext uri="{BB962C8B-B14F-4D97-AF65-F5344CB8AC3E}">
        <p14:creationId xmlns:p14="http://schemas.microsoft.com/office/powerpoint/2010/main" val="6149956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latin typeface="Comic Sans MS" pitchFamily="66" charset="0"/>
              </a:rPr>
              <a:t>experimental probability</a:t>
            </a:r>
          </a:p>
        </p:txBody>
      </p:sp>
      <p:sp>
        <p:nvSpPr>
          <p:cNvPr id="10" name="TextBox 9"/>
          <p:cNvSpPr txBox="1"/>
          <p:nvPr/>
        </p:nvSpPr>
        <p:spPr>
          <a:xfrm>
            <a:off x="381000" y="4953002"/>
            <a:ext cx="8382000" cy="1569660"/>
          </a:xfrm>
          <a:prstGeom prst="rect">
            <a:avLst/>
          </a:prstGeom>
          <a:noFill/>
        </p:spPr>
        <p:txBody>
          <a:bodyPr wrap="square" rtlCol="0">
            <a:spAutoFit/>
          </a:bodyPr>
          <a:lstStyle/>
          <a:p>
            <a:pPr algn="ctr"/>
            <a:r>
              <a:rPr lang="en-US" sz="3200" dirty="0">
                <a:latin typeface="Comic Sans MS" pitchFamily="66" charset="0"/>
              </a:rPr>
              <a:t>the ratio of the number of times an event occurs to the total number of trials or times the activity is performed</a:t>
            </a:r>
          </a:p>
        </p:txBody>
      </p:sp>
      <p:sp>
        <p:nvSpPr>
          <p:cNvPr id="11" name="TextBox 10"/>
          <p:cNvSpPr txBox="1"/>
          <p:nvPr/>
        </p:nvSpPr>
        <p:spPr>
          <a:xfrm>
            <a:off x="478306" y="2054064"/>
            <a:ext cx="8102991" cy="2123658"/>
          </a:xfrm>
          <a:prstGeom prst="rect">
            <a:avLst/>
          </a:prstGeom>
          <a:noFill/>
        </p:spPr>
        <p:txBody>
          <a:bodyPr wrap="square" rtlCol="0">
            <a:spAutoFit/>
          </a:bodyPr>
          <a:lstStyle/>
          <a:p>
            <a:r>
              <a:rPr lang="en-US" sz="2800" dirty="0">
                <a:latin typeface="Comic Sans MS" pitchFamily="66" charset="0"/>
              </a:rPr>
              <a:t>A student tosses a number cube 8 times and it lands on a four, 1 of those times.  </a:t>
            </a:r>
          </a:p>
          <a:p>
            <a:endParaRPr lang="en-US" sz="2800" dirty="0">
              <a:latin typeface="Comic Sans MS" pitchFamily="66" charset="0"/>
            </a:endParaRPr>
          </a:p>
          <a:p>
            <a:r>
              <a:rPr lang="en-US" sz="2400" dirty="0">
                <a:latin typeface="Comic Sans MS" pitchFamily="66" charset="0"/>
              </a:rPr>
              <a:t>Experimental Probability = </a:t>
            </a:r>
            <a:r>
              <a:rPr lang="en-US" sz="2400" u="sng" dirty="0">
                <a:latin typeface="Comic Sans MS" pitchFamily="66" charset="0"/>
              </a:rPr>
              <a:t> 1 </a:t>
            </a:r>
            <a:r>
              <a:rPr lang="en-US" sz="2400" dirty="0">
                <a:latin typeface="Comic Sans MS" pitchFamily="66" charset="0"/>
              </a:rPr>
              <a:t>  (# of times occurred)</a:t>
            </a:r>
            <a:endParaRPr lang="en-US" sz="2400" u="sng" dirty="0">
              <a:latin typeface="Comic Sans MS" pitchFamily="66" charset="0"/>
            </a:endParaRPr>
          </a:p>
          <a:p>
            <a:r>
              <a:rPr lang="en-US" sz="2400" dirty="0">
                <a:latin typeface="Comic Sans MS" pitchFamily="66" charset="0"/>
              </a:rPr>
              <a:t>  of landing on a 4.               8   (# of times performed)</a:t>
            </a:r>
          </a:p>
        </p:txBody>
      </p:sp>
    </p:spTree>
    <p:extLst>
      <p:ext uri="{BB962C8B-B14F-4D97-AF65-F5344CB8AC3E}">
        <p14:creationId xmlns:p14="http://schemas.microsoft.com/office/powerpoint/2010/main" val="33143374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Exterior angle</a:t>
            </a:r>
          </a:p>
        </p:txBody>
      </p:sp>
      <p:sp>
        <p:nvSpPr>
          <p:cNvPr id="3" name="Content Placeholder 2"/>
          <p:cNvSpPr>
            <a:spLocks noGrp="1"/>
          </p:cNvSpPr>
          <p:nvPr>
            <p:ph idx="1"/>
          </p:nvPr>
        </p:nvSpPr>
        <p:spPr/>
        <p:txBody>
          <a:bodyPr/>
          <a:lstStyle/>
          <a:p>
            <a:pPr marL="0" indent="0">
              <a:buNone/>
            </a:pPr>
            <a:r>
              <a:rPr lang="en-US" dirty="0"/>
              <a:t>The angle between any side of a shape, and a line extended from the next side.</a:t>
            </a:r>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080" y="3529965"/>
            <a:ext cx="7593680" cy="2778760"/>
          </a:xfrm>
          <a:prstGeom prst="rect">
            <a:avLst/>
          </a:prstGeom>
        </p:spPr>
      </p:pic>
    </p:spTree>
    <p:extLst>
      <p:ext uri="{BB962C8B-B14F-4D97-AF65-F5344CB8AC3E}">
        <p14:creationId xmlns:p14="http://schemas.microsoft.com/office/powerpoint/2010/main" val="29031156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Factoring</a:t>
            </a:r>
          </a:p>
        </p:txBody>
      </p:sp>
      <p:sp>
        <p:nvSpPr>
          <p:cNvPr id="3" name="Content Placeholder 2"/>
          <p:cNvSpPr>
            <a:spLocks noGrp="1"/>
          </p:cNvSpPr>
          <p:nvPr>
            <p:ph idx="1"/>
          </p:nvPr>
        </p:nvSpPr>
        <p:spPr>
          <a:xfrm>
            <a:off x="457200" y="4183384"/>
            <a:ext cx="8229600" cy="1942783"/>
          </a:xfrm>
        </p:spPr>
        <p:txBody>
          <a:bodyPr>
            <a:normAutofit/>
          </a:bodyPr>
          <a:lstStyle/>
          <a:p>
            <a:r>
              <a:rPr lang="en-US" dirty="0"/>
              <a:t>Finding what to multiply to get an expression. </a:t>
            </a:r>
            <a:br>
              <a:rPr lang="en-US" dirty="0"/>
            </a:br>
            <a:r>
              <a:rPr lang="en-US" dirty="0"/>
              <a:t/>
            </a:r>
            <a:br>
              <a:rPr lang="en-US" dirty="0"/>
            </a:br>
            <a:r>
              <a:rPr lang="en-US" dirty="0"/>
              <a:t>Example: 2y+6 = 2(y+3), </a:t>
            </a:r>
            <a:br>
              <a:rPr lang="en-US" dirty="0"/>
            </a:br>
            <a:r>
              <a:rPr lang="en-US" dirty="0"/>
              <a:t>so the factors of 2y+6 are: 2 and (y+3)</a:t>
            </a:r>
          </a:p>
        </p:txBody>
      </p:sp>
      <p:pic>
        <p:nvPicPr>
          <p:cNvPr id="9218" name="Picture 2" descr="Factor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923" y="1417638"/>
            <a:ext cx="5119999" cy="2560003"/>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4183382"/>
            <a:ext cx="8534400" cy="23698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54857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82880" y="457202"/>
            <a:ext cx="8961120" cy="1446550"/>
          </a:xfrm>
          <a:prstGeom prst="rect">
            <a:avLst/>
          </a:prstGeom>
          <a:noFill/>
        </p:spPr>
        <p:txBody>
          <a:bodyPr wrap="square" rtlCol="0">
            <a:spAutoFit/>
          </a:bodyPr>
          <a:lstStyle/>
          <a:p>
            <a:pPr algn="ctr"/>
            <a:r>
              <a:rPr lang="en-US" sz="8800" dirty="0">
                <a:latin typeface="Comic Sans MS" pitchFamily="66" charset="0"/>
              </a:rPr>
              <a:t>frequency table</a:t>
            </a:r>
          </a:p>
        </p:txBody>
      </p:sp>
      <p:sp>
        <p:nvSpPr>
          <p:cNvPr id="10" name="TextBox 9"/>
          <p:cNvSpPr txBox="1"/>
          <p:nvPr/>
        </p:nvSpPr>
        <p:spPr>
          <a:xfrm>
            <a:off x="381000" y="4868595"/>
            <a:ext cx="8382000" cy="1661993"/>
          </a:xfrm>
          <a:prstGeom prst="rect">
            <a:avLst/>
          </a:prstGeom>
          <a:noFill/>
        </p:spPr>
        <p:txBody>
          <a:bodyPr wrap="square" rtlCol="0">
            <a:spAutoFit/>
          </a:bodyPr>
          <a:lstStyle/>
          <a:p>
            <a:pPr algn="ctr"/>
            <a:r>
              <a:rPr lang="en-US" sz="3200" dirty="0"/>
              <a:t> </a:t>
            </a:r>
            <a:r>
              <a:rPr lang="en-US" sz="3400" dirty="0">
                <a:latin typeface="Comic Sans MS" pitchFamily="66" charset="0"/>
              </a:rPr>
              <a:t>a table that shows how often that </a:t>
            </a:r>
          </a:p>
          <a:p>
            <a:pPr algn="ctr"/>
            <a:r>
              <a:rPr lang="en-US" sz="3400" dirty="0">
                <a:latin typeface="Comic Sans MS" pitchFamily="66" charset="0"/>
              </a:rPr>
              <a:t>data point occurred </a:t>
            </a:r>
          </a:p>
          <a:p>
            <a:pPr algn="ctr"/>
            <a:r>
              <a:rPr lang="en-US" sz="3400" dirty="0">
                <a:latin typeface="Comic Sans MS" pitchFamily="66" charset="0"/>
              </a:rPr>
              <a:t>(tally marks are commonly used)</a:t>
            </a:r>
          </a:p>
        </p:txBody>
      </p:sp>
      <p:pic>
        <p:nvPicPr>
          <p:cNvPr id="14" name="Picture 13"/>
          <p:cNvPicPr/>
          <p:nvPr/>
        </p:nvPicPr>
        <p:blipFill>
          <a:blip r:embed="rId3" cstate="print"/>
          <a:srcRect/>
          <a:stretch>
            <a:fillRect/>
          </a:stretch>
        </p:blipFill>
        <p:spPr bwMode="auto">
          <a:xfrm>
            <a:off x="1981200" y="2286001"/>
            <a:ext cx="4876800" cy="2209800"/>
          </a:xfrm>
          <a:prstGeom prst="rect">
            <a:avLst/>
          </a:prstGeom>
          <a:noFill/>
          <a:ln w="9525">
            <a:noFill/>
            <a:miter lim="800000"/>
            <a:headEnd/>
            <a:tailEnd/>
          </a:ln>
        </p:spPr>
      </p:pic>
    </p:spTree>
    <p:extLst>
      <p:ext uri="{BB962C8B-B14F-4D97-AF65-F5344CB8AC3E}">
        <p14:creationId xmlns:p14="http://schemas.microsoft.com/office/powerpoint/2010/main" val="11740621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Functional Relationships</a:t>
            </a:r>
          </a:p>
        </p:txBody>
      </p:sp>
      <p:sp>
        <p:nvSpPr>
          <p:cNvPr id="3" name="Content Placeholder 2"/>
          <p:cNvSpPr>
            <a:spLocks noGrp="1"/>
          </p:cNvSpPr>
          <p:nvPr>
            <p:ph idx="1"/>
          </p:nvPr>
        </p:nvSpPr>
        <p:spPr>
          <a:xfrm>
            <a:off x="457200" y="4754882"/>
            <a:ext cx="8229600" cy="1371283"/>
          </a:xfrm>
        </p:spPr>
        <p:txBody>
          <a:bodyPr/>
          <a:lstStyle/>
          <a:p>
            <a:r>
              <a:rPr lang="en-US" dirty="0"/>
              <a:t>A function is a special relationship where each input has a single output.</a:t>
            </a:r>
          </a:p>
        </p:txBody>
      </p:sp>
      <p:graphicFrame>
        <p:nvGraphicFramePr>
          <p:cNvPr id="4" name="Table 3"/>
          <p:cNvGraphicFramePr>
            <a:graphicFrameLocks noGrp="1"/>
          </p:cNvGraphicFramePr>
          <p:nvPr>
            <p:extLst/>
          </p:nvPr>
        </p:nvGraphicFramePr>
        <p:xfrm>
          <a:off x="1531621" y="1851661"/>
          <a:ext cx="5487352" cy="3183637"/>
        </p:xfrm>
        <a:graphic>
          <a:graphicData uri="http://schemas.openxmlformats.org/drawingml/2006/table">
            <a:tbl>
              <a:tblPr/>
              <a:tblGrid>
                <a:gridCol w="1097471">
                  <a:extLst>
                    <a:ext uri="{9D8B030D-6E8A-4147-A177-3AD203B41FA5}">
                      <a16:colId xmlns:a16="http://schemas.microsoft.com/office/drawing/2014/main" val="20000"/>
                    </a:ext>
                  </a:extLst>
                </a:gridCol>
                <a:gridCol w="3292412">
                  <a:extLst>
                    <a:ext uri="{9D8B030D-6E8A-4147-A177-3AD203B41FA5}">
                      <a16:colId xmlns:a16="http://schemas.microsoft.com/office/drawing/2014/main" val="20001"/>
                    </a:ext>
                  </a:extLst>
                </a:gridCol>
                <a:gridCol w="1097471">
                  <a:extLst>
                    <a:ext uri="{9D8B030D-6E8A-4147-A177-3AD203B41FA5}">
                      <a16:colId xmlns:a16="http://schemas.microsoft.com/office/drawing/2014/main" val="20002"/>
                    </a:ext>
                  </a:extLst>
                </a:gridCol>
              </a:tblGrid>
              <a:tr h="967741">
                <a:tc>
                  <a:txBody>
                    <a:bodyPr/>
                    <a:lstStyle/>
                    <a:p>
                      <a:pPr algn="ctr"/>
                      <a:r>
                        <a:rPr lang="en-US" sz="2400" dirty="0"/>
                        <a:t>Input</a:t>
                      </a:r>
                    </a:p>
                  </a:txBody>
                  <a:tcPr anchor="ctr">
                    <a:lnL>
                      <a:noFill/>
                    </a:lnL>
                    <a:lnR>
                      <a:noFill/>
                    </a:lnR>
                    <a:lnT>
                      <a:noFill/>
                    </a:lnT>
                    <a:lnB>
                      <a:noFill/>
                    </a:lnB>
                  </a:tcPr>
                </a:tc>
                <a:tc>
                  <a:txBody>
                    <a:bodyPr/>
                    <a:lstStyle/>
                    <a:p>
                      <a:pPr algn="ctr"/>
                      <a:r>
                        <a:rPr lang="en-US" sz="2400" b="1" i="1" dirty="0"/>
                        <a:t>Relationship</a:t>
                      </a:r>
                      <a:endParaRPr lang="en-US" sz="2400" dirty="0"/>
                    </a:p>
                  </a:txBody>
                  <a:tcPr anchor="ctr">
                    <a:lnL>
                      <a:noFill/>
                    </a:lnL>
                    <a:lnR>
                      <a:noFill/>
                    </a:lnR>
                    <a:lnT>
                      <a:noFill/>
                    </a:lnT>
                    <a:lnB>
                      <a:noFill/>
                    </a:lnB>
                  </a:tcPr>
                </a:tc>
                <a:tc>
                  <a:txBody>
                    <a:bodyPr/>
                    <a:lstStyle/>
                    <a:p>
                      <a:pPr algn="ctr"/>
                      <a:r>
                        <a:rPr lang="en-US" sz="2400"/>
                        <a:t>Output</a:t>
                      </a:r>
                    </a:p>
                  </a:txBody>
                  <a:tcPr anchor="ctr">
                    <a:lnL>
                      <a:noFill/>
                    </a:lnL>
                    <a:lnR>
                      <a:noFill/>
                    </a:lnR>
                    <a:lnT>
                      <a:noFill/>
                    </a:lnT>
                    <a:lnB>
                      <a:noFill/>
                    </a:lnB>
                  </a:tcPr>
                </a:tc>
                <a:extLst>
                  <a:ext uri="{0D108BD9-81ED-4DB2-BD59-A6C34878D82A}">
                    <a16:rowId xmlns:a16="http://schemas.microsoft.com/office/drawing/2014/main" val="10000"/>
                  </a:ext>
                </a:extLst>
              </a:tr>
              <a:tr h="457200">
                <a:tc>
                  <a:txBody>
                    <a:bodyPr/>
                    <a:lstStyle/>
                    <a:p>
                      <a:pPr algn="ctr"/>
                      <a:r>
                        <a:rPr lang="en-US" sz="2400">
                          <a:effectLst/>
                        </a:rPr>
                        <a:t>0</a:t>
                      </a:r>
                    </a:p>
                  </a:txBody>
                  <a:tcPr anchor="ctr">
                    <a:lnL>
                      <a:noFill/>
                    </a:lnL>
                    <a:lnR>
                      <a:noFill/>
                    </a:lnR>
                    <a:lnT>
                      <a:noFill/>
                    </a:lnT>
                    <a:lnB>
                      <a:noFill/>
                    </a:lnB>
                  </a:tcPr>
                </a:tc>
                <a:tc>
                  <a:txBody>
                    <a:bodyPr/>
                    <a:lstStyle/>
                    <a:p>
                      <a:pPr algn="ctr"/>
                      <a:r>
                        <a:rPr lang="en-US" sz="2400" dirty="0">
                          <a:effectLst/>
                        </a:rPr>
                        <a:t>× 2</a:t>
                      </a:r>
                    </a:p>
                  </a:txBody>
                  <a:tcPr anchor="ctr">
                    <a:lnL>
                      <a:noFill/>
                    </a:lnL>
                    <a:lnR>
                      <a:noFill/>
                    </a:lnR>
                    <a:lnT>
                      <a:noFill/>
                    </a:lnT>
                    <a:lnB>
                      <a:noFill/>
                    </a:lnB>
                  </a:tcPr>
                </a:tc>
                <a:tc>
                  <a:txBody>
                    <a:bodyPr/>
                    <a:lstStyle/>
                    <a:p>
                      <a:pPr algn="ctr"/>
                      <a:r>
                        <a:rPr lang="en-US" sz="2400">
                          <a:effectLst/>
                        </a:rPr>
                        <a:t>0</a:t>
                      </a:r>
                    </a:p>
                  </a:txBody>
                  <a:tcPr anchor="ctr">
                    <a:lnL>
                      <a:noFill/>
                    </a:lnL>
                    <a:lnR>
                      <a:noFill/>
                    </a:lnR>
                    <a:lnT>
                      <a:noFill/>
                    </a:lnT>
                    <a:lnB>
                      <a:noFill/>
                    </a:lnB>
                  </a:tcPr>
                </a:tc>
                <a:extLst>
                  <a:ext uri="{0D108BD9-81ED-4DB2-BD59-A6C34878D82A}">
                    <a16:rowId xmlns:a16="http://schemas.microsoft.com/office/drawing/2014/main" val="10001"/>
                  </a:ext>
                </a:extLst>
              </a:tr>
              <a:tr h="457200">
                <a:tc>
                  <a:txBody>
                    <a:bodyPr/>
                    <a:lstStyle/>
                    <a:p>
                      <a:pPr algn="ctr"/>
                      <a:r>
                        <a:rPr lang="en-US" sz="2400">
                          <a:effectLst/>
                        </a:rPr>
                        <a:t>1</a:t>
                      </a:r>
                    </a:p>
                  </a:txBody>
                  <a:tcPr anchor="ctr">
                    <a:lnL>
                      <a:noFill/>
                    </a:lnL>
                    <a:lnR>
                      <a:noFill/>
                    </a:lnR>
                    <a:lnT>
                      <a:noFill/>
                    </a:lnT>
                    <a:lnB>
                      <a:noFill/>
                    </a:lnB>
                  </a:tcPr>
                </a:tc>
                <a:tc>
                  <a:txBody>
                    <a:bodyPr/>
                    <a:lstStyle/>
                    <a:p>
                      <a:pPr algn="ctr"/>
                      <a:r>
                        <a:rPr lang="en-US" sz="2400" dirty="0">
                          <a:effectLst/>
                        </a:rPr>
                        <a:t>× 2</a:t>
                      </a:r>
                    </a:p>
                  </a:txBody>
                  <a:tcPr anchor="ctr">
                    <a:lnL>
                      <a:noFill/>
                    </a:lnL>
                    <a:lnR>
                      <a:noFill/>
                    </a:lnR>
                    <a:lnT>
                      <a:noFill/>
                    </a:lnT>
                    <a:lnB>
                      <a:noFill/>
                    </a:lnB>
                  </a:tcPr>
                </a:tc>
                <a:tc>
                  <a:txBody>
                    <a:bodyPr/>
                    <a:lstStyle/>
                    <a:p>
                      <a:pPr algn="ctr"/>
                      <a:r>
                        <a:rPr lang="en-US" sz="2400">
                          <a:effectLst/>
                        </a:rPr>
                        <a:t>2</a:t>
                      </a:r>
                    </a:p>
                  </a:txBody>
                  <a:tcPr anchor="ctr">
                    <a:lnL>
                      <a:noFill/>
                    </a:lnL>
                    <a:lnR>
                      <a:noFill/>
                    </a:lnR>
                    <a:lnT>
                      <a:noFill/>
                    </a:lnT>
                    <a:lnB>
                      <a:noFill/>
                    </a:lnB>
                  </a:tcPr>
                </a:tc>
                <a:extLst>
                  <a:ext uri="{0D108BD9-81ED-4DB2-BD59-A6C34878D82A}">
                    <a16:rowId xmlns:a16="http://schemas.microsoft.com/office/drawing/2014/main" val="10002"/>
                  </a:ext>
                </a:extLst>
              </a:tr>
              <a:tr h="457200">
                <a:tc>
                  <a:txBody>
                    <a:bodyPr/>
                    <a:lstStyle/>
                    <a:p>
                      <a:pPr algn="ctr"/>
                      <a:r>
                        <a:rPr lang="en-US" sz="2400">
                          <a:effectLst/>
                        </a:rPr>
                        <a:t>7</a:t>
                      </a:r>
                    </a:p>
                  </a:txBody>
                  <a:tcPr anchor="ctr">
                    <a:lnL>
                      <a:noFill/>
                    </a:lnL>
                    <a:lnR>
                      <a:noFill/>
                    </a:lnR>
                    <a:lnT>
                      <a:noFill/>
                    </a:lnT>
                    <a:lnB>
                      <a:noFill/>
                    </a:lnB>
                  </a:tcPr>
                </a:tc>
                <a:tc>
                  <a:txBody>
                    <a:bodyPr/>
                    <a:lstStyle/>
                    <a:p>
                      <a:pPr algn="ctr"/>
                      <a:r>
                        <a:rPr lang="en-US" sz="2400">
                          <a:effectLst/>
                        </a:rPr>
                        <a:t>× 2</a:t>
                      </a:r>
                    </a:p>
                  </a:txBody>
                  <a:tcPr anchor="ctr">
                    <a:lnL>
                      <a:noFill/>
                    </a:lnL>
                    <a:lnR>
                      <a:noFill/>
                    </a:lnR>
                    <a:lnT>
                      <a:noFill/>
                    </a:lnT>
                    <a:lnB>
                      <a:noFill/>
                    </a:lnB>
                  </a:tcPr>
                </a:tc>
                <a:tc>
                  <a:txBody>
                    <a:bodyPr/>
                    <a:lstStyle/>
                    <a:p>
                      <a:pPr algn="ctr"/>
                      <a:r>
                        <a:rPr lang="en-US" sz="2400">
                          <a:effectLst/>
                        </a:rPr>
                        <a:t>14</a:t>
                      </a:r>
                    </a:p>
                  </a:txBody>
                  <a:tcPr anchor="ctr">
                    <a:lnL>
                      <a:noFill/>
                    </a:lnL>
                    <a:lnR>
                      <a:noFill/>
                    </a:lnR>
                    <a:lnT>
                      <a:noFill/>
                    </a:lnT>
                    <a:lnB>
                      <a:noFill/>
                    </a:lnB>
                  </a:tcPr>
                </a:tc>
                <a:extLst>
                  <a:ext uri="{0D108BD9-81ED-4DB2-BD59-A6C34878D82A}">
                    <a16:rowId xmlns:a16="http://schemas.microsoft.com/office/drawing/2014/main" val="10003"/>
                  </a:ext>
                </a:extLst>
              </a:tr>
              <a:tr h="457200">
                <a:tc>
                  <a:txBody>
                    <a:bodyPr/>
                    <a:lstStyle/>
                    <a:p>
                      <a:pPr algn="ctr"/>
                      <a:r>
                        <a:rPr lang="en-US" sz="2400">
                          <a:effectLst/>
                        </a:rPr>
                        <a:t>10</a:t>
                      </a:r>
                    </a:p>
                  </a:txBody>
                  <a:tcPr anchor="ctr">
                    <a:lnL>
                      <a:noFill/>
                    </a:lnL>
                    <a:lnR>
                      <a:noFill/>
                    </a:lnR>
                    <a:lnT>
                      <a:noFill/>
                    </a:lnT>
                    <a:lnB>
                      <a:noFill/>
                    </a:lnB>
                  </a:tcPr>
                </a:tc>
                <a:tc>
                  <a:txBody>
                    <a:bodyPr/>
                    <a:lstStyle/>
                    <a:p>
                      <a:pPr algn="ctr"/>
                      <a:r>
                        <a:rPr lang="en-US" sz="2400">
                          <a:effectLst/>
                        </a:rPr>
                        <a:t>× 2</a:t>
                      </a:r>
                    </a:p>
                  </a:txBody>
                  <a:tcPr anchor="ctr">
                    <a:lnL>
                      <a:noFill/>
                    </a:lnL>
                    <a:lnR>
                      <a:noFill/>
                    </a:lnR>
                    <a:lnT>
                      <a:noFill/>
                    </a:lnT>
                    <a:lnB>
                      <a:noFill/>
                    </a:lnB>
                  </a:tcPr>
                </a:tc>
                <a:tc>
                  <a:txBody>
                    <a:bodyPr/>
                    <a:lstStyle/>
                    <a:p>
                      <a:pPr algn="ctr"/>
                      <a:r>
                        <a:rPr lang="en-US" sz="2400" dirty="0">
                          <a:effectLst/>
                        </a:rPr>
                        <a:t>20</a:t>
                      </a:r>
                    </a:p>
                  </a:txBody>
                  <a:tcPr anchor="ctr">
                    <a:lnL>
                      <a:noFill/>
                    </a:lnL>
                    <a:lnR>
                      <a:noFill/>
                    </a:lnR>
                    <a:lnT>
                      <a:noFill/>
                    </a:lnT>
                    <a:lnB>
                      <a:noFill/>
                    </a:lnB>
                  </a:tcPr>
                </a:tc>
                <a:extLst>
                  <a:ext uri="{0D108BD9-81ED-4DB2-BD59-A6C34878D82A}">
                    <a16:rowId xmlns:a16="http://schemas.microsoft.com/office/drawing/2014/main" val="10004"/>
                  </a:ext>
                </a:extLst>
              </a:tr>
              <a:tr h="387096">
                <a:tc>
                  <a:txBody>
                    <a:bodyPr/>
                    <a:lstStyle/>
                    <a:p>
                      <a:pPr algn="ctr"/>
                      <a:r>
                        <a:rPr lang="en-US" sz="1300">
                          <a:effectLst/>
                        </a:rPr>
                        <a:t>...</a:t>
                      </a:r>
                    </a:p>
                  </a:txBody>
                  <a:tcPr anchor="ctr">
                    <a:lnL>
                      <a:noFill/>
                    </a:lnL>
                    <a:lnR>
                      <a:noFill/>
                    </a:lnR>
                    <a:lnT>
                      <a:noFill/>
                    </a:lnT>
                    <a:lnB>
                      <a:noFill/>
                    </a:lnB>
                  </a:tcPr>
                </a:tc>
                <a:tc>
                  <a:txBody>
                    <a:bodyPr/>
                    <a:lstStyle/>
                    <a:p>
                      <a:pPr algn="ctr"/>
                      <a:r>
                        <a:rPr lang="en-US" sz="1300" dirty="0">
                          <a:effectLst/>
                        </a:rPr>
                        <a:t>...</a:t>
                      </a:r>
                    </a:p>
                  </a:txBody>
                  <a:tcPr anchor="ctr">
                    <a:lnL>
                      <a:noFill/>
                    </a:lnL>
                    <a:lnR>
                      <a:noFill/>
                    </a:lnR>
                    <a:lnT>
                      <a:noFill/>
                    </a:lnT>
                    <a:lnB>
                      <a:noFill/>
                    </a:lnB>
                  </a:tcPr>
                </a:tc>
                <a:tc>
                  <a:txBody>
                    <a:bodyPr/>
                    <a:lstStyle/>
                    <a:p>
                      <a:pPr algn="ctr"/>
                      <a:r>
                        <a:rPr lang="en-US" sz="1300" dirty="0">
                          <a:effectLst/>
                        </a:rPr>
                        <a:t>...</a:t>
                      </a:r>
                    </a:p>
                  </a:txBody>
                  <a:tcPr anchor="ctr">
                    <a:lnL>
                      <a:noFill/>
                    </a:lnL>
                    <a:lnR>
                      <a:noFill/>
                    </a:lnR>
                    <a:lnT>
                      <a:noFill/>
                    </a:lnT>
                    <a:lnB>
                      <a:noFill/>
                    </a:lnB>
                  </a:tcPr>
                </a:tc>
                <a:extLst>
                  <a:ext uri="{0D108BD9-81ED-4DB2-BD59-A6C34878D82A}">
                    <a16:rowId xmlns:a16="http://schemas.microsoft.com/office/drawing/2014/main" val="10005"/>
                  </a:ext>
                </a:extLst>
              </a:tr>
            </a:tbl>
          </a:graphicData>
        </a:graphic>
      </p:graphicFrame>
      <p:sp>
        <p:nvSpPr>
          <p:cNvPr id="6" name="TextBox 5"/>
          <p:cNvSpPr txBox="1"/>
          <p:nvPr/>
        </p:nvSpPr>
        <p:spPr>
          <a:xfrm>
            <a:off x="3359469" y="1219155"/>
            <a:ext cx="5327333" cy="830997"/>
          </a:xfrm>
          <a:prstGeom prst="rect">
            <a:avLst/>
          </a:prstGeom>
          <a:noFill/>
        </p:spPr>
        <p:txBody>
          <a:bodyPr wrap="square" rtlCol="0">
            <a:spAutoFit/>
          </a:bodyPr>
          <a:lstStyle/>
          <a:p>
            <a:r>
              <a:rPr lang="en-US" sz="2400" dirty="0"/>
              <a:t>Function example :</a:t>
            </a:r>
          </a:p>
          <a:p>
            <a:r>
              <a:rPr lang="en-US" sz="2400" dirty="0"/>
              <a:t>	y= 2x</a:t>
            </a:r>
          </a:p>
        </p:txBody>
      </p:sp>
      <p:sp>
        <p:nvSpPr>
          <p:cNvPr id="7" name="Rectangle 6"/>
          <p:cNvSpPr/>
          <p:nvPr/>
        </p:nvSpPr>
        <p:spPr>
          <a:xfrm>
            <a:off x="304800" y="4754884"/>
            <a:ext cx="8534400" cy="174204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89639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2"/>
            <a:ext cx="6781800" cy="1446550"/>
          </a:xfrm>
          <a:prstGeom prst="rect">
            <a:avLst/>
          </a:prstGeom>
          <a:noFill/>
        </p:spPr>
        <p:txBody>
          <a:bodyPr wrap="square" rtlCol="0">
            <a:spAutoFit/>
          </a:bodyPr>
          <a:lstStyle/>
          <a:p>
            <a:pPr algn="ctr"/>
            <a:r>
              <a:rPr lang="en-US" sz="8800" dirty="0">
                <a:latin typeface="Comic Sans MS" pitchFamily="66" charset="0"/>
              </a:rPr>
              <a:t>histogram</a:t>
            </a:r>
          </a:p>
        </p:txBody>
      </p:sp>
      <p:sp>
        <p:nvSpPr>
          <p:cNvPr id="10" name="TextBox 9"/>
          <p:cNvSpPr txBox="1"/>
          <p:nvPr/>
        </p:nvSpPr>
        <p:spPr>
          <a:xfrm>
            <a:off x="338797" y="4967071"/>
            <a:ext cx="8382000" cy="1384995"/>
          </a:xfrm>
          <a:prstGeom prst="rect">
            <a:avLst/>
          </a:prstGeom>
          <a:noFill/>
        </p:spPr>
        <p:txBody>
          <a:bodyPr wrap="square" rtlCol="0">
            <a:spAutoFit/>
          </a:bodyPr>
          <a:lstStyle/>
          <a:p>
            <a:pPr algn="ctr"/>
            <a:r>
              <a:rPr lang="en-US" sz="2800" dirty="0">
                <a:latin typeface="Comic Sans MS" pitchFamily="66" charset="0"/>
              </a:rPr>
              <a:t>a graph consisting of adjacent rectangular bars with height proportional to the value of a variable and whose width is a consistent interval</a:t>
            </a:r>
          </a:p>
        </p:txBody>
      </p:sp>
      <p:pic>
        <p:nvPicPr>
          <p:cNvPr id="2050" name="Picture 2" descr="Image result for histo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0223" y="1642127"/>
            <a:ext cx="3039380" cy="3123807"/>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Image result for histogr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801" y="1272454"/>
            <a:ext cx="3403209" cy="340321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2410926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latin typeface="Comic Sans MS" pitchFamily="66" charset="0"/>
              </a:rPr>
              <a:t>independent variable</a:t>
            </a:r>
          </a:p>
        </p:txBody>
      </p:sp>
      <p:sp>
        <p:nvSpPr>
          <p:cNvPr id="10" name="TextBox 9"/>
          <p:cNvSpPr txBox="1"/>
          <p:nvPr/>
        </p:nvSpPr>
        <p:spPr>
          <a:xfrm>
            <a:off x="381000" y="4953000"/>
            <a:ext cx="8382000" cy="1077218"/>
          </a:xfrm>
          <a:prstGeom prst="rect">
            <a:avLst/>
          </a:prstGeom>
          <a:noFill/>
        </p:spPr>
        <p:txBody>
          <a:bodyPr wrap="square" rtlCol="0">
            <a:spAutoFit/>
          </a:bodyPr>
          <a:lstStyle/>
          <a:p>
            <a:pPr algn="ctr"/>
            <a:r>
              <a:rPr lang="en-US" sz="3200" dirty="0">
                <a:latin typeface="Comic Sans MS" pitchFamily="66" charset="0"/>
              </a:rPr>
              <a:t>a variable (often x) whose value does not depend on that of another</a:t>
            </a:r>
            <a:endParaRPr lang="en-US" sz="2400" dirty="0">
              <a:latin typeface="Comic Sans MS" pitchFamily="66" charset="0"/>
            </a:endParaRPr>
          </a:p>
        </p:txBody>
      </p:sp>
      <p:sp>
        <p:nvSpPr>
          <p:cNvPr id="6" name="TextBox 5"/>
          <p:cNvSpPr txBox="1"/>
          <p:nvPr/>
        </p:nvSpPr>
        <p:spPr>
          <a:xfrm>
            <a:off x="457200" y="1233991"/>
            <a:ext cx="8382000" cy="3600986"/>
          </a:xfrm>
          <a:prstGeom prst="rect">
            <a:avLst/>
          </a:prstGeom>
          <a:noFill/>
        </p:spPr>
        <p:txBody>
          <a:bodyPr wrap="square" rtlCol="0">
            <a:spAutoFit/>
          </a:bodyPr>
          <a:lstStyle/>
          <a:p>
            <a:pPr algn="ctr"/>
            <a:r>
              <a:rPr lang="en-US" sz="3200" dirty="0">
                <a:latin typeface="Comic Sans MS" pitchFamily="66" charset="0"/>
              </a:rPr>
              <a:t>Example:</a:t>
            </a:r>
          </a:p>
          <a:p>
            <a:r>
              <a:rPr lang="en-US" sz="2800" dirty="0">
                <a:latin typeface="Comic Sans MS" pitchFamily="66" charset="0"/>
              </a:rPr>
              <a:t>Melissa and her friends are at an arcade and are redeeming their tickets for prizes. The number of tickets (t) they have won determines how many prizes (p) they can get.</a:t>
            </a:r>
          </a:p>
          <a:p>
            <a:endParaRPr lang="en-US" sz="2800" dirty="0">
              <a:latin typeface="Comic Sans MS" pitchFamily="66" charset="0"/>
            </a:endParaRPr>
          </a:p>
          <a:p>
            <a:r>
              <a:rPr lang="en-US" sz="2800" dirty="0">
                <a:latin typeface="Comic Sans MS" pitchFamily="66" charset="0"/>
              </a:rPr>
              <a:t>(t) the number of tickets is the independent variable.</a:t>
            </a:r>
            <a:endParaRPr lang="en-US" sz="2000" dirty="0">
              <a:latin typeface="Comic Sans MS" pitchFamily="66" charset="0"/>
            </a:endParaRPr>
          </a:p>
        </p:txBody>
      </p:sp>
    </p:spTree>
    <p:extLst>
      <p:ext uri="{BB962C8B-B14F-4D97-AF65-F5344CB8AC3E}">
        <p14:creationId xmlns:p14="http://schemas.microsoft.com/office/powerpoint/2010/main" val="17919960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Interior angle</a:t>
            </a:r>
          </a:p>
        </p:txBody>
      </p:sp>
      <p:sp>
        <p:nvSpPr>
          <p:cNvPr id="3" name="Content Placeholder 2"/>
          <p:cNvSpPr>
            <a:spLocks noGrp="1"/>
          </p:cNvSpPr>
          <p:nvPr>
            <p:ph idx="1"/>
          </p:nvPr>
        </p:nvSpPr>
        <p:spPr/>
        <p:txBody>
          <a:bodyPr/>
          <a:lstStyle/>
          <a:p>
            <a:pPr marL="0" indent="0" algn="ctr">
              <a:buNone/>
            </a:pPr>
            <a:r>
              <a:rPr lang="en-US" dirty="0"/>
              <a:t>An angle inside a shape.</a:t>
            </a:r>
          </a:p>
          <a:p>
            <a:pPr marL="0" indent="0">
              <a:buNone/>
            </a:pPr>
            <a:endParaRPr lang="en-US" dirty="0"/>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080" y="3240405"/>
            <a:ext cx="7593680" cy="2778760"/>
          </a:xfrm>
          <a:prstGeom prst="rect">
            <a:avLst/>
          </a:prstGeom>
        </p:spPr>
      </p:pic>
    </p:spTree>
    <p:extLst>
      <p:ext uri="{BB962C8B-B14F-4D97-AF65-F5344CB8AC3E}">
        <p14:creationId xmlns:p14="http://schemas.microsoft.com/office/powerpoint/2010/main" val="33740278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Infinitely Many Solutions</a:t>
            </a:r>
          </a:p>
        </p:txBody>
      </p:sp>
      <p:sp>
        <p:nvSpPr>
          <p:cNvPr id="3" name="Content Placeholder 2"/>
          <p:cNvSpPr>
            <a:spLocks noGrp="1"/>
          </p:cNvSpPr>
          <p:nvPr>
            <p:ph idx="1"/>
          </p:nvPr>
        </p:nvSpPr>
        <p:spPr>
          <a:xfrm>
            <a:off x="457200" y="3948078"/>
            <a:ext cx="8229600" cy="2909923"/>
          </a:xfrm>
        </p:spPr>
        <p:txBody>
          <a:bodyPr>
            <a:normAutofit/>
          </a:bodyPr>
          <a:lstStyle/>
          <a:p>
            <a:r>
              <a:rPr lang="en-US" dirty="0"/>
              <a:t>Infinite solutions would mean that any value for the variable would make the equation true. </a:t>
            </a:r>
          </a:p>
          <a:p>
            <a:r>
              <a:rPr lang="en-US" dirty="0"/>
              <a:t>If the variables disappear, and you get a statement that is always true, such as 0 = 0 or 3 = 3, then there are "infinite solutions", meaning, when graphed, the two equations would form the same line </a:t>
            </a:r>
          </a:p>
        </p:txBody>
      </p:sp>
      <p:pic>
        <p:nvPicPr>
          <p:cNvPr id="21506" name="Picture 2" descr="Image result for infinitely many solutions math defin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760" y="1241467"/>
            <a:ext cx="6492240" cy="2706615"/>
          </a:xfrm>
          <a:prstGeom prst="rect">
            <a:avLst/>
          </a:prstGeom>
          <a:noFill/>
          <a:extLst>
            <a:ext uri="{909E8E84-426E-40dd-AFC4-6F175D3DCCD1}">
              <a14:hiddenFill xmlns="" xmlns:a14="http://schemas.microsoft.com/office/drawing/2010/main">
                <a:solidFill>
                  <a:srgbClr val="FFFFFF"/>
                </a:solidFill>
              </a14:hiddenFill>
            </a:ext>
          </a:extLst>
        </p:spPr>
      </p:pic>
      <p:pic>
        <p:nvPicPr>
          <p:cNvPr id="21508" name="Picture 4" descr="Image result for infinitely many solutions math defin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632" y="1327786"/>
            <a:ext cx="3007392" cy="239839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304800" y="3812505"/>
            <a:ext cx="8534400" cy="27406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68291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Input and Output</a:t>
            </a:r>
          </a:p>
        </p:txBody>
      </p:sp>
      <p:sp>
        <p:nvSpPr>
          <p:cNvPr id="3" name="Content Placeholder 2"/>
          <p:cNvSpPr>
            <a:spLocks noGrp="1"/>
          </p:cNvSpPr>
          <p:nvPr>
            <p:ph idx="1"/>
          </p:nvPr>
        </p:nvSpPr>
        <p:spPr>
          <a:xfrm>
            <a:off x="457200" y="4229102"/>
            <a:ext cx="8229600" cy="2628900"/>
          </a:xfrm>
        </p:spPr>
        <p:txBody>
          <a:bodyPr>
            <a:normAutofit/>
          </a:bodyPr>
          <a:lstStyle/>
          <a:p>
            <a:r>
              <a:rPr lang="en-US" sz="2400" dirty="0"/>
              <a:t>Mathematical equations called functions use the input and output to replace the variables in an equation. The input is the known variable, while the output is the solution. </a:t>
            </a:r>
          </a:p>
          <a:p>
            <a:r>
              <a:rPr lang="en-US" sz="2400" dirty="0"/>
              <a:t>Inputs (x) are numeric values to which a procedure is applied, producing an output (y), which is also a numeric value.</a:t>
            </a:r>
          </a:p>
        </p:txBody>
      </p:sp>
      <p:pic>
        <p:nvPicPr>
          <p:cNvPr id="19458" name="Picture 2" descr="Image result for input definition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5716" y="1908974"/>
            <a:ext cx="6675575" cy="193151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TextBox 3"/>
          <p:cNvSpPr txBox="1"/>
          <p:nvPr/>
        </p:nvSpPr>
        <p:spPr>
          <a:xfrm>
            <a:off x="1531624" y="1623064"/>
            <a:ext cx="627095" cy="830997"/>
          </a:xfrm>
          <a:prstGeom prst="rect">
            <a:avLst/>
          </a:prstGeom>
          <a:noFill/>
        </p:spPr>
        <p:txBody>
          <a:bodyPr wrap="none" rtlCol="0">
            <a:spAutoFit/>
          </a:bodyPr>
          <a:lstStyle/>
          <a:p>
            <a:r>
              <a:rPr lang="en-US" sz="2400" dirty="0"/>
              <a:t>X</a:t>
            </a:r>
          </a:p>
          <a:p>
            <a:r>
              <a:rPr lang="en-US" sz="2400" dirty="0"/>
              <a:t>x=2</a:t>
            </a:r>
          </a:p>
        </p:txBody>
      </p:sp>
      <p:sp>
        <p:nvSpPr>
          <p:cNvPr id="5" name="TextBox 4"/>
          <p:cNvSpPr txBox="1"/>
          <p:nvPr/>
        </p:nvSpPr>
        <p:spPr>
          <a:xfrm>
            <a:off x="3429000" y="1104856"/>
            <a:ext cx="1433406" cy="830997"/>
          </a:xfrm>
          <a:prstGeom prst="rect">
            <a:avLst/>
          </a:prstGeom>
          <a:noFill/>
        </p:spPr>
        <p:txBody>
          <a:bodyPr wrap="none" rtlCol="0">
            <a:spAutoFit/>
          </a:bodyPr>
          <a:lstStyle/>
          <a:p>
            <a:r>
              <a:rPr lang="en-US" sz="2400" dirty="0"/>
              <a:t>Y=3x+1</a:t>
            </a:r>
          </a:p>
          <a:p>
            <a:r>
              <a:rPr lang="en-US" sz="2400" dirty="0"/>
              <a:t>Y= 3(2) +1</a:t>
            </a:r>
          </a:p>
        </p:txBody>
      </p:sp>
      <p:sp>
        <p:nvSpPr>
          <p:cNvPr id="6" name="TextBox 5"/>
          <p:cNvSpPr txBox="1"/>
          <p:nvPr/>
        </p:nvSpPr>
        <p:spPr>
          <a:xfrm>
            <a:off x="6400800" y="1520354"/>
            <a:ext cx="644728" cy="830997"/>
          </a:xfrm>
          <a:prstGeom prst="rect">
            <a:avLst/>
          </a:prstGeom>
          <a:noFill/>
        </p:spPr>
        <p:txBody>
          <a:bodyPr wrap="none" rtlCol="0">
            <a:spAutoFit/>
          </a:bodyPr>
          <a:lstStyle/>
          <a:p>
            <a:r>
              <a:rPr lang="en-US" sz="2400" dirty="0"/>
              <a:t>Y</a:t>
            </a:r>
          </a:p>
          <a:p>
            <a:r>
              <a:rPr lang="en-US" sz="2400" dirty="0"/>
              <a:t>Y=7</a:t>
            </a:r>
          </a:p>
        </p:txBody>
      </p:sp>
      <p:sp>
        <p:nvSpPr>
          <p:cNvPr id="8" name="Rectangle 7"/>
          <p:cNvSpPr/>
          <p:nvPr/>
        </p:nvSpPr>
        <p:spPr>
          <a:xfrm>
            <a:off x="304800" y="4126390"/>
            <a:ext cx="8534400" cy="242681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45125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62847"/>
            <a:ext cx="8534400" cy="14278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0" y="228603"/>
            <a:ext cx="9144000" cy="1200329"/>
          </a:xfrm>
          <a:prstGeom prst="rect">
            <a:avLst/>
          </a:prstGeom>
          <a:noFill/>
        </p:spPr>
        <p:txBody>
          <a:bodyPr wrap="square" rtlCol="0">
            <a:spAutoFit/>
          </a:bodyPr>
          <a:lstStyle/>
          <a:p>
            <a:pPr algn="ctr">
              <a:tabLst>
                <a:tab pos="2171592" algn="l"/>
              </a:tabLst>
            </a:pPr>
            <a:r>
              <a:rPr lang="en-US" sz="7200" dirty="0">
                <a:latin typeface="Comic Sans MS" pitchFamily="66" charset="0"/>
              </a:rPr>
              <a:t>input/output table</a:t>
            </a:r>
          </a:p>
        </p:txBody>
      </p:sp>
      <p:sp>
        <p:nvSpPr>
          <p:cNvPr id="10" name="TextBox 9"/>
          <p:cNvSpPr txBox="1"/>
          <p:nvPr/>
        </p:nvSpPr>
        <p:spPr>
          <a:xfrm>
            <a:off x="381000" y="5262491"/>
            <a:ext cx="8382000" cy="1200329"/>
          </a:xfrm>
          <a:prstGeom prst="rect">
            <a:avLst/>
          </a:prstGeom>
          <a:noFill/>
        </p:spPr>
        <p:txBody>
          <a:bodyPr wrap="square" rtlCol="0">
            <a:spAutoFit/>
          </a:bodyPr>
          <a:lstStyle/>
          <a:p>
            <a:pPr algn="ctr"/>
            <a:r>
              <a:rPr lang="en-US" sz="3600" dirty="0">
                <a:latin typeface="Comic Sans MS" pitchFamily="66" charset="0"/>
              </a:rPr>
              <a:t>a table that shows an output value for each input value</a:t>
            </a:r>
          </a:p>
        </p:txBody>
      </p:sp>
      <p:pic>
        <p:nvPicPr>
          <p:cNvPr id="23554" name="Picture 2"/>
          <p:cNvPicPr>
            <a:picLocks noChangeAspect="1" noChangeArrowheads="1"/>
          </p:cNvPicPr>
          <p:nvPr/>
        </p:nvPicPr>
        <p:blipFill rotWithShape="1">
          <a:blip r:embed="rId3" cstate="print">
            <a:grayscl/>
          </a:blip>
          <a:srcRect l="50000"/>
          <a:stretch/>
        </p:blipFill>
        <p:spPr bwMode="auto">
          <a:xfrm>
            <a:off x="3384551" y="1592932"/>
            <a:ext cx="2374900" cy="3477533"/>
          </a:xfrm>
          <a:prstGeom prst="rect">
            <a:avLst/>
          </a:prstGeom>
          <a:noFill/>
          <a:ln w="9525">
            <a:noFill/>
            <a:miter lim="800000"/>
            <a:headEnd/>
            <a:tailEnd/>
          </a:ln>
        </p:spPr>
      </p:pic>
    </p:spTree>
    <p:extLst>
      <p:ext uri="{BB962C8B-B14F-4D97-AF65-F5344CB8AC3E}">
        <p14:creationId xmlns:p14="http://schemas.microsoft.com/office/powerpoint/2010/main" val="19078797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446550"/>
          </a:xfrm>
          <a:prstGeom prst="rect">
            <a:avLst/>
          </a:prstGeom>
          <a:noFill/>
        </p:spPr>
        <p:txBody>
          <a:bodyPr wrap="square" rtlCol="0">
            <a:spAutoFit/>
          </a:bodyPr>
          <a:lstStyle/>
          <a:p>
            <a:pPr algn="ctr"/>
            <a:r>
              <a:rPr lang="en-US" sz="8800" dirty="0">
                <a:latin typeface="Comic Sans MS" pitchFamily="66" charset="0"/>
              </a:rPr>
              <a:t>integers</a:t>
            </a:r>
          </a:p>
        </p:txBody>
      </p:sp>
      <p:sp>
        <p:nvSpPr>
          <p:cNvPr id="10" name="TextBox 9"/>
          <p:cNvSpPr txBox="1"/>
          <p:nvPr/>
        </p:nvSpPr>
        <p:spPr>
          <a:xfrm>
            <a:off x="381000" y="5105402"/>
            <a:ext cx="8382000" cy="1261884"/>
          </a:xfrm>
          <a:prstGeom prst="rect">
            <a:avLst/>
          </a:prstGeom>
          <a:noFill/>
        </p:spPr>
        <p:txBody>
          <a:bodyPr wrap="square" rtlCol="0">
            <a:spAutoFit/>
          </a:bodyPr>
          <a:lstStyle/>
          <a:p>
            <a:pPr algn="ctr"/>
            <a:r>
              <a:rPr lang="en-US" sz="3800" dirty="0">
                <a:latin typeface="Comic Sans MS" pitchFamily="66" charset="0"/>
              </a:rPr>
              <a:t>the set of whole numbers and their opposites: . . . ,-2, -1, 0, 1, 2, . . . </a:t>
            </a:r>
          </a:p>
        </p:txBody>
      </p:sp>
      <p:sp>
        <p:nvSpPr>
          <p:cNvPr id="12" name="TextBox 11"/>
          <p:cNvSpPr txBox="1"/>
          <p:nvPr/>
        </p:nvSpPr>
        <p:spPr>
          <a:xfrm>
            <a:off x="152400" y="2438400"/>
            <a:ext cx="8686800" cy="1107996"/>
          </a:xfrm>
          <a:prstGeom prst="rect">
            <a:avLst/>
          </a:prstGeom>
          <a:noFill/>
        </p:spPr>
        <p:txBody>
          <a:bodyPr wrap="square" rtlCol="0">
            <a:spAutoFit/>
          </a:bodyPr>
          <a:lstStyle/>
          <a:p>
            <a:pPr algn="ctr"/>
            <a:r>
              <a:rPr lang="en-US" sz="6600" dirty="0">
                <a:latin typeface="Comic Sans MS" pitchFamily="66" charset="0"/>
              </a:rPr>
              <a:t>…-3, -2, -1, 0, 1, 2, 3…</a:t>
            </a:r>
          </a:p>
        </p:txBody>
      </p:sp>
    </p:spTree>
    <p:extLst>
      <p:ext uri="{BB962C8B-B14F-4D97-AF65-F5344CB8AC3E}">
        <p14:creationId xmlns:p14="http://schemas.microsoft.com/office/powerpoint/2010/main" val="16704603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0" y="457204"/>
            <a:ext cx="9144000" cy="1323439"/>
          </a:xfrm>
          <a:prstGeom prst="rect">
            <a:avLst/>
          </a:prstGeom>
          <a:noFill/>
        </p:spPr>
        <p:txBody>
          <a:bodyPr wrap="square" rtlCol="0">
            <a:spAutoFit/>
          </a:bodyPr>
          <a:lstStyle/>
          <a:p>
            <a:pPr algn="ctr"/>
            <a:r>
              <a:rPr lang="en-US" sz="8000" dirty="0">
                <a:latin typeface="Comic Sans MS" pitchFamily="66" charset="0"/>
              </a:rPr>
              <a:t>intersecting lines</a:t>
            </a:r>
          </a:p>
        </p:txBody>
      </p:sp>
      <p:sp>
        <p:nvSpPr>
          <p:cNvPr id="10" name="TextBox 9"/>
          <p:cNvSpPr txBox="1"/>
          <p:nvPr/>
        </p:nvSpPr>
        <p:spPr>
          <a:xfrm>
            <a:off x="381000" y="5389097"/>
            <a:ext cx="8382000" cy="707886"/>
          </a:xfrm>
          <a:prstGeom prst="rect">
            <a:avLst/>
          </a:prstGeom>
          <a:noFill/>
        </p:spPr>
        <p:txBody>
          <a:bodyPr wrap="square" rtlCol="0">
            <a:spAutoFit/>
          </a:bodyPr>
          <a:lstStyle/>
          <a:p>
            <a:pPr algn="ctr"/>
            <a:r>
              <a:rPr lang="en-US" sz="4000" dirty="0">
                <a:latin typeface="Comic Sans MS" pitchFamily="66" charset="0"/>
              </a:rPr>
              <a:t>lines that meet or cross</a:t>
            </a:r>
          </a:p>
        </p:txBody>
      </p:sp>
      <p:grpSp>
        <p:nvGrpSpPr>
          <p:cNvPr id="2" name="Group 13"/>
          <p:cNvGrpSpPr/>
          <p:nvPr/>
        </p:nvGrpSpPr>
        <p:grpSpPr>
          <a:xfrm>
            <a:off x="685800" y="2514602"/>
            <a:ext cx="3276600" cy="1677988"/>
            <a:chOff x="685800" y="2514600"/>
            <a:chExt cx="3276600" cy="1677988"/>
          </a:xfrm>
        </p:grpSpPr>
        <p:cxnSp>
          <p:nvCxnSpPr>
            <p:cNvPr id="12" name="Straight Arrow Connector 11"/>
            <p:cNvCxnSpPr/>
            <p:nvPr/>
          </p:nvCxnSpPr>
          <p:spPr>
            <a:xfrm flipV="1">
              <a:off x="685800" y="3505200"/>
              <a:ext cx="3276600" cy="7620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524000" y="2514600"/>
              <a:ext cx="1828800" cy="1677988"/>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grpSp>
        <p:nvGrpSpPr>
          <p:cNvPr id="3" name="Group 10"/>
          <p:cNvGrpSpPr/>
          <p:nvPr/>
        </p:nvGrpSpPr>
        <p:grpSpPr>
          <a:xfrm>
            <a:off x="5029200" y="2362994"/>
            <a:ext cx="3352800" cy="1219995"/>
            <a:chOff x="5029200" y="2362994"/>
            <a:chExt cx="3352800" cy="1219994"/>
          </a:xfrm>
        </p:grpSpPr>
        <p:cxnSp>
          <p:nvCxnSpPr>
            <p:cNvPr id="18" name="Straight Arrow Connector 17"/>
            <p:cNvCxnSpPr/>
            <p:nvPr/>
          </p:nvCxnSpPr>
          <p:spPr>
            <a:xfrm>
              <a:off x="5029200" y="3581400"/>
              <a:ext cx="3352800" cy="1588"/>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5400000" flipH="1" flipV="1">
              <a:off x="5943600" y="2971800"/>
              <a:ext cx="1219200" cy="158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36100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801" y="228603"/>
            <a:ext cx="8500403" cy="1200329"/>
          </a:xfrm>
          <a:prstGeom prst="rect">
            <a:avLst/>
          </a:prstGeom>
          <a:noFill/>
        </p:spPr>
        <p:txBody>
          <a:bodyPr wrap="square" rtlCol="0">
            <a:spAutoFit/>
          </a:bodyPr>
          <a:lstStyle/>
          <a:p>
            <a:pPr algn="ctr"/>
            <a:r>
              <a:rPr lang="en-US" sz="7200" dirty="0">
                <a:latin typeface="Comic Sans MS" pitchFamily="66" charset="0"/>
              </a:rPr>
              <a:t>interquartile range</a:t>
            </a:r>
          </a:p>
        </p:txBody>
      </p:sp>
      <p:sp>
        <p:nvSpPr>
          <p:cNvPr id="10" name="TextBox 9"/>
          <p:cNvSpPr txBox="1"/>
          <p:nvPr/>
        </p:nvSpPr>
        <p:spPr>
          <a:xfrm>
            <a:off x="338797" y="4876800"/>
            <a:ext cx="8382000" cy="1754326"/>
          </a:xfrm>
          <a:prstGeom prst="rect">
            <a:avLst/>
          </a:prstGeom>
          <a:noFill/>
        </p:spPr>
        <p:txBody>
          <a:bodyPr wrap="square" rtlCol="0">
            <a:spAutoFit/>
          </a:bodyPr>
          <a:lstStyle/>
          <a:p>
            <a:pPr algn="ctr"/>
            <a:r>
              <a:rPr lang="en-US" sz="3600" dirty="0">
                <a:latin typeface="Comic Sans MS" pitchFamily="66" charset="0"/>
              </a:rPr>
              <a:t>the difference between the upper (third) quartile and lower (first) quartile in a set of data</a:t>
            </a:r>
          </a:p>
        </p:txBody>
      </p:sp>
      <p:sp>
        <p:nvSpPr>
          <p:cNvPr id="13" name="TextBox 12"/>
          <p:cNvSpPr txBox="1"/>
          <p:nvPr/>
        </p:nvSpPr>
        <p:spPr>
          <a:xfrm>
            <a:off x="338801" y="1600204"/>
            <a:ext cx="8500403" cy="3170099"/>
          </a:xfrm>
          <a:prstGeom prst="rect">
            <a:avLst/>
          </a:prstGeom>
          <a:noFill/>
        </p:spPr>
        <p:txBody>
          <a:bodyPr wrap="square" rtlCol="0">
            <a:spAutoFit/>
          </a:bodyPr>
          <a:lstStyle/>
          <a:p>
            <a:r>
              <a:rPr lang="en-US" sz="2000" dirty="0">
                <a:latin typeface="Comic Sans MS" pitchFamily="66" charset="0"/>
              </a:rPr>
              <a:t>Quartiles divide a rank-ordered data set into four equal parts. The values that divide each part are called the first, second, and third quartiles; and are denoted by Q1, Q2, and Q3, respectively.</a:t>
            </a:r>
          </a:p>
          <a:p>
            <a:endParaRPr lang="en-US" sz="2000" dirty="0">
              <a:latin typeface="Comic Sans MS" pitchFamily="66" charset="0"/>
            </a:endParaRPr>
          </a:p>
          <a:p>
            <a:r>
              <a:rPr lang="en-US" sz="2000" dirty="0">
                <a:latin typeface="Comic Sans MS" pitchFamily="66" charset="0"/>
              </a:rPr>
              <a:t>Interquartile range is a measure of variation equal to Q3 minus Q1 and Q2 represents the median.</a:t>
            </a:r>
          </a:p>
          <a:p>
            <a:endParaRPr lang="en-US" sz="2000" dirty="0">
              <a:latin typeface="Comic Sans MS" pitchFamily="66" charset="0"/>
            </a:endParaRPr>
          </a:p>
          <a:p>
            <a:r>
              <a:rPr lang="en-US" sz="2000" dirty="0">
                <a:latin typeface="Comic Sans MS" pitchFamily="66" charset="0"/>
              </a:rPr>
              <a:t>2, 3, 5, 5, 6, 6, 6, 8, 10, 12</a:t>
            </a:r>
          </a:p>
          <a:p>
            <a:endParaRPr lang="en-US" sz="2000" dirty="0">
              <a:latin typeface="Comic Sans MS" pitchFamily="66" charset="0"/>
            </a:endParaRPr>
          </a:p>
          <a:p>
            <a:r>
              <a:rPr lang="en-US" sz="2000" dirty="0">
                <a:latin typeface="Comic Sans MS" pitchFamily="66" charset="0"/>
              </a:rPr>
              <a:t>Interquartile range:  8 – 5 = 3</a:t>
            </a:r>
          </a:p>
        </p:txBody>
      </p:sp>
      <p:sp>
        <p:nvSpPr>
          <p:cNvPr id="6" name="Rectangle 5"/>
          <p:cNvSpPr/>
          <p:nvPr/>
        </p:nvSpPr>
        <p:spPr>
          <a:xfrm>
            <a:off x="338799" y="3640773"/>
            <a:ext cx="3318804" cy="520504"/>
          </a:xfrm>
          <a:prstGeom prst="rect">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7" name="Straight Connector 6"/>
          <p:cNvCxnSpPr/>
          <p:nvPr/>
        </p:nvCxnSpPr>
        <p:spPr>
          <a:xfrm flipH="1">
            <a:off x="1837405" y="3626019"/>
            <a:ext cx="14067" cy="520504"/>
          </a:xfrm>
          <a:prstGeom prst="line">
            <a:avLst/>
          </a:prstGeom>
        </p:spPr>
        <p:style>
          <a:lnRef idx="2">
            <a:schemeClr val="dk1"/>
          </a:lnRef>
          <a:fillRef idx="0">
            <a:schemeClr val="dk1"/>
          </a:fillRef>
          <a:effectRef idx="1">
            <a:schemeClr val="dk1"/>
          </a:effectRef>
          <a:fontRef idx="minor">
            <a:schemeClr val="tx1"/>
          </a:fontRef>
        </p:style>
      </p:cxnSp>
      <p:cxnSp>
        <p:nvCxnSpPr>
          <p:cNvPr id="11" name="Straight Connector 10"/>
          <p:cNvCxnSpPr/>
          <p:nvPr/>
        </p:nvCxnSpPr>
        <p:spPr>
          <a:xfrm flipH="1">
            <a:off x="2608390" y="3640773"/>
            <a:ext cx="14067" cy="520504"/>
          </a:xfrm>
          <a:prstGeom prst="line">
            <a:avLst/>
          </a:prstGeom>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flipH="1">
            <a:off x="1121905" y="3624403"/>
            <a:ext cx="14067" cy="520504"/>
          </a:xfrm>
          <a:prstGeom prst="line">
            <a:avLst/>
          </a:prstGeom>
        </p:spPr>
        <p:style>
          <a:lnRef idx="2">
            <a:schemeClr val="dk1"/>
          </a:lnRef>
          <a:fillRef idx="0">
            <a:schemeClr val="dk1"/>
          </a:fillRef>
          <a:effectRef idx="1">
            <a:schemeClr val="dk1"/>
          </a:effectRef>
          <a:fontRef idx="minor">
            <a:schemeClr val="tx1"/>
          </a:fontRef>
        </p:style>
      </p:cxnSp>
      <p:sp>
        <p:nvSpPr>
          <p:cNvPr id="14" name="Oval 13"/>
          <p:cNvSpPr/>
          <p:nvPr/>
        </p:nvSpPr>
        <p:spPr>
          <a:xfrm>
            <a:off x="942647" y="3653634"/>
            <a:ext cx="347247"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2462542" y="3653634"/>
            <a:ext cx="347247"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51491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intercepts</a:t>
            </a:r>
          </a:p>
        </p:txBody>
      </p:sp>
      <p:sp>
        <p:nvSpPr>
          <p:cNvPr id="3" name="Content Placeholder 2"/>
          <p:cNvSpPr>
            <a:spLocks noGrp="1"/>
          </p:cNvSpPr>
          <p:nvPr>
            <p:ph idx="1"/>
          </p:nvPr>
        </p:nvSpPr>
        <p:spPr/>
        <p:txBody>
          <a:bodyPr/>
          <a:lstStyle/>
          <a:p>
            <a:r>
              <a:rPr lang="en-US" b="1" dirty="0"/>
              <a:t>X Intercept</a:t>
            </a:r>
            <a:r>
              <a:rPr lang="en-US" dirty="0"/>
              <a:t>: where the graph of an equation crosses the x-axis</a:t>
            </a:r>
          </a:p>
          <a:p>
            <a:r>
              <a:rPr lang="en-US" b="1" dirty="0"/>
              <a:t>Y Intercept</a:t>
            </a:r>
            <a:r>
              <a:rPr lang="en-US" dirty="0"/>
              <a:t>: where the graph of an equation crosses the y-axis</a:t>
            </a:r>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1460" y="4003452"/>
            <a:ext cx="3702415" cy="2305277"/>
          </a:xfrm>
          <a:prstGeom prst="rect">
            <a:avLst/>
          </a:prstGeom>
        </p:spPr>
      </p:pic>
    </p:spTree>
    <p:extLst>
      <p:ext uri="{BB962C8B-B14F-4D97-AF65-F5344CB8AC3E}">
        <p14:creationId xmlns:p14="http://schemas.microsoft.com/office/powerpoint/2010/main" val="40153607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dirty="0"/>
              <a:t>Increasing </a:t>
            </a:r>
            <a:r>
              <a:rPr lang="en-US" dirty="0"/>
              <a:t>(function)</a:t>
            </a:r>
          </a:p>
        </p:txBody>
      </p:sp>
      <p:sp>
        <p:nvSpPr>
          <p:cNvPr id="3" name="Content Placeholder 2"/>
          <p:cNvSpPr>
            <a:spLocks noGrp="1"/>
          </p:cNvSpPr>
          <p:nvPr>
            <p:ph idx="1"/>
          </p:nvPr>
        </p:nvSpPr>
        <p:spPr/>
        <p:txBody>
          <a:bodyPr/>
          <a:lstStyle/>
          <a:p>
            <a:pPr marL="0" indent="0" algn="ctr">
              <a:buNone/>
            </a:pPr>
            <a:r>
              <a:rPr lang="en-US" dirty="0"/>
              <a:t>A function is "increasing" when the </a:t>
            </a:r>
          </a:p>
          <a:p>
            <a:pPr marL="0" indent="0" algn="ctr">
              <a:buNone/>
            </a:pPr>
            <a:r>
              <a:rPr lang="en-US" dirty="0"/>
              <a:t>y-value increases as the x-value increases</a:t>
            </a:r>
          </a:p>
          <a:p>
            <a:pPr marL="0" indent="0" algn="ctr">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8600" y="2984502"/>
            <a:ext cx="3606800" cy="2933700"/>
          </a:xfrm>
          <a:prstGeom prst="rect">
            <a:avLst/>
          </a:prstGeom>
        </p:spPr>
      </p:pic>
    </p:spTree>
    <p:extLst>
      <p:ext uri="{BB962C8B-B14F-4D97-AF65-F5344CB8AC3E}">
        <p14:creationId xmlns:p14="http://schemas.microsoft.com/office/powerpoint/2010/main" val="38192429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Irrational</a:t>
            </a:r>
          </a:p>
        </p:txBody>
      </p:sp>
      <p:sp>
        <p:nvSpPr>
          <p:cNvPr id="3" name="Content Placeholder 2"/>
          <p:cNvSpPr>
            <a:spLocks noGrp="1"/>
          </p:cNvSpPr>
          <p:nvPr>
            <p:ph idx="1"/>
          </p:nvPr>
        </p:nvSpPr>
        <p:spPr>
          <a:xfrm>
            <a:off x="457200" y="3246122"/>
            <a:ext cx="8229600" cy="2880043"/>
          </a:xfrm>
        </p:spPr>
        <p:txBody>
          <a:bodyPr>
            <a:normAutofit/>
          </a:bodyPr>
          <a:lstStyle/>
          <a:p>
            <a:r>
              <a:rPr lang="en-US" dirty="0"/>
              <a:t>A real number that can </a:t>
            </a:r>
            <a:r>
              <a:rPr lang="en-US" b="1" dirty="0"/>
              <a:t>NOT</a:t>
            </a:r>
            <a:r>
              <a:rPr lang="en-US" dirty="0"/>
              <a:t> be made by dividing two integers. (Note: integers have no fractions.)</a:t>
            </a:r>
            <a:br>
              <a:rPr lang="en-US" dirty="0"/>
            </a:br>
            <a:r>
              <a:rPr lang="en-US" dirty="0"/>
              <a:t/>
            </a:r>
            <a:br>
              <a:rPr lang="en-US" dirty="0"/>
            </a:br>
            <a:r>
              <a:rPr lang="en-US" dirty="0"/>
              <a:t>The decimal goes on forever without repeating.</a:t>
            </a:r>
          </a:p>
        </p:txBody>
      </p:sp>
      <p:pic>
        <p:nvPicPr>
          <p:cNvPr id="1026" name="Picture 2" descr="Irrational Numb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7" y="1214598"/>
            <a:ext cx="7622011" cy="1802924"/>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304800" y="3246124"/>
            <a:ext cx="8534400" cy="33070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01897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804" y="1407041"/>
            <a:ext cx="8534399" cy="3477875"/>
          </a:xfrm>
          <a:prstGeom prst="rect">
            <a:avLst/>
          </a:prstGeom>
          <a:noFill/>
        </p:spPr>
        <p:txBody>
          <a:bodyPr wrap="square" rtlCol="0">
            <a:spAutoFit/>
          </a:bodyPr>
          <a:lstStyle/>
          <a:p>
            <a:r>
              <a:rPr lang="en-US" sz="2200" dirty="0">
                <a:latin typeface="Comic Sans MS" pitchFamily="66" charset="0"/>
              </a:rPr>
              <a:t>Two methods to find the least common multiple include:</a:t>
            </a: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r>
              <a:rPr lang="en-US" sz="2200" dirty="0">
                <a:latin typeface="Comic Sans MS" pitchFamily="66" charset="0"/>
              </a:rPr>
              <a:t>The least common multiple either way is 2 x 2 x 2 x 3 x 3 or 72</a:t>
            </a:r>
          </a:p>
        </p:txBody>
      </p:sp>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801" y="228602"/>
            <a:ext cx="8500403" cy="1015663"/>
          </a:xfrm>
          <a:prstGeom prst="rect">
            <a:avLst/>
          </a:prstGeom>
          <a:noFill/>
        </p:spPr>
        <p:txBody>
          <a:bodyPr wrap="square" rtlCol="0">
            <a:spAutoFit/>
          </a:bodyPr>
          <a:lstStyle/>
          <a:p>
            <a:pPr algn="ctr"/>
            <a:r>
              <a:rPr lang="en-US" sz="6000" dirty="0">
                <a:latin typeface="Comic Sans MS" pitchFamily="66" charset="0"/>
              </a:rPr>
              <a:t>least common multiple</a:t>
            </a:r>
          </a:p>
        </p:txBody>
      </p:sp>
      <p:sp>
        <p:nvSpPr>
          <p:cNvPr id="10" name="TextBox 9"/>
          <p:cNvSpPr txBox="1"/>
          <p:nvPr/>
        </p:nvSpPr>
        <p:spPr>
          <a:xfrm>
            <a:off x="338797" y="4876803"/>
            <a:ext cx="8382000" cy="1200329"/>
          </a:xfrm>
          <a:prstGeom prst="rect">
            <a:avLst/>
          </a:prstGeom>
          <a:noFill/>
        </p:spPr>
        <p:txBody>
          <a:bodyPr wrap="square" rtlCol="0">
            <a:spAutoFit/>
          </a:bodyPr>
          <a:lstStyle/>
          <a:p>
            <a:pPr algn="ctr"/>
            <a:r>
              <a:rPr lang="en-US" sz="3600" dirty="0">
                <a:latin typeface="Comic Sans MS" pitchFamily="66" charset="0"/>
              </a:rPr>
              <a:t>the smallest positive value that is divisible by both original numbers</a:t>
            </a:r>
          </a:p>
        </p:txBody>
      </p:sp>
      <p:sp>
        <p:nvSpPr>
          <p:cNvPr id="6" name="TextBox 5"/>
          <p:cNvSpPr txBox="1"/>
          <p:nvPr/>
        </p:nvSpPr>
        <p:spPr>
          <a:xfrm>
            <a:off x="409356" y="1918069"/>
            <a:ext cx="8429847" cy="4924425"/>
          </a:xfrm>
          <a:prstGeom prst="rect">
            <a:avLst/>
          </a:prstGeom>
          <a:noFill/>
        </p:spPr>
        <p:txBody>
          <a:bodyPr wrap="square" numCol="2" rtlCol="0">
            <a:spAutoFit/>
          </a:bodyPr>
          <a:lstStyle/>
          <a:p>
            <a:r>
              <a:rPr lang="en-US" dirty="0">
                <a:latin typeface="Comic Sans MS" pitchFamily="66" charset="0"/>
              </a:rPr>
              <a:t>1. List the prime factors of each</a:t>
            </a:r>
          </a:p>
          <a:p>
            <a:r>
              <a:rPr lang="en-US" dirty="0">
                <a:latin typeface="Comic Sans MS" pitchFamily="66" charset="0"/>
              </a:rPr>
              <a:t>2. Identify the groups of factors with greatest frequency for each</a:t>
            </a:r>
          </a:p>
          <a:p>
            <a:r>
              <a:rPr lang="en-US" dirty="0">
                <a:latin typeface="Comic Sans MS" pitchFamily="66" charset="0"/>
              </a:rPr>
              <a:t>3. Multiply those groups of factors</a:t>
            </a:r>
          </a:p>
          <a:p>
            <a:endParaRPr lang="en-US" dirty="0">
              <a:latin typeface="Comic Sans MS" pitchFamily="66" charset="0"/>
            </a:endParaRPr>
          </a:p>
          <a:p>
            <a:r>
              <a:rPr lang="en-US" dirty="0">
                <a:latin typeface="Comic Sans MS" pitchFamily="66" charset="0"/>
              </a:rPr>
              <a:t>Prime factors of 18:  2 x 3 x 3</a:t>
            </a:r>
          </a:p>
          <a:p>
            <a:endParaRPr lang="en-US" dirty="0">
              <a:latin typeface="Comic Sans MS" pitchFamily="66" charset="0"/>
            </a:endParaRPr>
          </a:p>
          <a:p>
            <a:r>
              <a:rPr lang="en-US" dirty="0">
                <a:latin typeface="Comic Sans MS" pitchFamily="66" charset="0"/>
              </a:rPr>
              <a:t>Prime factors of 24:  2 x 2 x 2 x 3</a:t>
            </a:r>
          </a:p>
          <a:p>
            <a:endParaRPr lang="en-US" dirty="0">
              <a:latin typeface="Comic Sans MS" pitchFamily="66" charset="0"/>
            </a:endParaRPr>
          </a:p>
          <a:p>
            <a:pPr marL="342882" indent="-342882">
              <a:buAutoNum type="arabicPeriod"/>
            </a:pPr>
            <a:endParaRPr lang="en-US" dirty="0">
              <a:latin typeface="Comic Sans MS" pitchFamily="66" charset="0"/>
            </a:endParaRPr>
          </a:p>
          <a:p>
            <a:pPr marL="342882" indent="-342882">
              <a:buAutoNum type="arabicPeriod"/>
            </a:pPr>
            <a:r>
              <a:rPr lang="en-US" dirty="0">
                <a:latin typeface="Comic Sans MS" pitchFamily="66" charset="0"/>
              </a:rPr>
              <a:t>Start listing multiples of each number</a:t>
            </a:r>
          </a:p>
          <a:p>
            <a:pPr marL="342882" indent="-342882">
              <a:buAutoNum type="arabicPeriod"/>
            </a:pPr>
            <a:r>
              <a:rPr lang="en-US" dirty="0">
                <a:latin typeface="Comic Sans MS" pitchFamily="66" charset="0"/>
              </a:rPr>
              <a:t>Identify the smallest multiple in common</a:t>
            </a:r>
          </a:p>
          <a:p>
            <a:endParaRPr lang="en-US" dirty="0">
              <a:latin typeface="Comic Sans MS" pitchFamily="66" charset="0"/>
            </a:endParaRPr>
          </a:p>
          <a:p>
            <a:r>
              <a:rPr lang="en-US" dirty="0">
                <a:latin typeface="Comic Sans MS" pitchFamily="66" charset="0"/>
              </a:rPr>
              <a:t>Factors of 18:  18, 36, 54, 72, 90, …</a:t>
            </a:r>
          </a:p>
          <a:p>
            <a:endParaRPr lang="en-US" dirty="0">
              <a:latin typeface="Comic Sans MS" pitchFamily="66" charset="0"/>
            </a:endParaRPr>
          </a:p>
          <a:p>
            <a:r>
              <a:rPr lang="en-US" dirty="0">
                <a:latin typeface="Comic Sans MS" pitchFamily="66" charset="0"/>
              </a:rPr>
              <a:t>Factors of 24:  24, 48, 72, 96, 120, …</a:t>
            </a:r>
          </a:p>
        </p:txBody>
      </p:sp>
      <p:sp>
        <p:nvSpPr>
          <p:cNvPr id="12" name="Oval 11"/>
          <p:cNvSpPr/>
          <p:nvPr/>
        </p:nvSpPr>
        <p:spPr>
          <a:xfrm>
            <a:off x="2725619" y="3797952"/>
            <a:ext cx="1142999" cy="450167"/>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3134754" y="3297312"/>
            <a:ext cx="733865" cy="450167"/>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7387884" y="3216702"/>
            <a:ext cx="461888" cy="450167"/>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p:nvPr/>
        </p:nvSpPr>
        <p:spPr>
          <a:xfrm>
            <a:off x="7047917" y="3797952"/>
            <a:ext cx="473613" cy="450167"/>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50880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Like Terms</a:t>
            </a:r>
          </a:p>
        </p:txBody>
      </p:sp>
      <p:sp>
        <p:nvSpPr>
          <p:cNvPr id="3" name="Content Placeholder 2"/>
          <p:cNvSpPr>
            <a:spLocks noGrp="1"/>
          </p:cNvSpPr>
          <p:nvPr>
            <p:ph idx="1"/>
          </p:nvPr>
        </p:nvSpPr>
        <p:spPr>
          <a:xfrm>
            <a:off x="457200" y="4320540"/>
            <a:ext cx="8229600" cy="2377440"/>
          </a:xfrm>
        </p:spPr>
        <p:txBody>
          <a:bodyPr>
            <a:normAutofit fontScale="92500"/>
          </a:bodyPr>
          <a:lstStyle/>
          <a:p>
            <a:r>
              <a:rPr lang="en-US" dirty="0"/>
              <a:t>Terms whose variables (and their exponents such as the 2 in x</a:t>
            </a:r>
            <a:r>
              <a:rPr lang="en-US" baseline="30000" dirty="0"/>
              <a:t>2</a:t>
            </a:r>
            <a:r>
              <a:rPr lang="en-US" dirty="0"/>
              <a:t>) are the same.</a:t>
            </a:r>
            <a:br>
              <a:rPr lang="en-US" dirty="0"/>
            </a:br>
            <a:r>
              <a:rPr lang="en-US" dirty="0"/>
              <a:t/>
            </a:r>
            <a:br>
              <a:rPr lang="en-US" dirty="0"/>
            </a:br>
            <a:r>
              <a:rPr lang="en-US" dirty="0"/>
              <a:t>Example: 7x and 2x are like terms because the variables are both "x"</a:t>
            </a:r>
            <a:br>
              <a:rPr lang="en-US" dirty="0"/>
            </a:br>
            <a:r>
              <a:rPr lang="en-US" dirty="0"/>
              <a:t>But 7x and 7x</a:t>
            </a:r>
            <a:r>
              <a:rPr lang="en-US" baseline="30000" dirty="0"/>
              <a:t>2</a:t>
            </a:r>
            <a:r>
              <a:rPr lang="en-US" dirty="0"/>
              <a:t> are NOT like terms (they are Unlike Terms)</a:t>
            </a:r>
          </a:p>
        </p:txBody>
      </p:sp>
      <p:pic>
        <p:nvPicPr>
          <p:cNvPr id="10243" name="Picture 3" descr="Image result for like terms math defin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865" y="1177917"/>
            <a:ext cx="4072433" cy="3096907"/>
          </a:xfrm>
          <a:prstGeom prst="rect">
            <a:avLst/>
          </a:prstGeom>
          <a:noFill/>
          <a:extLst>
            <a:ext uri="{909E8E84-426E-40dd-AFC4-6F175D3DCCD1}">
              <a14:hiddenFill xmlns="" xmlns:a14="http://schemas.microsoft.com/office/drawing/2010/main">
                <a:solidFill>
                  <a:srgbClr val="FFFFFF"/>
                </a:solidFill>
              </a14:hiddenFill>
            </a:ext>
          </a:extLst>
        </p:spPr>
      </p:pic>
      <p:sp>
        <p:nvSpPr>
          <p:cNvPr id="8" name="Rectangle 7"/>
          <p:cNvSpPr/>
          <p:nvPr/>
        </p:nvSpPr>
        <p:spPr>
          <a:xfrm>
            <a:off x="304800" y="4274822"/>
            <a:ext cx="8534400" cy="22783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47145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a:t>
            </a:r>
          </a:p>
        </p:txBody>
      </p:sp>
      <p:sp>
        <p:nvSpPr>
          <p:cNvPr id="3" name="Content Placeholder 2"/>
          <p:cNvSpPr>
            <a:spLocks noGrp="1"/>
          </p:cNvSpPr>
          <p:nvPr>
            <p:ph idx="1"/>
          </p:nvPr>
        </p:nvSpPr>
        <p:spPr>
          <a:xfrm>
            <a:off x="457200" y="4443516"/>
            <a:ext cx="8229600" cy="2246045"/>
          </a:xfrm>
        </p:spPr>
        <p:txBody>
          <a:bodyPr>
            <a:normAutofit fontScale="92500"/>
          </a:bodyPr>
          <a:lstStyle/>
          <a:p>
            <a:r>
              <a:rPr lang="en-US" dirty="0"/>
              <a:t>an equation or function that is the equation of a straight line and takes the form y = mx + b, where "m" is equal to the slope, and "b" is equal to the y-intercept. The degree on variable is always 1.</a:t>
            </a:r>
          </a:p>
          <a:p>
            <a:r>
              <a:rPr lang="en-US" dirty="0"/>
              <a:t>The rate of change is constant between any two points.</a:t>
            </a:r>
          </a:p>
        </p:txBody>
      </p:sp>
      <p:pic>
        <p:nvPicPr>
          <p:cNvPr id="14338" name="Picture 2" descr="Image result for linear defini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6571" y="951770"/>
            <a:ext cx="3946359" cy="3164057"/>
          </a:xfrm>
          <a:prstGeom prst="rect">
            <a:avLst/>
          </a:prstGeom>
          <a:noFill/>
          <a:extLst>
            <a:ext uri="{909E8E84-426E-40dd-AFC4-6F175D3DCCD1}">
              <a14:hiddenFill xmlns="" xmlns:a14="http://schemas.microsoft.com/office/drawing/2010/main">
                <a:solidFill>
                  <a:srgbClr val="FFFFFF"/>
                </a:solidFill>
              </a14:hiddenFill>
            </a:ext>
          </a:extLst>
        </p:spPr>
      </p:pic>
      <p:pic>
        <p:nvPicPr>
          <p:cNvPr id="14340" name="Picture 4" descr="Image result for linear defin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2502" y="1417639"/>
            <a:ext cx="4761499" cy="2698184"/>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304800" y="4115823"/>
            <a:ext cx="8534400" cy="257373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7890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 Equations</a:t>
            </a:r>
          </a:p>
        </p:txBody>
      </p:sp>
      <p:sp>
        <p:nvSpPr>
          <p:cNvPr id="3" name="Content Placeholder 2"/>
          <p:cNvSpPr>
            <a:spLocks noGrp="1"/>
          </p:cNvSpPr>
          <p:nvPr>
            <p:ph idx="1"/>
          </p:nvPr>
        </p:nvSpPr>
        <p:spPr>
          <a:xfrm>
            <a:off x="457200" y="4983484"/>
            <a:ext cx="8229600" cy="1485583"/>
          </a:xfrm>
        </p:spPr>
        <p:txBody>
          <a:bodyPr>
            <a:normAutofit/>
          </a:bodyPr>
          <a:lstStyle/>
          <a:p>
            <a:r>
              <a:rPr lang="en-US" dirty="0"/>
              <a:t>An equation that makes a straight line when it is graphed.</a:t>
            </a:r>
            <a:br>
              <a:rPr lang="en-US" dirty="0"/>
            </a:br>
            <a:r>
              <a:rPr lang="en-US" dirty="0"/>
              <a:t>Often written in the form: y = </a:t>
            </a:r>
            <a:r>
              <a:rPr lang="en-US" dirty="0" err="1"/>
              <a:t>mx+b</a:t>
            </a:r>
            <a:endParaRPr lang="en-US" dirty="0"/>
          </a:p>
        </p:txBody>
      </p:sp>
      <p:pic>
        <p:nvPicPr>
          <p:cNvPr id="7170" name="Picture 2" descr="Linear Equ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6871" y="1225553"/>
            <a:ext cx="3271073" cy="3757931"/>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4983484"/>
            <a:ext cx="8534400" cy="15697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935499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 functions</a:t>
            </a:r>
          </a:p>
        </p:txBody>
      </p:sp>
      <p:sp>
        <p:nvSpPr>
          <p:cNvPr id="3" name="Content Placeholder 2"/>
          <p:cNvSpPr>
            <a:spLocks noGrp="1"/>
          </p:cNvSpPr>
          <p:nvPr>
            <p:ph idx="1"/>
          </p:nvPr>
        </p:nvSpPr>
        <p:spPr>
          <a:xfrm>
            <a:off x="457200" y="3954780"/>
            <a:ext cx="8229600" cy="2743200"/>
          </a:xfrm>
        </p:spPr>
        <p:txBody>
          <a:bodyPr>
            <a:normAutofit lnSpcReduction="10000"/>
          </a:bodyPr>
          <a:lstStyle/>
          <a:p>
            <a:r>
              <a:rPr lang="en-US" dirty="0"/>
              <a:t>A linear function is any function that graphs to a straight line. </a:t>
            </a:r>
          </a:p>
          <a:p>
            <a:r>
              <a:rPr lang="en-US" dirty="0"/>
              <a:t>A linear function is a first degree polynomial of the form, y = m x + b, where m and b are constants and x is a real variable.</a:t>
            </a:r>
            <a:br>
              <a:rPr lang="en-US" dirty="0"/>
            </a:br>
            <a:r>
              <a:rPr lang="en-US" dirty="0"/>
              <a:t>The constant m is called slope and b is called y-intercept.</a:t>
            </a:r>
          </a:p>
        </p:txBody>
      </p:sp>
      <p:pic>
        <p:nvPicPr>
          <p:cNvPr id="18434" name="Picture 2" descr="example of  Linear Functi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9582" y="1417638"/>
            <a:ext cx="2791143" cy="2449955"/>
          </a:xfrm>
          <a:prstGeom prst="rect">
            <a:avLst/>
          </a:prstGeom>
          <a:noFill/>
          <a:extLst>
            <a:ext uri="{909E8E84-426E-40dd-AFC4-6F175D3DCCD1}">
              <a14:hiddenFill xmlns="" xmlns:a14="http://schemas.microsoft.com/office/drawing/2010/main">
                <a:solidFill>
                  <a:srgbClr val="FFFFFF"/>
                </a:solidFill>
              </a14:hiddenFill>
            </a:ext>
          </a:extLst>
        </p:spPr>
      </p:pic>
      <p:sp>
        <p:nvSpPr>
          <p:cNvPr id="4" name="TextBox 3"/>
          <p:cNvSpPr txBox="1"/>
          <p:nvPr/>
        </p:nvSpPr>
        <p:spPr>
          <a:xfrm>
            <a:off x="3211831" y="894418"/>
            <a:ext cx="2720340" cy="523220"/>
          </a:xfrm>
          <a:prstGeom prst="rect">
            <a:avLst/>
          </a:prstGeom>
          <a:noFill/>
        </p:spPr>
        <p:txBody>
          <a:bodyPr wrap="square" rtlCol="0">
            <a:spAutoFit/>
          </a:bodyPr>
          <a:lstStyle/>
          <a:p>
            <a:r>
              <a:rPr lang="en-US" sz="2800" dirty="0"/>
              <a:t>Example: y=2x</a:t>
            </a:r>
          </a:p>
        </p:txBody>
      </p:sp>
      <p:sp>
        <p:nvSpPr>
          <p:cNvPr id="6" name="Rectangle 5"/>
          <p:cNvSpPr/>
          <p:nvPr/>
        </p:nvSpPr>
        <p:spPr>
          <a:xfrm>
            <a:off x="304800" y="3954780"/>
            <a:ext cx="8534400" cy="2743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54864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 Relationships</a:t>
            </a:r>
          </a:p>
        </p:txBody>
      </p:sp>
      <p:sp>
        <p:nvSpPr>
          <p:cNvPr id="3" name="Content Placeholder 2"/>
          <p:cNvSpPr>
            <a:spLocks noGrp="1"/>
          </p:cNvSpPr>
          <p:nvPr>
            <p:ph idx="1"/>
          </p:nvPr>
        </p:nvSpPr>
        <p:spPr>
          <a:xfrm>
            <a:off x="457200" y="4297682"/>
            <a:ext cx="8229600" cy="2400300"/>
          </a:xfrm>
        </p:spPr>
        <p:txBody>
          <a:bodyPr>
            <a:normAutofit fontScale="77500" lnSpcReduction="20000"/>
          </a:bodyPr>
          <a:lstStyle/>
          <a:p>
            <a:pPr marL="0" indent="0">
              <a:buNone/>
            </a:pPr>
            <a:r>
              <a:rPr lang="en-US" dirty="0"/>
              <a:t>An equation with a pattern that includes a constant rate of change</a:t>
            </a:r>
          </a:p>
          <a:p>
            <a:r>
              <a:rPr lang="en-US" dirty="0"/>
              <a:t>There are only three criteria that equations must meet to qualify as a linear relationship.</a:t>
            </a:r>
          </a:p>
          <a:p>
            <a:pPr marL="0" indent="0">
              <a:buNone/>
            </a:pPr>
            <a:r>
              <a:rPr lang="en-US" dirty="0"/>
              <a:t>1. The equation can have up to two variables, but it cannot have more than two variables.</a:t>
            </a:r>
          </a:p>
          <a:p>
            <a:pPr marL="0" indent="0">
              <a:buNone/>
            </a:pPr>
            <a:r>
              <a:rPr lang="en-US" dirty="0"/>
              <a:t>2. All the variables in the equation are to the first power. </a:t>
            </a:r>
          </a:p>
          <a:p>
            <a:pPr marL="0" indent="0">
              <a:buNone/>
            </a:pPr>
            <a:r>
              <a:rPr lang="en-US" dirty="0"/>
              <a:t>3. The equation must graph as a straight line.</a:t>
            </a:r>
          </a:p>
        </p:txBody>
      </p:sp>
      <p:pic>
        <p:nvPicPr>
          <p:cNvPr id="17410" name="Picture 2" descr="Image result for linear relationship definition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2983" y="1090614"/>
            <a:ext cx="7383780" cy="2978468"/>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4297684"/>
            <a:ext cx="8534400" cy="22555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09392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4"/>
            <a:ext cx="6400800" cy="14144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sz="1351">
              <a:solidFill>
                <a:prstClr val="white"/>
              </a:solidFill>
              <a:latin typeface="Calibri" panose="020F0502020204030204"/>
            </a:endParaRPr>
          </a:p>
        </p:txBody>
      </p:sp>
      <p:sp>
        <p:nvSpPr>
          <p:cNvPr id="9" name="TextBox 8"/>
          <p:cNvSpPr txBox="1"/>
          <p:nvPr/>
        </p:nvSpPr>
        <p:spPr>
          <a:xfrm>
            <a:off x="300446" y="1085852"/>
            <a:ext cx="8569235" cy="923330"/>
          </a:xfrm>
          <a:prstGeom prst="rect">
            <a:avLst/>
          </a:prstGeom>
          <a:noFill/>
        </p:spPr>
        <p:txBody>
          <a:bodyPr wrap="square" rtlCol="0">
            <a:spAutoFit/>
          </a:bodyPr>
          <a:lstStyle/>
          <a:p>
            <a:pPr algn="ctr" defTabSz="685766"/>
            <a:r>
              <a:rPr lang="en-US" sz="5400" dirty="0">
                <a:solidFill>
                  <a:prstClr val="black"/>
                </a:solidFill>
                <a:latin typeface="Comic Sans MS" pitchFamily="66" charset="0"/>
              </a:rPr>
              <a:t>mathematical modeling</a:t>
            </a:r>
          </a:p>
        </p:txBody>
      </p:sp>
      <p:sp>
        <p:nvSpPr>
          <p:cNvPr id="10" name="TextBox 9"/>
          <p:cNvSpPr txBox="1"/>
          <p:nvPr/>
        </p:nvSpPr>
        <p:spPr>
          <a:xfrm>
            <a:off x="1428751" y="4740818"/>
            <a:ext cx="6286500" cy="1200329"/>
          </a:xfrm>
          <a:prstGeom prst="rect">
            <a:avLst/>
          </a:prstGeom>
          <a:noFill/>
        </p:spPr>
        <p:txBody>
          <a:bodyPr wrap="square" rtlCol="0">
            <a:spAutoFit/>
          </a:bodyPr>
          <a:lstStyle/>
          <a:p>
            <a:pPr algn="ctr" defTabSz="685766"/>
            <a:r>
              <a:rPr lang="en-US" sz="2400" dirty="0">
                <a:solidFill>
                  <a:prstClr val="black"/>
                </a:solidFill>
                <a:latin typeface="Comic Sans MS" pitchFamily="66" charset="0"/>
              </a:rPr>
              <a:t>the process of developing a description of a system using mathematical concepts and language</a:t>
            </a:r>
          </a:p>
        </p:txBody>
      </p:sp>
    </p:spTree>
    <p:extLst>
      <p:ext uri="{BB962C8B-B14F-4D97-AF65-F5344CB8AC3E}">
        <p14:creationId xmlns:p14="http://schemas.microsoft.com/office/powerpoint/2010/main" val="6801694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801" y="228604"/>
            <a:ext cx="8500403" cy="984885"/>
          </a:xfrm>
          <a:prstGeom prst="rect">
            <a:avLst/>
          </a:prstGeom>
          <a:noFill/>
        </p:spPr>
        <p:txBody>
          <a:bodyPr wrap="square" rtlCol="0">
            <a:spAutoFit/>
          </a:bodyPr>
          <a:lstStyle/>
          <a:p>
            <a:pPr algn="ctr"/>
            <a:r>
              <a:rPr lang="en-US" sz="5800" dirty="0">
                <a:solidFill>
                  <a:srgbClr val="000000"/>
                </a:solidFill>
                <a:latin typeface="Comic Sans MS" pitchFamily="66" charset="0"/>
              </a:rPr>
              <a:t>mean</a:t>
            </a:r>
          </a:p>
        </p:txBody>
      </p:sp>
      <p:sp>
        <p:nvSpPr>
          <p:cNvPr id="10" name="TextBox 9"/>
          <p:cNvSpPr txBox="1"/>
          <p:nvPr/>
        </p:nvSpPr>
        <p:spPr>
          <a:xfrm>
            <a:off x="338797" y="4876802"/>
            <a:ext cx="8382000" cy="1754326"/>
          </a:xfrm>
          <a:prstGeom prst="rect">
            <a:avLst/>
          </a:prstGeom>
          <a:noFill/>
        </p:spPr>
        <p:txBody>
          <a:bodyPr wrap="square" rtlCol="0">
            <a:spAutoFit/>
          </a:bodyPr>
          <a:lstStyle/>
          <a:p>
            <a:pPr algn="ctr"/>
            <a:r>
              <a:rPr lang="en-US" sz="3600" dirty="0">
                <a:latin typeface="Comic Sans MS" pitchFamily="66" charset="0"/>
              </a:rPr>
              <a:t> the sum of a collection of numbers divided by the number of numbers in the collection</a:t>
            </a:r>
          </a:p>
        </p:txBody>
      </p:sp>
      <p:sp>
        <p:nvSpPr>
          <p:cNvPr id="13" name="TextBox 12"/>
          <p:cNvSpPr txBox="1"/>
          <p:nvPr/>
        </p:nvSpPr>
        <p:spPr>
          <a:xfrm>
            <a:off x="409357" y="1407040"/>
            <a:ext cx="8325555" cy="1754326"/>
          </a:xfrm>
          <a:prstGeom prst="rect">
            <a:avLst/>
          </a:prstGeom>
          <a:noFill/>
        </p:spPr>
        <p:txBody>
          <a:bodyPr wrap="square" rtlCol="0">
            <a:spAutoFit/>
          </a:bodyPr>
          <a:lstStyle/>
          <a:p>
            <a:r>
              <a:rPr lang="en-US" sz="3200" dirty="0">
                <a:latin typeface="Comic Sans MS" pitchFamily="66" charset="0"/>
              </a:rPr>
              <a:t>Set of Data:  {2, 3, 5, 5, 6, 6, 6, 8, 10, 12}</a:t>
            </a:r>
          </a:p>
          <a:p>
            <a:r>
              <a:rPr lang="en-US" sz="3200" dirty="0">
                <a:latin typeface="Comic Sans MS" pitchFamily="66" charset="0"/>
              </a:rPr>
              <a:t>Mean: (2+3+5+5+6+6+6+8+10+12)/10 = 6.3</a:t>
            </a:r>
          </a:p>
          <a:p>
            <a:endParaRPr lang="en-US" sz="2200" dirty="0">
              <a:latin typeface="Comic Sans MS" pitchFamily="66" charset="0"/>
            </a:endParaRPr>
          </a:p>
          <a:p>
            <a:endParaRPr lang="en-US" sz="2200" dirty="0">
              <a:latin typeface="Comic Sans MS" pitchFamily="66" charset="0"/>
            </a:endParaRPr>
          </a:p>
        </p:txBody>
      </p:sp>
    </p:spTree>
    <p:extLst>
      <p:ext uri="{BB962C8B-B14F-4D97-AF65-F5344CB8AC3E}">
        <p14:creationId xmlns:p14="http://schemas.microsoft.com/office/powerpoint/2010/main" val="13383606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801" y="228605"/>
            <a:ext cx="8500403" cy="984885"/>
          </a:xfrm>
          <a:prstGeom prst="rect">
            <a:avLst/>
          </a:prstGeom>
          <a:noFill/>
        </p:spPr>
        <p:txBody>
          <a:bodyPr wrap="square" rtlCol="0">
            <a:spAutoFit/>
          </a:bodyPr>
          <a:lstStyle/>
          <a:p>
            <a:pPr algn="ctr"/>
            <a:r>
              <a:rPr lang="en-US" sz="5800" dirty="0">
                <a:latin typeface="Comic Sans MS" pitchFamily="66" charset="0"/>
              </a:rPr>
              <a:t>mean absolute deviation</a:t>
            </a:r>
          </a:p>
        </p:txBody>
      </p:sp>
      <p:sp>
        <p:nvSpPr>
          <p:cNvPr id="10" name="TextBox 9"/>
          <p:cNvSpPr txBox="1"/>
          <p:nvPr/>
        </p:nvSpPr>
        <p:spPr>
          <a:xfrm>
            <a:off x="338797" y="4876803"/>
            <a:ext cx="8382000" cy="1200329"/>
          </a:xfrm>
          <a:prstGeom prst="rect">
            <a:avLst/>
          </a:prstGeom>
          <a:noFill/>
        </p:spPr>
        <p:txBody>
          <a:bodyPr wrap="square" rtlCol="0">
            <a:spAutoFit/>
          </a:bodyPr>
          <a:lstStyle/>
          <a:p>
            <a:pPr algn="ctr"/>
            <a:r>
              <a:rPr lang="en-US" sz="3600" dirty="0">
                <a:latin typeface="Comic Sans MS" pitchFamily="66" charset="0"/>
              </a:rPr>
              <a:t>the mean distance between each data value and the mean</a:t>
            </a:r>
          </a:p>
        </p:txBody>
      </p:sp>
      <p:sp>
        <p:nvSpPr>
          <p:cNvPr id="13" name="TextBox 12"/>
          <p:cNvSpPr txBox="1"/>
          <p:nvPr/>
        </p:nvSpPr>
        <p:spPr>
          <a:xfrm>
            <a:off x="409357" y="1522494"/>
            <a:ext cx="8325555" cy="1785104"/>
          </a:xfrm>
          <a:prstGeom prst="rect">
            <a:avLst/>
          </a:prstGeom>
          <a:noFill/>
        </p:spPr>
        <p:txBody>
          <a:bodyPr wrap="square" rtlCol="0">
            <a:spAutoFit/>
          </a:bodyPr>
          <a:lstStyle/>
          <a:p>
            <a:r>
              <a:rPr lang="en-US" sz="2200" dirty="0">
                <a:latin typeface="Comic Sans MS" pitchFamily="66" charset="0"/>
              </a:rPr>
              <a:t>The steps to find the mean absolute deviation include:</a:t>
            </a:r>
          </a:p>
          <a:p>
            <a:r>
              <a:rPr lang="en-US" sz="2200" dirty="0">
                <a:latin typeface="Comic Sans MS" pitchFamily="66" charset="0"/>
              </a:rPr>
              <a:t>1. find the mean</a:t>
            </a:r>
          </a:p>
          <a:p>
            <a:r>
              <a:rPr lang="en-US" sz="2200" dirty="0">
                <a:latin typeface="Comic Sans MS" pitchFamily="66" charset="0"/>
              </a:rPr>
              <a:t>2. find the difference between each data value and the mean</a:t>
            </a:r>
          </a:p>
          <a:p>
            <a:r>
              <a:rPr lang="en-US" sz="2200" dirty="0">
                <a:latin typeface="Comic Sans MS" pitchFamily="66" charset="0"/>
              </a:rPr>
              <a:t>3. take the absolute value of each difference</a:t>
            </a:r>
          </a:p>
          <a:p>
            <a:r>
              <a:rPr lang="en-US" sz="2200" dirty="0">
                <a:latin typeface="Comic Sans MS" pitchFamily="66" charset="0"/>
              </a:rPr>
              <a:t>4. find the mean of these differences</a:t>
            </a:r>
          </a:p>
        </p:txBody>
      </p:sp>
    </p:spTree>
    <p:extLst>
      <p:ext uri="{BB962C8B-B14F-4D97-AF65-F5344CB8AC3E}">
        <p14:creationId xmlns:p14="http://schemas.microsoft.com/office/powerpoint/2010/main" val="27297305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801" y="228602"/>
            <a:ext cx="8500403" cy="1015663"/>
          </a:xfrm>
          <a:prstGeom prst="rect">
            <a:avLst/>
          </a:prstGeom>
          <a:noFill/>
        </p:spPr>
        <p:txBody>
          <a:bodyPr wrap="square" rtlCol="0">
            <a:spAutoFit/>
          </a:bodyPr>
          <a:lstStyle/>
          <a:p>
            <a:pPr algn="ctr"/>
            <a:r>
              <a:rPr lang="en-US" sz="6000" dirty="0">
                <a:latin typeface="Comic Sans MS" pitchFamily="66" charset="0"/>
              </a:rPr>
              <a:t>measure of center</a:t>
            </a:r>
          </a:p>
        </p:txBody>
      </p:sp>
      <p:sp>
        <p:nvSpPr>
          <p:cNvPr id="10" name="TextBox 9"/>
          <p:cNvSpPr txBox="1"/>
          <p:nvPr/>
        </p:nvSpPr>
        <p:spPr>
          <a:xfrm>
            <a:off x="338797" y="4876800"/>
            <a:ext cx="8382000" cy="1754326"/>
          </a:xfrm>
          <a:prstGeom prst="rect">
            <a:avLst/>
          </a:prstGeom>
          <a:noFill/>
        </p:spPr>
        <p:txBody>
          <a:bodyPr wrap="square" rtlCol="0">
            <a:spAutoFit/>
          </a:bodyPr>
          <a:lstStyle/>
          <a:p>
            <a:pPr algn="ctr"/>
            <a:r>
              <a:rPr lang="en-US" sz="3600" dirty="0">
                <a:latin typeface="Comic Sans MS" pitchFamily="66" charset="0"/>
              </a:rPr>
              <a:t>the value representing the central position or middle value of a data set (usually the mean, median or mode)</a:t>
            </a:r>
          </a:p>
        </p:txBody>
      </p:sp>
      <p:sp>
        <p:nvSpPr>
          <p:cNvPr id="13" name="TextBox 12"/>
          <p:cNvSpPr txBox="1"/>
          <p:nvPr/>
        </p:nvSpPr>
        <p:spPr>
          <a:xfrm>
            <a:off x="1448974" y="1675151"/>
            <a:ext cx="7390228" cy="3046988"/>
          </a:xfrm>
          <a:prstGeom prst="rect">
            <a:avLst/>
          </a:prstGeom>
          <a:noFill/>
        </p:spPr>
        <p:txBody>
          <a:bodyPr wrap="square" rtlCol="0">
            <a:spAutoFit/>
          </a:bodyPr>
          <a:lstStyle/>
          <a:p>
            <a:r>
              <a:rPr lang="en-US" sz="2400" dirty="0">
                <a:latin typeface="Comic Sans MS" pitchFamily="66" charset="0"/>
              </a:rPr>
              <a:t>2, 3, 5, 5, 6, 6, 6, 8, 10, 12</a:t>
            </a:r>
          </a:p>
          <a:p>
            <a:r>
              <a:rPr lang="en-US" sz="2400" dirty="0">
                <a:latin typeface="Comic Sans MS" pitchFamily="66" charset="0"/>
              </a:rPr>
              <a:t>Mean: (2+3+5+5+6+6+6+8+10+12)/10 = 6.3</a:t>
            </a:r>
          </a:p>
          <a:p>
            <a:endParaRPr lang="en-US" sz="2400" dirty="0">
              <a:latin typeface="Comic Sans MS" pitchFamily="66" charset="0"/>
            </a:endParaRPr>
          </a:p>
          <a:p>
            <a:r>
              <a:rPr lang="en-US" sz="2400" dirty="0">
                <a:latin typeface="Comic Sans MS" pitchFamily="66" charset="0"/>
              </a:rPr>
              <a:t>2, 3, 5, 5, 6, 6, 6, 8, 10, 12</a:t>
            </a:r>
          </a:p>
          <a:p>
            <a:r>
              <a:rPr lang="en-US" sz="2400" dirty="0">
                <a:latin typeface="Comic Sans MS" pitchFamily="66" charset="0"/>
              </a:rPr>
              <a:t>Median:  6</a:t>
            </a:r>
          </a:p>
          <a:p>
            <a:endParaRPr lang="en-US" sz="2400" dirty="0">
              <a:latin typeface="Comic Sans MS" pitchFamily="66" charset="0"/>
            </a:endParaRPr>
          </a:p>
          <a:p>
            <a:r>
              <a:rPr lang="en-US" sz="2400" dirty="0">
                <a:latin typeface="Comic Sans MS" pitchFamily="66" charset="0"/>
              </a:rPr>
              <a:t>2, 3, 5, 5, 6, 6, 6, 8, 10, 12</a:t>
            </a:r>
          </a:p>
          <a:p>
            <a:r>
              <a:rPr lang="en-US" sz="2400" dirty="0">
                <a:latin typeface="Comic Sans MS" pitchFamily="66" charset="0"/>
              </a:rPr>
              <a:t>Mode:  6</a:t>
            </a:r>
          </a:p>
        </p:txBody>
      </p:sp>
      <p:sp>
        <p:nvSpPr>
          <p:cNvPr id="2" name="Oval 1"/>
          <p:cNvSpPr/>
          <p:nvPr/>
        </p:nvSpPr>
        <p:spPr>
          <a:xfrm>
            <a:off x="2912015" y="3882686"/>
            <a:ext cx="1153551" cy="478303"/>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2912014" y="2772955"/>
            <a:ext cx="801859" cy="478303"/>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77708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5" y="3951644"/>
            <a:ext cx="6692265" cy="197481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sz="1351">
              <a:solidFill>
                <a:prstClr val="white"/>
              </a:solidFill>
              <a:latin typeface="Calibri" panose="020F0502020204030204"/>
            </a:endParaRPr>
          </a:p>
        </p:txBody>
      </p:sp>
      <p:sp>
        <p:nvSpPr>
          <p:cNvPr id="9" name="TextBox 8"/>
          <p:cNvSpPr txBox="1"/>
          <p:nvPr/>
        </p:nvSpPr>
        <p:spPr>
          <a:xfrm>
            <a:off x="646617" y="1085854"/>
            <a:ext cx="7850777" cy="1754326"/>
          </a:xfrm>
          <a:prstGeom prst="rect">
            <a:avLst/>
          </a:prstGeom>
          <a:noFill/>
        </p:spPr>
        <p:txBody>
          <a:bodyPr wrap="square" rtlCol="0">
            <a:spAutoFit/>
          </a:bodyPr>
          <a:lstStyle/>
          <a:p>
            <a:pPr algn="ctr" defTabSz="685766"/>
            <a:r>
              <a:rPr lang="en-US" sz="5400" dirty="0">
                <a:solidFill>
                  <a:prstClr val="black"/>
                </a:solidFill>
                <a:latin typeface="Comic Sans MS" pitchFamily="66" charset="0"/>
              </a:rPr>
              <a:t>measures of spread (variability)</a:t>
            </a:r>
          </a:p>
        </p:txBody>
      </p:sp>
      <p:sp>
        <p:nvSpPr>
          <p:cNvPr id="10" name="TextBox 9"/>
          <p:cNvSpPr txBox="1"/>
          <p:nvPr/>
        </p:nvSpPr>
        <p:spPr>
          <a:xfrm>
            <a:off x="1428751" y="4084843"/>
            <a:ext cx="6286500" cy="1938992"/>
          </a:xfrm>
          <a:prstGeom prst="rect">
            <a:avLst/>
          </a:prstGeom>
          <a:noFill/>
        </p:spPr>
        <p:txBody>
          <a:bodyPr wrap="square" rtlCol="0">
            <a:spAutoFit/>
          </a:bodyPr>
          <a:lstStyle/>
          <a:p>
            <a:pPr algn="ctr" defTabSz="685766"/>
            <a:r>
              <a:rPr lang="en-US" sz="2400" dirty="0">
                <a:solidFill>
                  <a:prstClr val="black"/>
                </a:solidFill>
                <a:latin typeface="Comic Sans MS" pitchFamily="66" charset="0"/>
              </a:rPr>
              <a:t>describe how varied or similar the set of observed values are to a particular data item…The statistics included are range, interquartile range, variance, and standard deviation.</a:t>
            </a:r>
          </a:p>
        </p:txBody>
      </p:sp>
    </p:spTree>
    <p:extLst>
      <p:ext uri="{BB962C8B-B14F-4D97-AF65-F5344CB8AC3E}">
        <p14:creationId xmlns:p14="http://schemas.microsoft.com/office/powerpoint/2010/main" val="14828732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801" y="228602"/>
            <a:ext cx="8500403" cy="1015663"/>
          </a:xfrm>
          <a:prstGeom prst="rect">
            <a:avLst/>
          </a:prstGeom>
          <a:noFill/>
        </p:spPr>
        <p:txBody>
          <a:bodyPr wrap="square" rtlCol="0">
            <a:spAutoFit/>
          </a:bodyPr>
          <a:lstStyle/>
          <a:p>
            <a:pPr algn="ctr"/>
            <a:r>
              <a:rPr lang="en-US" sz="6000" dirty="0">
                <a:latin typeface="Comic Sans MS" pitchFamily="66" charset="0"/>
              </a:rPr>
              <a:t>measure of variation</a:t>
            </a:r>
          </a:p>
        </p:txBody>
      </p:sp>
      <p:sp>
        <p:nvSpPr>
          <p:cNvPr id="10" name="TextBox 9"/>
          <p:cNvSpPr txBox="1"/>
          <p:nvPr/>
        </p:nvSpPr>
        <p:spPr>
          <a:xfrm>
            <a:off x="338797" y="4876803"/>
            <a:ext cx="8382000" cy="1692771"/>
          </a:xfrm>
          <a:prstGeom prst="rect">
            <a:avLst/>
          </a:prstGeom>
          <a:noFill/>
        </p:spPr>
        <p:txBody>
          <a:bodyPr wrap="square" rtlCol="0">
            <a:spAutoFit/>
          </a:bodyPr>
          <a:lstStyle/>
          <a:p>
            <a:pPr algn="ctr"/>
            <a:r>
              <a:rPr lang="en-US" sz="3600" dirty="0">
                <a:latin typeface="Comic Sans MS" pitchFamily="66" charset="0"/>
              </a:rPr>
              <a:t>the value representing the amount of spread or variability in a data set </a:t>
            </a:r>
            <a:r>
              <a:rPr lang="en-US" sz="3200" dirty="0">
                <a:latin typeface="Comic Sans MS" pitchFamily="66" charset="0"/>
              </a:rPr>
              <a:t>(usually the range or interquartile range)</a:t>
            </a:r>
            <a:endParaRPr lang="en-US" sz="3600" dirty="0">
              <a:latin typeface="Comic Sans MS" pitchFamily="66" charset="0"/>
            </a:endParaRPr>
          </a:p>
        </p:txBody>
      </p:sp>
      <p:sp>
        <p:nvSpPr>
          <p:cNvPr id="6" name="TextBox 5"/>
          <p:cNvSpPr txBox="1"/>
          <p:nvPr/>
        </p:nvSpPr>
        <p:spPr>
          <a:xfrm>
            <a:off x="1448974" y="1675151"/>
            <a:ext cx="7390228" cy="3046988"/>
          </a:xfrm>
          <a:prstGeom prst="rect">
            <a:avLst/>
          </a:prstGeom>
          <a:noFill/>
        </p:spPr>
        <p:txBody>
          <a:bodyPr wrap="square" rtlCol="0">
            <a:spAutoFit/>
          </a:bodyPr>
          <a:lstStyle/>
          <a:p>
            <a:r>
              <a:rPr lang="en-US" sz="2400" dirty="0">
                <a:latin typeface="Comic Sans MS" pitchFamily="66" charset="0"/>
              </a:rPr>
              <a:t>2, 3, 5, 5, 6, 6, 6, 8, 10, 12</a:t>
            </a:r>
          </a:p>
          <a:p>
            <a:endParaRPr lang="en-US" sz="2400" dirty="0">
              <a:latin typeface="Comic Sans MS" pitchFamily="66" charset="0"/>
            </a:endParaRPr>
          </a:p>
          <a:p>
            <a:r>
              <a:rPr lang="en-US" sz="2400" dirty="0">
                <a:latin typeface="Comic Sans MS" pitchFamily="66" charset="0"/>
              </a:rPr>
              <a:t>Range: 12 – 2 = 10</a:t>
            </a:r>
          </a:p>
          <a:p>
            <a:endParaRPr lang="en-US" sz="2400" dirty="0">
              <a:latin typeface="Comic Sans MS" pitchFamily="66" charset="0"/>
            </a:endParaRPr>
          </a:p>
          <a:p>
            <a:endParaRPr lang="en-US" sz="2400" dirty="0">
              <a:latin typeface="Comic Sans MS" pitchFamily="66" charset="0"/>
            </a:endParaRPr>
          </a:p>
          <a:p>
            <a:r>
              <a:rPr lang="en-US" sz="2400" dirty="0">
                <a:latin typeface="Comic Sans MS" pitchFamily="66" charset="0"/>
              </a:rPr>
              <a:t>2, 3, 5, 5, 6, 6, 6, 8, 10, 12</a:t>
            </a:r>
          </a:p>
          <a:p>
            <a:endParaRPr lang="en-US" sz="2400" dirty="0">
              <a:latin typeface="Comic Sans MS" pitchFamily="66" charset="0"/>
            </a:endParaRPr>
          </a:p>
          <a:p>
            <a:r>
              <a:rPr lang="en-US" sz="2400" dirty="0">
                <a:latin typeface="Comic Sans MS" pitchFamily="66" charset="0"/>
              </a:rPr>
              <a:t>Interquartile range:  8 – 5 = 3</a:t>
            </a:r>
          </a:p>
        </p:txBody>
      </p:sp>
      <p:sp>
        <p:nvSpPr>
          <p:cNvPr id="2" name="Oval 1"/>
          <p:cNvSpPr/>
          <p:nvPr/>
        </p:nvSpPr>
        <p:spPr>
          <a:xfrm>
            <a:off x="1448974" y="1675154"/>
            <a:ext cx="407963"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4825223" y="1658782"/>
            <a:ext cx="522849"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Rectangle 2"/>
          <p:cNvSpPr/>
          <p:nvPr/>
        </p:nvSpPr>
        <p:spPr>
          <a:xfrm>
            <a:off x="1448976" y="3460659"/>
            <a:ext cx="3899095" cy="520504"/>
          </a:xfrm>
          <a:prstGeom prst="rect">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 name="Straight Connector 4"/>
          <p:cNvCxnSpPr/>
          <p:nvPr/>
        </p:nvCxnSpPr>
        <p:spPr>
          <a:xfrm flipH="1">
            <a:off x="3277774" y="3445903"/>
            <a:ext cx="14067" cy="520504"/>
          </a:xfrm>
          <a:prstGeom prst="line">
            <a:avLst/>
          </a:prstGeom>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flipH="1">
            <a:off x="4147626" y="3460659"/>
            <a:ext cx="14067" cy="520504"/>
          </a:xfrm>
          <a:prstGeom prst="line">
            <a:avLst/>
          </a:prstGeom>
        </p:spPr>
        <p:style>
          <a:lnRef idx="2">
            <a:schemeClr val="dk1"/>
          </a:lnRef>
          <a:fillRef idx="0">
            <a:schemeClr val="dk1"/>
          </a:fillRef>
          <a:effectRef idx="1">
            <a:schemeClr val="dk1"/>
          </a:effectRef>
          <a:fontRef idx="minor">
            <a:schemeClr val="tx1"/>
          </a:fontRef>
        </p:style>
      </p:cxnSp>
      <p:cxnSp>
        <p:nvCxnSpPr>
          <p:cNvPr id="14" name="Straight Connector 13"/>
          <p:cNvCxnSpPr/>
          <p:nvPr/>
        </p:nvCxnSpPr>
        <p:spPr>
          <a:xfrm flipH="1">
            <a:off x="2356342" y="3444287"/>
            <a:ext cx="14067" cy="520504"/>
          </a:xfrm>
          <a:prstGeom prst="line">
            <a:avLst/>
          </a:prstGeom>
        </p:spPr>
        <p:style>
          <a:lnRef idx="2">
            <a:schemeClr val="dk1"/>
          </a:lnRef>
          <a:fillRef idx="0">
            <a:schemeClr val="dk1"/>
          </a:fillRef>
          <a:effectRef idx="1">
            <a:schemeClr val="dk1"/>
          </a:effectRef>
          <a:fontRef idx="minor">
            <a:schemeClr val="tx1"/>
          </a:fontRef>
        </p:style>
      </p:cxnSp>
      <p:sp>
        <p:nvSpPr>
          <p:cNvPr id="15" name="Oval 14"/>
          <p:cNvSpPr/>
          <p:nvPr/>
        </p:nvSpPr>
        <p:spPr>
          <a:xfrm>
            <a:off x="2164082" y="3473518"/>
            <a:ext cx="407963"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3950678" y="3473518"/>
            <a:ext cx="407963"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13194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801" y="228604"/>
            <a:ext cx="8500403" cy="984885"/>
          </a:xfrm>
          <a:prstGeom prst="rect">
            <a:avLst/>
          </a:prstGeom>
          <a:noFill/>
        </p:spPr>
        <p:txBody>
          <a:bodyPr wrap="square" rtlCol="0">
            <a:spAutoFit/>
          </a:bodyPr>
          <a:lstStyle/>
          <a:p>
            <a:pPr algn="ctr"/>
            <a:r>
              <a:rPr lang="en-US" sz="5800" dirty="0">
                <a:solidFill>
                  <a:srgbClr val="000000"/>
                </a:solidFill>
                <a:latin typeface="Comic Sans MS" pitchFamily="66" charset="0"/>
              </a:rPr>
              <a:t>median</a:t>
            </a:r>
          </a:p>
        </p:txBody>
      </p:sp>
      <p:sp>
        <p:nvSpPr>
          <p:cNvPr id="10" name="TextBox 9"/>
          <p:cNvSpPr txBox="1"/>
          <p:nvPr/>
        </p:nvSpPr>
        <p:spPr>
          <a:xfrm>
            <a:off x="338797" y="4876803"/>
            <a:ext cx="8382000" cy="1200329"/>
          </a:xfrm>
          <a:prstGeom prst="rect">
            <a:avLst/>
          </a:prstGeom>
          <a:noFill/>
        </p:spPr>
        <p:txBody>
          <a:bodyPr wrap="square" rtlCol="0">
            <a:spAutoFit/>
          </a:bodyPr>
          <a:lstStyle/>
          <a:p>
            <a:pPr algn="ctr"/>
            <a:r>
              <a:rPr lang="en-US" sz="3600" dirty="0">
                <a:latin typeface="Comic Sans MS" pitchFamily="66" charset="0"/>
              </a:rPr>
              <a:t>the middle value in a list of numbers in numerical order</a:t>
            </a:r>
          </a:p>
        </p:txBody>
      </p:sp>
      <p:sp>
        <p:nvSpPr>
          <p:cNvPr id="13" name="TextBox 12"/>
          <p:cNvSpPr txBox="1"/>
          <p:nvPr/>
        </p:nvSpPr>
        <p:spPr>
          <a:xfrm>
            <a:off x="409357" y="1407041"/>
            <a:ext cx="8325555" cy="2739211"/>
          </a:xfrm>
          <a:prstGeom prst="rect">
            <a:avLst/>
          </a:prstGeom>
          <a:noFill/>
        </p:spPr>
        <p:txBody>
          <a:bodyPr wrap="square" rtlCol="0">
            <a:spAutoFit/>
          </a:bodyPr>
          <a:lstStyle/>
          <a:p>
            <a:r>
              <a:rPr lang="en-US" sz="3200" dirty="0">
                <a:latin typeface="Comic Sans MS" pitchFamily="66" charset="0"/>
              </a:rPr>
              <a:t>Set of Data:  {2, 3, 5, 5, 6, 6, 6, 8, 10, 12}</a:t>
            </a:r>
          </a:p>
          <a:p>
            <a:r>
              <a:rPr lang="en-US" sz="3200" dirty="0">
                <a:latin typeface="Comic Sans MS" pitchFamily="66" charset="0"/>
              </a:rPr>
              <a:t>Median:  6</a:t>
            </a:r>
          </a:p>
          <a:p>
            <a:endParaRPr lang="en-US" sz="2200" dirty="0">
              <a:latin typeface="Comic Sans MS" pitchFamily="66" charset="0"/>
            </a:endParaRPr>
          </a:p>
          <a:p>
            <a:r>
              <a:rPr lang="en-US" sz="3200" dirty="0">
                <a:latin typeface="Comic Sans MS" pitchFamily="66" charset="0"/>
              </a:rPr>
              <a:t>Set of Data:  {1, 2, 3, 6, 6, 6, 8, 10, 12}</a:t>
            </a:r>
          </a:p>
          <a:p>
            <a:r>
              <a:rPr lang="en-US" sz="3200" dirty="0">
                <a:latin typeface="Comic Sans MS" pitchFamily="66" charset="0"/>
              </a:rPr>
              <a:t>Median:  6</a:t>
            </a:r>
          </a:p>
          <a:p>
            <a:endParaRPr lang="en-US" sz="2200" dirty="0">
              <a:latin typeface="Comic Sans MS" pitchFamily="66" charset="0"/>
            </a:endParaRPr>
          </a:p>
        </p:txBody>
      </p:sp>
      <p:sp>
        <p:nvSpPr>
          <p:cNvPr id="6" name="Oval 5"/>
          <p:cNvSpPr/>
          <p:nvPr/>
        </p:nvSpPr>
        <p:spPr>
          <a:xfrm>
            <a:off x="5109114" y="1474894"/>
            <a:ext cx="897988" cy="478303"/>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4940300" y="2795694"/>
            <a:ext cx="609600" cy="478303"/>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010429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801" y="228604"/>
            <a:ext cx="8500403" cy="984885"/>
          </a:xfrm>
          <a:prstGeom prst="rect">
            <a:avLst/>
          </a:prstGeom>
          <a:noFill/>
        </p:spPr>
        <p:txBody>
          <a:bodyPr wrap="square" rtlCol="0">
            <a:spAutoFit/>
          </a:bodyPr>
          <a:lstStyle/>
          <a:p>
            <a:pPr algn="ctr"/>
            <a:r>
              <a:rPr lang="en-US" sz="5800" dirty="0">
                <a:solidFill>
                  <a:srgbClr val="000000"/>
                </a:solidFill>
                <a:latin typeface="Comic Sans MS" pitchFamily="66" charset="0"/>
              </a:rPr>
              <a:t>mode</a:t>
            </a:r>
          </a:p>
        </p:txBody>
      </p:sp>
      <p:sp>
        <p:nvSpPr>
          <p:cNvPr id="10" name="TextBox 9"/>
          <p:cNvSpPr txBox="1"/>
          <p:nvPr/>
        </p:nvSpPr>
        <p:spPr>
          <a:xfrm>
            <a:off x="338797" y="4876804"/>
            <a:ext cx="8382000" cy="1200329"/>
          </a:xfrm>
          <a:prstGeom prst="rect">
            <a:avLst/>
          </a:prstGeom>
          <a:noFill/>
        </p:spPr>
        <p:txBody>
          <a:bodyPr wrap="square" rtlCol="0">
            <a:spAutoFit/>
          </a:bodyPr>
          <a:lstStyle/>
          <a:p>
            <a:pPr algn="ctr"/>
            <a:r>
              <a:rPr lang="en-US" sz="3600" dirty="0">
                <a:latin typeface="Comic Sans MS" pitchFamily="66" charset="0"/>
              </a:rPr>
              <a:t>the value that appears most often in a set of data</a:t>
            </a:r>
          </a:p>
        </p:txBody>
      </p:sp>
      <p:sp>
        <p:nvSpPr>
          <p:cNvPr id="13" name="TextBox 12"/>
          <p:cNvSpPr txBox="1"/>
          <p:nvPr/>
        </p:nvSpPr>
        <p:spPr>
          <a:xfrm>
            <a:off x="409357" y="1407042"/>
            <a:ext cx="8325555" cy="1754326"/>
          </a:xfrm>
          <a:prstGeom prst="rect">
            <a:avLst/>
          </a:prstGeom>
          <a:noFill/>
        </p:spPr>
        <p:txBody>
          <a:bodyPr wrap="square" rtlCol="0">
            <a:spAutoFit/>
          </a:bodyPr>
          <a:lstStyle/>
          <a:p>
            <a:r>
              <a:rPr lang="en-US" sz="3200" dirty="0">
                <a:latin typeface="Comic Sans MS" pitchFamily="66" charset="0"/>
              </a:rPr>
              <a:t>Set of Data:  {2, 3, 5, 5, 6, 6, 6, 8, 10, 12}</a:t>
            </a:r>
          </a:p>
          <a:p>
            <a:r>
              <a:rPr lang="en-US" sz="3200" dirty="0">
                <a:latin typeface="Comic Sans MS" pitchFamily="66" charset="0"/>
              </a:rPr>
              <a:t>Mode:  6</a:t>
            </a:r>
          </a:p>
          <a:p>
            <a:endParaRPr lang="en-US" sz="2200" dirty="0">
              <a:latin typeface="Comic Sans MS" pitchFamily="66" charset="0"/>
            </a:endParaRPr>
          </a:p>
          <a:p>
            <a:endParaRPr lang="en-US" sz="2200" dirty="0">
              <a:latin typeface="Comic Sans MS" pitchFamily="66" charset="0"/>
            </a:endParaRPr>
          </a:p>
        </p:txBody>
      </p:sp>
      <p:sp>
        <p:nvSpPr>
          <p:cNvPr id="6" name="Oval 5"/>
          <p:cNvSpPr/>
          <p:nvPr/>
        </p:nvSpPr>
        <p:spPr>
          <a:xfrm>
            <a:off x="4982112" y="1474894"/>
            <a:ext cx="1647288" cy="478303"/>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220815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06574"/>
            <a:ext cx="8534400" cy="14466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04800"/>
            <a:ext cx="8534400" cy="1938992"/>
          </a:xfrm>
          <a:prstGeom prst="rect">
            <a:avLst/>
          </a:prstGeom>
          <a:noFill/>
        </p:spPr>
        <p:txBody>
          <a:bodyPr wrap="square" rtlCol="0">
            <a:spAutoFit/>
          </a:bodyPr>
          <a:lstStyle/>
          <a:p>
            <a:pPr algn="ctr"/>
            <a:r>
              <a:rPr lang="en-US" sz="6000" dirty="0">
                <a:latin typeface="Comic Sans MS" pitchFamily="66" charset="0"/>
              </a:rPr>
              <a:t>multiplicative identity property of one</a:t>
            </a:r>
          </a:p>
        </p:txBody>
      </p:sp>
      <p:sp>
        <p:nvSpPr>
          <p:cNvPr id="10" name="TextBox 9"/>
          <p:cNvSpPr txBox="1"/>
          <p:nvPr/>
        </p:nvSpPr>
        <p:spPr>
          <a:xfrm>
            <a:off x="381000" y="5149950"/>
            <a:ext cx="8382000" cy="1323439"/>
          </a:xfrm>
          <a:prstGeom prst="rect">
            <a:avLst/>
          </a:prstGeom>
          <a:noFill/>
        </p:spPr>
        <p:txBody>
          <a:bodyPr wrap="square" rtlCol="0">
            <a:spAutoFit/>
          </a:bodyPr>
          <a:lstStyle/>
          <a:p>
            <a:pPr algn="ctr"/>
            <a:r>
              <a:rPr lang="en-US" sz="4000" dirty="0">
                <a:latin typeface="Comic Sans MS" pitchFamily="66" charset="0"/>
              </a:rPr>
              <a:t>when a number is multiplied by 1, the product is that number</a:t>
            </a:r>
          </a:p>
        </p:txBody>
      </p:sp>
      <p:sp>
        <p:nvSpPr>
          <p:cNvPr id="11" name="TextBox 10"/>
          <p:cNvSpPr txBox="1"/>
          <p:nvPr/>
        </p:nvSpPr>
        <p:spPr>
          <a:xfrm>
            <a:off x="838201" y="2807160"/>
            <a:ext cx="7620000" cy="2062103"/>
          </a:xfrm>
          <a:prstGeom prst="rect">
            <a:avLst/>
          </a:prstGeom>
          <a:noFill/>
        </p:spPr>
        <p:txBody>
          <a:bodyPr wrap="square" rtlCol="0">
            <a:spAutoFit/>
          </a:bodyPr>
          <a:lstStyle/>
          <a:p>
            <a:pPr>
              <a:spcAft>
                <a:spcPts val="1200"/>
              </a:spcAft>
            </a:pPr>
            <a:r>
              <a:rPr lang="en-US" sz="5000" b="1" dirty="0">
                <a:effectLst>
                  <a:outerShdw blurRad="38100" dist="38100" dir="2700000" algn="tl">
                    <a:srgbClr val="000000">
                      <a:alpha val="43137"/>
                    </a:srgbClr>
                  </a:outerShdw>
                </a:effectLst>
              </a:rPr>
              <a:t>7</a:t>
            </a:r>
            <a:r>
              <a:rPr lang="en-US" sz="5000" dirty="0"/>
              <a:t> x 1 = </a:t>
            </a:r>
            <a:r>
              <a:rPr lang="en-US" sz="5000" b="1" dirty="0">
                <a:effectLst>
                  <a:outerShdw blurRad="38100" dist="38100" dir="2700000" algn="tl">
                    <a:srgbClr val="000000">
                      <a:alpha val="43137"/>
                    </a:srgbClr>
                  </a:outerShdw>
                </a:effectLst>
              </a:rPr>
              <a:t>7                 12</a:t>
            </a:r>
            <a:r>
              <a:rPr lang="en-US" sz="5000" dirty="0"/>
              <a:t> x 1 = </a:t>
            </a:r>
            <a:r>
              <a:rPr lang="en-US" sz="5000" b="1" dirty="0">
                <a:effectLst>
                  <a:outerShdw blurRad="38100" dist="38100" dir="2700000" algn="tl">
                    <a:srgbClr val="000000">
                      <a:alpha val="43137"/>
                    </a:srgbClr>
                  </a:outerShdw>
                </a:effectLst>
              </a:rPr>
              <a:t>12</a:t>
            </a:r>
          </a:p>
          <a:p>
            <a:r>
              <a:rPr lang="en-US" sz="5000" b="1" i="1" dirty="0">
                <a:effectLst>
                  <a:outerShdw blurRad="38100" dist="38100" dir="2700000" algn="tl">
                    <a:srgbClr val="000000">
                      <a:alpha val="43137"/>
                    </a:srgbClr>
                  </a:outerShdw>
                </a:effectLst>
              </a:rPr>
              <a:t>               n</a:t>
            </a:r>
            <a:r>
              <a:rPr lang="en-US" sz="5000" b="1" dirty="0">
                <a:effectLst>
                  <a:outerShdw blurRad="38100" dist="38100" dir="2700000" algn="tl">
                    <a:srgbClr val="000000">
                      <a:alpha val="43137"/>
                    </a:srgbClr>
                  </a:outerShdw>
                </a:effectLst>
              </a:rPr>
              <a:t> </a:t>
            </a:r>
            <a:r>
              <a:rPr lang="en-US" sz="5000" dirty="0">
                <a:effectLst>
                  <a:outerShdw blurRad="38100" dist="38100" dir="2700000" algn="tl">
                    <a:srgbClr val="000000">
                      <a:alpha val="43137"/>
                    </a:srgbClr>
                  </a:outerShdw>
                </a:effectLst>
              </a:rPr>
              <a:t>x 1 = </a:t>
            </a:r>
            <a:r>
              <a:rPr lang="en-US" sz="5000" b="1" i="1" dirty="0">
                <a:effectLst>
                  <a:outerShdw blurRad="38100" dist="38100" dir="2700000" algn="tl">
                    <a:srgbClr val="000000">
                      <a:alpha val="43137"/>
                    </a:srgbClr>
                  </a:outerShdw>
                </a:effectLst>
              </a:rPr>
              <a:t>n</a:t>
            </a:r>
          </a:p>
          <a:p>
            <a:pPr algn="ctr"/>
            <a:endParaRPr lang="en-US" dirty="0"/>
          </a:p>
        </p:txBody>
      </p:sp>
    </p:spTree>
    <p:extLst>
      <p:ext uri="{BB962C8B-B14F-4D97-AF65-F5344CB8AC3E}">
        <p14:creationId xmlns:p14="http://schemas.microsoft.com/office/powerpoint/2010/main" val="177586153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945" y="779118"/>
            <a:ext cx="7891669" cy="1015663"/>
          </a:xfrm>
          <a:prstGeom prst="rect">
            <a:avLst/>
          </a:prstGeom>
        </p:spPr>
        <p:txBody>
          <a:bodyPr wrap="square">
            <a:spAutoFit/>
          </a:bodyPr>
          <a:lstStyle/>
          <a:p>
            <a:pPr algn="ctr"/>
            <a:r>
              <a:rPr lang="en-US" sz="6000" dirty="0">
                <a:latin typeface="Comic Sans MS" panose="030F0702030302020204" pitchFamily="66" charset="0"/>
              </a:rPr>
              <a:t>negative association </a:t>
            </a:r>
          </a:p>
        </p:txBody>
      </p:sp>
      <p:sp>
        <p:nvSpPr>
          <p:cNvPr id="3" name="Rectangle 2"/>
          <p:cNvSpPr/>
          <p:nvPr/>
        </p:nvSpPr>
        <p:spPr>
          <a:xfrm>
            <a:off x="397570" y="4821775"/>
            <a:ext cx="8259417" cy="1338828"/>
          </a:xfrm>
          <a:prstGeom prst="rect">
            <a:avLst/>
          </a:prstGeom>
          <a:ln>
            <a:solidFill>
              <a:schemeClr val="tx1"/>
            </a:solidFill>
          </a:ln>
        </p:spPr>
        <p:txBody>
          <a:bodyPr wrap="square">
            <a:spAutoFit/>
          </a:bodyPr>
          <a:lstStyle/>
          <a:p>
            <a:r>
              <a:rPr lang="en-US" sz="2700" dirty="0">
                <a:solidFill>
                  <a:srgbClr val="222222"/>
                </a:solidFill>
                <a:latin typeface="Comic Sans MS" panose="030F0702030302020204" pitchFamily="66" charset="0"/>
              </a:rPr>
              <a:t>two variables have a negative </a:t>
            </a:r>
            <a:r>
              <a:rPr lang="en-US" sz="2700" b="1" dirty="0">
                <a:solidFill>
                  <a:srgbClr val="222222"/>
                </a:solidFill>
                <a:latin typeface="Comic Sans MS" panose="030F0702030302020204" pitchFamily="66" charset="0"/>
              </a:rPr>
              <a:t>association</a:t>
            </a:r>
            <a:r>
              <a:rPr lang="en-US" sz="2700" dirty="0">
                <a:solidFill>
                  <a:srgbClr val="222222"/>
                </a:solidFill>
                <a:latin typeface="Comic Sans MS" panose="030F0702030302020204" pitchFamily="66" charset="0"/>
              </a:rPr>
              <a:t> when the values of one variable tend to decrease as the values of the other variable increase</a:t>
            </a:r>
            <a:endParaRPr lang="en-US" sz="2700"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2330245" y="1794784"/>
            <a:ext cx="4349961" cy="2913655"/>
          </a:xfrm>
          <a:prstGeom prst="rect">
            <a:avLst/>
          </a:prstGeom>
        </p:spPr>
      </p:pic>
    </p:spTree>
    <p:extLst>
      <p:ext uri="{BB962C8B-B14F-4D97-AF65-F5344CB8AC3E}">
        <p14:creationId xmlns:p14="http://schemas.microsoft.com/office/powerpoint/2010/main" val="8596385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47252"/>
            <a:ext cx="8534400" cy="13059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3"/>
            <a:ext cx="8305800" cy="1200329"/>
          </a:xfrm>
          <a:prstGeom prst="rect">
            <a:avLst/>
          </a:prstGeom>
          <a:noFill/>
        </p:spPr>
        <p:txBody>
          <a:bodyPr wrap="square" rtlCol="0">
            <a:spAutoFit/>
          </a:bodyPr>
          <a:lstStyle/>
          <a:p>
            <a:pPr algn="ctr"/>
            <a:r>
              <a:rPr lang="en-US" sz="7200" dirty="0">
                <a:latin typeface="Comic Sans MS" pitchFamily="66" charset="0"/>
              </a:rPr>
              <a:t>negative numbers</a:t>
            </a:r>
          </a:p>
        </p:txBody>
      </p:sp>
      <p:sp>
        <p:nvSpPr>
          <p:cNvPr id="10" name="TextBox 9"/>
          <p:cNvSpPr txBox="1"/>
          <p:nvPr/>
        </p:nvSpPr>
        <p:spPr>
          <a:xfrm>
            <a:off x="381000" y="5496955"/>
            <a:ext cx="8382000" cy="584775"/>
          </a:xfrm>
          <a:prstGeom prst="rect">
            <a:avLst/>
          </a:prstGeom>
          <a:noFill/>
        </p:spPr>
        <p:txBody>
          <a:bodyPr wrap="square" rtlCol="0">
            <a:spAutoFit/>
          </a:bodyPr>
          <a:lstStyle/>
          <a:p>
            <a:pPr algn="ctr"/>
            <a:r>
              <a:rPr lang="en-US" sz="3200" dirty="0">
                <a:latin typeface="Comic Sans MS" pitchFamily="66" charset="0"/>
              </a:rPr>
              <a:t>numbers less than zero</a:t>
            </a:r>
          </a:p>
        </p:txBody>
      </p:sp>
      <p:pic>
        <p:nvPicPr>
          <p:cNvPr id="2050" name="Picture 2"/>
          <p:cNvPicPr>
            <a:picLocks noChangeAspect="1" noChangeArrowheads="1"/>
          </p:cNvPicPr>
          <p:nvPr/>
        </p:nvPicPr>
        <p:blipFill>
          <a:blip r:embed="rId3" cstate="print">
            <a:clrChange>
              <a:clrFrom>
                <a:srgbClr val="FEFEFE"/>
              </a:clrFrom>
              <a:clrTo>
                <a:srgbClr val="FEFEFE">
                  <a:alpha val="0"/>
                </a:srgbClr>
              </a:clrTo>
            </a:clrChange>
            <a:grayscl/>
          </a:blip>
          <a:srcRect/>
          <a:stretch>
            <a:fillRect/>
          </a:stretch>
        </p:blipFill>
        <p:spPr bwMode="auto">
          <a:xfrm>
            <a:off x="211022" y="2790628"/>
            <a:ext cx="8721969" cy="1302775"/>
          </a:xfrm>
          <a:prstGeom prst="rect">
            <a:avLst/>
          </a:prstGeom>
          <a:noFill/>
          <a:ln w="9525">
            <a:noFill/>
            <a:miter lim="800000"/>
            <a:headEnd/>
            <a:tailEnd/>
          </a:ln>
        </p:spPr>
      </p:pic>
      <p:grpSp>
        <p:nvGrpSpPr>
          <p:cNvPr id="21" name="Group 20"/>
          <p:cNvGrpSpPr/>
          <p:nvPr/>
        </p:nvGrpSpPr>
        <p:grpSpPr>
          <a:xfrm>
            <a:off x="166260" y="2565072"/>
            <a:ext cx="4370119" cy="1187535"/>
            <a:chOff x="166256" y="2565067"/>
            <a:chExt cx="4370119" cy="1187535"/>
          </a:xfrm>
        </p:grpSpPr>
        <p:cxnSp>
          <p:nvCxnSpPr>
            <p:cNvPr id="14" name="Straight Connector 13"/>
            <p:cNvCxnSpPr/>
            <p:nvPr/>
          </p:nvCxnSpPr>
          <p:spPr>
            <a:xfrm rot="16200000" flipH="1">
              <a:off x="3942606" y="3158834"/>
              <a:ext cx="1187535" cy="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10800000">
              <a:off x="166256" y="2576946"/>
              <a:ext cx="4370119" cy="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428507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446550"/>
          </a:xfrm>
          <a:prstGeom prst="rect">
            <a:avLst/>
          </a:prstGeom>
          <a:noFill/>
        </p:spPr>
        <p:txBody>
          <a:bodyPr wrap="square" rtlCol="0">
            <a:spAutoFit/>
          </a:bodyPr>
          <a:lstStyle/>
          <a:p>
            <a:pPr algn="ctr"/>
            <a:r>
              <a:rPr lang="en-US" sz="8800" dirty="0">
                <a:latin typeface="Comic Sans MS" pitchFamily="66" charset="0"/>
              </a:rPr>
              <a:t>net</a:t>
            </a:r>
          </a:p>
        </p:txBody>
      </p:sp>
      <p:sp>
        <p:nvSpPr>
          <p:cNvPr id="10" name="TextBox 9"/>
          <p:cNvSpPr txBox="1"/>
          <p:nvPr/>
        </p:nvSpPr>
        <p:spPr>
          <a:xfrm>
            <a:off x="338797" y="4837839"/>
            <a:ext cx="8382000" cy="1754326"/>
          </a:xfrm>
          <a:prstGeom prst="rect">
            <a:avLst/>
          </a:prstGeom>
          <a:noFill/>
        </p:spPr>
        <p:txBody>
          <a:bodyPr wrap="square" rtlCol="0">
            <a:spAutoFit/>
          </a:bodyPr>
          <a:lstStyle/>
          <a:p>
            <a:pPr algn="ctr"/>
            <a:r>
              <a:rPr lang="en-US" sz="3600" dirty="0">
                <a:latin typeface="Comic Sans MS" pitchFamily="66" charset="0"/>
              </a:rPr>
              <a:t>an arrangement of polygons joined at the edges which represent the faces of a 3-dimensional figure</a:t>
            </a:r>
          </a:p>
        </p:txBody>
      </p:sp>
      <p:pic>
        <p:nvPicPr>
          <p:cNvPr id="3074" name="Picture 2" descr="Image result for geometric n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4865" y="1531290"/>
            <a:ext cx="6509939" cy="3267587"/>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1755167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No Solution</a:t>
            </a:r>
          </a:p>
        </p:txBody>
      </p:sp>
      <p:sp>
        <p:nvSpPr>
          <p:cNvPr id="3" name="Content Placeholder 2"/>
          <p:cNvSpPr>
            <a:spLocks noGrp="1"/>
          </p:cNvSpPr>
          <p:nvPr>
            <p:ph idx="1"/>
          </p:nvPr>
        </p:nvSpPr>
        <p:spPr>
          <a:xfrm>
            <a:off x="457200" y="4437052"/>
            <a:ext cx="8229600" cy="2450445"/>
          </a:xfrm>
        </p:spPr>
        <p:txBody>
          <a:bodyPr>
            <a:normAutofit/>
          </a:bodyPr>
          <a:lstStyle/>
          <a:p>
            <a:pPr marL="0" indent="0">
              <a:buNone/>
            </a:pPr>
            <a:r>
              <a:rPr lang="en-US" dirty="0">
                <a:latin typeface="Comic Sans MS" panose="030F0702030302020204" pitchFamily="66" charset="0"/>
              </a:rPr>
              <a:t> No solution is an answer that means no matter what value is plugged in for the variable, you will ALWAYS get a contradiction.  A visual representation on a graph would be two parallel lines - they would never intersect. </a:t>
            </a:r>
          </a:p>
        </p:txBody>
      </p:sp>
      <p:pic>
        <p:nvPicPr>
          <p:cNvPr id="20482" name="Picture 2" descr="Image result for no solution math defin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8698" y="846138"/>
            <a:ext cx="5830204" cy="3428683"/>
          </a:xfrm>
          <a:prstGeom prst="rect">
            <a:avLst/>
          </a:prstGeom>
          <a:noFill/>
          <a:extLst>
            <a:ext uri="{909E8E84-426E-40dd-AFC4-6F175D3DCCD1}">
              <a14:hiddenFill xmlns="" xmlns:a14="http://schemas.microsoft.com/office/drawing/2010/main">
                <a:solidFill>
                  <a:srgbClr val="FFFFFF"/>
                </a:solidFill>
              </a14:hiddenFill>
            </a:ext>
          </a:extLst>
        </p:spPr>
      </p:pic>
      <p:pic>
        <p:nvPicPr>
          <p:cNvPr id="20484" name="Picture 4" descr="Image result for no solution math defin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8877" y="1211580"/>
            <a:ext cx="5445125" cy="3063240"/>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304800" y="4274824"/>
            <a:ext cx="8534400" cy="245044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515988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Nonlinear</a:t>
            </a:r>
          </a:p>
        </p:txBody>
      </p:sp>
      <p:sp>
        <p:nvSpPr>
          <p:cNvPr id="3" name="Content Placeholder 2"/>
          <p:cNvSpPr>
            <a:spLocks noGrp="1"/>
          </p:cNvSpPr>
          <p:nvPr>
            <p:ph idx="1"/>
          </p:nvPr>
        </p:nvSpPr>
        <p:spPr>
          <a:xfrm>
            <a:off x="457200" y="3817622"/>
            <a:ext cx="8229600" cy="3040380"/>
          </a:xfrm>
        </p:spPr>
        <p:txBody>
          <a:bodyPr>
            <a:normAutofit/>
          </a:bodyPr>
          <a:lstStyle/>
          <a:p>
            <a:r>
              <a:rPr lang="en-US" dirty="0">
                <a:latin typeface="Comic Sans MS" panose="030F0702030302020204" pitchFamily="66" charset="0"/>
              </a:rPr>
              <a:t>Equation whose graph does not form a straight line (linear) is called a Nonlinear Equation</a:t>
            </a:r>
          </a:p>
          <a:p>
            <a:r>
              <a:rPr lang="en-US" dirty="0">
                <a:latin typeface="Comic Sans MS" panose="030F0702030302020204" pitchFamily="66" charset="0"/>
              </a:rPr>
              <a:t>In a nonlinear equation, the variables are either of degree greater than 1 or less than 1, but never 1.</a:t>
            </a:r>
          </a:p>
          <a:p>
            <a:endParaRPr lang="en-US" dirty="0"/>
          </a:p>
        </p:txBody>
      </p:sp>
      <p:pic>
        <p:nvPicPr>
          <p:cNvPr id="16386" name="Picture 2" descr="Image result for nonlinear definition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95" y="1342688"/>
            <a:ext cx="4367528" cy="2474935"/>
          </a:xfrm>
          <a:prstGeom prst="rect">
            <a:avLst/>
          </a:prstGeom>
          <a:noFill/>
          <a:extLst>
            <a:ext uri="{909E8E84-426E-40dd-AFC4-6F175D3DCCD1}">
              <a14:hiddenFill xmlns="" xmlns:a14="http://schemas.microsoft.com/office/drawing/2010/main">
                <a:solidFill>
                  <a:srgbClr val="FFFFFF"/>
                </a:solidFill>
              </a14:hiddenFill>
            </a:ext>
          </a:extLst>
        </p:spPr>
      </p:pic>
      <p:pic>
        <p:nvPicPr>
          <p:cNvPr id="16388" name="Picture 4" descr="Image result for nonlinear definition mat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0660" y="1186756"/>
            <a:ext cx="3108960" cy="2696685"/>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304800" y="3883438"/>
            <a:ext cx="8534400" cy="266976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481813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45481" y="1282796"/>
            <a:ext cx="7058343" cy="1107996"/>
          </a:xfrm>
          <a:prstGeom prst="rect">
            <a:avLst/>
          </a:prstGeom>
        </p:spPr>
        <p:txBody>
          <a:bodyPr wrap="none">
            <a:spAutoFit/>
          </a:bodyPr>
          <a:lstStyle/>
          <a:p>
            <a:pPr algn="ctr"/>
            <a:r>
              <a:rPr lang="en-US" sz="6600" dirty="0">
                <a:latin typeface="Comic Sans MS" panose="030F0702030302020204" pitchFamily="66" charset="0"/>
              </a:rPr>
              <a:t>one degree angle </a:t>
            </a: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1547725" y="2390797"/>
            <a:ext cx="2510905" cy="1608409"/>
          </a:xfrm>
          <a:prstGeom prst="rect">
            <a:avLst/>
          </a:prstGeom>
        </p:spPr>
      </p:pic>
      <p:pic>
        <p:nvPicPr>
          <p:cNvPr id="5" name="Picture 4"/>
          <p:cNvPicPr>
            <a:picLocks noChangeAspect="1"/>
          </p:cNvPicPr>
          <p:nvPr/>
        </p:nvPicPr>
        <p:blipFill>
          <a:blip r:embed="rId5"/>
          <a:stretch>
            <a:fillRect/>
          </a:stretch>
        </p:blipFill>
        <p:spPr>
          <a:xfrm>
            <a:off x="4703514" y="2772701"/>
            <a:ext cx="3500975" cy="717349"/>
          </a:xfrm>
          <a:prstGeom prst="rect">
            <a:avLst/>
          </a:prstGeom>
        </p:spPr>
      </p:pic>
      <p:sp>
        <p:nvSpPr>
          <p:cNvPr id="6" name="TextBox 5"/>
          <p:cNvSpPr txBox="1"/>
          <p:nvPr/>
        </p:nvSpPr>
        <p:spPr>
          <a:xfrm>
            <a:off x="636108" y="4166980"/>
            <a:ext cx="7274949" cy="1338828"/>
          </a:xfrm>
          <a:prstGeom prst="rect">
            <a:avLst/>
          </a:prstGeom>
          <a:noFill/>
          <a:ln>
            <a:solidFill>
              <a:schemeClr val="tx1"/>
            </a:solidFill>
          </a:ln>
        </p:spPr>
        <p:txBody>
          <a:bodyPr wrap="square" rtlCol="0">
            <a:spAutoFit/>
          </a:bodyPr>
          <a:lstStyle/>
          <a:p>
            <a:r>
              <a:rPr lang="en-US" sz="2700" dirty="0">
                <a:latin typeface="Comic Sans MS" panose="030F0702030302020204" pitchFamily="66" charset="0"/>
              </a:rPr>
              <a:t>a unit for measuring the size of angles; a full rotation is 360 degrees, so a one degree angle is 1/360 of a circle</a:t>
            </a:r>
          </a:p>
        </p:txBody>
      </p:sp>
    </p:spTree>
    <p:extLst>
      <p:ext uri="{BB962C8B-B14F-4D97-AF65-F5344CB8AC3E}">
        <p14:creationId xmlns:p14="http://schemas.microsoft.com/office/powerpoint/2010/main" val="292344584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4"/>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sz="1351">
              <a:solidFill>
                <a:prstClr val="white"/>
              </a:solidFill>
              <a:latin typeface="Calibri" panose="020F0502020204030204"/>
            </a:endParaRPr>
          </a:p>
        </p:txBody>
      </p:sp>
      <p:sp>
        <p:nvSpPr>
          <p:cNvPr id="9" name="TextBox 8"/>
          <p:cNvSpPr txBox="1"/>
          <p:nvPr/>
        </p:nvSpPr>
        <p:spPr>
          <a:xfrm>
            <a:off x="2000252" y="1085852"/>
            <a:ext cx="5086351" cy="923330"/>
          </a:xfrm>
          <a:prstGeom prst="rect">
            <a:avLst/>
          </a:prstGeom>
          <a:noFill/>
        </p:spPr>
        <p:txBody>
          <a:bodyPr wrap="square" rtlCol="0">
            <a:spAutoFit/>
          </a:bodyPr>
          <a:lstStyle/>
          <a:p>
            <a:pPr algn="ctr" defTabSz="685766"/>
            <a:r>
              <a:rPr lang="en-US" sz="5400" dirty="0">
                <a:solidFill>
                  <a:prstClr val="black"/>
                </a:solidFill>
                <a:latin typeface="Comic Sans MS" pitchFamily="66" charset="0"/>
              </a:rPr>
              <a:t>outcome</a:t>
            </a:r>
          </a:p>
        </p:txBody>
      </p:sp>
      <p:sp>
        <p:nvSpPr>
          <p:cNvPr id="10" name="TextBox 9"/>
          <p:cNvSpPr txBox="1"/>
          <p:nvPr/>
        </p:nvSpPr>
        <p:spPr>
          <a:xfrm>
            <a:off x="1428751" y="4740820"/>
            <a:ext cx="6286500" cy="830997"/>
          </a:xfrm>
          <a:prstGeom prst="rect">
            <a:avLst/>
          </a:prstGeom>
          <a:noFill/>
        </p:spPr>
        <p:txBody>
          <a:bodyPr wrap="square" rtlCol="0">
            <a:spAutoFit/>
          </a:bodyPr>
          <a:lstStyle/>
          <a:p>
            <a:pPr algn="ctr" defTabSz="685766"/>
            <a:r>
              <a:rPr lang="en-US" sz="2400" dirty="0">
                <a:solidFill>
                  <a:prstClr val="black"/>
                </a:solidFill>
                <a:latin typeface="Comic Sans MS" pitchFamily="66" charset="0"/>
              </a:rPr>
              <a:t>a possible result of a probability experiment</a:t>
            </a:r>
          </a:p>
        </p:txBody>
      </p:sp>
    </p:spTree>
    <p:extLst>
      <p:ext uri="{BB962C8B-B14F-4D97-AF65-F5344CB8AC3E}">
        <p14:creationId xmlns:p14="http://schemas.microsoft.com/office/powerpoint/2010/main" val="267238949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446550"/>
          </a:xfrm>
          <a:prstGeom prst="rect">
            <a:avLst/>
          </a:prstGeom>
          <a:noFill/>
        </p:spPr>
        <p:txBody>
          <a:bodyPr wrap="square" rtlCol="0">
            <a:spAutoFit/>
          </a:bodyPr>
          <a:lstStyle/>
          <a:p>
            <a:pPr algn="ctr"/>
            <a:r>
              <a:rPr lang="en-US" sz="8800" dirty="0">
                <a:latin typeface="Comic Sans MS" pitchFamily="66" charset="0"/>
              </a:rPr>
              <a:t>outlier</a:t>
            </a:r>
          </a:p>
        </p:txBody>
      </p:sp>
      <p:sp>
        <p:nvSpPr>
          <p:cNvPr id="10" name="TextBox 9"/>
          <p:cNvSpPr txBox="1"/>
          <p:nvPr/>
        </p:nvSpPr>
        <p:spPr>
          <a:xfrm>
            <a:off x="338797" y="4910795"/>
            <a:ext cx="8382000" cy="1754326"/>
          </a:xfrm>
          <a:prstGeom prst="rect">
            <a:avLst/>
          </a:prstGeom>
          <a:noFill/>
        </p:spPr>
        <p:txBody>
          <a:bodyPr wrap="square" rtlCol="0">
            <a:spAutoFit/>
          </a:bodyPr>
          <a:lstStyle/>
          <a:p>
            <a:pPr algn="ctr"/>
            <a:r>
              <a:rPr lang="en-US" sz="3600" dirty="0">
                <a:latin typeface="Comic Sans MS" pitchFamily="66" charset="0"/>
              </a:rPr>
              <a:t>a value that is much smaller or larger than most other values in a set of data</a:t>
            </a:r>
          </a:p>
        </p:txBody>
      </p:sp>
      <p:sp>
        <p:nvSpPr>
          <p:cNvPr id="13" name="TextBox 12"/>
          <p:cNvSpPr txBox="1"/>
          <p:nvPr/>
        </p:nvSpPr>
        <p:spPr>
          <a:xfrm>
            <a:off x="338801" y="1407859"/>
            <a:ext cx="8500403" cy="3477875"/>
          </a:xfrm>
          <a:prstGeom prst="rect">
            <a:avLst/>
          </a:prstGeom>
          <a:noFill/>
        </p:spPr>
        <p:txBody>
          <a:bodyPr wrap="square" rtlCol="0">
            <a:spAutoFit/>
          </a:bodyPr>
          <a:lstStyle/>
          <a:p>
            <a:r>
              <a:rPr lang="en-US" sz="4000" dirty="0">
                <a:latin typeface="Comic Sans MS" pitchFamily="66" charset="0"/>
              </a:rPr>
              <a:t>Set of data:</a:t>
            </a:r>
          </a:p>
          <a:p>
            <a:r>
              <a:rPr lang="en-US" sz="3200" dirty="0">
                <a:latin typeface="Comic Sans MS" pitchFamily="66" charset="0"/>
              </a:rPr>
              <a:t>{12, 12, 13, 13, 13, 13, 13, 13, 14, 14, 24}</a:t>
            </a:r>
          </a:p>
          <a:p>
            <a:endParaRPr lang="en-US" sz="3200" dirty="0">
              <a:latin typeface="Comic Sans MS" pitchFamily="66" charset="0"/>
            </a:endParaRPr>
          </a:p>
          <a:p>
            <a:endParaRPr lang="en-US" sz="4000" dirty="0">
              <a:latin typeface="Comic Sans MS" pitchFamily="66" charset="0"/>
            </a:endParaRPr>
          </a:p>
          <a:p>
            <a:endParaRPr lang="en-US" sz="4000" dirty="0">
              <a:latin typeface="Comic Sans MS" pitchFamily="66" charset="0"/>
            </a:endParaRPr>
          </a:p>
          <a:p>
            <a:r>
              <a:rPr lang="en-US" sz="3600" dirty="0">
                <a:latin typeface="Comic Sans MS" pitchFamily="66" charset="0"/>
              </a:rPr>
              <a:t>The outlier is 24</a:t>
            </a:r>
          </a:p>
        </p:txBody>
      </p:sp>
      <p:pic>
        <p:nvPicPr>
          <p:cNvPr id="4098" name="Picture 2" descr="Image result for outlier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2" y="2865369"/>
            <a:ext cx="6086475" cy="1238251"/>
          </a:xfrm>
          <a:prstGeom prst="rect">
            <a:avLst/>
          </a:prstGeom>
          <a:noFill/>
          <a:extLst>
            <a:ext uri="{909E8E84-426E-40dd-AFC4-6F175D3DCCD1}">
              <a14:hiddenFill xmlns="" xmlns:a14="http://schemas.microsoft.com/office/drawing/2010/main">
                <a:solidFill>
                  <a:srgbClr val="FFFFFF"/>
                </a:solidFill>
              </a14:hiddenFill>
            </a:ext>
          </a:extLst>
        </p:spPr>
      </p:pic>
      <p:sp>
        <p:nvSpPr>
          <p:cNvPr id="7" name="Oval 6"/>
          <p:cNvSpPr/>
          <p:nvPr/>
        </p:nvSpPr>
        <p:spPr>
          <a:xfrm>
            <a:off x="6400805" y="3137096"/>
            <a:ext cx="522849" cy="763872"/>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085320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801" y="228600"/>
            <a:ext cx="8500403" cy="923330"/>
          </a:xfrm>
          <a:prstGeom prst="rect">
            <a:avLst/>
          </a:prstGeom>
          <a:noFill/>
        </p:spPr>
        <p:txBody>
          <a:bodyPr wrap="square" rtlCol="0">
            <a:spAutoFit/>
          </a:bodyPr>
          <a:lstStyle/>
          <a:p>
            <a:pPr algn="ctr"/>
            <a:r>
              <a:rPr lang="en-US" sz="5400" dirty="0">
                <a:latin typeface="Comic Sans MS" pitchFamily="66" charset="0"/>
              </a:rPr>
              <a:t>Part-to-Part Ratio</a:t>
            </a:r>
          </a:p>
        </p:txBody>
      </p:sp>
      <p:sp>
        <p:nvSpPr>
          <p:cNvPr id="10" name="TextBox 9"/>
          <p:cNvSpPr txBox="1"/>
          <p:nvPr/>
        </p:nvSpPr>
        <p:spPr>
          <a:xfrm>
            <a:off x="338797" y="4876803"/>
            <a:ext cx="8382000" cy="1200329"/>
          </a:xfrm>
          <a:prstGeom prst="rect">
            <a:avLst/>
          </a:prstGeom>
          <a:noFill/>
        </p:spPr>
        <p:txBody>
          <a:bodyPr wrap="square" rtlCol="0">
            <a:spAutoFit/>
          </a:bodyPr>
          <a:lstStyle/>
          <a:p>
            <a:pPr algn="ctr"/>
            <a:r>
              <a:rPr lang="en-US" sz="3600" dirty="0">
                <a:latin typeface="Comic Sans MS" pitchFamily="66" charset="0"/>
              </a:rPr>
              <a:t>a comparison of two values where each is a part of the whole</a:t>
            </a:r>
          </a:p>
        </p:txBody>
      </p:sp>
      <p:pic>
        <p:nvPicPr>
          <p:cNvPr id="5122" name="Picture 2" descr="Image result for part-to-part rat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912" y="1151935"/>
            <a:ext cx="4683711" cy="3516455"/>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ular Callout 1"/>
          <p:cNvSpPr/>
          <p:nvPr/>
        </p:nvSpPr>
        <p:spPr>
          <a:xfrm>
            <a:off x="5655226" y="1163677"/>
            <a:ext cx="2897945" cy="1237957"/>
          </a:xfrm>
          <a:prstGeom prst="wedgeRectCallout">
            <a:avLst>
              <a:gd name="adj1" fmla="val -77630"/>
              <a:gd name="adj2" fmla="val 123864"/>
            </a:avLst>
          </a:prstGeom>
          <a:noFill/>
          <a:ln w="28575">
            <a:solidFill>
              <a:schemeClr val="tx1"/>
            </a:solidFill>
          </a:ln>
        </p:spPr>
        <p:style>
          <a:lnRef idx="1">
            <a:schemeClr val="dk1"/>
          </a:lnRef>
          <a:fillRef idx="3">
            <a:schemeClr val="dk1"/>
          </a:fillRef>
          <a:effectRef idx="2">
            <a:schemeClr val="dk1"/>
          </a:effectRef>
          <a:fontRef idx="minor">
            <a:schemeClr val="lt1"/>
          </a:fontRef>
        </p:style>
        <p:txBody>
          <a:bodyPr rtlCol="0" anchor="ctr"/>
          <a:lstStyle/>
          <a:p>
            <a:pPr algn="ctr"/>
            <a:r>
              <a:rPr lang="en-US" sz="2400" dirty="0">
                <a:solidFill>
                  <a:schemeClr val="tx1"/>
                </a:solidFill>
                <a:latin typeface="Comic Sans MS" panose="030F0702030302020204" pitchFamily="66" charset="0"/>
              </a:rPr>
              <a:t>Can also be written 2/3 or 2:3</a:t>
            </a:r>
          </a:p>
        </p:txBody>
      </p:sp>
      <p:sp>
        <p:nvSpPr>
          <p:cNvPr id="11" name="Rectangular Callout 10"/>
          <p:cNvSpPr/>
          <p:nvPr/>
        </p:nvSpPr>
        <p:spPr>
          <a:xfrm>
            <a:off x="5655225" y="3430432"/>
            <a:ext cx="2897945" cy="1237957"/>
          </a:xfrm>
          <a:prstGeom prst="wedgeRectCallout">
            <a:avLst>
              <a:gd name="adj1" fmla="val -85882"/>
              <a:gd name="adj2" fmla="val 2273"/>
            </a:avLst>
          </a:prstGeom>
          <a:noFill/>
          <a:ln w="28575">
            <a:solidFill>
              <a:schemeClr val="tx1"/>
            </a:solidFill>
          </a:ln>
        </p:spPr>
        <p:style>
          <a:lnRef idx="1">
            <a:schemeClr val="dk1"/>
          </a:lnRef>
          <a:fillRef idx="3">
            <a:schemeClr val="dk1"/>
          </a:fillRef>
          <a:effectRef idx="2">
            <a:schemeClr val="dk1"/>
          </a:effectRef>
          <a:fontRef idx="minor">
            <a:schemeClr val="lt1"/>
          </a:fontRef>
        </p:style>
        <p:txBody>
          <a:bodyPr rtlCol="0" anchor="ctr"/>
          <a:lstStyle/>
          <a:p>
            <a:pPr algn="ctr"/>
            <a:r>
              <a:rPr lang="en-US" sz="2400" dirty="0">
                <a:solidFill>
                  <a:schemeClr val="tx1"/>
                </a:solidFill>
                <a:latin typeface="Comic Sans MS" panose="030F0702030302020204" pitchFamily="66" charset="0"/>
              </a:rPr>
              <a:t>Can also be written 3/2 or 3:2</a:t>
            </a:r>
          </a:p>
        </p:txBody>
      </p:sp>
    </p:spTree>
    <p:extLst>
      <p:ext uri="{BB962C8B-B14F-4D97-AF65-F5344CB8AC3E}">
        <p14:creationId xmlns:p14="http://schemas.microsoft.com/office/powerpoint/2010/main" val="43971438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part-to-part rat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295" y="1167501"/>
            <a:ext cx="4801772" cy="3605093"/>
          </a:xfrm>
          <a:prstGeom prst="rect">
            <a:avLst/>
          </a:prstGeom>
          <a:noFill/>
          <a:extLst>
            <a:ext uri="{909E8E84-426E-40dd-AFC4-6F175D3DCCD1}">
              <a14:hiddenFill xmlns="" xmlns:a14="http://schemas.microsoft.com/office/drawing/2010/main">
                <a:solidFill>
                  <a:srgbClr val="FFFFFF"/>
                </a:solidFill>
              </a14:hiddenFill>
            </a:ext>
          </a:extLst>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801" y="228600"/>
            <a:ext cx="8500403" cy="923330"/>
          </a:xfrm>
          <a:prstGeom prst="rect">
            <a:avLst/>
          </a:prstGeom>
          <a:noFill/>
        </p:spPr>
        <p:txBody>
          <a:bodyPr wrap="square" rtlCol="0">
            <a:spAutoFit/>
          </a:bodyPr>
          <a:lstStyle/>
          <a:p>
            <a:pPr algn="ctr"/>
            <a:r>
              <a:rPr lang="en-US" sz="5400" dirty="0">
                <a:latin typeface="Comic Sans MS" pitchFamily="66" charset="0"/>
              </a:rPr>
              <a:t>Part-to-Whole Ratio</a:t>
            </a:r>
          </a:p>
        </p:txBody>
      </p:sp>
      <p:sp>
        <p:nvSpPr>
          <p:cNvPr id="10" name="TextBox 9"/>
          <p:cNvSpPr txBox="1"/>
          <p:nvPr/>
        </p:nvSpPr>
        <p:spPr>
          <a:xfrm>
            <a:off x="338797" y="4876800"/>
            <a:ext cx="8382000" cy="1754326"/>
          </a:xfrm>
          <a:prstGeom prst="rect">
            <a:avLst/>
          </a:prstGeom>
          <a:noFill/>
        </p:spPr>
        <p:txBody>
          <a:bodyPr wrap="square" rtlCol="0">
            <a:spAutoFit/>
          </a:bodyPr>
          <a:lstStyle/>
          <a:p>
            <a:pPr algn="ctr"/>
            <a:r>
              <a:rPr lang="en-US" sz="3600" dirty="0">
                <a:latin typeface="Comic Sans MS" pitchFamily="66" charset="0"/>
              </a:rPr>
              <a:t>a comparison of two values where one is a part of the whole and the other is the whole.</a:t>
            </a:r>
          </a:p>
        </p:txBody>
      </p:sp>
      <p:sp>
        <p:nvSpPr>
          <p:cNvPr id="7" name="Rectangular Callout 6"/>
          <p:cNvSpPr/>
          <p:nvPr/>
        </p:nvSpPr>
        <p:spPr>
          <a:xfrm>
            <a:off x="5655226" y="1163677"/>
            <a:ext cx="2897945" cy="1237957"/>
          </a:xfrm>
          <a:prstGeom prst="wedgeRectCallout">
            <a:avLst>
              <a:gd name="adj1" fmla="val -69378"/>
              <a:gd name="adj2" fmla="val 125000"/>
            </a:avLst>
          </a:prstGeom>
          <a:noFill/>
          <a:ln w="28575">
            <a:solidFill>
              <a:schemeClr val="tx1"/>
            </a:solidFill>
          </a:ln>
        </p:spPr>
        <p:style>
          <a:lnRef idx="1">
            <a:schemeClr val="dk1"/>
          </a:lnRef>
          <a:fillRef idx="3">
            <a:schemeClr val="dk1"/>
          </a:fillRef>
          <a:effectRef idx="2">
            <a:schemeClr val="dk1"/>
          </a:effectRef>
          <a:fontRef idx="minor">
            <a:schemeClr val="lt1"/>
          </a:fontRef>
        </p:style>
        <p:txBody>
          <a:bodyPr rtlCol="0" anchor="ctr"/>
          <a:lstStyle/>
          <a:p>
            <a:pPr algn="ctr"/>
            <a:r>
              <a:rPr lang="en-US" sz="2400" dirty="0">
                <a:solidFill>
                  <a:schemeClr val="tx1"/>
                </a:solidFill>
                <a:latin typeface="Comic Sans MS" panose="030F0702030302020204" pitchFamily="66" charset="0"/>
              </a:rPr>
              <a:t>Can also be written 3/8 or 3:8</a:t>
            </a:r>
          </a:p>
        </p:txBody>
      </p:sp>
      <p:sp>
        <p:nvSpPr>
          <p:cNvPr id="11" name="Rectangular Callout 10"/>
          <p:cNvSpPr/>
          <p:nvPr/>
        </p:nvSpPr>
        <p:spPr>
          <a:xfrm>
            <a:off x="5655225" y="3430432"/>
            <a:ext cx="2897945" cy="1237957"/>
          </a:xfrm>
          <a:prstGeom prst="wedgeRectCallout">
            <a:avLst>
              <a:gd name="adj1" fmla="val -68406"/>
              <a:gd name="adj2" fmla="val 10228"/>
            </a:avLst>
          </a:prstGeom>
          <a:noFill/>
          <a:ln w="28575">
            <a:solidFill>
              <a:schemeClr val="tx1"/>
            </a:solidFill>
          </a:ln>
        </p:spPr>
        <p:style>
          <a:lnRef idx="1">
            <a:schemeClr val="dk1"/>
          </a:lnRef>
          <a:fillRef idx="3">
            <a:schemeClr val="dk1"/>
          </a:fillRef>
          <a:effectRef idx="2">
            <a:schemeClr val="dk1"/>
          </a:effectRef>
          <a:fontRef idx="minor">
            <a:schemeClr val="lt1"/>
          </a:fontRef>
        </p:style>
        <p:txBody>
          <a:bodyPr rtlCol="0" anchor="ctr"/>
          <a:lstStyle/>
          <a:p>
            <a:pPr algn="ctr"/>
            <a:r>
              <a:rPr lang="en-US" sz="2400" dirty="0">
                <a:solidFill>
                  <a:schemeClr val="tx1"/>
                </a:solidFill>
                <a:latin typeface="Comic Sans MS" panose="030F0702030302020204" pitchFamily="66" charset="0"/>
              </a:rPr>
              <a:t>Can also be written 5/8 or 5:8</a:t>
            </a:r>
          </a:p>
        </p:txBody>
      </p:sp>
    </p:spTree>
    <p:extLst>
      <p:ext uri="{BB962C8B-B14F-4D97-AF65-F5344CB8AC3E}">
        <p14:creationId xmlns:p14="http://schemas.microsoft.com/office/powerpoint/2010/main" val="283999571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304800" y="381004"/>
            <a:ext cx="8534400" cy="1323439"/>
          </a:xfrm>
          <a:prstGeom prst="rect">
            <a:avLst/>
          </a:prstGeom>
          <a:noFill/>
        </p:spPr>
        <p:txBody>
          <a:bodyPr wrap="square" rtlCol="0">
            <a:spAutoFit/>
          </a:bodyPr>
          <a:lstStyle/>
          <a:p>
            <a:pPr algn="ctr"/>
            <a:r>
              <a:rPr lang="en-US" sz="8000" dirty="0">
                <a:latin typeface="Comic Sans MS" pitchFamily="66" charset="0"/>
              </a:rPr>
              <a:t>plane figures </a:t>
            </a:r>
            <a:r>
              <a:rPr lang="en-US" sz="6000" dirty="0">
                <a:latin typeface="Comic Sans MS" pitchFamily="66" charset="0"/>
              </a:rPr>
              <a:t>(2-D)</a:t>
            </a:r>
          </a:p>
        </p:txBody>
      </p:sp>
      <p:sp>
        <p:nvSpPr>
          <p:cNvPr id="10" name="TextBox 9"/>
          <p:cNvSpPr txBox="1"/>
          <p:nvPr/>
        </p:nvSpPr>
        <p:spPr>
          <a:xfrm>
            <a:off x="381000" y="4846638"/>
            <a:ext cx="8382000" cy="2431435"/>
          </a:xfrm>
          <a:prstGeom prst="rect">
            <a:avLst/>
          </a:prstGeom>
          <a:noFill/>
        </p:spPr>
        <p:txBody>
          <a:bodyPr wrap="square" rtlCol="0">
            <a:spAutoFit/>
          </a:bodyPr>
          <a:lstStyle/>
          <a:p>
            <a:pPr algn="ctr"/>
            <a:r>
              <a:rPr lang="en-US" sz="2800" dirty="0">
                <a:latin typeface="Comic Sans MS" pitchFamily="66" charset="0"/>
              </a:rPr>
              <a:t>any 2-dimensional shape that lays in a single plane</a:t>
            </a:r>
          </a:p>
          <a:p>
            <a:pPr algn="ctr"/>
            <a:r>
              <a:rPr lang="en-US" sz="2800" dirty="0">
                <a:latin typeface="Comic Sans MS" pitchFamily="66" charset="0"/>
              </a:rPr>
              <a:t>a flat surface extending infinitely in all directions </a:t>
            </a:r>
          </a:p>
          <a:p>
            <a:pPr algn="ctr"/>
            <a:endParaRPr lang="en-US" sz="4000" dirty="0">
              <a:latin typeface="Comic Sans MS" pitchFamily="66" charset="0"/>
            </a:endParaRPr>
          </a:p>
        </p:txBody>
      </p:sp>
      <p:sp>
        <p:nvSpPr>
          <p:cNvPr id="6" name="Oval 5"/>
          <p:cNvSpPr/>
          <p:nvPr/>
        </p:nvSpPr>
        <p:spPr>
          <a:xfrm>
            <a:off x="541635" y="2037811"/>
            <a:ext cx="1828800" cy="18288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4584427" y="1533955"/>
            <a:ext cx="1371600" cy="13716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p:cNvSpPr/>
          <p:nvPr/>
        </p:nvSpPr>
        <p:spPr>
          <a:xfrm>
            <a:off x="6553200" y="2438400"/>
            <a:ext cx="1828800" cy="1828800"/>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plane.png"/>
          <p:cNvPicPr>
            <a:picLocks noChangeAspect="1"/>
          </p:cNvPicPr>
          <p:nvPr/>
        </p:nvPicPr>
        <p:blipFill>
          <a:blip r:embed="rId3">
            <a:biLevel thresh="75000"/>
            <a:extLst>
              <a:ext uri="{28A0092B-C50C-407E-A947-70E740481C1C}">
                <a14:useLocalDpi xmlns:a14="http://schemas.microsoft.com/office/drawing/2010/main" val="0"/>
              </a:ext>
            </a:extLst>
          </a:blip>
          <a:stretch>
            <a:fillRect/>
          </a:stretch>
        </p:blipFill>
        <p:spPr>
          <a:xfrm>
            <a:off x="2473668" y="2985878"/>
            <a:ext cx="3333751" cy="1781175"/>
          </a:xfrm>
          <a:prstGeom prst="rect">
            <a:avLst/>
          </a:prstGeom>
        </p:spPr>
      </p:pic>
    </p:spTree>
    <p:extLst>
      <p:ext uri="{BB962C8B-B14F-4D97-AF65-F5344CB8AC3E}">
        <p14:creationId xmlns:p14="http://schemas.microsoft.com/office/powerpoint/2010/main" val="5884909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8306" y="692481"/>
            <a:ext cx="7819652" cy="1107996"/>
          </a:xfrm>
          <a:prstGeom prst="rect">
            <a:avLst/>
          </a:prstGeom>
        </p:spPr>
        <p:txBody>
          <a:bodyPr wrap="square">
            <a:spAutoFit/>
          </a:bodyPr>
          <a:lstStyle/>
          <a:p>
            <a:pPr algn="ctr"/>
            <a:r>
              <a:rPr lang="en-US" sz="6600" dirty="0">
                <a:latin typeface="Comic Sans MS" panose="030F0702030302020204" pitchFamily="66" charset="0"/>
              </a:rPr>
              <a:t>positive association </a:t>
            </a:r>
          </a:p>
        </p:txBody>
      </p:sp>
      <p:sp>
        <p:nvSpPr>
          <p:cNvPr id="3" name="Rectangle 2"/>
          <p:cNvSpPr/>
          <p:nvPr/>
        </p:nvSpPr>
        <p:spPr>
          <a:xfrm>
            <a:off x="478301" y="4904215"/>
            <a:ext cx="8219661" cy="1338828"/>
          </a:xfrm>
          <a:prstGeom prst="rect">
            <a:avLst/>
          </a:prstGeom>
          <a:ln>
            <a:solidFill>
              <a:schemeClr val="tx1"/>
            </a:solidFill>
          </a:ln>
        </p:spPr>
        <p:txBody>
          <a:bodyPr wrap="square">
            <a:spAutoFit/>
          </a:bodyPr>
          <a:lstStyle/>
          <a:p>
            <a:r>
              <a:rPr lang="en-US" sz="2700" dirty="0">
                <a:solidFill>
                  <a:srgbClr val="222222"/>
                </a:solidFill>
                <a:latin typeface="Comic Sans MS" panose="030F0702030302020204" pitchFamily="66" charset="0"/>
              </a:rPr>
              <a:t>two variables have a </a:t>
            </a:r>
            <a:r>
              <a:rPr lang="en-US" sz="2700" b="1" dirty="0">
                <a:solidFill>
                  <a:srgbClr val="222222"/>
                </a:solidFill>
                <a:latin typeface="Comic Sans MS" panose="030F0702030302020204" pitchFamily="66" charset="0"/>
              </a:rPr>
              <a:t>positive association</a:t>
            </a:r>
            <a:r>
              <a:rPr lang="en-US" sz="2700" dirty="0">
                <a:solidFill>
                  <a:srgbClr val="222222"/>
                </a:solidFill>
                <a:latin typeface="Comic Sans MS" panose="030F0702030302020204" pitchFamily="66" charset="0"/>
              </a:rPr>
              <a:t> when the values of one variable tend to increase as the values of the other variable increase</a:t>
            </a:r>
            <a:endParaRPr lang="en-US" sz="2700"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2893139" y="1978706"/>
            <a:ext cx="3020737" cy="2578307"/>
          </a:xfrm>
          <a:prstGeom prst="rect">
            <a:avLst/>
          </a:prstGeom>
        </p:spPr>
      </p:pic>
    </p:spTree>
    <p:extLst>
      <p:ext uri="{BB962C8B-B14F-4D97-AF65-F5344CB8AC3E}">
        <p14:creationId xmlns:p14="http://schemas.microsoft.com/office/powerpoint/2010/main" val="79129908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75388"/>
            <a:ext cx="8534400" cy="127781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4"/>
            <a:ext cx="8534400" cy="1323439"/>
          </a:xfrm>
          <a:prstGeom prst="rect">
            <a:avLst/>
          </a:prstGeom>
          <a:noFill/>
        </p:spPr>
        <p:txBody>
          <a:bodyPr wrap="square" rtlCol="0">
            <a:spAutoFit/>
          </a:bodyPr>
          <a:lstStyle/>
          <a:p>
            <a:pPr algn="ctr"/>
            <a:r>
              <a:rPr lang="en-US" sz="8000" dirty="0">
                <a:latin typeface="Comic Sans MS" pitchFamily="66" charset="0"/>
              </a:rPr>
              <a:t>positive numbers</a:t>
            </a:r>
          </a:p>
        </p:txBody>
      </p:sp>
      <p:sp>
        <p:nvSpPr>
          <p:cNvPr id="10" name="TextBox 9"/>
          <p:cNvSpPr txBox="1"/>
          <p:nvPr/>
        </p:nvSpPr>
        <p:spPr>
          <a:xfrm>
            <a:off x="381000" y="5530949"/>
            <a:ext cx="8382000" cy="677108"/>
          </a:xfrm>
          <a:prstGeom prst="rect">
            <a:avLst/>
          </a:prstGeom>
          <a:noFill/>
        </p:spPr>
        <p:txBody>
          <a:bodyPr wrap="square" rtlCol="0">
            <a:spAutoFit/>
          </a:bodyPr>
          <a:lstStyle/>
          <a:p>
            <a:pPr algn="ctr"/>
            <a:r>
              <a:rPr lang="en-US" sz="3800" dirty="0">
                <a:latin typeface="Comic Sans MS" pitchFamily="66" charset="0"/>
              </a:rPr>
              <a:t>numbers that are greater than zero</a:t>
            </a:r>
          </a:p>
        </p:txBody>
      </p:sp>
      <p:grpSp>
        <p:nvGrpSpPr>
          <p:cNvPr id="17" name="Group 16"/>
          <p:cNvGrpSpPr/>
          <p:nvPr/>
        </p:nvGrpSpPr>
        <p:grpSpPr>
          <a:xfrm>
            <a:off x="284124" y="2579137"/>
            <a:ext cx="8719199" cy="1488773"/>
            <a:chOff x="284122" y="2579135"/>
            <a:chExt cx="8719198" cy="1488773"/>
          </a:xfrm>
        </p:grpSpPr>
        <p:pic>
          <p:nvPicPr>
            <p:cNvPr id="12" name="Picture 2"/>
            <p:cNvPicPr>
              <a:picLocks noChangeAspect="1" noChangeArrowheads="1"/>
            </p:cNvPicPr>
            <p:nvPr/>
          </p:nvPicPr>
          <p:blipFill>
            <a:blip r:embed="rId3" cstate="print">
              <a:clrChange>
                <a:clrFrom>
                  <a:srgbClr val="FFFFFF"/>
                </a:clrFrom>
                <a:clrTo>
                  <a:srgbClr val="FFFFFF">
                    <a:alpha val="0"/>
                  </a:srgbClr>
                </a:clrTo>
              </a:clrChange>
              <a:grayscl/>
            </a:blip>
            <a:srcRect/>
            <a:stretch>
              <a:fillRect/>
            </a:stretch>
          </p:blipFill>
          <p:spPr bwMode="auto">
            <a:xfrm>
              <a:off x="284122" y="2787748"/>
              <a:ext cx="8679766" cy="1280160"/>
            </a:xfrm>
            <a:prstGeom prst="rect">
              <a:avLst/>
            </a:prstGeom>
            <a:noFill/>
            <a:ln w="9525">
              <a:noFill/>
              <a:miter lim="800000"/>
              <a:headEnd/>
              <a:tailEnd/>
            </a:ln>
          </p:spPr>
        </p:pic>
        <p:grpSp>
          <p:nvGrpSpPr>
            <p:cNvPr id="14" name="Group 13"/>
            <p:cNvGrpSpPr/>
            <p:nvPr/>
          </p:nvGrpSpPr>
          <p:grpSpPr>
            <a:xfrm flipH="1">
              <a:off x="4633201" y="2579135"/>
              <a:ext cx="4370119" cy="1187535"/>
              <a:chOff x="166256" y="2565067"/>
              <a:chExt cx="4370119" cy="1187535"/>
            </a:xfrm>
          </p:grpSpPr>
          <p:cxnSp>
            <p:nvCxnSpPr>
              <p:cNvPr id="15" name="Straight Connector 14"/>
              <p:cNvCxnSpPr/>
              <p:nvPr/>
            </p:nvCxnSpPr>
            <p:spPr>
              <a:xfrm rot="16200000" flipH="1">
                <a:off x="3942606" y="3158834"/>
                <a:ext cx="1187535" cy="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0800000">
                <a:off x="166256" y="2576946"/>
                <a:ext cx="4370119" cy="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23385422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4"/>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sz="1351">
              <a:solidFill>
                <a:prstClr val="white"/>
              </a:solidFill>
              <a:latin typeface="Calibri" panose="020F0502020204030204"/>
            </a:endParaRPr>
          </a:p>
        </p:txBody>
      </p:sp>
      <p:sp>
        <p:nvSpPr>
          <p:cNvPr id="9" name="TextBox 8"/>
          <p:cNvSpPr txBox="1"/>
          <p:nvPr/>
        </p:nvSpPr>
        <p:spPr>
          <a:xfrm>
            <a:off x="2000252" y="1085852"/>
            <a:ext cx="5086351" cy="923330"/>
          </a:xfrm>
          <a:prstGeom prst="rect">
            <a:avLst/>
          </a:prstGeom>
          <a:noFill/>
        </p:spPr>
        <p:txBody>
          <a:bodyPr wrap="square" rtlCol="0">
            <a:spAutoFit/>
          </a:bodyPr>
          <a:lstStyle/>
          <a:p>
            <a:pPr algn="ctr" defTabSz="685766"/>
            <a:r>
              <a:rPr lang="en-US" sz="5400" dirty="0">
                <a:solidFill>
                  <a:prstClr val="black"/>
                </a:solidFill>
                <a:latin typeface="Comic Sans MS" pitchFamily="66" charset="0"/>
              </a:rPr>
              <a:t>probability</a:t>
            </a:r>
          </a:p>
        </p:txBody>
      </p:sp>
      <p:sp>
        <p:nvSpPr>
          <p:cNvPr id="10" name="TextBox 9"/>
          <p:cNvSpPr txBox="1"/>
          <p:nvPr/>
        </p:nvSpPr>
        <p:spPr>
          <a:xfrm>
            <a:off x="1428751" y="4740819"/>
            <a:ext cx="6286500" cy="923330"/>
          </a:xfrm>
          <a:prstGeom prst="rect">
            <a:avLst/>
          </a:prstGeom>
          <a:noFill/>
        </p:spPr>
        <p:txBody>
          <a:bodyPr wrap="square" rtlCol="0">
            <a:spAutoFit/>
          </a:bodyPr>
          <a:lstStyle/>
          <a:p>
            <a:pPr algn="ctr" defTabSz="685766"/>
            <a:r>
              <a:rPr lang="en-US" dirty="0">
                <a:solidFill>
                  <a:prstClr val="black"/>
                </a:solidFill>
                <a:latin typeface="Comic Sans MS" panose="030F0702030302020204" pitchFamily="66" charset="0"/>
              </a:rPr>
              <a:t>The likelihood of the occurrence of an event. The probability of event A is written P(A). Probabilities are always numbers between 0 and 1, inclusive.</a:t>
            </a:r>
          </a:p>
        </p:txBody>
      </p:sp>
      <mc:AlternateContent xmlns:mc="http://schemas.openxmlformats.org/markup-compatibility/2006">
        <mc:Choice xmlns:a14="http://schemas.microsoft.com/office/drawing/2010/main" Requires="a14">
          <p:sp>
            <p:nvSpPr>
              <p:cNvPr id="2" name="TextBox 1"/>
              <p:cNvSpPr txBox="1"/>
              <p:nvPr/>
            </p:nvSpPr>
            <p:spPr>
              <a:xfrm>
                <a:off x="2000252" y="3043474"/>
                <a:ext cx="6121583" cy="598947"/>
              </a:xfrm>
              <a:prstGeom prst="rect">
                <a:avLst/>
              </a:prstGeom>
              <a:noFill/>
            </p:spPr>
            <p:txBody>
              <a:bodyPr wrap="square" rtlCol="0">
                <a:spAutoFit/>
              </a:bodyPr>
              <a:lstStyle/>
              <a:p>
                <a:pPr defTabSz="685766"/>
                <a:r>
                  <a:rPr lang="en-US" sz="2100" dirty="0">
                    <a:solidFill>
                      <a:prstClr val="black"/>
                    </a:solidFill>
                    <a:latin typeface="Cambria Math" panose="02040503050406030204" pitchFamily="18" charset="0"/>
                    <a:ea typeface="Cambria Math" panose="02040503050406030204" pitchFamily="18" charset="0"/>
                  </a:rPr>
                  <a:t>P(A) </a:t>
                </a:r>
                <a:r>
                  <a:rPr lang="en-US" sz="2100" dirty="0">
                    <a:solidFill>
                      <a:prstClr val="black"/>
                    </a:solidFill>
                    <a:latin typeface="Calibri" panose="020F0502020204030204"/>
                  </a:rPr>
                  <a:t>= </a:t>
                </a:r>
                <a14:m>
                  <m:oMath xmlns:m="http://schemas.openxmlformats.org/officeDocument/2006/math">
                    <m:f>
                      <m:fPr>
                        <m:ctrlPr>
                          <a:rPr lang="en-US" sz="2100" i="1">
                            <a:solidFill>
                              <a:prstClr val="black"/>
                            </a:solidFill>
                            <a:latin typeface="Cambria Math" panose="02040503050406030204" pitchFamily="18" charset="0"/>
                          </a:rPr>
                        </m:ctrlPr>
                      </m:fPr>
                      <m:num>
                        <m:r>
                          <a:rPr lang="en-US" sz="2100" i="1">
                            <a:solidFill>
                              <a:prstClr val="black"/>
                            </a:solidFill>
                            <a:latin typeface="Cambria Math" panose="02040503050406030204" pitchFamily="18" charset="0"/>
                          </a:rPr>
                          <m:t>𝑛𝑢𝑚𝑏𝑒𝑟</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𝑜𝑓</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𝑜𝑢𝑡𝑐𝑜𝑚𝑒𝑠</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𝑖𝑛</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𝑒𝑣𝑒𝑛𝑡</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𝐴</m:t>
                        </m:r>
                      </m:num>
                      <m:den>
                        <m:r>
                          <a:rPr lang="en-US" sz="2100" i="1">
                            <a:solidFill>
                              <a:prstClr val="black"/>
                            </a:solidFill>
                            <a:latin typeface="Cambria Math" panose="02040503050406030204" pitchFamily="18" charset="0"/>
                          </a:rPr>
                          <m:t>𝑛𝑢𝑚𝑏𝑒𝑟</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𝑜𝑓</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𝑜𝑢𝑡𝑐𝑜𝑚𝑒𝑠</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𝑖𝑛</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𝑡h𝑒</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𝑠𝑎𝑚𝑝𝑙𝑒</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𝑠𝑝𝑎𝑐𝑒</m:t>
                        </m:r>
                      </m:den>
                    </m:f>
                  </m:oMath>
                </a14:m>
                <a:endParaRPr lang="en-US" sz="2100" dirty="0">
                  <a:solidFill>
                    <a:prstClr val="black"/>
                  </a:solidFill>
                  <a:latin typeface="Calibri" panose="020F0502020204030204"/>
                </a:endParaRPr>
              </a:p>
            </p:txBody>
          </p:sp>
        </mc:Choice>
        <mc:Fallback>
          <p:sp>
            <p:nvSpPr>
              <p:cNvPr id="2" name="TextBox 1"/>
              <p:cNvSpPr txBox="1">
                <a:spLocks noRot="1" noChangeAspect="1" noMove="1" noResize="1" noEditPoints="1" noAdjustHandles="1" noChangeArrowheads="1" noChangeShapeType="1" noTextEdit="1"/>
              </p:cNvSpPr>
              <p:nvPr/>
            </p:nvSpPr>
            <p:spPr>
              <a:xfrm>
                <a:off x="2000252" y="3043474"/>
                <a:ext cx="6121583" cy="598947"/>
              </a:xfrm>
              <a:prstGeom prst="rect">
                <a:avLst/>
              </a:prstGeom>
              <a:blipFill>
                <a:blip r:embed="rId3"/>
                <a:stretch>
                  <a:fillRect l="-1195" b="-2020"/>
                </a:stretch>
              </a:blipFill>
            </p:spPr>
            <p:txBody>
              <a:bodyPr/>
              <a:lstStyle/>
              <a:p>
                <a:r>
                  <a:rPr lang="en-US">
                    <a:noFill/>
                  </a:rPr>
                  <a:t> </a:t>
                </a:r>
              </a:p>
            </p:txBody>
          </p:sp>
        </mc:Fallback>
      </mc:AlternateContent>
    </p:spTree>
    <p:extLst>
      <p:ext uri="{BB962C8B-B14F-4D97-AF65-F5344CB8AC3E}">
        <p14:creationId xmlns:p14="http://schemas.microsoft.com/office/powerpoint/2010/main" val="311157422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6046" y="1374085"/>
            <a:ext cx="7653131" cy="1107996"/>
          </a:xfrm>
          <a:prstGeom prst="rect">
            <a:avLst/>
          </a:prstGeom>
          <a:noFill/>
        </p:spPr>
        <p:txBody>
          <a:bodyPr wrap="square" rtlCol="0">
            <a:spAutoFit/>
          </a:bodyPr>
          <a:lstStyle/>
          <a:p>
            <a:pPr algn="ctr"/>
            <a:r>
              <a:rPr lang="en-US" sz="6600" dirty="0">
                <a:latin typeface="Comic Sans MS" panose="030F0702030302020204" pitchFamily="66" charset="0"/>
              </a:rPr>
              <a:t>procedural fluency</a:t>
            </a:r>
          </a:p>
        </p:txBody>
      </p:sp>
      <p:sp>
        <p:nvSpPr>
          <p:cNvPr id="2" name="Rectangle 1"/>
          <p:cNvSpPr/>
          <p:nvPr/>
        </p:nvSpPr>
        <p:spPr>
          <a:xfrm>
            <a:off x="646046" y="3768554"/>
            <a:ext cx="8110331" cy="1938992"/>
          </a:xfrm>
          <a:prstGeom prst="rect">
            <a:avLst/>
          </a:prstGeom>
        </p:spPr>
        <p:txBody>
          <a:bodyPr wrap="square">
            <a:spAutoFit/>
          </a:bodyPr>
          <a:lstStyle/>
          <a:p>
            <a:r>
              <a:rPr lang="en-US" sz="3000" dirty="0">
                <a:latin typeface="Comic Sans MS" panose="030F0702030302020204" pitchFamily="66" charset="0"/>
              </a:rPr>
              <a:t>refers to knowledge of procedures, knowledge of when and how to use them appropriately, and skill in performing them flexibly, accurately, and efficiently</a:t>
            </a:r>
          </a:p>
        </p:txBody>
      </p:sp>
    </p:spTree>
    <p:extLst>
      <p:ext uri="{BB962C8B-B14F-4D97-AF65-F5344CB8AC3E}">
        <p14:creationId xmlns:p14="http://schemas.microsoft.com/office/powerpoint/2010/main" val="78717194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1"/>
            <a:ext cx="8534400" cy="176854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pyramid</a:t>
            </a:r>
          </a:p>
        </p:txBody>
      </p:sp>
      <p:sp>
        <p:nvSpPr>
          <p:cNvPr id="10" name="TextBox 9"/>
          <p:cNvSpPr txBox="1"/>
          <p:nvPr/>
        </p:nvSpPr>
        <p:spPr>
          <a:xfrm>
            <a:off x="381000" y="4876802"/>
            <a:ext cx="8382000" cy="1738938"/>
          </a:xfrm>
          <a:prstGeom prst="rect">
            <a:avLst/>
          </a:prstGeom>
          <a:noFill/>
        </p:spPr>
        <p:txBody>
          <a:bodyPr wrap="square" rtlCol="0">
            <a:spAutoFit/>
          </a:bodyPr>
          <a:lstStyle/>
          <a:p>
            <a:pPr algn="ctr"/>
            <a:r>
              <a:rPr lang="en-US" sz="2800" dirty="0">
                <a:latin typeface="Comic Sans MS" pitchFamily="66" charset="0"/>
              </a:rPr>
              <a:t>a 3-dimensional figure whose base is a polygon and whose other faces are triangles that </a:t>
            </a:r>
          </a:p>
          <a:p>
            <a:pPr algn="ctr"/>
            <a:r>
              <a:rPr lang="en-US" sz="2800" dirty="0">
                <a:latin typeface="Comic Sans MS" pitchFamily="66" charset="0"/>
              </a:rPr>
              <a:t>share a common vertex</a:t>
            </a:r>
          </a:p>
          <a:p>
            <a:pPr algn="ctr"/>
            <a:r>
              <a:rPr lang="en-US" sz="2300" dirty="0">
                <a:latin typeface="Comic Sans MS" pitchFamily="66" charset="0"/>
              </a:rPr>
              <a:t>* A pyramid is named by its base.</a:t>
            </a:r>
          </a:p>
        </p:txBody>
      </p:sp>
      <p:pic>
        <p:nvPicPr>
          <p:cNvPr id="11" name="Picture 10" descr="food_pyramid.jpg"/>
          <p:cNvPicPr>
            <a:picLocks noChangeAspect="1"/>
          </p:cNvPicPr>
          <p:nvPr/>
        </p:nvPicPr>
        <p:blipFill>
          <a:blip r:embed="rId3" cstate="print">
            <a:grayscl/>
          </a:blip>
          <a:stretch>
            <a:fillRect/>
          </a:stretch>
        </p:blipFill>
        <p:spPr>
          <a:xfrm>
            <a:off x="7370067" y="1226708"/>
            <a:ext cx="1456945" cy="1262687"/>
          </a:xfrm>
          <a:prstGeom prst="rect">
            <a:avLst/>
          </a:prstGeom>
        </p:spPr>
      </p:pic>
      <p:pic>
        <p:nvPicPr>
          <p:cNvPr id="12" name="Picture 11" descr="cheops-pyramid-nap.jpg"/>
          <p:cNvPicPr>
            <a:picLocks noChangeAspect="1"/>
          </p:cNvPicPr>
          <p:nvPr/>
        </p:nvPicPr>
        <p:blipFill>
          <a:blip r:embed="rId4" cstate="print">
            <a:clrChange>
              <a:clrFrom>
                <a:srgbClr val="E2DEDB"/>
              </a:clrFrom>
              <a:clrTo>
                <a:srgbClr val="E2DEDB">
                  <a:alpha val="0"/>
                </a:srgbClr>
              </a:clrTo>
            </a:clrChange>
            <a:lum/>
          </a:blip>
          <a:stretch>
            <a:fillRect/>
          </a:stretch>
        </p:blipFill>
        <p:spPr>
          <a:xfrm>
            <a:off x="302962" y="1377677"/>
            <a:ext cx="1500891" cy="965627"/>
          </a:xfrm>
          <a:prstGeom prst="rect">
            <a:avLst/>
          </a:prstGeom>
        </p:spPr>
      </p:pic>
      <p:pic>
        <p:nvPicPr>
          <p:cNvPr id="13" name="Picture 12"/>
          <p:cNvPicPr>
            <a:picLocks noChangeAspect="1"/>
          </p:cNvPicPr>
          <p:nvPr/>
        </p:nvPicPr>
        <p:blipFill>
          <a:blip r:embed="rId5"/>
          <a:stretch>
            <a:fillRect/>
          </a:stretch>
        </p:blipFill>
        <p:spPr>
          <a:xfrm>
            <a:off x="1760799" y="2711288"/>
            <a:ext cx="5991353" cy="1951383"/>
          </a:xfrm>
          <a:prstGeom prst="rect">
            <a:avLst/>
          </a:prstGeom>
        </p:spPr>
      </p:pic>
    </p:spTree>
    <p:extLst>
      <p:ext uri="{BB962C8B-B14F-4D97-AF65-F5344CB8AC3E}">
        <p14:creationId xmlns:p14="http://schemas.microsoft.com/office/powerpoint/2010/main" val="3792076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9922" y="553167"/>
            <a:ext cx="9034846" cy="1107996"/>
          </a:xfrm>
          <a:prstGeom prst="rect">
            <a:avLst/>
          </a:prstGeom>
        </p:spPr>
        <p:txBody>
          <a:bodyPr wrap="none">
            <a:spAutoFit/>
          </a:bodyPr>
          <a:lstStyle/>
          <a:p>
            <a:r>
              <a:rPr lang="en-US" sz="6600" dirty="0">
                <a:latin typeface="Comic Sans MS" panose="030F0702030302020204" pitchFamily="66" charset="0"/>
              </a:rPr>
              <a:t>Pythagorean Theorem </a:t>
            </a:r>
          </a:p>
        </p:txBody>
      </p:sp>
      <p:sp>
        <p:nvSpPr>
          <p:cNvPr id="3" name="TextBox 2"/>
          <p:cNvSpPr txBox="1"/>
          <p:nvPr/>
        </p:nvSpPr>
        <p:spPr>
          <a:xfrm>
            <a:off x="556591" y="4868180"/>
            <a:ext cx="8001000" cy="1477328"/>
          </a:xfrm>
          <a:prstGeom prst="rect">
            <a:avLst/>
          </a:prstGeom>
          <a:noFill/>
          <a:ln>
            <a:solidFill>
              <a:schemeClr val="tx1"/>
            </a:solidFill>
          </a:ln>
        </p:spPr>
        <p:txBody>
          <a:bodyPr wrap="square" rtlCol="0">
            <a:spAutoFit/>
          </a:bodyPr>
          <a:lstStyle/>
          <a:p>
            <a:r>
              <a:rPr lang="en-US" sz="3000" dirty="0">
                <a:latin typeface="Comic Sans MS" panose="030F0702030302020204" pitchFamily="66" charset="0"/>
              </a:rPr>
              <a:t>in a right triangle, the square of a hypotenuse is equal to the sum of the squares of the other two sides</a:t>
            </a:r>
          </a:p>
        </p:txBody>
      </p:sp>
      <p:pic>
        <p:nvPicPr>
          <p:cNvPr id="5" name="Picture 4"/>
          <p:cNvPicPr>
            <a:picLocks noChangeAspect="1"/>
          </p:cNvPicPr>
          <p:nvPr/>
        </p:nvPicPr>
        <p:blipFill>
          <a:blip r:embed="rId3"/>
          <a:stretch>
            <a:fillRect/>
          </a:stretch>
        </p:blipFill>
        <p:spPr>
          <a:xfrm>
            <a:off x="3374850" y="2469019"/>
            <a:ext cx="2434083" cy="2194104"/>
          </a:xfrm>
          <a:prstGeom prst="rect">
            <a:avLst/>
          </a:prstGeom>
        </p:spPr>
      </p:pic>
      <p:sp>
        <p:nvSpPr>
          <p:cNvPr id="7" name="TextBox 6"/>
          <p:cNvSpPr txBox="1"/>
          <p:nvPr/>
        </p:nvSpPr>
        <p:spPr>
          <a:xfrm>
            <a:off x="417448" y="1839278"/>
            <a:ext cx="8348869" cy="584775"/>
          </a:xfrm>
          <a:prstGeom prst="rect">
            <a:avLst/>
          </a:prstGeom>
          <a:noFill/>
        </p:spPr>
        <p:txBody>
          <a:bodyPr wrap="square" rtlCol="0">
            <a:spAutoFit/>
          </a:bodyPr>
          <a:lstStyle/>
          <a:p>
            <a:pPr algn="ctr"/>
            <a:r>
              <a:rPr lang="en-US" sz="3200" dirty="0">
                <a:latin typeface="Comic Sans MS" panose="030F0702030302020204" pitchFamily="66" charset="0"/>
              </a:rPr>
              <a:t>a</a:t>
            </a:r>
            <a:r>
              <a:rPr lang="en-US" sz="3200" baseline="30000" dirty="0">
                <a:latin typeface="Comic Sans MS" panose="030F0702030302020204" pitchFamily="66" charset="0"/>
              </a:rPr>
              <a:t>2</a:t>
            </a:r>
            <a:r>
              <a:rPr lang="en-US" sz="3200" dirty="0">
                <a:latin typeface="Comic Sans MS" panose="030F0702030302020204" pitchFamily="66" charset="0"/>
              </a:rPr>
              <a:t> + b</a:t>
            </a:r>
            <a:r>
              <a:rPr lang="en-US" sz="3200" baseline="30000" dirty="0">
                <a:latin typeface="Comic Sans MS" panose="030F0702030302020204" pitchFamily="66" charset="0"/>
              </a:rPr>
              <a:t>2</a:t>
            </a:r>
            <a:r>
              <a:rPr lang="en-US" sz="3200" dirty="0">
                <a:latin typeface="Comic Sans MS" panose="030F0702030302020204" pitchFamily="66" charset="0"/>
              </a:rPr>
              <a:t> = c</a:t>
            </a:r>
            <a:r>
              <a:rPr lang="en-US" sz="3200" baseline="30000" dirty="0">
                <a:latin typeface="Comic Sans MS" panose="030F0702030302020204" pitchFamily="66" charset="0"/>
              </a:rPr>
              <a:t>2</a:t>
            </a:r>
          </a:p>
        </p:txBody>
      </p:sp>
    </p:spTree>
    <p:extLst>
      <p:ext uri="{BB962C8B-B14F-4D97-AF65-F5344CB8AC3E}">
        <p14:creationId xmlns:p14="http://schemas.microsoft.com/office/powerpoint/2010/main" val="249870062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5"/>
            <a:ext cx="6781800" cy="1323439"/>
          </a:xfrm>
          <a:prstGeom prst="rect">
            <a:avLst/>
          </a:prstGeom>
          <a:noFill/>
        </p:spPr>
        <p:txBody>
          <a:bodyPr wrap="square" rtlCol="0">
            <a:spAutoFit/>
          </a:bodyPr>
          <a:lstStyle/>
          <a:p>
            <a:pPr algn="ctr"/>
            <a:r>
              <a:rPr lang="en-US" sz="8000" dirty="0">
                <a:latin typeface="Comic Sans MS" pitchFamily="66" charset="0"/>
              </a:rPr>
              <a:t>quadrant</a:t>
            </a:r>
          </a:p>
        </p:txBody>
      </p:sp>
      <p:sp>
        <p:nvSpPr>
          <p:cNvPr id="10" name="TextBox 9"/>
          <p:cNvSpPr txBox="1"/>
          <p:nvPr/>
        </p:nvSpPr>
        <p:spPr>
          <a:xfrm>
            <a:off x="304800" y="4837838"/>
            <a:ext cx="8382000" cy="1754326"/>
          </a:xfrm>
          <a:prstGeom prst="rect">
            <a:avLst/>
          </a:prstGeom>
          <a:noFill/>
        </p:spPr>
        <p:txBody>
          <a:bodyPr wrap="square" rtlCol="0">
            <a:spAutoFit/>
          </a:bodyPr>
          <a:lstStyle/>
          <a:p>
            <a:pPr algn="ctr"/>
            <a:r>
              <a:rPr lang="en-US" sz="3600" dirty="0">
                <a:latin typeface="Comic Sans MS" pitchFamily="66" charset="0"/>
              </a:rPr>
              <a:t>one of four equal parts of a coordinate plane created by the intersection of the x and y axes</a:t>
            </a:r>
          </a:p>
        </p:txBody>
      </p:sp>
      <p:pic>
        <p:nvPicPr>
          <p:cNvPr id="7170" name="Picture 2" descr="Image result for quadra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3747" y="1552044"/>
            <a:ext cx="4220308" cy="316523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4090454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Qualitative</a:t>
            </a:r>
          </a:p>
        </p:txBody>
      </p:sp>
      <p:sp>
        <p:nvSpPr>
          <p:cNvPr id="3" name="Content Placeholder 2"/>
          <p:cNvSpPr>
            <a:spLocks noGrp="1"/>
          </p:cNvSpPr>
          <p:nvPr>
            <p:ph idx="1"/>
          </p:nvPr>
        </p:nvSpPr>
        <p:spPr>
          <a:xfrm>
            <a:off x="434342" y="4258766"/>
            <a:ext cx="8404860" cy="2971801"/>
          </a:xfrm>
        </p:spPr>
        <p:txBody>
          <a:bodyPr>
            <a:normAutofit/>
          </a:bodyPr>
          <a:lstStyle/>
          <a:p>
            <a:r>
              <a:rPr lang="en-US" sz="2200" dirty="0">
                <a:latin typeface="Comic Sans MS" panose="030F0702030302020204" pitchFamily="66" charset="0"/>
              </a:rPr>
              <a:t>Qualitative data is information that describes something.</a:t>
            </a:r>
            <a:br>
              <a:rPr lang="en-US" sz="2200" dirty="0">
                <a:latin typeface="Comic Sans MS" panose="030F0702030302020204" pitchFamily="66" charset="0"/>
              </a:rPr>
            </a:br>
            <a:r>
              <a:rPr lang="en-US" sz="2200" dirty="0">
                <a:latin typeface="Comic Sans MS" panose="030F0702030302020204" pitchFamily="66" charset="0"/>
              </a:rPr>
              <a:t>Examples: </a:t>
            </a:r>
            <a:br>
              <a:rPr lang="en-US" sz="2200" dirty="0">
                <a:latin typeface="Comic Sans MS" panose="030F0702030302020204" pitchFamily="66" charset="0"/>
              </a:rPr>
            </a:br>
            <a:r>
              <a:rPr lang="en-US" sz="2200" dirty="0">
                <a:latin typeface="Comic Sans MS" panose="030F0702030302020204" pitchFamily="66" charset="0"/>
              </a:rPr>
              <a:t>• Your friends' favorite holiday destination</a:t>
            </a:r>
            <a:br>
              <a:rPr lang="en-US" sz="2200" dirty="0">
                <a:latin typeface="Comic Sans MS" panose="030F0702030302020204" pitchFamily="66" charset="0"/>
              </a:rPr>
            </a:br>
            <a:r>
              <a:rPr lang="en-US" sz="2200" dirty="0">
                <a:latin typeface="Comic Sans MS" panose="030F0702030302020204" pitchFamily="66" charset="0"/>
              </a:rPr>
              <a:t>• The most common given names in your town</a:t>
            </a:r>
            <a:br>
              <a:rPr lang="en-US" sz="2200" dirty="0">
                <a:latin typeface="Comic Sans MS" panose="030F0702030302020204" pitchFamily="66" charset="0"/>
              </a:rPr>
            </a:br>
            <a:r>
              <a:rPr lang="en-US" sz="2200" dirty="0">
                <a:latin typeface="Comic Sans MS" panose="030F0702030302020204" pitchFamily="66" charset="0"/>
              </a:rPr>
              <a:t>• How people describe the smell of a new perfume</a:t>
            </a:r>
            <a:br>
              <a:rPr lang="en-US" sz="2200" dirty="0">
                <a:latin typeface="Comic Sans MS" panose="030F0702030302020204" pitchFamily="66" charset="0"/>
              </a:rPr>
            </a:br>
            <a:r>
              <a:rPr lang="en-US" sz="2200" dirty="0">
                <a:latin typeface="Comic Sans MS" panose="030F0702030302020204" pitchFamily="66" charset="0"/>
              </a:rPr>
              <a:t>Note: the other type of data is "Quantitative Data" which can be counted or measured.</a:t>
            </a:r>
          </a:p>
        </p:txBody>
      </p:sp>
      <p:pic>
        <p:nvPicPr>
          <p:cNvPr id="12290" name="Picture 2" descr="Qualitative Da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2" y="1361114"/>
            <a:ext cx="4457699" cy="2747753"/>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304800" y="4258767"/>
            <a:ext cx="8534400" cy="246432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050908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Quantitative</a:t>
            </a:r>
          </a:p>
        </p:txBody>
      </p:sp>
      <p:sp>
        <p:nvSpPr>
          <p:cNvPr id="3" name="Content Placeholder 2"/>
          <p:cNvSpPr>
            <a:spLocks noGrp="1"/>
          </p:cNvSpPr>
          <p:nvPr>
            <p:ph idx="1"/>
          </p:nvPr>
        </p:nvSpPr>
        <p:spPr>
          <a:xfrm>
            <a:off x="434340" y="4796903"/>
            <a:ext cx="8686800" cy="2000596"/>
          </a:xfrm>
        </p:spPr>
        <p:txBody>
          <a:bodyPr>
            <a:normAutofit/>
          </a:bodyPr>
          <a:lstStyle/>
          <a:p>
            <a:r>
              <a:rPr lang="en-US" dirty="0">
                <a:latin typeface="Comic Sans MS" panose="030F0702030302020204" pitchFamily="66" charset="0"/>
              </a:rPr>
              <a:t>Data that can be:</a:t>
            </a:r>
            <a:br>
              <a:rPr lang="en-US" dirty="0">
                <a:latin typeface="Comic Sans MS" panose="030F0702030302020204" pitchFamily="66" charset="0"/>
              </a:rPr>
            </a:br>
            <a:r>
              <a:rPr lang="en-US" dirty="0">
                <a:latin typeface="Comic Sans MS" panose="030F0702030302020204" pitchFamily="66" charset="0"/>
              </a:rPr>
              <a:t>• counted (called "discrete data") or</a:t>
            </a:r>
            <a:br>
              <a:rPr lang="en-US" dirty="0">
                <a:latin typeface="Comic Sans MS" panose="030F0702030302020204" pitchFamily="66" charset="0"/>
              </a:rPr>
            </a:br>
            <a:r>
              <a:rPr lang="en-US" dirty="0">
                <a:latin typeface="Comic Sans MS" panose="030F0702030302020204" pitchFamily="66" charset="0"/>
              </a:rPr>
              <a:t>• measured (called "continuous data")</a:t>
            </a:r>
            <a:r>
              <a:rPr lang="en-US" sz="2400" dirty="0"/>
              <a:t/>
            </a:r>
            <a:br>
              <a:rPr lang="en-US" sz="2400" dirty="0"/>
            </a:br>
            <a:endParaRPr lang="en-US" sz="2400" dirty="0"/>
          </a:p>
        </p:txBody>
      </p:sp>
      <p:pic>
        <p:nvPicPr>
          <p:cNvPr id="12290" name="Picture 2" descr="Qualitative Da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2" y="1645923"/>
            <a:ext cx="4457699" cy="2747753"/>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304800" y="4813397"/>
            <a:ext cx="8534400" cy="169233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069331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5"/>
            <a:ext cx="6858000" cy="827439"/>
          </a:xfrm>
        </p:spPr>
        <p:txBody>
          <a:bodyPr>
            <a:noAutofit/>
          </a:bodyPr>
          <a:lstStyle/>
          <a:p>
            <a:r>
              <a:rPr lang="en-US" dirty="0">
                <a:latin typeface="Comic Sans MS" panose="030F0702030302020204" pitchFamily="66" charset="0"/>
              </a:rPr>
              <a:t>Radical</a:t>
            </a:r>
          </a:p>
        </p:txBody>
      </p:sp>
      <p:sp>
        <p:nvSpPr>
          <p:cNvPr id="3" name="Subtitle 2"/>
          <p:cNvSpPr>
            <a:spLocks noGrp="1"/>
          </p:cNvSpPr>
          <p:nvPr>
            <p:ph type="subTitle" idx="1"/>
          </p:nvPr>
        </p:nvSpPr>
        <p:spPr>
          <a:xfrm>
            <a:off x="1488062" y="4464554"/>
            <a:ext cx="6336103" cy="1141540"/>
          </a:xfrm>
        </p:spPr>
        <p:txBody>
          <a:bodyPr>
            <a:normAutofit/>
          </a:bodyPr>
          <a:lstStyle/>
          <a:p>
            <a:r>
              <a:rPr lang="en-US" sz="2700" dirty="0">
                <a:latin typeface="Comic Sans MS" panose="030F0702030302020204" pitchFamily="66" charset="0"/>
              </a:rPr>
              <a:t>a quantity expressed as a root of another quantity</a:t>
            </a:r>
          </a:p>
        </p:txBody>
      </p:sp>
      <p:sp>
        <p:nvSpPr>
          <p:cNvPr id="5" name="Rectangle 4"/>
          <p:cNvSpPr/>
          <p:nvPr/>
        </p:nvSpPr>
        <p:spPr>
          <a:xfrm>
            <a:off x="1449239" y="4279784"/>
            <a:ext cx="6400800" cy="12357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1026" name="Picture 2" descr="https://tse1.mm.bing.net/th?id=OIP.M297306b261cb6633603bef8a9b819d87o0&amp;pid=15.1&amp;P=0&amp;w=285&amp;h=1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6506" y="2073184"/>
            <a:ext cx="3196211" cy="178315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63948818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58724"/>
            <a:ext cx="6781800" cy="1446550"/>
          </a:xfrm>
          <a:prstGeom prst="rect">
            <a:avLst/>
          </a:prstGeom>
          <a:noFill/>
        </p:spPr>
        <p:txBody>
          <a:bodyPr wrap="square" rtlCol="0">
            <a:spAutoFit/>
          </a:bodyPr>
          <a:lstStyle/>
          <a:p>
            <a:pPr algn="ctr"/>
            <a:r>
              <a:rPr lang="en-US" sz="8800" dirty="0">
                <a:latin typeface="Comic Sans MS" pitchFamily="66" charset="0"/>
              </a:rPr>
              <a:t>radius</a:t>
            </a:r>
          </a:p>
        </p:txBody>
      </p:sp>
      <p:sp>
        <p:nvSpPr>
          <p:cNvPr id="10" name="TextBox 9"/>
          <p:cNvSpPr txBox="1"/>
          <p:nvPr/>
        </p:nvSpPr>
        <p:spPr>
          <a:xfrm>
            <a:off x="381000" y="5121819"/>
            <a:ext cx="8382000" cy="1200329"/>
          </a:xfrm>
          <a:prstGeom prst="rect">
            <a:avLst/>
          </a:prstGeom>
          <a:noFill/>
        </p:spPr>
        <p:txBody>
          <a:bodyPr wrap="square" rtlCol="0">
            <a:spAutoFit/>
          </a:bodyPr>
          <a:lstStyle/>
          <a:p>
            <a:pPr algn="ctr"/>
            <a:r>
              <a:rPr lang="en-US" sz="3600" dirty="0">
                <a:latin typeface="Comic Sans MS" pitchFamily="66" charset="0"/>
              </a:rPr>
              <a:t>the distance from the center of a circle to any point on a circle</a:t>
            </a:r>
          </a:p>
        </p:txBody>
      </p:sp>
      <p:sp>
        <p:nvSpPr>
          <p:cNvPr id="4097" name="Oval 1"/>
          <p:cNvSpPr>
            <a:spLocks noChangeArrowheads="1"/>
          </p:cNvSpPr>
          <p:nvPr/>
        </p:nvSpPr>
        <p:spPr bwMode="auto">
          <a:xfrm>
            <a:off x="1828800" y="2209800"/>
            <a:ext cx="2590800" cy="2438400"/>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098" name="Line 2"/>
          <p:cNvSpPr>
            <a:spLocks noChangeShapeType="1"/>
          </p:cNvSpPr>
          <p:nvPr/>
        </p:nvSpPr>
        <p:spPr bwMode="auto">
          <a:xfrm>
            <a:off x="3124200" y="3429000"/>
            <a:ext cx="1295400" cy="0"/>
          </a:xfrm>
          <a:prstGeom prst="line">
            <a:avLst/>
          </a:prstGeom>
          <a:noFill/>
          <a:ln w="38100">
            <a:solidFill>
              <a:srgbClr val="000000"/>
            </a:solidFill>
            <a:round/>
            <a:headEnd type="oval" w="med" len="med"/>
            <a:tailEnd type="oval" w="med" len="med"/>
          </a:ln>
        </p:spPr>
        <p:txBody>
          <a:bodyPr vert="horz" wrap="square" lIns="91440" tIns="45720" rIns="91440" bIns="45720" numCol="1" anchor="t" anchorCtr="0" compatLnSpc="1">
            <a:prstTxWarp prst="textNoShape">
              <a:avLst/>
            </a:prstTxWarp>
          </a:bodyPr>
          <a:lstStyle/>
          <a:p>
            <a:endParaRPr lang="en-US"/>
          </a:p>
        </p:txBody>
      </p:sp>
      <p:sp>
        <p:nvSpPr>
          <p:cNvPr id="11" name="TextBox 10"/>
          <p:cNvSpPr txBox="1"/>
          <p:nvPr/>
        </p:nvSpPr>
        <p:spPr>
          <a:xfrm>
            <a:off x="3100252" y="3000104"/>
            <a:ext cx="1600200" cy="400110"/>
          </a:xfrm>
          <a:prstGeom prst="rect">
            <a:avLst/>
          </a:prstGeom>
          <a:noFill/>
        </p:spPr>
        <p:txBody>
          <a:bodyPr wrap="square" rtlCol="0">
            <a:spAutoFit/>
          </a:bodyPr>
          <a:lstStyle/>
          <a:p>
            <a:r>
              <a:rPr lang="en-US" sz="2000" dirty="0">
                <a:latin typeface="Comic Sans MS" pitchFamily="66" charset="0"/>
              </a:rPr>
              <a:t>2 inches</a:t>
            </a:r>
          </a:p>
        </p:txBody>
      </p:sp>
      <p:grpSp>
        <p:nvGrpSpPr>
          <p:cNvPr id="18" name="Group 17"/>
          <p:cNvGrpSpPr/>
          <p:nvPr/>
        </p:nvGrpSpPr>
        <p:grpSpPr>
          <a:xfrm>
            <a:off x="3709854" y="2588567"/>
            <a:ext cx="2323895" cy="1343353"/>
            <a:chOff x="3709851" y="2588566"/>
            <a:chExt cx="2323894" cy="1343355"/>
          </a:xfrm>
        </p:grpSpPr>
        <p:sp>
          <p:nvSpPr>
            <p:cNvPr id="4100" name="Rectangle 4"/>
            <p:cNvSpPr>
              <a:spLocks noChangeArrowheads="1"/>
            </p:cNvSpPr>
            <p:nvPr/>
          </p:nvSpPr>
          <p:spPr bwMode="auto">
            <a:xfrm>
              <a:off x="4953000" y="2588566"/>
              <a:ext cx="1080745" cy="461666"/>
            </a:xfrm>
            <a:prstGeom prst="rect">
              <a:avLst/>
            </a:prstGeom>
            <a:noFill/>
            <a:ln w="38100">
              <a:solidFill>
                <a:schemeClr val="tx1"/>
              </a:solid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r>
                <a:rPr lang="en-US" sz="2400" b="1" dirty="0">
                  <a:latin typeface="Comic Sans MS" pitchFamily="66" charset="0"/>
                  <a:ea typeface="Times New Roman" pitchFamily="18" charset="0"/>
                  <a:cs typeface="Raavi" pitchFamily="2"/>
                </a:rPr>
                <a:t>radius</a:t>
              </a:r>
              <a:endParaRPr lang="en-US" b="1" dirty="0">
                <a:latin typeface="Comic Sans MS" pitchFamily="66" charset="0"/>
                <a:cs typeface="Raavi" pitchFamily="2"/>
              </a:endParaRPr>
            </a:p>
          </p:txBody>
        </p:sp>
        <p:cxnSp>
          <p:nvCxnSpPr>
            <p:cNvPr id="13" name="Straight Connector 12"/>
            <p:cNvCxnSpPr>
              <a:stCxn id="4100" idx="2"/>
            </p:cNvCxnSpPr>
            <p:nvPr/>
          </p:nvCxnSpPr>
          <p:spPr>
            <a:xfrm>
              <a:off x="5493373" y="3050232"/>
              <a:ext cx="6093" cy="8686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3709851" y="3918858"/>
              <a:ext cx="1789612" cy="130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flipH="1" flipV="1">
              <a:off x="3540035" y="3735977"/>
              <a:ext cx="365760" cy="0"/>
            </a:xfrm>
            <a:prstGeom prst="line">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8952705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solidFill>
                  <a:srgbClr val="000000"/>
                </a:solidFill>
                <a:latin typeface="Comic Sans MS" pitchFamily="66" charset="0"/>
              </a:rPr>
              <a:t>random sampling</a:t>
            </a:r>
          </a:p>
        </p:txBody>
      </p:sp>
      <p:sp>
        <p:nvSpPr>
          <p:cNvPr id="10" name="TextBox 9"/>
          <p:cNvSpPr txBox="1"/>
          <p:nvPr/>
        </p:nvSpPr>
        <p:spPr>
          <a:xfrm>
            <a:off x="381000" y="4953002"/>
            <a:ext cx="8382000" cy="1569660"/>
          </a:xfrm>
          <a:prstGeom prst="rect">
            <a:avLst/>
          </a:prstGeom>
          <a:noFill/>
        </p:spPr>
        <p:txBody>
          <a:bodyPr wrap="square" rtlCol="0">
            <a:spAutoFit/>
          </a:bodyPr>
          <a:lstStyle/>
          <a:p>
            <a:pPr algn="ctr"/>
            <a:r>
              <a:rPr lang="en-US" sz="3200" dirty="0">
                <a:latin typeface="Comic Sans MS" pitchFamily="66" charset="0"/>
              </a:rPr>
              <a:t>a sampling method in which all members of a group have an equal and independent chance of being selected</a:t>
            </a:r>
          </a:p>
        </p:txBody>
      </p:sp>
      <p:sp>
        <p:nvSpPr>
          <p:cNvPr id="11" name="TextBox 10"/>
          <p:cNvSpPr txBox="1"/>
          <p:nvPr/>
        </p:nvSpPr>
        <p:spPr>
          <a:xfrm>
            <a:off x="478306" y="1723860"/>
            <a:ext cx="8102991" cy="1938992"/>
          </a:xfrm>
          <a:prstGeom prst="rect">
            <a:avLst/>
          </a:prstGeom>
          <a:noFill/>
        </p:spPr>
        <p:txBody>
          <a:bodyPr wrap="square" rtlCol="0">
            <a:spAutoFit/>
          </a:bodyPr>
          <a:lstStyle/>
          <a:p>
            <a:r>
              <a:rPr lang="en-US" sz="2400" dirty="0">
                <a:latin typeface="Comic Sans MS" pitchFamily="66" charset="0"/>
              </a:rPr>
              <a:t>Example:  One might choose people by assigning each person a number or giving each person a ticket and then randomly selecting a number or drawing a ticket out of a hat.  </a:t>
            </a:r>
          </a:p>
          <a:p>
            <a:endParaRPr lang="en-US" sz="2400" dirty="0">
              <a:latin typeface="Comic Sans MS" pitchFamily="66" charset="0"/>
            </a:endParaRPr>
          </a:p>
        </p:txBody>
      </p:sp>
    </p:spTree>
    <p:extLst>
      <p:ext uri="{BB962C8B-B14F-4D97-AF65-F5344CB8AC3E}">
        <p14:creationId xmlns:p14="http://schemas.microsoft.com/office/powerpoint/2010/main" val="394939934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446550"/>
          </a:xfrm>
          <a:prstGeom prst="rect">
            <a:avLst/>
          </a:prstGeom>
          <a:noFill/>
        </p:spPr>
        <p:txBody>
          <a:bodyPr wrap="square" rtlCol="0">
            <a:spAutoFit/>
          </a:bodyPr>
          <a:lstStyle/>
          <a:p>
            <a:pPr algn="ctr"/>
            <a:r>
              <a:rPr lang="en-US" sz="8800" dirty="0">
                <a:latin typeface="Comic Sans MS" pitchFamily="66" charset="0"/>
              </a:rPr>
              <a:t>range</a:t>
            </a:r>
          </a:p>
        </p:txBody>
      </p:sp>
      <p:sp>
        <p:nvSpPr>
          <p:cNvPr id="10" name="TextBox 9"/>
          <p:cNvSpPr txBox="1"/>
          <p:nvPr/>
        </p:nvSpPr>
        <p:spPr>
          <a:xfrm>
            <a:off x="338797" y="4967069"/>
            <a:ext cx="8382000" cy="1200329"/>
          </a:xfrm>
          <a:prstGeom prst="rect">
            <a:avLst/>
          </a:prstGeom>
          <a:noFill/>
        </p:spPr>
        <p:txBody>
          <a:bodyPr wrap="square" rtlCol="0">
            <a:spAutoFit/>
          </a:bodyPr>
          <a:lstStyle/>
          <a:p>
            <a:pPr algn="ctr"/>
            <a:r>
              <a:rPr lang="en-US" sz="3600" dirty="0">
                <a:latin typeface="Comic Sans MS" pitchFamily="66" charset="0"/>
              </a:rPr>
              <a:t>the difference between the largest and smallest values in a set of data</a:t>
            </a:r>
          </a:p>
        </p:txBody>
      </p:sp>
      <p:sp>
        <p:nvSpPr>
          <p:cNvPr id="13" name="TextBox 12"/>
          <p:cNvSpPr txBox="1"/>
          <p:nvPr/>
        </p:nvSpPr>
        <p:spPr>
          <a:xfrm>
            <a:off x="338801" y="1675155"/>
            <a:ext cx="8500403" cy="2431435"/>
          </a:xfrm>
          <a:prstGeom prst="rect">
            <a:avLst/>
          </a:prstGeom>
          <a:noFill/>
        </p:spPr>
        <p:txBody>
          <a:bodyPr wrap="square" rtlCol="0">
            <a:spAutoFit/>
          </a:bodyPr>
          <a:lstStyle/>
          <a:p>
            <a:r>
              <a:rPr lang="en-US" sz="4000" dirty="0">
                <a:latin typeface="Comic Sans MS" pitchFamily="66" charset="0"/>
              </a:rPr>
              <a:t>Set of data:</a:t>
            </a:r>
          </a:p>
          <a:p>
            <a:r>
              <a:rPr lang="en-US" sz="4000" dirty="0">
                <a:latin typeface="Comic Sans MS" pitchFamily="66" charset="0"/>
              </a:rPr>
              <a:t>{89, 73, 84, 91, 87, 77, 94}</a:t>
            </a:r>
          </a:p>
          <a:p>
            <a:endParaRPr lang="en-US" sz="3200" dirty="0">
              <a:latin typeface="Comic Sans MS" pitchFamily="66" charset="0"/>
            </a:endParaRPr>
          </a:p>
          <a:p>
            <a:r>
              <a:rPr lang="en-US" sz="4000" dirty="0">
                <a:latin typeface="Comic Sans MS" pitchFamily="66" charset="0"/>
              </a:rPr>
              <a:t>  largest – smallest = 94 – 73 = 21</a:t>
            </a:r>
          </a:p>
        </p:txBody>
      </p:sp>
    </p:spTree>
    <p:extLst>
      <p:ext uri="{BB962C8B-B14F-4D97-AF65-F5344CB8AC3E}">
        <p14:creationId xmlns:p14="http://schemas.microsoft.com/office/powerpoint/2010/main" val="61506250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Rate of Change</a:t>
            </a:r>
          </a:p>
        </p:txBody>
      </p:sp>
      <p:sp>
        <p:nvSpPr>
          <p:cNvPr id="3" name="Content Placeholder 2"/>
          <p:cNvSpPr>
            <a:spLocks noGrp="1"/>
          </p:cNvSpPr>
          <p:nvPr>
            <p:ph idx="1"/>
          </p:nvPr>
        </p:nvSpPr>
        <p:spPr>
          <a:xfrm>
            <a:off x="457200" y="4183382"/>
            <a:ext cx="8229600" cy="2674620"/>
          </a:xfrm>
        </p:spPr>
        <p:txBody>
          <a:bodyPr>
            <a:normAutofit/>
          </a:bodyPr>
          <a:lstStyle/>
          <a:p>
            <a:r>
              <a:rPr lang="en-US" sz="2400" dirty="0">
                <a:latin typeface="Comic Sans MS" panose="030F0702030302020204" pitchFamily="66" charset="0"/>
              </a:rPr>
              <a:t>A ratio of the difference in the dependent variable over the different in the independent variable </a:t>
            </a:r>
          </a:p>
          <a:p>
            <a:r>
              <a:rPr lang="en-US" sz="2400" dirty="0" err="1">
                <a:latin typeface="Comic Sans MS" panose="030F0702030302020204" pitchFamily="66" charset="0"/>
              </a:rPr>
              <a:t>SynonyMS</a:t>
            </a:r>
            <a:r>
              <a:rPr lang="en-US" sz="2400" dirty="0">
                <a:latin typeface="Comic Sans MS" panose="030F0702030302020204" pitchFamily="66" charset="0"/>
              </a:rPr>
              <a:t> </a:t>
            </a:r>
          </a:p>
          <a:p>
            <a:pPr lvl="1"/>
            <a:r>
              <a:rPr lang="en-US" sz="2000" dirty="0">
                <a:latin typeface="Comic Sans MS" panose="030F0702030302020204" pitchFamily="66" charset="0"/>
              </a:rPr>
              <a:t>Slope, </a:t>
            </a:r>
          </a:p>
          <a:p>
            <a:pPr lvl="1"/>
            <a:r>
              <a:rPr lang="en-US" sz="2000" dirty="0">
                <a:latin typeface="Comic Sans MS" panose="030F0702030302020204" pitchFamily="66" charset="0"/>
              </a:rPr>
              <a:t>rise/run, </a:t>
            </a:r>
          </a:p>
          <a:p>
            <a:pPr lvl="1"/>
            <a:r>
              <a:rPr lang="en-US" sz="2000" dirty="0">
                <a:latin typeface="Comic Sans MS" panose="030F0702030302020204" pitchFamily="66" charset="0"/>
              </a:rPr>
              <a:t>change in y/change in x</a:t>
            </a:r>
          </a:p>
        </p:txBody>
      </p:sp>
      <p:sp>
        <p:nvSpPr>
          <p:cNvPr id="4" name="AutoShape 2" descr="Image result for nonlinear definition math"/>
          <p:cNvSpPr>
            <a:spLocks noChangeAspect="1" noChangeArrowheads="1"/>
          </p:cNvSpPr>
          <p:nvPr/>
        </p:nvSpPr>
        <p:spPr bwMode="auto">
          <a:xfrm>
            <a:off x="155575" y="-144461"/>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5364" name="Picture 4" descr="Image result for rate of change math defin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4458" y="1263654"/>
            <a:ext cx="2962275" cy="2428875"/>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304800" y="4023362"/>
            <a:ext cx="8534400" cy="267462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601932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923330"/>
          </a:xfrm>
          <a:prstGeom prst="rect">
            <a:avLst/>
          </a:prstGeom>
          <a:noFill/>
        </p:spPr>
        <p:txBody>
          <a:bodyPr wrap="square" rtlCol="0">
            <a:spAutoFit/>
          </a:bodyPr>
          <a:lstStyle/>
          <a:p>
            <a:pPr algn="ctr"/>
            <a:r>
              <a:rPr lang="en-US" sz="5400" dirty="0">
                <a:latin typeface="Comic Sans MS" pitchFamily="66" charset="0"/>
              </a:rPr>
              <a:t>ratio</a:t>
            </a:r>
          </a:p>
        </p:txBody>
      </p:sp>
      <p:sp>
        <p:nvSpPr>
          <p:cNvPr id="10" name="TextBox 9"/>
          <p:cNvSpPr txBox="1"/>
          <p:nvPr/>
        </p:nvSpPr>
        <p:spPr>
          <a:xfrm>
            <a:off x="338797" y="4967072"/>
            <a:ext cx="8382000" cy="1200329"/>
          </a:xfrm>
          <a:prstGeom prst="rect">
            <a:avLst/>
          </a:prstGeom>
          <a:noFill/>
        </p:spPr>
        <p:txBody>
          <a:bodyPr wrap="square" rtlCol="0">
            <a:spAutoFit/>
          </a:bodyPr>
          <a:lstStyle/>
          <a:p>
            <a:pPr algn="ctr"/>
            <a:r>
              <a:rPr lang="en-US" sz="3600" dirty="0">
                <a:latin typeface="Comic Sans MS" pitchFamily="66" charset="0"/>
              </a:rPr>
              <a:t>a comparison of two values using division</a:t>
            </a:r>
            <a:endParaRPr lang="en-US" sz="2500" dirty="0">
              <a:latin typeface="Comic Sans MS" pitchFamily="66" charset="0"/>
            </a:endParaRPr>
          </a:p>
        </p:txBody>
      </p:sp>
      <p:sp>
        <p:nvSpPr>
          <p:cNvPr id="11" name="TextBox 10"/>
          <p:cNvSpPr txBox="1"/>
          <p:nvPr/>
        </p:nvSpPr>
        <p:spPr>
          <a:xfrm>
            <a:off x="5852160" y="1771162"/>
            <a:ext cx="2987040" cy="2246769"/>
          </a:xfrm>
          <a:prstGeom prst="rect">
            <a:avLst/>
          </a:prstGeom>
          <a:noFill/>
        </p:spPr>
        <p:txBody>
          <a:bodyPr wrap="square" rtlCol="0">
            <a:spAutoFit/>
          </a:bodyPr>
          <a:lstStyle/>
          <a:p>
            <a:r>
              <a:rPr lang="en-US" sz="2800" dirty="0">
                <a:latin typeface="Comic Sans MS" panose="030F0702030302020204" pitchFamily="66" charset="0"/>
              </a:rPr>
              <a:t>Can be written with a fraction bar, colon or the word “to”</a:t>
            </a:r>
          </a:p>
          <a:p>
            <a:r>
              <a:rPr lang="en-US" sz="2800" dirty="0">
                <a:latin typeface="Comic Sans MS" panose="030F0702030302020204" pitchFamily="66" charset="0"/>
              </a:rPr>
              <a:t>                </a:t>
            </a:r>
          </a:p>
        </p:txBody>
      </p:sp>
      <p:pic>
        <p:nvPicPr>
          <p:cNvPr id="1026" name="Picture 2" descr="Image result for ratio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207827"/>
            <a:ext cx="4915064" cy="337344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162354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2"/>
            <a:ext cx="8305800" cy="1415772"/>
          </a:xfrm>
          <a:prstGeom prst="rect">
            <a:avLst/>
          </a:prstGeom>
          <a:noFill/>
        </p:spPr>
        <p:txBody>
          <a:bodyPr wrap="square" rtlCol="0">
            <a:spAutoFit/>
          </a:bodyPr>
          <a:lstStyle/>
          <a:p>
            <a:pPr algn="ctr"/>
            <a:r>
              <a:rPr lang="en-US" sz="8600" dirty="0">
                <a:solidFill>
                  <a:srgbClr val="000000"/>
                </a:solidFill>
                <a:latin typeface="Comic Sans MS" pitchFamily="66" charset="0"/>
              </a:rPr>
              <a:t>rational number</a:t>
            </a:r>
          </a:p>
        </p:txBody>
      </p:sp>
      <p:sp>
        <p:nvSpPr>
          <p:cNvPr id="10" name="TextBox 9"/>
          <p:cNvSpPr txBox="1"/>
          <p:nvPr/>
        </p:nvSpPr>
        <p:spPr>
          <a:xfrm>
            <a:off x="381000" y="5105401"/>
            <a:ext cx="8382000" cy="1261884"/>
          </a:xfrm>
          <a:prstGeom prst="rect">
            <a:avLst/>
          </a:prstGeom>
          <a:noFill/>
        </p:spPr>
        <p:txBody>
          <a:bodyPr wrap="square" rtlCol="0">
            <a:spAutoFit/>
          </a:bodyPr>
          <a:lstStyle/>
          <a:p>
            <a:pPr algn="ctr"/>
            <a:r>
              <a:rPr lang="en-US" sz="3800" dirty="0">
                <a:latin typeface="Comic Sans MS" pitchFamily="66" charset="0"/>
              </a:rPr>
              <a:t>a number that can be written as a ratio</a:t>
            </a:r>
          </a:p>
        </p:txBody>
      </p:sp>
      <p:sp>
        <p:nvSpPr>
          <p:cNvPr id="12" name="TextBox 11"/>
          <p:cNvSpPr txBox="1"/>
          <p:nvPr/>
        </p:nvSpPr>
        <p:spPr>
          <a:xfrm>
            <a:off x="177800" y="2273301"/>
            <a:ext cx="8686800" cy="2123658"/>
          </a:xfrm>
          <a:prstGeom prst="rect">
            <a:avLst/>
          </a:prstGeom>
          <a:noFill/>
        </p:spPr>
        <p:txBody>
          <a:bodyPr wrap="square" rtlCol="0">
            <a:spAutoFit/>
          </a:bodyPr>
          <a:lstStyle/>
          <a:p>
            <a:pPr algn="ctr"/>
            <a:r>
              <a:rPr lang="en-US" sz="6600" dirty="0">
                <a:latin typeface="Comic Sans MS" pitchFamily="66" charset="0"/>
              </a:rPr>
              <a:t>1.5     -0.1        0.001</a:t>
            </a:r>
          </a:p>
          <a:p>
            <a:r>
              <a:rPr lang="en-US" sz="6600" dirty="0">
                <a:latin typeface="Comic Sans MS" pitchFamily="66" charset="0"/>
              </a:rPr>
              <a:t>      6        0.222….</a:t>
            </a:r>
          </a:p>
        </p:txBody>
      </p:sp>
    </p:spTree>
    <p:extLst>
      <p:ext uri="{BB962C8B-B14F-4D97-AF65-F5344CB8AC3E}">
        <p14:creationId xmlns:p14="http://schemas.microsoft.com/office/powerpoint/2010/main" val="396240762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solidFill>
                  <a:srgbClr val="000000"/>
                </a:solidFill>
                <a:latin typeface="Comic Sans MS" pitchFamily="66" charset="0"/>
              </a:rPr>
              <a:t>relative frequency</a:t>
            </a:r>
          </a:p>
        </p:txBody>
      </p:sp>
      <p:sp>
        <p:nvSpPr>
          <p:cNvPr id="10" name="TextBox 9"/>
          <p:cNvSpPr txBox="1"/>
          <p:nvPr/>
        </p:nvSpPr>
        <p:spPr>
          <a:xfrm>
            <a:off x="381000" y="4953000"/>
            <a:ext cx="8382000" cy="1077218"/>
          </a:xfrm>
          <a:prstGeom prst="rect">
            <a:avLst/>
          </a:prstGeom>
          <a:noFill/>
        </p:spPr>
        <p:txBody>
          <a:bodyPr wrap="square" rtlCol="0">
            <a:spAutoFit/>
          </a:bodyPr>
          <a:lstStyle/>
          <a:p>
            <a:pPr algn="ctr"/>
            <a:r>
              <a:rPr lang="en-US" sz="3200" dirty="0">
                <a:latin typeface="Comic Sans MS" pitchFamily="66" charset="0"/>
              </a:rPr>
              <a:t>how often something happens divided by all outcomes</a:t>
            </a:r>
          </a:p>
        </p:txBody>
      </p:sp>
      <p:sp>
        <p:nvSpPr>
          <p:cNvPr id="11" name="TextBox 10"/>
          <p:cNvSpPr txBox="1"/>
          <p:nvPr/>
        </p:nvSpPr>
        <p:spPr>
          <a:xfrm>
            <a:off x="478306" y="1520660"/>
            <a:ext cx="8170399" cy="1938992"/>
          </a:xfrm>
          <a:prstGeom prst="rect">
            <a:avLst/>
          </a:prstGeom>
          <a:noFill/>
        </p:spPr>
        <p:txBody>
          <a:bodyPr wrap="square" rtlCol="0">
            <a:spAutoFit/>
          </a:bodyPr>
          <a:lstStyle/>
          <a:p>
            <a:r>
              <a:rPr lang="en-US" sz="3000" dirty="0">
                <a:latin typeface="Comic Sans MS" pitchFamily="66" charset="0"/>
              </a:rPr>
              <a:t>Example: Your team has won 9 games from a total of 12 games played. </a:t>
            </a:r>
          </a:p>
          <a:p>
            <a:endParaRPr lang="en-US" sz="3000" dirty="0">
              <a:latin typeface="Comic Sans MS" pitchFamily="66" charset="0"/>
            </a:endParaRPr>
          </a:p>
          <a:p>
            <a:r>
              <a:rPr lang="en-US" sz="3000" dirty="0">
                <a:latin typeface="Comic Sans MS" pitchFamily="66" charset="0"/>
              </a:rPr>
              <a:t>Relative Frequency of winning is 9/12 = 75%</a:t>
            </a:r>
          </a:p>
        </p:txBody>
      </p:sp>
    </p:spTree>
    <p:extLst>
      <p:ext uri="{BB962C8B-B14F-4D97-AF65-F5344CB8AC3E}">
        <p14:creationId xmlns:p14="http://schemas.microsoft.com/office/powerpoint/2010/main" val="183184647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latin typeface="Comic Sans MS" panose="030F0702030302020204" pitchFamily="66" charset="0"/>
              </a:rPr>
              <a:t>reflection</a:t>
            </a:r>
          </a:p>
        </p:txBody>
      </p:sp>
      <p:sp>
        <p:nvSpPr>
          <p:cNvPr id="3" name="Content Placeholder 2"/>
          <p:cNvSpPr>
            <a:spLocks noGrp="1"/>
          </p:cNvSpPr>
          <p:nvPr>
            <p:ph idx="1"/>
          </p:nvPr>
        </p:nvSpPr>
        <p:spPr>
          <a:xfrm>
            <a:off x="632462" y="1600202"/>
            <a:ext cx="4229100" cy="4525963"/>
          </a:xfrm>
        </p:spPr>
        <p:txBody>
          <a:bodyPr>
            <a:normAutofit/>
          </a:bodyPr>
          <a:lstStyle/>
          <a:p>
            <a:pPr marL="0" indent="0">
              <a:buNone/>
            </a:pPr>
            <a:r>
              <a:rPr lang="en-US" dirty="0">
                <a:latin typeface="Comic Sans MS" panose="030F0702030302020204" pitchFamily="66" charset="0"/>
              </a:rPr>
              <a:t>A transformation in which each point of the original figure (pre-image) has an image that is the same distance from the line of reflection as the original point but is on the opposite side of the line.  Remember that a reflection is a flip.</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1560" y="2237744"/>
            <a:ext cx="3393440" cy="3276927"/>
          </a:xfrm>
          <a:prstGeom prst="rect">
            <a:avLst/>
          </a:prstGeom>
        </p:spPr>
      </p:pic>
    </p:spTree>
    <p:extLst>
      <p:ext uri="{BB962C8B-B14F-4D97-AF65-F5344CB8AC3E}">
        <p14:creationId xmlns:p14="http://schemas.microsoft.com/office/powerpoint/2010/main" val="124846385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737104"/>
            <a:ext cx="8534400" cy="1876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2"/>
            <a:ext cx="6781800" cy="1446550"/>
          </a:xfrm>
          <a:prstGeom prst="rect">
            <a:avLst/>
          </a:prstGeom>
          <a:noFill/>
        </p:spPr>
        <p:txBody>
          <a:bodyPr wrap="square" rtlCol="0">
            <a:spAutoFit/>
          </a:bodyPr>
          <a:lstStyle/>
          <a:p>
            <a:pPr algn="ctr"/>
            <a:r>
              <a:rPr lang="en-US" sz="8800" dirty="0">
                <a:solidFill>
                  <a:srgbClr val="000000"/>
                </a:solidFill>
                <a:latin typeface="Comic Sans MS" pitchFamily="66" charset="0"/>
              </a:rPr>
              <a:t>right prism</a:t>
            </a:r>
          </a:p>
        </p:txBody>
      </p:sp>
      <p:sp>
        <p:nvSpPr>
          <p:cNvPr id="10" name="TextBox 9"/>
          <p:cNvSpPr txBox="1"/>
          <p:nvPr/>
        </p:nvSpPr>
        <p:spPr>
          <a:xfrm>
            <a:off x="381000" y="4789659"/>
            <a:ext cx="8382000" cy="1815882"/>
          </a:xfrm>
          <a:prstGeom prst="rect">
            <a:avLst/>
          </a:prstGeom>
          <a:noFill/>
        </p:spPr>
        <p:txBody>
          <a:bodyPr wrap="square" rtlCol="0">
            <a:spAutoFit/>
          </a:bodyPr>
          <a:lstStyle/>
          <a:p>
            <a:pPr algn="ctr"/>
            <a:r>
              <a:rPr lang="en-US" sz="2300" dirty="0">
                <a:latin typeface="Comic Sans MS" pitchFamily="66" charset="0"/>
              </a:rPr>
              <a:t>a 3-dimensional figure with two identical, parallel faces (bases) that are polygons; the remaining faces are </a:t>
            </a:r>
            <a:r>
              <a:rPr lang="en-US" sz="2300" dirty="0" err="1">
                <a:latin typeface="Comic Sans MS" pitchFamily="66" charset="0"/>
              </a:rPr>
              <a:t>parallelograMS</a:t>
            </a:r>
            <a:r>
              <a:rPr lang="en-US" sz="2300" dirty="0">
                <a:latin typeface="Comic Sans MS" pitchFamily="66" charset="0"/>
              </a:rPr>
              <a:t> and </a:t>
            </a:r>
            <a:r>
              <a:rPr lang="en-US" sz="2300" b="1" i="1" dirty="0">
                <a:latin typeface="Comic Sans MS" pitchFamily="66" charset="0"/>
              </a:rPr>
              <a:t>are perpendicular </a:t>
            </a:r>
            <a:r>
              <a:rPr lang="en-US" sz="2300" dirty="0">
                <a:latin typeface="Comic Sans MS" pitchFamily="66" charset="0"/>
              </a:rPr>
              <a:t>to the faces (bases)</a:t>
            </a:r>
          </a:p>
          <a:p>
            <a:pPr algn="ctr"/>
            <a:r>
              <a:rPr lang="en-US" sz="2300" dirty="0">
                <a:latin typeface="Comic Sans MS" pitchFamily="66" charset="0"/>
              </a:rPr>
              <a:t>* </a:t>
            </a:r>
            <a:r>
              <a:rPr lang="en-US" sz="2000" dirty="0">
                <a:latin typeface="Comic Sans MS" pitchFamily="66" charset="0"/>
              </a:rPr>
              <a:t>A prism is named by its base.  A triangular prism has a triangle as its base and a rectangular prism has a rectangle as its base.</a:t>
            </a:r>
          </a:p>
        </p:txBody>
      </p:sp>
      <p:sp>
        <p:nvSpPr>
          <p:cNvPr id="5122" name="AutoShape 2"/>
          <p:cNvSpPr>
            <a:spLocks noChangeArrowheads="1"/>
          </p:cNvSpPr>
          <p:nvPr/>
        </p:nvSpPr>
        <p:spPr bwMode="auto">
          <a:xfrm>
            <a:off x="3209364" y="2971800"/>
            <a:ext cx="2362200" cy="1447800"/>
          </a:xfrm>
          <a:prstGeom prst="cube">
            <a:avLst>
              <a:gd name="adj" fmla="val 25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117761" name="Picture 1" descr="C:\Documents and Settings\lsharlow\Local Settings\Temporary Internet Files\Content.IE5\Q794OH7N\MC900440401[1].png"/>
          <p:cNvPicPr>
            <a:picLocks noChangeAspect="1" noChangeArrowheads="1"/>
          </p:cNvPicPr>
          <p:nvPr/>
        </p:nvPicPr>
        <p:blipFill>
          <a:blip r:embed="rId3" cstate="print">
            <a:grayscl/>
          </a:blip>
          <a:srcRect/>
          <a:stretch>
            <a:fillRect/>
          </a:stretch>
        </p:blipFill>
        <p:spPr bwMode="auto">
          <a:xfrm>
            <a:off x="313769" y="1743637"/>
            <a:ext cx="2357717" cy="2357717"/>
          </a:xfrm>
          <a:prstGeom prst="rect">
            <a:avLst/>
          </a:prstGeom>
          <a:noFill/>
        </p:spPr>
      </p:pic>
      <p:pic>
        <p:nvPicPr>
          <p:cNvPr id="2" name="Picture 1" descr="imgres.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72251" y="1993900"/>
            <a:ext cx="1943100" cy="2514600"/>
          </a:xfrm>
          <a:prstGeom prst="rect">
            <a:avLst/>
          </a:prstGeom>
        </p:spPr>
      </p:pic>
    </p:spTree>
    <p:extLst>
      <p:ext uri="{BB962C8B-B14F-4D97-AF65-F5344CB8AC3E}">
        <p14:creationId xmlns:p14="http://schemas.microsoft.com/office/powerpoint/2010/main" val="357523628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1"/>
            <a:ext cx="8534400" cy="176854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solidFill>
                  <a:srgbClr val="000000"/>
                </a:solidFill>
                <a:latin typeface="Comic Sans MS" pitchFamily="66" charset="0"/>
              </a:rPr>
              <a:t>right rectangular pyramid</a:t>
            </a:r>
          </a:p>
        </p:txBody>
      </p:sp>
      <p:sp>
        <p:nvSpPr>
          <p:cNvPr id="10" name="TextBox 9"/>
          <p:cNvSpPr txBox="1"/>
          <p:nvPr/>
        </p:nvSpPr>
        <p:spPr>
          <a:xfrm>
            <a:off x="304800" y="4876800"/>
            <a:ext cx="8534400" cy="1446550"/>
          </a:xfrm>
          <a:prstGeom prst="rect">
            <a:avLst/>
          </a:prstGeom>
          <a:noFill/>
        </p:spPr>
        <p:txBody>
          <a:bodyPr wrap="square" rtlCol="0">
            <a:spAutoFit/>
          </a:bodyPr>
          <a:lstStyle/>
          <a:p>
            <a:pPr algn="ctr"/>
            <a:r>
              <a:rPr lang="en-US" sz="2200" dirty="0">
                <a:latin typeface="Comic Sans MS" pitchFamily="66" charset="0"/>
              </a:rPr>
              <a:t>a 3-dimensional figure whose base is a rectangle and whose other faces are triangles that share a common vertex: </a:t>
            </a:r>
            <a:r>
              <a:rPr lang="en-US" sz="2200" i="1" dirty="0">
                <a:latin typeface="Comic Sans MS" pitchFamily="66" charset="0"/>
              </a:rPr>
              <a:t>if the vertex lies on the line perpendicular to the base at its center, the pyramid is called a right rectangular pyramid</a:t>
            </a:r>
          </a:p>
        </p:txBody>
      </p:sp>
      <p:pic>
        <p:nvPicPr>
          <p:cNvPr id="3" name="Picture 2" descr="quad12_43196_lg.gi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0049" y="1753102"/>
            <a:ext cx="2893609" cy="2314323"/>
          </a:xfrm>
          <a:prstGeom prst="rect">
            <a:avLst/>
          </a:prstGeom>
        </p:spPr>
      </p:pic>
      <p:pic>
        <p:nvPicPr>
          <p:cNvPr id="4" name="Picture 3" descr="image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11928">
            <a:off x="5467564" y="1864975"/>
            <a:ext cx="2577991" cy="2396441"/>
          </a:xfrm>
          <a:prstGeom prst="rect">
            <a:avLst/>
          </a:prstGeom>
        </p:spPr>
      </p:pic>
    </p:spTree>
    <p:extLst>
      <p:ext uri="{BB962C8B-B14F-4D97-AF65-F5344CB8AC3E}">
        <p14:creationId xmlns:p14="http://schemas.microsoft.com/office/powerpoint/2010/main" val="421587558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cstate="print"/>
          <a:srcRect/>
          <a:stretch>
            <a:fillRect/>
          </a:stretch>
        </p:blipFill>
        <p:spPr bwMode="auto">
          <a:xfrm>
            <a:off x="5469186" y="2229940"/>
            <a:ext cx="3373315" cy="2480751"/>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2"/>
            <a:ext cx="8534400" cy="1446550"/>
          </a:xfrm>
          <a:prstGeom prst="rect">
            <a:avLst/>
          </a:prstGeom>
          <a:noFill/>
        </p:spPr>
        <p:txBody>
          <a:bodyPr wrap="square" rtlCol="0">
            <a:spAutoFit/>
          </a:bodyPr>
          <a:lstStyle/>
          <a:p>
            <a:pPr algn="ctr"/>
            <a:r>
              <a:rPr lang="en-US" sz="8800" dirty="0">
                <a:latin typeface="Comic Sans MS" pitchFamily="66" charset="0"/>
              </a:rPr>
              <a:t>right triangle</a:t>
            </a:r>
          </a:p>
        </p:txBody>
      </p:sp>
      <p:sp>
        <p:nvSpPr>
          <p:cNvPr id="10" name="TextBox 9"/>
          <p:cNvSpPr txBox="1"/>
          <p:nvPr/>
        </p:nvSpPr>
        <p:spPr>
          <a:xfrm>
            <a:off x="381000" y="5334002"/>
            <a:ext cx="8382000" cy="707886"/>
          </a:xfrm>
          <a:prstGeom prst="rect">
            <a:avLst/>
          </a:prstGeom>
          <a:noFill/>
        </p:spPr>
        <p:txBody>
          <a:bodyPr wrap="square" rtlCol="0">
            <a:spAutoFit/>
          </a:bodyPr>
          <a:lstStyle/>
          <a:p>
            <a:pPr algn="ctr"/>
            <a:r>
              <a:rPr lang="en-US" sz="4000" dirty="0">
                <a:latin typeface="Comic Sans MS" pitchFamily="66" charset="0"/>
              </a:rPr>
              <a:t>a triangle that has one 90° angle</a:t>
            </a:r>
          </a:p>
        </p:txBody>
      </p:sp>
      <p:grpSp>
        <p:nvGrpSpPr>
          <p:cNvPr id="13" name="Group 12"/>
          <p:cNvGrpSpPr/>
          <p:nvPr/>
        </p:nvGrpSpPr>
        <p:grpSpPr>
          <a:xfrm rot="1560440">
            <a:off x="652570" y="2971144"/>
            <a:ext cx="1744395" cy="1547447"/>
            <a:chOff x="872196" y="2546252"/>
            <a:chExt cx="1744394" cy="1547446"/>
          </a:xfrm>
        </p:grpSpPr>
        <p:sp>
          <p:nvSpPr>
            <p:cNvPr id="11" name="Right Triangle 10"/>
            <p:cNvSpPr/>
            <p:nvPr/>
          </p:nvSpPr>
          <p:spPr>
            <a:xfrm rot="5400000">
              <a:off x="970670" y="2447778"/>
              <a:ext cx="1547446" cy="1744394"/>
            </a:xfrm>
            <a:prstGeom prst="r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872197" y="2546252"/>
              <a:ext cx="267286" cy="2672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13"/>
          <p:cNvSpPr txBox="1"/>
          <p:nvPr/>
        </p:nvSpPr>
        <p:spPr>
          <a:xfrm>
            <a:off x="1757483" y="2321649"/>
            <a:ext cx="308098" cy="400110"/>
          </a:xfrm>
          <a:prstGeom prst="rect">
            <a:avLst/>
          </a:prstGeom>
          <a:noFill/>
        </p:spPr>
        <p:txBody>
          <a:bodyPr wrap="none" rtlCol="0">
            <a:spAutoFit/>
          </a:bodyPr>
          <a:lstStyle/>
          <a:p>
            <a:r>
              <a:rPr lang="en-US" sz="2000" dirty="0"/>
              <a:t>a</a:t>
            </a:r>
          </a:p>
        </p:txBody>
      </p:sp>
      <p:sp>
        <p:nvSpPr>
          <p:cNvPr id="15" name="TextBox 14"/>
          <p:cNvSpPr txBox="1"/>
          <p:nvPr/>
        </p:nvSpPr>
        <p:spPr>
          <a:xfrm>
            <a:off x="421939" y="2752012"/>
            <a:ext cx="319318" cy="400110"/>
          </a:xfrm>
          <a:prstGeom prst="rect">
            <a:avLst/>
          </a:prstGeom>
          <a:noFill/>
        </p:spPr>
        <p:txBody>
          <a:bodyPr wrap="none" rtlCol="0">
            <a:spAutoFit/>
          </a:bodyPr>
          <a:lstStyle/>
          <a:p>
            <a:r>
              <a:rPr lang="en-US" sz="2000" dirty="0"/>
              <a:t>b</a:t>
            </a:r>
          </a:p>
        </p:txBody>
      </p:sp>
      <p:sp>
        <p:nvSpPr>
          <p:cNvPr id="16" name="TextBox 15"/>
          <p:cNvSpPr txBox="1"/>
          <p:nvPr/>
        </p:nvSpPr>
        <p:spPr>
          <a:xfrm>
            <a:off x="1799792" y="4024796"/>
            <a:ext cx="293670" cy="400110"/>
          </a:xfrm>
          <a:prstGeom prst="rect">
            <a:avLst/>
          </a:prstGeom>
          <a:noFill/>
        </p:spPr>
        <p:txBody>
          <a:bodyPr wrap="none" rtlCol="0">
            <a:spAutoFit/>
          </a:bodyPr>
          <a:lstStyle/>
          <a:p>
            <a:r>
              <a:rPr lang="en-US" sz="2000" dirty="0"/>
              <a:t>c</a:t>
            </a:r>
          </a:p>
        </p:txBody>
      </p:sp>
      <p:pic>
        <p:nvPicPr>
          <p:cNvPr id="17" name="Picture 16"/>
          <p:cNvPicPr>
            <a:picLocks noChangeAspect="1"/>
          </p:cNvPicPr>
          <p:nvPr/>
        </p:nvPicPr>
        <p:blipFill>
          <a:blip r:embed="rId4"/>
          <a:stretch>
            <a:fillRect/>
          </a:stretch>
        </p:blipFill>
        <p:spPr>
          <a:xfrm>
            <a:off x="3144983" y="1499606"/>
            <a:ext cx="2854036" cy="2044203"/>
          </a:xfrm>
          <a:prstGeom prst="rect">
            <a:avLst/>
          </a:prstGeom>
        </p:spPr>
      </p:pic>
    </p:spTree>
    <p:extLst>
      <p:ext uri="{BB962C8B-B14F-4D97-AF65-F5344CB8AC3E}">
        <p14:creationId xmlns:p14="http://schemas.microsoft.com/office/powerpoint/2010/main" val="257094680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4"/>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sz="1351">
              <a:solidFill>
                <a:prstClr val="white"/>
              </a:solidFill>
              <a:latin typeface="Calibri" panose="020F0502020204030204"/>
            </a:endParaRPr>
          </a:p>
        </p:txBody>
      </p:sp>
      <p:sp>
        <p:nvSpPr>
          <p:cNvPr id="9" name="TextBox 8"/>
          <p:cNvSpPr txBox="1"/>
          <p:nvPr/>
        </p:nvSpPr>
        <p:spPr>
          <a:xfrm>
            <a:off x="2000252" y="1085852"/>
            <a:ext cx="5086351" cy="923330"/>
          </a:xfrm>
          <a:prstGeom prst="rect">
            <a:avLst/>
          </a:prstGeom>
          <a:noFill/>
        </p:spPr>
        <p:txBody>
          <a:bodyPr wrap="square" rtlCol="0">
            <a:spAutoFit/>
          </a:bodyPr>
          <a:lstStyle/>
          <a:p>
            <a:pPr algn="ctr" defTabSz="685766"/>
            <a:r>
              <a:rPr lang="en-US" sz="5400" dirty="0">
                <a:solidFill>
                  <a:prstClr val="black"/>
                </a:solidFill>
                <a:latin typeface="Comic Sans MS" pitchFamily="66" charset="0"/>
              </a:rPr>
              <a:t>sample space</a:t>
            </a:r>
          </a:p>
        </p:txBody>
      </p:sp>
      <p:sp>
        <p:nvSpPr>
          <p:cNvPr id="10" name="TextBox 9"/>
          <p:cNvSpPr txBox="1"/>
          <p:nvPr/>
        </p:nvSpPr>
        <p:spPr>
          <a:xfrm>
            <a:off x="1428751" y="4740821"/>
            <a:ext cx="6286500" cy="461665"/>
          </a:xfrm>
          <a:prstGeom prst="rect">
            <a:avLst/>
          </a:prstGeom>
          <a:noFill/>
        </p:spPr>
        <p:txBody>
          <a:bodyPr wrap="square" rtlCol="0">
            <a:spAutoFit/>
          </a:bodyPr>
          <a:lstStyle/>
          <a:p>
            <a:pPr algn="ctr" defTabSz="685766"/>
            <a:r>
              <a:rPr lang="en-US" sz="2400" dirty="0">
                <a:solidFill>
                  <a:prstClr val="black"/>
                </a:solidFill>
                <a:latin typeface="Comic Sans MS" pitchFamily="66" charset="0"/>
              </a:rPr>
              <a:t>set of all possible outcomes</a:t>
            </a:r>
          </a:p>
        </p:txBody>
      </p:sp>
    </p:spTree>
    <p:extLst>
      <p:ext uri="{BB962C8B-B14F-4D97-AF65-F5344CB8AC3E}">
        <p14:creationId xmlns:p14="http://schemas.microsoft.com/office/powerpoint/2010/main" val="397176732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2"/>
            <a:ext cx="8534400" cy="1446550"/>
          </a:xfrm>
          <a:prstGeom prst="rect">
            <a:avLst/>
          </a:prstGeom>
          <a:noFill/>
        </p:spPr>
        <p:txBody>
          <a:bodyPr wrap="square" rtlCol="0">
            <a:spAutoFit/>
          </a:bodyPr>
          <a:lstStyle/>
          <a:p>
            <a:pPr algn="ctr"/>
            <a:r>
              <a:rPr lang="en-US" sz="8800" dirty="0">
                <a:solidFill>
                  <a:srgbClr val="000000"/>
                </a:solidFill>
                <a:latin typeface="Comic Sans MS" pitchFamily="66" charset="0"/>
              </a:rPr>
              <a:t>scale drawing</a:t>
            </a:r>
          </a:p>
        </p:txBody>
      </p:sp>
      <p:sp>
        <p:nvSpPr>
          <p:cNvPr id="10" name="TextBox 9"/>
          <p:cNvSpPr txBox="1"/>
          <p:nvPr/>
        </p:nvSpPr>
        <p:spPr>
          <a:xfrm>
            <a:off x="381000" y="5029202"/>
            <a:ext cx="8382000" cy="1384995"/>
          </a:xfrm>
          <a:prstGeom prst="rect">
            <a:avLst/>
          </a:prstGeom>
          <a:noFill/>
        </p:spPr>
        <p:txBody>
          <a:bodyPr wrap="square" rtlCol="0">
            <a:spAutoFit/>
          </a:bodyPr>
          <a:lstStyle/>
          <a:p>
            <a:pPr algn="ctr"/>
            <a:r>
              <a:rPr lang="en-US" sz="2800" dirty="0">
                <a:latin typeface="Comic Sans MS" pitchFamily="66" charset="0"/>
              </a:rPr>
              <a:t>a drawing that shows a real object with accurate sizes reduced or enlarged by a certain amount (called the scale)</a:t>
            </a:r>
          </a:p>
        </p:txBody>
      </p:sp>
      <p:sp>
        <p:nvSpPr>
          <p:cNvPr id="18" name="Rectangle 17"/>
          <p:cNvSpPr/>
          <p:nvPr/>
        </p:nvSpPr>
        <p:spPr>
          <a:xfrm>
            <a:off x="3169583" y="2886161"/>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imgre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8300" y="1936751"/>
            <a:ext cx="2895600" cy="2806700"/>
          </a:xfrm>
          <a:prstGeom prst="rect">
            <a:avLst/>
          </a:prstGeom>
        </p:spPr>
      </p:pic>
    </p:spTree>
    <p:extLst>
      <p:ext uri="{BB962C8B-B14F-4D97-AF65-F5344CB8AC3E}">
        <p14:creationId xmlns:p14="http://schemas.microsoft.com/office/powerpoint/2010/main" val="1221687372"/>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7198" y="1178267"/>
            <a:ext cx="7653131" cy="1015663"/>
          </a:xfrm>
          <a:prstGeom prst="rect">
            <a:avLst/>
          </a:prstGeom>
        </p:spPr>
        <p:txBody>
          <a:bodyPr wrap="square">
            <a:spAutoFit/>
          </a:bodyPr>
          <a:lstStyle/>
          <a:p>
            <a:pPr algn="ctr"/>
            <a:r>
              <a:rPr lang="en-US" sz="6000" dirty="0">
                <a:latin typeface="Comic Sans MS" panose="030F0702030302020204" pitchFamily="66" charset="0"/>
              </a:rPr>
              <a:t>scatter plot</a:t>
            </a:r>
          </a:p>
        </p:txBody>
      </p:sp>
      <p:sp>
        <p:nvSpPr>
          <p:cNvPr id="3" name="TextBox 2"/>
          <p:cNvSpPr txBox="1"/>
          <p:nvPr/>
        </p:nvSpPr>
        <p:spPr>
          <a:xfrm>
            <a:off x="755376" y="4097408"/>
            <a:ext cx="7533863" cy="1615827"/>
          </a:xfrm>
          <a:prstGeom prst="rect">
            <a:avLst/>
          </a:prstGeom>
          <a:noFill/>
          <a:ln>
            <a:solidFill>
              <a:schemeClr val="tx1"/>
            </a:solidFill>
          </a:ln>
        </p:spPr>
        <p:txBody>
          <a:bodyPr wrap="square" rtlCol="0">
            <a:spAutoFit/>
          </a:bodyPr>
          <a:lstStyle/>
          <a:p>
            <a:r>
              <a:rPr lang="en-US" sz="3300" dirty="0">
                <a:latin typeface="Comic Sans MS" panose="030F0702030302020204" pitchFamily="66" charset="0"/>
              </a:rPr>
              <a:t>a graph of plotted points that show the relationship between two sets of data</a:t>
            </a:r>
          </a:p>
        </p:txBody>
      </p:sp>
      <p:pic>
        <p:nvPicPr>
          <p:cNvPr id="4" name="Picture 3"/>
          <p:cNvPicPr>
            <a:picLocks noChangeAspect="1"/>
          </p:cNvPicPr>
          <p:nvPr/>
        </p:nvPicPr>
        <p:blipFill>
          <a:blip r:embed="rId3"/>
          <a:stretch>
            <a:fillRect/>
          </a:stretch>
        </p:blipFill>
        <p:spPr>
          <a:xfrm>
            <a:off x="1786590" y="2282311"/>
            <a:ext cx="1764083" cy="1505708"/>
          </a:xfrm>
          <a:prstGeom prst="rect">
            <a:avLst/>
          </a:prstGeom>
        </p:spPr>
      </p:pic>
      <p:pic>
        <p:nvPicPr>
          <p:cNvPr id="5" name="Picture 4"/>
          <p:cNvPicPr>
            <a:picLocks noChangeAspect="1"/>
          </p:cNvPicPr>
          <p:nvPr/>
        </p:nvPicPr>
        <p:blipFill>
          <a:blip r:embed="rId4"/>
          <a:stretch>
            <a:fillRect/>
          </a:stretch>
        </p:blipFill>
        <p:spPr>
          <a:xfrm>
            <a:off x="4791513" y="2282315"/>
            <a:ext cx="2139227" cy="1432879"/>
          </a:xfrm>
          <a:prstGeom prst="rect">
            <a:avLst/>
          </a:prstGeom>
        </p:spPr>
      </p:pic>
    </p:spTree>
    <p:extLst>
      <p:ext uri="{BB962C8B-B14F-4D97-AF65-F5344CB8AC3E}">
        <p14:creationId xmlns:p14="http://schemas.microsoft.com/office/powerpoint/2010/main" val="238483763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Scientific Notation</a:t>
            </a:r>
          </a:p>
        </p:txBody>
      </p:sp>
      <p:sp>
        <p:nvSpPr>
          <p:cNvPr id="3" name="Content Placeholder 2"/>
          <p:cNvSpPr>
            <a:spLocks noGrp="1"/>
          </p:cNvSpPr>
          <p:nvPr>
            <p:ph idx="1"/>
          </p:nvPr>
        </p:nvSpPr>
        <p:spPr>
          <a:xfrm>
            <a:off x="457200" y="3383282"/>
            <a:ext cx="8229600" cy="2742883"/>
          </a:xfrm>
        </p:spPr>
        <p:txBody>
          <a:bodyPr>
            <a:normAutofit/>
          </a:bodyPr>
          <a:lstStyle/>
          <a:p>
            <a:r>
              <a:rPr lang="en-US" dirty="0"/>
              <a:t>Where a number is written in two parts:</a:t>
            </a:r>
            <a:br>
              <a:rPr lang="en-US" dirty="0"/>
            </a:br>
            <a:r>
              <a:rPr lang="en-US" dirty="0"/>
              <a:t/>
            </a:r>
            <a:br>
              <a:rPr lang="en-US" dirty="0"/>
            </a:br>
            <a:r>
              <a:rPr lang="en-US" dirty="0"/>
              <a:t>A decimal point is placed after the first non-zero digit.  This is followed by: ×10 to a power that will put the decimal point back where it should be.</a:t>
            </a:r>
          </a:p>
        </p:txBody>
      </p:sp>
      <p:pic>
        <p:nvPicPr>
          <p:cNvPr id="3074" name="Picture 2" descr="Scientific Not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7177" y="1417638"/>
            <a:ext cx="5765165" cy="1645603"/>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3383284"/>
            <a:ext cx="8534400" cy="31699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417993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Similar </a:t>
            </a:r>
          </a:p>
        </p:txBody>
      </p:sp>
      <p:sp>
        <p:nvSpPr>
          <p:cNvPr id="3" name="Content Placeholder 2"/>
          <p:cNvSpPr>
            <a:spLocks noGrp="1"/>
          </p:cNvSpPr>
          <p:nvPr>
            <p:ph idx="1"/>
          </p:nvPr>
        </p:nvSpPr>
        <p:spPr>
          <a:xfrm>
            <a:off x="457200" y="3360424"/>
            <a:ext cx="8229600" cy="2765743"/>
          </a:xfrm>
        </p:spPr>
        <p:txBody>
          <a:bodyPr>
            <a:normAutofit/>
          </a:bodyPr>
          <a:lstStyle/>
          <a:p>
            <a:pPr marL="0" indent="0">
              <a:buNone/>
            </a:pPr>
            <a:r>
              <a:rPr lang="en-US" dirty="0">
                <a:latin typeface="Comic Sans MS" panose="030F0702030302020204" pitchFamily="66" charset="0"/>
              </a:rPr>
              <a:t>In Geometry, two shapes are Similar when the only difference is size (and possibly the need to move, turn or flip one around).</a:t>
            </a:r>
            <a:br>
              <a:rPr lang="en-US" dirty="0">
                <a:latin typeface="Comic Sans MS" panose="030F0702030302020204" pitchFamily="66" charset="0"/>
              </a:rPr>
            </a:br>
            <a:r>
              <a:rPr lang="en-US" dirty="0">
                <a:latin typeface="Comic Sans MS" panose="030F0702030302020204" pitchFamily="66" charset="0"/>
              </a:rPr>
              <a:t/>
            </a:r>
            <a:br>
              <a:rPr lang="en-US" dirty="0">
                <a:latin typeface="Comic Sans MS" panose="030F0702030302020204" pitchFamily="66" charset="0"/>
              </a:rPr>
            </a:br>
            <a:r>
              <a:rPr lang="en-US" dirty="0">
                <a:latin typeface="Comic Sans MS" panose="030F0702030302020204" pitchFamily="66" charset="0"/>
              </a:rPr>
              <a:t>These two shapes are Similar (one is smaller and flipped over, but otherwise the same)</a:t>
            </a:r>
          </a:p>
        </p:txBody>
      </p:sp>
      <p:pic>
        <p:nvPicPr>
          <p:cNvPr id="5122" name="Picture 2" descr="Simil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2312" y="1417640"/>
            <a:ext cx="2666503" cy="1714183"/>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3246124"/>
            <a:ext cx="8534400" cy="33070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362367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Skew</a:t>
            </a:r>
          </a:p>
        </p:txBody>
      </p:sp>
      <p:sp>
        <p:nvSpPr>
          <p:cNvPr id="3" name="Content Placeholder 2"/>
          <p:cNvSpPr>
            <a:spLocks noGrp="1"/>
          </p:cNvSpPr>
          <p:nvPr>
            <p:ph idx="1"/>
          </p:nvPr>
        </p:nvSpPr>
        <p:spPr>
          <a:xfrm>
            <a:off x="457200" y="5147187"/>
            <a:ext cx="8229600" cy="978976"/>
          </a:xfrm>
          <a:ln>
            <a:solidFill>
              <a:schemeClr val="tx1"/>
            </a:solidFill>
          </a:ln>
        </p:spPr>
        <p:txBody>
          <a:bodyPr>
            <a:normAutofit fontScale="92500"/>
          </a:bodyPr>
          <a:lstStyle/>
          <a:p>
            <a:pPr marL="0" indent="0" algn="ctr">
              <a:buNone/>
            </a:pPr>
            <a:r>
              <a:rPr lang="en-US" dirty="0">
                <a:latin typeface="Comic Sans MS" panose="030F0702030302020204" pitchFamily="66" charset="0"/>
              </a:rPr>
              <a:t>The distribution of data that is pulled to the left or pulled to the right from a symmetrical form.</a:t>
            </a:r>
          </a:p>
        </p:txBody>
      </p:sp>
      <p:pic>
        <p:nvPicPr>
          <p:cNvPr id="4" name="Picture 3"/>
          <p:cNvPicPr>
            <a:picLocks noChangeAspect="1"/>
          </p:cNvPicPr>
          <p:nvPr/>
        </p:nvPicPr>
        <p:blipFill>
          <a:blip r:embed="rId3"/>
          <a:stretch>
            <a:fillRect/>
          </a:stretch>
        </p:blipFill>
        <p:spPr>
          <a:xfrm>
            <a:off x="1085240" y="2020526"/>
            <a:ext cx="6984335" cy="2489099"/>
          </a:xfrm>
          <a:prstGeom prst="rect">
            <a:avLst/>
          </a:prstGeom>
        </p:spPr>
      </p:pic>
    </p:spTree>
    <p:extLst>
      <p:ext uri="{BB962C8B-B14F-4D97-AF65-F5344CB8AC3E}">
        <p14:creationId xmlns:p14="http://schemas.microsoft.com/office/powerpoint/2010/main" val="178273038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Slope</a:t>
            </a:r>
          </a:p>
        </p:txBody>
      </p:sp>
      <p:sp>
        <p:nvSpPr>
          <p:cNvPr id="3" name="Content Placeholder 2"/>
          <p:cNvSpPr>
            <a:spLocks noGrp="1"/>
          </p:cNvSpPr>
          <p:nvPr>
            <p:ph idx="1"/>
          </p:nvPr>
        </p:nvSpPr>
        <p:spPr>
          <a:xfrm>
            <a:off x="457200" y="3429002"/>
            <a:ext cx="8229600" cy="2697163"/>
          </a:xfrm>
        </p:spPr>
        <p:txBody>
          <a:bodyPr>
            <a:normAutofit/>
          </a:bodyPr>
          <a:lstStyle/>
          <a:p>
            <a:pPr marL="0" indent="0">
              <a:buNone/>
            </a:pPr>
            <a:r>
              <a:rPr lang="en-US" dirty="0"/>
              <a:t/>
            </a:r>
            <a:br>
              <a:rPr lang="en-US" dirty="0"/>
            </a:br>
            <a:r>
              <a:rPr lang="en-US" dirty="0">
                <a:latin typeface="Comic Sans MS" panose="030F0702030302020204" pitchFamily="66" charset="0"/>
              </a:rPr>
              <a:t>How steep a straight line is.</a:t>
            </a:r>
            <a:br>
              <a:rPr lang="en-US" dirty="0">
                <a:latin typeface="Comic Sans MS" panose="030F0702030302020204" pitchFamily="66" charset="0"/>
              </a:rPr>
            </a:br>
            <a:r>
              <a:rPr lang="en-US" dirty="0">
                <a:latin typeface="Comic Sans MS" panose="030F0702030302020204" pitchFamily="66" charset="0"/>
              </a:rPr>
              <a:t/>
            </a:r>
            <a:br>
              <a:rPr lang="en-US" dirty="0">
                <a:latin typeface="Comic Sans MS" panose="030F0702030302020204" pitchFamily="66" charset="0"/>
              </a:rPr>
            </a:br>
            <a:r>
              <a:rPr lang="en-US" dirty="0">
                <a:latin typeface="Comic Sans MS" panose="030F0702030302020204" pitchFamily="66" charset="0"/>
              </a:rPr>
              <a:t>In this example the slope is 3/5 = 0.6</a:t>
            </a:r>
            <a:br>
              <a:rPr lang="en-US" dirty="0">
                <a:latin typeface="Comic Sans MS" panose="030F0702030302020204" pitchFamily="66" charset="0"/>
              </a:rPr>
            </a:br>
            <a:r>
              <a:rPr lang="en-US" dirty="0">
                <a:latin typeface="Comic Sans MS" panose="030F0702030302020204" pitchFamily="66" charset="0"/>
              </a:rPr>
              <a:t/>
            </a:r>
            <a:br>
              <a:rPr lang="en-US" dirty="0">
                <a:latin typeface="Comic Sans MS" panose="030F0702030302020204" pitchFamily="66" charset="0"/>
              </a:rPr>
            </a:br>
            <a:r>
              <a:rPr lang="en-US" dirty="0">
                <a:latin typeface="Comic Sans MS" panose="030F0702030302020204" pitchFamily="66" charset="0"/>
              </a:rPr>
              <a:t>Also called "gradient".</a:t>
            </a:r>
          </a:p>
        </p:txBody>
      </p:sp>
      <p:pic>
        <p:nvPicPr>
          <p:cNvPr id="4098" name="Picture 2" descr="Slop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1143000"/>
            <a:ext cx="2316480" cy="22860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3817622"/>
            <a:ext cx="8534400" cy="27355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634915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5345725"/>
            <a:ext cx="8534400" cy="120747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subset</a:t>
            </a:r>
          </a:p>
        </p:txBody>
      </p:sp>
      <p:sp>
        <p:nvSpPr>
          <p:cNvPr id="10" name="TextBox 9"/>
          <p:cNvSpPr txBox="1"/>
          <p:nvPr/>
        </p:nvSpPr>
        <p:spPr>
          <a:xfrm>
            <a:off x="310663" y="5571982"/>
            <a:ext cx="8382000" cy="830997"/>
          </a:xfrm>
          <a:prstGeom prst="rect">
            <a:avLst/>
          </a:prstGeom>
          <a:noFill/>
        </p:spPr>
        <p:txBody>
          <a:bodyPr wrap="square" rtlCol="0">
            <a:spAutoFit/>
          </a:bodyPr>
          <a:lstStyle/>
          <a:p>
            <a:pPr algn="ctr"/>
            <a:r>
              <a:rPr lang="en-US" sz="4800" dirty="0">
                <a:latin typeface="Comic Sans MS" pitchFamily="66" charset="0"/>
              </a:rPr>
              <a:t>a set within a larger set</a:t>
            </a:r>
          </a:p>
        </p:txBody>
      </p:sp>
      <p:sp>
        <p:nvSpPr>
          <p:cNvPr id="12" name="Rounded Rectangle 11"/>
          <p:cNvSpPr/>
          <p:nvPr/>
        </p:nvSpPr>
        <p:spPr>
          <a:xfrm>
            <a:off x="787795" y="1716259"/>
            <a:ext cx="5908431" cy="348878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2532189" y="3179300"/>
            <a:ext cx="3812345" cy="1812389"/>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6865035" y="3882685"/>
            <a:ext cx="1983544" cy="1200329"/>
          </a:xfrm>
          <a:prstGeom prst="rect">
            <a:avLst/>
          </a:prstGeom>
          <a:noFill/>
        </p:spPr>
        <p:txBody>
          <a:bodyPr wrap="square" rtlCol="0">
            <a:spAutoFit/>
          </a:bodyPr>
          <a:lstStyle/>
          <a:p>
            <a:r>
              <a:rPr lang="en-US" sz="2400" dirty="0"/>
              <a:t>Rectangles are a subset of all quadrilaterals.</a:t>
            </a:r>
          </a:p>
        </p:txBody>
      </p:sp>
      <p:sp>
        <p:nvSpPr>
          <p:cNvPr id="16" name="TextBox 15"/>
          <p:cNvSpPr txBox="1"/>
          <p:nvPr/>
        </p:nvSpPr>
        <p:spPr>
          <a:xfrm>
            <a:off x="1280165" y="1899137"/>
            <a:ext cx="2186689" cy="523220"/>
          </a:xfrm>
          <a:prstGeom prst="rect">
            <a:avLst/>
          </a:prstGeom>
          <a:noFill/>
        </p:spPr>
        <p:txBody>
          <a:bodyPr wrap="none" rtlCol="0">
            <a:spAutoFit/>
          </a:bodyPr>
          <a:lstStyle/>
          <a:p>
            <a:r>
              <a:rPr lang="en-US" sz="2800" dirty="0"/>
              <a:t>quadrilaterals</a:t>
            </a:r>
          </a:p>
        </p:txBody>
      </p:sp>
      <p:sp>
        <p:nvSpPr>
          <p:cNvPr id="17" name="TextBox 16"/>
          <p:cNvSpPr txBox="1"/>
          <p:nvPr/>
        </p:nvSpPr>
        <p:spPr>
          <a:xfrm>
            <a:off x="2712725" y="3247292"/>
            <a:ext cx="1680781" cy="523220"/>
          </a:xfrm>
          <a:prstGeom prst="rect">
            <a:avLst/>
          </a:prstGeom>
          <a:noFill/>
        </p:spPr>
        <p:txBody>
          <a:bodyPr wrap="none" rtlCol="0">
            <a:spAutoFit/>
          </a:bodyPr>
          <a:lstStyle/>
          <a:p>
            <a:r>
              <a:rPr lang="en-US" sz="2800" dirty="0"/>
              <a:t>rectangles</a:t>
            </a:r>
          </a:p>
        </p:txBody>
      </p:sp>
      <p:sp>
        <p:nvSpPr>
          <p:cNvPr id="18" name="Rectangle 17"/>
          <p:cNvSpPr/>
          <p:nvPr/>
        </p:nvSpPr>
        <p:spPr>
          <a:xfrm rot="2539200">
            <a:off x="4572002" y="3502857"/>
            <a:ext cx="464235" cy="4642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rot="1582034">
            <a:off x="3985128" y="4234294"/>
            <a:ext cx="735271" cy="30274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5397306" y="3498170"/>
            <a:ext cx="553331" cy="10034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3162886" y="4175762"/>
            <a:ext cx="464235" cy="4642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Diamond 21"/>
          <p:cNvSpPr/>
          <p:nvPr/>
        </p:nvSpPr>
        <p:spPr>
          <a:xfrm>
            <a:off x="1800668" y="2715065"/>
            <a:ext cx="506437" cy="914400"/>
          </a:xfrm>
          <a:prstGeom prst="diamon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rapezoid 22"/>
          <p:cNvSpPr/>
          <p:nvPr/>
        </p:nvSpPr>
        <p:spPr>
          <a:xfrm>
            <a:off x="4501665" y="2349306"/>
            <a:ext cx="1519309" cy="492371"/>
          </a:xfrm>
          <a:prstGeom prst="trapezoi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lowchart: Data 23"/>
          <p:cNvSpPr/>
          <p:nvPr/>
        </p:nvSpPr>
        <p:spPr>
          <a:xfrm>
            <a:off x="2926080" y="2391508"/>
            <a:ext cx="1125416" cy="612648"/>
          </a:xfrm>
          <a:prstGeom prst="flowChartInputOutpu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lowchart: Manual Input 24"/>
          <p:cNvSpPr/>
          <p:nvPr/>
        </p:nvSpPr>
        <p:spPr>
          <a:xfrm rot="16200000">
            <a:off x="942535" y="3727939"/>
            <a:ext cx="914400" cy="457200"/>
          </a:xfrm>
          <a:prstGeom prst="flowChartManualInpu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390187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6670" y="1392127"/>
            <a:ext cx="7781291" cy="1107996"/>
          </a:xfrm>
          <a:prstGeom prst="rect">
            <a:avLst/>
          </a:prstGeom>
        </p:spPr>
        <p:txBody>
          <a:bodyPr wrap="square">
            <a:spAutoFit/>
          </a:bodyPr>
          <a:lstStyle/>
          <a:p>
            <a:pPr algn="ctr"/>
            <a:r>
              <a:rPr lang="en-US" sz="6600" dirty="0">
                <a:latin typeface="Comic Sans MS" panose="030F0702030302020204" pitchFamily="66" charset="0"/>
              </a:rPr>
              <a:t>supplementary</a:t>
            </a:r>
          </a:p>
        </p:txBody>
      </p:sp>
      <p:sp>
        <p:nvSpPr>
          <p:cNvPr id="3" name="TextBox 2"/>
          <p:cNvSpPr txBox="1"/>
          <p:nvPr/>
        </p:nvSpPr>
        <p:spPr>
          <a:xfrm>
            <a:off x="716670" y="4892543"/>
            <a:ext cx="7970135" cy="715709"/>
          </a:xfrm>
          <a:prstGeom prst="rect">
            <a:avLst/>
          </a:prstGeom>
          <a:noFill/>
          <a:ln>
            <a:solidFill>
              <a:schemeClr val="tx1"/>
            </a:solidFill>
          </a:ln>
        </p:spPr>
        <p:txBody>
          <a:bodyPr wrap="square" rtlCol="0">
            <a:spAutoFit/>
          </a:bodyPr>
          <a:lstStyle/>
          <a:p>
            <a:r>
              <a:rPr lang="en-US" sz="4051" dirty="0">
                <a:latin typeface="Comic Sans MS" panose="030F0702030302020204" pitchFamily="66" charset="0"/>
              </a:rPr>
              <a:t>two angles whose sum is 180</a:t>
            </a:r>
            <a:r>
              <a:rPr lang="en-US" sz="4051" baseline="30000" dirty="0">
                <a:latin typeface="Comic Sans MS" panose="030F0702030302020204" pitchFamily="66" charset="0"/>
              </a:rPr>
              <a:t>0</a:t>
            </a:r>
          </a:p>
        </p:txBody>
      </p:sp>
      <p:pic>
        <p:nvPicPr>
          <p:cNvPr id="5" name="Picture 4"/>
          <p:cNvPicPr>
            <a:picLocks noChangeAspect="1"/>
          </p:cNvPicPr>
          <p:nvPr/>
        </p:nvPicPr>
        <p:blipFill>
          <a:blip r:embed="rId3"/>
          <a:stretch>
            <a:fillRect/>
          </a:stretch>
        </p:blipFill>
        <p:spPr>
          <a:xfrm>
            <a:off x="1215739" y="2942369"/>
            <a:ext cx="2836719" cy="1484845"/>
          </a:xfrm>
          <a:prstGeom prst="rect">
            <a:avLst/>
          </a:prstGeom>
        </p:spPr>
      </p:pic>
      <p:pic>
        <p:nvPicPr>
          <p:cNvPr id="6" name="Picture 5"/>
          <p:cNvPicPr>
            <a:picLocks noChangeAspect="1"/>
          </p:cNvPicPr>
          <p:nvPr/>
        </p:nvPicPr>
        <p:blipFill>
          <a:blip r:embed="rId4"/>
          <a:stretch>
            <a:fillRect/>
          </a:stretch>
        </p:blipFill>
        <p:spPr>
          <a:xfrm>
            <a:off x="5148050" y="2942369"/>
            <a:ext cx="2671763" cy="1450181"/>
          </a:xfrm>
          <a:prstGeom prst="rect">
            <a:avLst/>
          </a:prstGeom>
        </p:spPr>
      </p:pic>
    </p:spTree>
    <p:extLst>
      <p:ext uri="{BB962C8B-B14F-4D97-AF65-F5344CB8AC3E}">
        <p14:creationId xmlns:p14="http://schemas.microsoft.com/office/powerpoint/2010/main" val="12707032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6351" y="1153588"/>
            <a:ext cx="7764588" cy="1107996"/>
          </a:xfrm>
          <a:prstGeom prst="rect">
            <a:avLst/>
          </a:prstGeom>
        </p:spPr>
        <p:txBody>
          <a:bodyPr wrap="square">
            <a:spAutoFit/>
          </a:bodyPr>
          <a:lstStyle/>
          <a:p>
            <a:pPr algn="ctr"/>
            <a:r>
              <a:rPr lang="en-US" sz="6600" dirty="0">
                <a:latin typeface="Comic Sans MS" panose="030F0702030302020204" pitchFamily="66" charset="0"/>
              </a:rPr>
              <a:t>surface area</a:t>
            </a:r>
          </a:p>
        </p:txBody>
      </p:sp>
      <p:sp>
        <p:nvSpPr>
          <p:cNvPr id="3" name="Rectangle 2"/>
          <p:cNvSpPr/>
          <p:nvPr/>
        </p:nvSpPr>
        <p:spPr>
          <a:xfrm>
            <a:off x="984741" y="5392617"/>
            <a:ext cx="7762733" cy="1315873"/>
          </a:xfrm>
          <a:prstGeom prst="rect">
            <a:avLst/>
          </a:prstGeom>
          <a:ln>
            <a:solidFill>
              <a:schemeClr val="tx1"/>
            </a:solidFill>
          </a:ln>
        </p:spPr>
        <p:txBody>
          <a:bodyPr wrap="square">
            <a:spAutoFit/>
          </a:bodyPr>
          <a:lstStyle/>
          <a:p>
            <a:endParaRPr lang="en-US" sz="1351" dirty="0"/>
          </a:p>
          <a:p>
            <a:r>
              <a:rPr lang="en-US" sz="3300" dirty="0">
                <a:latin typeface="Comic Sans MS" panose="030F0702030302020204" pitchFamily="66" charset="0"/>
              </a:rPr>
              <a:t>the total area of the surface of a three-dimensional object</a:t>
            </a:r>
          </a:p>
        </p:txBody>
      </p:sp>
      <p:pic>
        <p:nvPicPr>
          <p:cNvPr id="4" name="Picture 3"/>
          <p:cNvPicPr>
            <a:picLocks noChangeAspect="1"/>
          </p:cNvPicPr>
          <p:nvPr/>
        </p:nvPicPr>
        <p:blipFill>
          <a:blip r:embed="rId3"/>
          <a:stretch>
            <a:fillRect/>
          </a:stretch>
        </p:blipFill>
        <p:spPr>
          <a:xfrm>
            <a:off x="166477" y="2016017"/>
            <a:ext cx="2328539" cy="1811085"/>
          </a:xfrm>
          <a:prstGeom prst="rect">
            <a:avLst/>
          </a:prstGeom>
        </p:spPr>
      </p:pic>
      <p:pic>
        <p:nvPicPr>
          <p:cNvPr id="5" name="Picture 4"/>
          <p:cNvPicPr>
            <a:picLocks noChangeAspect="1"/>
          </p:cNvPicPr>
          <p:nvPr/>
        </p:nvPicPr>
        <p:blipFill>
          <a:blip r:embed="rId4"/>
          <a:stretch>
            <a:fillRect/>
          </a:stretch>
        </p:blipFill>
        <p:spPr>
          <a:xfrm>
            <a:off x="6850510" y="3307334"/>
            <a:ext cx="2270111" cy="2047195"/>
          </a:xfrm>
          <a:prstGeom prst="rect">
            <a:avLst/>
          </a:prstGeom>
        </p:spPr>
      </p:pic>
      <p:pic>
        <p:nvPicPr>
          <p:cNvPr id="6" name="Picture 5"/>
          <p:cNvPicPr>
            <a:picLocks noChangeAspect="1"/>
          </p:cNvPicPr>
          <p:nvPr/>
        </p:nvPicPr>
        <p:blipFill>
          <a:blip r:embed="rId5"/>
          <a:stretch>
            <a:fillRect/>
          </a:stretch>
        </p:blipFill>
        <p:spPr>
          <a:xfrm>
            <a:off x="2632201" y="3674430"/>
            <a:ext cx="2522781" cy="1680099"/>
          </a:xfrm>
          <a:prstGeom prst="rect">
            <a:avLst/>
          </a:prstGeom>
        </p:spPr>
      </p:pic>
      <p:pic>
        <p:nvPicPr>
          <p:cNvPr id="7" name="Picture 6"/>
          <p:cNvPicPr>
            <a:picLocks noChangeAspect="1"/>
          </p:cNvPicPr>
          <p:nvPr/>
        </p:nvPicPr>
        <p:blipFill>
          <a:blip r:embed="rId6"/>
          <a:stretch>
            <a:fillRect/>
          </a:stretch>
        </p:blipFill>
        <p:spPr>
          <a:xfrm>
            <a:off x="5153754" y="2214714"/>
            <a:ext cx="1982243" cy="1982243"/>
          </a:xfrm>
          <a:prstGeom prst="rect">
            <a:avLst/>
          </a:prstGeom>
        </p:spPr>
      </p:pic>
    </p:spTree>
    <p:extLst>
      <p:ext uri="{BB962C8B-B14F-4D97-AF65-F5344CB8AC3E}">
        <p14:creationId xmlns:p14="http://schemas.microsoft.com/office/powerpoint/2010/main" val="342982518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dirty="0"/>
              <a:t>theorem</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01" y="2015437"/>
            <a:ext cx="4616451" cy="3457881"/>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4511" y="4267838"/>
            <a:ext cx="5554980" cy="2410959"/>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8691" y="1849437"/>
            <a:ext cx="2641600" cy="2133600"/>
          </a:xfrm>
          <a:prstGeom prst="rect">
            <a:avLst/>
          </a:prstGeom>
        </p:spPr>
      </p:pic>
      <p:sp>
        <p:nvSpPr>
          <p:cNvPr id="8" name="TextBox 7"/>
          <p:cNvSpPr txBox="1"/>
          <p:nvPr/>
        </p:nvSpPr>
        <p:spPr>
          <a:xfrm>
            <a:off x="800793" y="1250467"/>
            <a:ext cx="7542421" cy="954107"/>
          </a:xfrm>
          <a:prstGeom prst="rect">
            <a:avLst/>
          </a:prstGeom>
          <a:noFill/>
        </p:spPr>
        <p:txBody>
          <a:bodyPr wrap="square" rtlCol="0">
            <a:spAutoFit/>
          </a:bodyPr>
          <a:lstStyle/>
          <a:p>
            <a:r>
              <a:rPr lang="en-US" sz="2800" b="1" dirty="0"/>
              <a:t>a statement that has been proved on the basis of previously established statements</a:t>
            </a:r>
          </a:p>
        </p:txBody>
      </p:sp>
    </p:spTree>
    <p:extLst>
      <p:ext uri="{BB962C8B-B14F-4D97-AF65-F5344CB8AC3E}">
        <p14:creationId xmlns:p14="http://schemas.microsoft.com/office/powerpoint/2010/main" val="411693995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latin typeface="Comic Sans MS" pitchFamily="66" charset="0"/>
              </a:rPr>
              <a:t>theoretical probability</a:t>
            </a:r>
          </a:p>
        </p:txBody>
      </p:sp>
      <p:sp>
        <p:nvSpPr>
          <p:cNvPr id="10" name="TextBox 9"/>
          <p:cNvSpPr txBox="1"/>
          <p:nvPr/>
        </p:nvSpPr>
        <p:spPr>
          <a:xfrm>
            <a:off x="381000" y="4953002"/>
            <a:ext cx="8382000" cy="1569660"/>
          </a:xfrm>
          <a:prstGeom prst="rect">
            <a:avLst/>
          </a:prstGeom>
          <a:noFill/>
        </p:spPr>
        <p:txBody>
          <a:bodyPr wrap="square" rtlCol="0">
            <a:spAutoFit/>
          </a:bodyPr>
          <a:lstStyle/>
          <a:p>
            <a:pPr algn="ctr"/>
            <a:r>
              <a:rPr lang="en-US" sz="3200" dirty="0">
                <a:latin typeface="Comic Sans MS" pitchFamily="66" charset="0"/>
              </a:rPr>
              <a:t>the ratio of the number of ways the event can occur to the total number of possible outcomes (based on a probability model)</a:t>
            </a:r>
          </a:p>
        </p:txBody>
      </p:sp>
      <p:sp>
        <p:nvSpPr>
          <p:cNvPr id="11" name="TextBox 10"/>
          <p:cNvSpPr txBox="1"/>
          <p:nvPr/>
        </p:nvSpPr>
        <p:spPr>
          <a:xfrm>
            <a:off x="478306" y="2054061"/>
            <a:ext cx="8102991" cy="1200329"/>
          </a:xfrm>
          <a:prstGeom prst="rect">
            <a:avLst/>
          </a:prstGeom>
          <a:noFill/>
        </p:spPr>
        <p:txBody>
          <a:bodyPr wrap="square" rtlCol="0">
            <a:spAutoFit/>
          </a:bodyPr>
          <a:lstStyle/>
          <a:p>
            <a:r>
              <a:rPr lang="en-US" sz="2400" dirty="0">
                <a:latin typeface="Comic Sans MS" pitchFamily="66" charset="0"/>
              </a:rPr>
              <a:t>Theoretical Probability of a number cube landing on a 4.             </a:t>
            </a:r>
          </a:p>
          <a:p>
            <a:r>
              <a:rPr lang="en-US" sz="2400" dirty="0">
                <a:latin typeface="Comic Sans MS" pitchFamily="66" charset="0"/>
              </a:rPr>
              <a:t>           </a:t>
            </a:r>
            <a:r>
              <a:rPr lang="en-US" sz="2400" u="sng" dirty="0">
                <a:latin typeface="Comic Sans MS" pitchFamily="66" charset="0"/>
              </a:rPr>
              <a:t>  1  </a:t>
            </a:r>
            <a:r>
              <a:rPr lang="en-US" sz="2400" dirty="0">
                <a:latin typeface="Comic Sans MS" pitchFamily="66" charset="0"/>
              </a:rPr>
              <a:t>     (# of 1’s on a number cube)</a:t>
            </a:r>
          </a:p>
          <a:p>
            <a:r>
              <a:rPr lang="en-US" sz="2400" dirty="0">
                <a:latin typeface="Comic Sans MS" pitchFamily="66" charset="0"/>
              </a:rPr>
              <a:t>             6       (total number of sides on a number cube)</a:t>
            </a:r>
          </a:p>
        </p:txBody>
      </p:sp>
    </p:spTree>
    <p:extLst>
      <p:ext uri="{BB962C8B-B14F-4D97-AF65-F5344CB8AC3E}">
        <p14:creationId xmlns:p14="http://schemas.microsoft.com/office/powerpoint/2010/main" val="125839691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4355" y="1382188"/>
            <a:ext cx="7734272" cy="1107996"/>
          </a:xfrm>
          <a:prstGeom prst="rect">
            <a:avLst/>
          </a:prstGeom>
        </p:spPr>
        <p:txBody>
          <a:bodyPr wrap="square">
            <a:spAutoFit/>
          </a:bodyPr>
          <a:lstStyle/>
          <a:p>
            <a:pPr algn="ctr"/>
            <a:r>
              <a:rPr lang="en-US" sz="6600" dirty="0">
                <a:latin typeface="Comic Sans MS" panose="030F0702030302020204" pitchFamily="66" charset="0"/>
              </a:rPr>
              <a:t>transversal</a:t>
            </a:r>
          </a:p>
        </p:txBody>
      </p:sp>
      <p:sp>
        <p:nvSpPr>
          <p:cNvPr id="3" name="TextBox 2"/>
          <p:cNvSpPr txBox="1"/>
          <p:nvPr/>
        </p:nvSpPr>
        <p:spPr>
          <a:xfrm>
            <a:off x="654358" y="4296194"/>
            <a:ext cx="8120271" cy="1339085"/>
          </a:xfrm>
          <a:prstGeom prst="rect">
            <a:avLst/>
          </a:prstGeom>
          <a:noFill/>
          <a:ln>
            <a:solidFill>
              <a:schemeClr val="tx1"/>
            </a:solidFill>
          </a:ln>
        </p:spPr>
        <p:txBody>
          <a:bodyPr wrap="square" rtlCol="0">
            <a:spAutoFit/>
          </a:bodyPr>
          <a:lstStyle/>
          <a:p>
            <a:r>
              <a:rPr lang="en-US" sz="4051" dirty="0">
                <a:latin typeface="Comic Sans MS" panose="030F0702030302020204" pitchFamily="66" charset="0"/>
              </a:rPr>
              <a:t>a line that crosses at least two other lines</a:t>
            </a:r>
          </a:p>
        </p:txBody>
      </p:sp>
      <p:pic>
        <p:nvPicPr>
          <p:cNvPr id="4" name="Picture 3"/>
          <p:cNvPicPr>
            <a:picLocks noChangeAspect="1"/>
          </p:cNvPicPr>
          <p:nvPr/>
        </p:nvPicPr>
        <p:blipFill>
          <a:blip r:embed="rId3">
            <a:clrChange>
              <a:clrFrom>
                <a:srgbClr val="000000"/>
              </a:clrFrom>
              <a:clrTo>
                <a:srgbClr val="000000">
                  <a:alpha val="0"/>
                </a:srgbClr>
              </a:clrTo>
            </a:clrChange>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2420695" y="2646299"/>
            <a:ext cx="3793436" cy="1225153"/>
          </a:xfrm>
          <a:prstGeom prst="rect">
            <a:avLst/>
          </a:prstGeom>
        </p:spPr>
      </p:pic>
    </p:spTree>
    <p:extLst>
      <p:ext uri="{BB962C8B-B14F-4D97-AF65-F5344CB8AC3E}">
        <p14:creationId xmlns:p14="http://schemas.microsoft.com/office/powerpoint/2010/main" val="144490726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923330"/>
          </a:xfrm>
          <a:prstGeom prst="rect">
            <a:avLst/>
          </a:prstGeom>
          <a:noFill/>
        </p:spPr>
        <p:txBody>
          <a:bodyPr wrap="square" rtlCol="0">
            <a:spAutoFit/>
          </a:bodyPr>
          <a:lstStyle/>
          <a:p>
            <a:pPr algn="ctr"/>
            <a:r>
              <a:rPr lang="en-US" sz="5400" dirty="0">
                <a:latin typeface="Comic Sans MS" pitchFamily="66" charset="0"/>
              </a:rPr>
              <a:t>unit rate</a:t>
            </a:r>
          </a:p>
        </p:txBody>
      </p:sp>
      <p:sp>
        <p:nvSpPr>
          <p:cNvPr id="10" name="TextBox 9"/>
          <p:cNvSpPr txBox="1"/>
          <p:nvPr/>
        </p:nvSpPr>
        <p:spPr>
          <a:xfrm>
            <a:off x="338797" y="4967069"/>
            <a:ext cx="8382000" cy="1200329"/>
          </a:xfrm>
          <a:prstGeom prst="rect">
            <a:avLst/>
          </a:prstGeom>
          <a:noFill/>
        </p:spPr>
        <p:txBody>
          <a:bodyPr wrap="square" rtlCol="0">
            <a:spAutoFit/>
          </a:bodyPr>
          <a:lstStyle/>
          <a:p>
            <a:pPr algn="ctr"/>
            <a:r>
              <a:rPr lang="en-US" sz="3600" dirty="0">
                <a:latin typeface="Comic Sans MS" pitchFamily="66" charset="0"/>
              </a:rPr>
              <a:t>a comparison of two quantities expressed with a denominator of one</a:t>
            </a:r>
            <a:endParaRPr lang="en-US" sz="2500" dirty="0">
              <a:latin typeface="Comic Sans MS" pitchFamily="66" charset="0"/>
            </a:endParaRPr>
          </a:p>
        </p:txBody>
      </p:sp>
      <p:pic>
        <p:nvPicPr>
          <p:cNvPr id="2050" name="Picture 2" descr="Image result for unit rate math defin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415" y="1005893"/>
            <a:ext cx="4984652" cy="3837741"/>
          </a:xfrm>
          <a:prstGeom prst="rect">
            <a:avLst/>
          </a:prstGeom>
          <a:noFill/>
          <a:extLst>
            <a:ext uri="{909E8E84-426E-40dd-AFC4-6F175D3DCCD1}">
              <a14:hiddenFill xmlns="" xmlns:a14="http://schemas.microsoft.com/office/drawing/2010/main">
                <a:solidFill>
                  <a:srgbClr val="FFFFFF"/>
                </a:solidFill>
              </a14:hiddenFill>
            </a:ext>
          </a:extLst>
        </p:spPr>
      </p:pic>
      <p:sp>
        <p:nvSpPr>
          <p:cNvPr id="7" name="TextBox 6"/>
          <p:cNvSpPr txBox="1"/>
          <p:nvPr/>
        </p:nvSpPr>
        <p:spPr>
          <a:xfrm>
            <a:off x="2489990" y="1951727"/>
            <a:ext cx="2747889" cy="1938992"/>
          </a:xfrm>
          <a:prstGeom prst="rect">
            <a:avLst/>
          </a:prstGeom>
          <a:solidFill>
            <a:schemeClr val="bg1"/>
          </a:solidFill>
        </p:spPr>
        <p:txBody>
          <a:bodyPr wrap="square" rtlCol="0">
            <a:spAutoFit/>
          </a:bodyPr>
          <a:lstStyle/>
          <a:p>
            <a:pPr algn="ctr"/>
            <a:r>
              <a:rPr lang="en-US" sz="2000" dirty="0">
                <a:latin typeface="Comic Sans MS" pitchFamily="66" charset="0"/>
              </a:rPr>
              <a:t>A 12-ounce can of corn costs $0.69</a:t>
            </a:r>
          </a:p>
          <a:p>
            <a:pPr algn="ctr"/>
            <a:endParaRPr lang="en-US" sz="2000" dirty="0">
              <a:latin typeface="Comic Sans MS" pitchFamily="66" charset="0"/>
            </a:endParaRPr>
          </a:p>
          <a:p>
            <a:pPr algn="ctr"/>
            <a:r>
              <a:rPr lang="en-US" sz="2000" dirty="0">
                <a:latin typeface="Comic Sans MS" pitchFamily="66" charset="0"/>
              </a:rPr>
              <a:t>Cost per ounce is 0.69 ÷ 12 ≈ 0.06 or </a:t>
            </a:r>
            <a:br>
              <a:rPr lang="en-US" sz="2000" dirty="0">
                <a:latin typeface="Comic Sans MS" pitchFamily="66" charset="0"/>
              </a:rPr>
            </a:br>
            <a:r>
              <a:rPr lang="en-US" sz="2000" dirty="0">
                <a:latin typeface="Comic Sans MS" pitchFamily="66" charset="0"/>
              </a:rPr>
              <a:t>6¢ per ounce</a:t>
            </a:r>
          </a:p>
        </p:txBody>
      </p:sp>
      <mc:AlternateContent xmlns:mc="http://schemas.openxmlformats.org/markup-compatibility/2006">
        <mc:Choice xmlns:a14="http://schemas.microsoft.com/office/drawing/2010/main" Requires="a14">
          <p:sp>
            <p:nvSpPr>
              <p:cNvPr id="12" name="TextBox 11"/>
              <p:cNvSpPr txBox="1"/>
              <p:nvPr/>
            </p:nvSpPr>
            <p:spPr>
              <a:xfrm>
                <a:off x="6091315" y="2669550"/>
                <a:ext cx="2747889" cy="733855"/>
              </a:xfrm>
              <a:prstGeom prst="rect">
                <a:avLst/>
              </a:prstGeom>
              <a:solidFill>
                <a:schemeClr val="bg1"/>
              </a:solidFill>
            </p:spPr>
            <p:txBody>
              <a:bodyPr wrap="square" rtlCol="0">
                <a:spAutoFit/>
              </a:bodyPr>
              <a:lstStyle/>
              <a:p>
                <a:pPr algn="ctr"/>
                <a14:m>
                  <m:oMath xmlns:m="http://schemas.openxmlformats.org/officeDocument/2006/math">
                    <m:f>
                      <m:fPr>
                        <m:ctrlPr>
                          <a:rPr lang="en-US" sz="2800" i="1" dirty="0">
                            <a:latin typeface="Cambria Math" panose="02040503050406030204" pitchFamily="18" charset="0"/>
                          </a:rPr>
                        </m:ctrlPr>
                      </m:fPr>
                      <m:num>
                        <m:r>
                          <a:rPr lang="en-US" sz="2800" i="1" dirty="0">
                            <a:latin typeface="Cambria Math" panose="02040503050406030204" pitchFamily="18" charset="0"/>
                          </a:rPr>
                          <m:t>$0.69</m:t>
                        </m:r>
                      </m:num>
                      <m:den>
                        <m:r>
                          <a:rPr lang="en-US" sz="2800" i="1" dirty="0">
                            <a:latin typeface="Cambria Math" panose="02040503050406030204" pitchFamily="18" charset="0"/>
                          </a:rPr>
                          <m:t>12 </m:t>
                        </m:r>
                        <m:r>
                          <a:rPr lang="en-US" sz="2800" i="1" dirty="0">
                            <a:latin typeface="Cambria Math" panose="02040503050406030204" pitchFamily="18" charset="0"/>
                          </a:rPr>
                          <m:t>𝑜𝑧</m:t>
                        </m:r>
                      </m:den>
                    </m:f>
                    <m:r>
                      <a:rPr lang="en-US" sz="2800" i="1" dirty="0">
                        <a:latin typeface="Cambria Math" panose="02040503050406030204" pitchFamily="18" charset="0"/>
                      </a:rPr>
                      <m:t>=</m:t>
                    </m:r>
                    <m:f>
                      <m:fPr>
                        <m:ctrlPr>
                          <a:rPr lang="en-US" sz="2800" i="1" dirty="0">
                            <a:latin typeface="Cambria Math" panose="02040503050406030204" pitchFamily="18" charset="0"/>
                            <a:ea typeface="Cambria Math" panose="02040503050406030204" pitchFamily="18" charset="0"/>
                          </a:rPr>
                        </m:ctrlPr>
                      </m:fPr>
                      <m:num>
                        <m:r>
                          <a:rPr lang="en-US" sz="2800" i="1" dirty="0">
                            <a:latin typeface="Cambria Math" panose="02040503050406030204" pitchFamily="18" charset="0"/>
                            <a:ea typeface="Cambria Math" panose="02040503050406030204" pitchFamily="18" charset="0"/>
                          </a:rPr>
                          <m:t>$0.0575</m:t>
                        </m:r>
                      </m:num>
                      <m:den>
                        <m:r>
                          <a:rPr lang="en-US" sz="2800" i="1" dirty="0">
                            <a:latin typeface="Cambria Math" panose="02040503050406030204" pitchFamily="18" charset="0"/>
                            <a:ea typeface="Cambria Math" panose="02040503050406030204" pitchFamily="18" charset="0"/>
                          </a:rPr>
                          <m:t>1 </m:t>
                        </m:r>
                        <m:r>
                          <a:rPr lang="en-US" sz="2800" i="1" dirty="0">
                            <a:latin typeface="Cambria Math" panose="02040503050406030204" pitchFamily="18" charset="0"/>
                            <a:ea typeface="Cambria Math" panose="02040503050406030204" pitchFamily="18" charset="0"/>
                          </a:rPr>
                          <m:t>𝑜𝑧</m:t>
                        </m:r>
                      </m:den>
                    </m:f>
                  </m:oMath>
                </a14:m>
                <a:r>
                  <a:rPr lang="en-US" sz="2800" dirty="0">
                    <a:latin typeface="Comic Sans MS" pitchFamily="66" charset="0"/>
                  </a:rPr>
                  <a:t> </a:t>
                </a:r>
              </a:p>
            </p:txBody>
          </p:sp>
        </mc:Choice>
        <mc:Fallback>
          <p:sp>
            <p:nvSpPr>
              <p:cNvPr id="12" name="TextBox 11"/>
              <p:cNvSpPr txBox="1">
                <a:spLocks noRot="1" noChangeAspect="1" noMove="1" noResize="1" noEditPoints="1" noAdjustHandles="1" noChangeArrowheads="1" noChangeShapeType="1" noTextEdit="1"/>
              </p:cNvSpPr>
              <p:nvPr/>
            </p:nvSpPr>
            <p:spPr>
              <a:xfrm>
                <a:off x="6091315" y="2669550"/>
                <a:ext cx="2747889" cy="733855"/>
              </a:xfrm>
              <a:prstGeom prst="rect">
                <a:avLst/>
              </a:prstGeom>
              <a:blipFill>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23191687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variable</a:t>
            </a:r>
          </a:p>
        </p:txBody>
      </p:sp>
      <p:sp>
        <p:nvSpPr>
          <p:cNvPr id="10" name="TextBox 9"/>
          <p:cNvSpPr txBox="1"/>
          <p:nvPr/>
        </p:nvSpPr>
        <p:spPr>
          <a:xfrm>
            <a:off x="381000" y="5065547"/>
            <a:ext cx="8382000" cy="1323439"/>
          </a:xfrm>
          <a:prstGeom prst="rect">
            <a:avLst/>
          </a:prstGeom>
          <a:noFill/>
        </p:spPr>
        <p:txBody>
          <a:bodyPr wrap="square" rtlCol="0">
            <a:spAutoFit/>
          </a:bodyPr>
          <a:lstStyle/>
          <a:p>
            <a:pPr algn="ctr"/>
            <a:r>
              <a:rPr lang="en-US" sz="4000" dirty="0">
                <a:latin typeface="Comic Sans MS" pitchFamily="66" charset="0"/>
              </a:rPr>
              <a:t>a letter or symbol that represents a number</a:t>
            </a:r>
          </a:p>
        </p:txBody>
      </p:sp>
      <p:sp>
        <p:nvSpPr>
          <p:cNvPr id="11" name="TextBox 10"/>
          <p:cNvSpPr txBox="1"/>
          <p:nvPr/>
        </p:nvSpPr>
        <p:spPr>
          <a:xfrm>
            <a:off x="1143000" y="2667003"/>
            <a:ext cx="6248400" cy="1015663"/>
          </a:xfrm>
          <a:prstGeom prst="rect">
            <a:avLst/>
          </a:prstGeom>
          <a:noFill/>
        </p:spPr>
        <p:txBody>
          <a:bodyPr wrap="square" rtlCol="0">
            <a:spAutoFit/>
          </a:bodyPr>
          <a:lstStyle/>
          <a:p>
            <a:pPr algn="ctr"/>
            <a:r>
              <a:rPr lang="en-US" sz="6000" dirty="0">
                <a:latin typeface="Comic Sans MS" pitchFamily="66" charset="0"/>
              </a:rPr>
              <a:t>5 + </a:t>
            </a:r>
            <a:r>
              <a:rPr lang="en-US" sz="6000" i="1" dirty="0">
                <a:latin typeface="Comic Sans MS" pitchFamily="66" charset="0"/>
              </a:rPr>
              <a:t>n</a:t>
            </a:r>
            <a:r>
              <a:rPr lang="en-US" sz="6000" dirty="0">
                <a:latin typeface="Comic Sans MS" pitchFamily="66" charset="0"/>
              </a:rPr>
              <a:t> = 7</a:t>
            </a:r>
            <a:endParaRPr lang="en-US" sz="6000" dirty="0"/>
          </a:p>
        </p:txBody>
      </p:sp>
      <p:cxnSp>
        <p:nvCxnSpPr>
          <p:cNvPr id="15" name="Straight Arrow Connector 14"/>
          <p:cNvCxnSpPr/>
          <p:nvPr/>
        </p:nvCxnSpPr>
        <p:spPr>
          <a:xfrm rot="16200000" flipV="1">
            <a:off x="4419600" y="3505200"/>
            <a:ext cx="457200" cy="4572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953000" y="3810002"/>
            <a:ext cx="3276600" cy="523220"/>
          </a:xfrm>
          <a:prstGeom prst="rect">
            <a:avLst/>
          </a:prstGeom>
          <a:noFill/>
        </p:spPr>
        <p:txBody>
          <a:bodyPr wrap="square" rtlCol="0">
            <a:spAutoFit/>
          </a:bodyPr>
          <a:lstStyle/>
          <a:p>
            <a:r>
              <a:rPr lang="en-US" sz="2800" dirty="0">
                <a:latin typeface="Comic Sans MS" pitchFamily="66" charset="0"/>
              </a:rPr>
              <a:t>n is the variable</a:t>
            </a:r>
          </a:p>
        </p:txBody>
      </p:sp>
    </p:spTree>
    <p:extLst>
      <p:ext uri="{BB962C8B-B14F-4D97-AF65-F5344CB8AC3E}">
        <p14:creationId xmlns:p14="http://schemas.microsoft.com/office/powerpoint/2010/main" val="13679253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0324" y="647837"/>
            <a:ext cx="7837575" cy="1107996"/>
          </a:xfrm>
          <a:prstGeom prst="rect">
            <a:avLst/>
          </a:prstGeom>
        </p:spPr>
        <p:txBody>
          <a:bodyPr wrap="square">
            <a:spAutoFit/>
          </a:bodyPr>
          <a:lstStyle/>
          <a:p>
            <a:pPr algn="ctr"/>
            <a:r>
              <a:rPr lang="en-US" sz="6600" dirty="0">
                <a:latin typeface="Comic Sans MS" panose="030F0702030302020204" pitchFamily="66" charset="0"/>
              </a:rPr>
              <a:t>vertical angles</a:t>
            </a:r>
          </a:p>
        </p:txBody>
      </p:sp>
      <p:sp>
        <p:nvSpPr>
          <p:cNvPr id="3" name="TextBox 2"/>
          <p:cNvSpPr txBox="1"/>
          <p:nvPr/>
        </p:nvSpPr>
        <p:spPr>
          <a:xfrm>
            <a:off x="734929" y="4396558"/>
            <a:ext cx="7708365" cy="1107996"/>
          </a:xfrm>
          <a:prstGeom prst="rect">
            <a:avLst/>
          </a:prstGeom>
          <a:noFill/>
          <a:ln>
            <a:solidFill>
              <a:schemeClr val="tx1"/>
            </a:solidFill>
          </a:ln>
        </p:spPr>
        <p:txBody>
          <a:bodyPr wrap="square" rtlCol="0">
            <a:spAutoFit/>
          </a:bodyPr>
          <a:lstStyle/>
          <a:p>
            <a:r>
              <a:rPr lang="en-US" sz="3300" dirty="0">
                <a:latin typeface="Comic Sans MS" panose="030F0702030302020204" pitchFamily="66" charset="0"/>
              </a:rPr>
              <a:t>the angles opposite each other when two lines cross, which are always equal</a:t>
            </a: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1259175" y="1849651"/>
            <a:ext cx="2455252" cy="1880364"/>
          </a:xfrm>
          <a:prstGeom prst="rect">
            <a:avLst/>
          </a:prstGeom>
        </p:spPr>
      </p:pic>
      <p:pic>
        <p:nvPicPr>
          <p:cNvPr id="5" name="Picture 4"/>
          <p:cNvPicPr>
            <a:picLocks noChangeAspect="1"/>
          </p:cNvPicPr>
          <p:nvPr/>
        </p:nvPicPr>
        <p:blipFill>
          <a:blip r:embed="rId5"/>
          <a:stretch>
            <a:fillRect/>
          </a:stretch>
        </p:blipFill>
        <p:spPr>
          <a:xfrm>
            <a:off x="4589111" y="2067777"/>
            <a:ext cx="3500028" cy="1905571"/>
          </a:xfrm>
          <a:prstGeom prst="rect">
            <a:avLst/>
          </a:prstGeom>
        </p:spPr>
      </p:pic>
    </p:spTree>
    <p:extLst>
      <p:ext uri="{BB962C8B-B14F-4D97-AF65-F5344CB8AC3E}">
        <p14:creationId xmlns:p14="http://schemas.microsoft.com/office/powerpoint/2010/main" val="123006461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47252"/>
            <a:ext cx="8534400" cy="13059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3"/>
            <a:ext cx="8305800" cy="1200329"/>
          </a:xfrm>
          <a:prstGeom prst="rect">
            <a:avLst/>
          </a:prstGeom>
          <a:noFill/>
        </p:spPr>
        <p:txBody>
          <a:bodyPr wrap="square" rtlCol="0">
            <a:spAutoFit/>
          </a:bodyPr>
          <a:lstStyle/>
          <a:p>
            <a:pPr algn="ctr"/>
            <a:r>
              <a:rPr lang="en-US" sz="7200" dirty="0">
                <a:solidFill>
                  <a:srgbClr val="000000"/>
                </a:solidFill>
                <a:latin typeface="Comic Sans MS" pitchFamily="66" charset="0"/>
              </a:rPr>
              <a:t>zero pair</a:t>
            </a:r>
          </a:p>
        </p:txBody>
      </p:sp>
      <p:sp>
        <p:nvSpPr>
          <p:cNvPr id="10" name="TextBox 9"/>
          <p:cNvSpPr txBox="1"/>
          <p:nvPr/>
        </p:nvSpPr>
        <p:spPr>
          <a:xfrm>
            <a:off x="381000" y="5496953"/>
            <a:ext cx="8382000" cy="584775"/>
          </a:xfrm>
          <a:prstGeom prst="rect">
            <a:avLst/>
          </a:prstGeom>
          <a:noFill/>
        </p:spPr>
        <p:txBody>
          <a:bodyPr wrap="square" rtlCol="0">
            <a:spAutoFit/>
          </a:bodyPr>
          <a:lstStyle/>
          <a:p>
            <a:pPr algn="ctr"/>
            <a:r>
              <a:rPr lang="en-US" sz="3200" dirty="0">
                <a:latin typeface="Comic Sans MS" pitchFamily="66" charset="0"/>
              </a:rPr>
              <a:t>a pair of numbers whose sum equals zero</a:t>
            </a:r>
          </a:p>
        </p:txBody>
      </p:sp>
      <p:sp>
        <p:nvSpPr>
          <p:cNvPr id="2" name="Rectangle 1"/>
          <p:cNvSpPr/>
          <p:nvPr/>
        </p:nvSpPr>
        <p:spPr>
          <a:xfrm>
            <a:off x="977902" y="2351786"/>
            <a:ext cx="7175500" cy="1785104"/>
          </a:xfrm>
          <a:prstGeom prst="rect">
            <a:avLst/>
          </a:prstGeom>
        </p:spPr>
        <p:txBody>
          <a:bodyPr wrap="square">
            <a:spAutoFit/>
          </a:bodyPr>
          <a:lstStyle/>
          <a:p>
            <a:r>
              <a:rPr lang="en-US" sz="3200" dirty="0">
                <a:latin typeface="Comic Sans MS" pitchFamily="66" charset="0"/>
              </a:rPr>
              <a:t>(-5) + 5 = 0                     7 + (–7) = 0</a:t>
            </a:r>
          </a:p>
          <a:p>
            <a:endParaRPr lang="en-US" sz="1600" dirty="0">
              <a:latin typeface="Comic Sans MS" pitchFamily="66" charset="0"/>
            </a:endParaRPr>
          </a:p>
          <a:p>
            <a:endParaRPr lang="en-US" sz="1600" dirty="0">
              <a:latin typeface="Comic Sans MS" pitchFamily="66" charset="0"/>
            </a:endParaRPr>
          </a:p>
          <a:p>
            <a:r>
              <a:rPr lang="en-US" sz="1600" dirty="0">
                <a:latin typeface="Comic Sans MS" pitchFamily="66" charset="0"/>
              </a:rPr>
              <a:t>  </a:t>
            </a:r>
            <a:r>
              <a:rPr lang="en-US" sz="2800" dirty="0">
                <a:latin typeface="Comic Sans MS" pitchFamily="66" charset="0"/>
              </a:rPr>
              <a:t> zero pair                           zero pair</a:t>
            </a:r>
            <a:r>
              <a:rPr lang="en-US" dirty="0">
                <a:latin typeface="Comic Sans MS" pitchFamily="66" charset="0"/>
              </a:rPr>
              <a:t> </a:t>
            </a:r>
          </a:p>
          <a:p>
            <a:r>
              <a:rPr lang="en-US" dirty="0">
                <a:latin typeface="Comic Sans MS" pitchFamily="66" charset="0"/>
              </a:rPr>
              <a:t>      -5 and 5                                                       7 and -7</a:t>
            </a:r>
          </a:p>
        </p:txBody>
      </p:sp>
      <p:cxnSp>
        <p:nvCxnSpPr>
          <p:cNvPr id="11" name="Straight Arrow Connector 10"/>
          <p:cNvCxnSpPr/>
          <p:nvPr/>
        </p:nvCxnSpPr>
        <p:spPr>
          <a:xfrm flipV="1">
            <a:off x="2108202" y="2832102"/>
            <a:ext cx="266700" cy="546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flipV="1">
            <a:off x="1498602" y="2832102"/>
            <a:ext cx="266700" cy="546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flipV="1">
            <a:off x="5829302" y="2857502"/>
            <a:ext cx="368300" cy="546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6477002" y="2882902"/>
            <a:ext cx="266700" cy="546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34787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135</TotalTime>
  <Words>3803</Words>
  <Application>Microsoft Office PowerPoint</Application>
  <PresentationFormat>On-screen Show (4:3)</PresentationFormat>
  <Paragraphs>665</Paragraphs>
  <Slides>106</Slides>
  <Notes>105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106</vt:i4>
      </vt:variant>
    </vt:vector>
  </HeadingPairs>
  <TitlesOfParts>
    <vt:vector size="116" baseType="lpstr">
      <vt:lpstr>Arial</vt:lpstr>
      <vt:lpstr>Calibri</vt:lpstr>
      <vt:lpstr>Calibri Light</vt:lpstr>
      <vt:lpstr>Cambria Math</vt:lpstr>
      <vt:lpstr>Comic Sans MS</vt:lpstr>
      <vt:lpstr>Mangal</vt:lpstr>
      <vt:lpstr>ＭＳ 明朝</vt:lpstr>
      <vt:lpstr>Raavi</vt:lpstr>
      <vt:lpstr>Times New Roman</vt:lpstr>
      <vt:lpstr>Office Theme</vt:lpstr>
      <vt:lpstr>6-8 Student Glossary for the 2017 Kansas Mathematics Standards</vt:lpstr>
      <vt:lpstr>PowerPoint Presentation</vt:lpstr>
      <vt:lpstr>PowerPoint Presentation</vt:lpstr>
      <vt:lpstr>PowerPoint Presentation</vt:lpstr>
      <vt:lpstr>PowerPoint Presentation</vt:lpstr>
      <vt:lpstr>arc length</vt:lpstr>
      <vt:lpstr>PowerPoint Presentation</vt:lpstr>
      <vt:lpstr>PowerPoint Presentation</vt:lpstr>
      <vt:lpstr>PowerPoint Presentation</vt:lpstr>
      <vt:lpstr>circular arc</vt:lpstr>
      <vt:lpstr>PowerPoint Presentation</vt:lpstr>
      <vt:lpstr>PowerPoint Presentation</vt:lpstr>
      <vt:lpstr>PowerPoint Presentation</vt:lpstr>
      <vt:lpstr>PowerPoint Presentation</vt:lpstr>
      <vt:lpstr>PowerPoint Presentation</vt:lpstr>
      <vt:lpstr>complex fraction</vt:lpstr>
      <vt:lpstr>PowerPoint Presentation</vt:lpstr>
      <vt:lpstr>PowerPoint Presentation</vt:lpstr>
      <vt:lpstr>converse</vt:lpstr>
      <vt:lpstr>PowerPoint Presentation</vt:lpstr>
      <vt:lpstr>PowerPoint Presentation</vt:lpstr>
      <vt:lpstr>decreasing (function)</vt:lpstr>
      <vt:lpstr>PowerPoint Presentation</vt:lpstr>
      <vt:lpstr>PowerPoint Presentation</vt:lpstr>
      <vt:lpstr>PowerPoint Presentation</vt:lpstr>
      <vt:lpstr>PowerPoint Presentation</vt:lpstr>
      <vt:lpstr>Exterior angle</vt:lpstr>
      <vt:lpstr>Factoring</vt:lpstr>
      <vt:lpstr>PowerPoint Presentation</vt:lpstr>
      <vt:lpstr>Functional Relationships</vt:lpstr>
      <vt:lpstr>PowerPoint Presentation</vt:lpstr>
      <vt:lpstr>PowerPoint Presentation</vt:lpstr>
      <vt:lpstr>Interior angle</vt:lpstr>
      <vt:lpstr>Infinitely Many Solutions</vt:lpstr>
      <vt:lpstr>Input and Output</vt:lpstr>
      <vt:lpstr>PowerPoint Presentation</vt:lpstr>
      <vt:lpstr>PowerPoint Presentation</vt:lpstr>
      <vt:lpstr>PowerPoint Presentation</vt:lpstr>
      <vt:lpstr>PowerPoint Presentation</vt:lpstr>
      <vt:lpstr>intercepts</vt:lpstr>
      <vt:lpstr>Increasing (function)</vt:lpstr>
      <vt:lpstr>Irrational</vt:lpstr>
      <vt:lpstr>PowerPoint Presentation</vt:lpstr>
      <vt:lpstr>Like Terms</vt:lpstr>
      <vt:lpstr>Linear</vt:lpstr>
      <vt:lpstr>Linear Equations</vt:lpstr>
      <vt:lpstr>Linear functions</vt:lpstr>
      <vt:lpstr>Linear Relationships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No Solution</vt:lpstr>
      <vt:lpstr>Nonlinear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Qualitative</vt:lpstr>
      <vt:lpstr>Quantitative</vt:lpstr>
      <vt:lpstr>Radical</vt:lpstr>
      <vt:lpstr>PowerPoint Presentation</vt:lpstr>
      <vt:lpstr>PowerPoint Presentation</vt:lpstr>
      <vt:lpstr>PowerPoint Presentation</vt:lpstr>
      <vt:lpstr>Rate of Change</vt:lpstr>
      <vt:lpstr>PowerPoint Presentation</vt:lpstr>
      <vt:lpstr>PowerPoint Presentation</vt:lpstr>
      <vt:lpstr>PowerPoint Presentation</vt:lpstr>
      <vt:lpstr>reflection</vt:lpstr>
      <vt:lpstr>PowerPoint Presentation</vt:lpstr>
      <vt:lpstr>PowerPoint Presentation</vt:lpstr>
      <vt:lpstr>PowerPoint Presentation</vt:lpstr>
      <vt:lpstr>PowerPoint Presentation</vt:lpstr>
      <vt:lpstr>PowerPoint Presentation</vt:lpstr>
      <vt:lpstr>PowerPoint Presentation</vt:lpstr>
      <vt:lpstr>Scientific Notation</vt:lpstr>
      <vt:lpstr>Similar </vt:lpstr>
      <vt:lpstr>Skew</vt:lpstr>
      <vt:lpstr>Slope</vt:lpstr>
      <vt:lpstr>PowerPoint Presentation</vt:lpstr>
      <vt:lpstr>PowerPoint Presentation</vt:lpstr>
      <vt:lpstr>PowerPoint Presentation</vt:lpstr>
      <vt:lpstr>theorem</vt:lpstr>
      <vt:lpstr>PowerPoint Presentation</vt:lpstr>
      <vt:lpstr>PowerPoint Presentation</vt:lpstr>
      <vt:lpstr>PowerPoint Presentation</vt:lpstr>
      <vt:lpstr>PowerPoint Presentation</vt:lpstr>
      <vt:lpstr>PowerPoint Presentation</vt:lpstr>
      <vt:lpstr>PowerPoint Presentation</vt:lpstr>
    </vt:vector>
  </TitlesOfParts>
  <Company>KSDE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A. Fast</dc:creator>
  <cp:lastModifiedBy>Melissa A. Fast</cp:lastModifiedBy>
  <cp:revision>9</cp:revision>
  <dcterms:created xsi:type="dcterms:W3CDTF">2018-02-13T16:48:01Z</dcterms:created>
  <dcterms:modified xsi:type="dcterms:W3CDTF">2018-02-13T19:29:27Z</dcterms:modified>
</cp:coreProperties>
</file>