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88"/>
  </p:notesMasterIdLst>
  <p:sldIdLst>
    <p:sldId id="339" r:id="rId3"/>
    <p:sldId id="257" r:id="rId4"/>
    <p:sldId id="258"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340" r:id="rId37"/>
    <p:sldId id="291" r:id="rId38"/>
    <p:sldId id="292" r:id="rId39"/>
    <p:sldId id="293" r:id="rId40"/>
    <p:sldId id="294" r:id="rId41"/>
    <p:sldId id="295" r:id="rId42"/>
    <p:sldId id="342" r:id="rId43"/>
    <p:sldId id="296" r:id="rId44"/>
    <p:sldId id="297" r:id="rId45"/>
    <p:sldId id="298" r:id="rId46"/>
    <p:sldId id="300" r:id="rId47"/>
    <p:sldId id="299"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7" r:id="rId85"/>
    <p:sldId id="341" r:id="rId86"/>
    <p:sldId id="338" r:id="rId8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68" autoAdjust="0"/>
    <p:restoredTop sz="77022" autoAdjust="0"/>
  </p:normalViewPr>
  <p:slideViewPr>
    <p:cSldViewPr snapToGrid="0">
      <p:cViewPr varScale="1">
        <p:scale>
          <a:sx n="88" d="100"/>
          <a:sy n="88" d="100"/>
        </p:scale>
        <p:origin x="214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6012FF-83F2-4744-972B-0F885F1DB2BD}" type="datetimeFigureOut">
              <a:rPr lang="en-US" smtClean="0"/>
              <a:t>12/10/2018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5FCCE4-1115-41AA-B82C-047F39313E7D}" type="slidenum">
              <a:rPr lang="en-US" smtClean="0"/>
              <a:t>‹#›</a:t>
            </a:fld>
            <a:endParaRPr lang="en-US"/>
          </a:p>
        </p:txBody>
      </p:sp>
    </p:spTree>
    <p:extLst>
      <p:ext uri="{BB962C8B-B14F-4D97-AF65-F5344CB8AC3E}">
        <p14:creationId xmlns:p14="http://schemas.microsoft.com/office/powerpoint/2010/main" val="1583212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165129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 </a:t>
            </a:r>
            <a:r>
              <a:rPr lang="en-US" dirty="0" smtClean="0"/>
              <a:t>new plus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29789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 – (+)</a:t>
            </a:r>
            <a:r>
              <a:rPr lang="en-US" baseline="0"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7875852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 (+)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164434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 (+)</a:t>
            </a:r>
            <a:r>
              <a:rPr lang="en-US" baseline="0"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506591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127317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11th</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250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a:t>
            </a:r>
          </a:p>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185699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98235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174538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Slide Number Placeholder 3"/>
          <p:cNvSpPr>
            <a:spLocks noGrp="1"/>
          </p:cNvSpPr>
          <p:nvPr>
            <p:ph type="sldNum" sz="quarter" idx="10"/>
          </p:nvPr>
        </p:nvSpPr>
        <p:spPr/>
        <p:txBody>
          <a:bodyPr/>
          <a:lstStyle/>
          <a:p>
            <a:fld id="{C47A05B5-37E3-4AC4-8684-91133BC00728}" type="slidenum">
              <a:rPr lang="en-US" smtClean="0"/>
              <a:t>12</a:t>
            </a:fld>
            <a:endParaRPr lang="en-US"/>
          </a:p>
        </p:txBody>
      </p:sp>
    </p:spTree>
    <p:extLst>
      <p:ext uri="{BB962C8B-B14F-4D97-AF65-F5344CB8AC3E}">
        <p14:creationId xmlns:p14="http://schemas.microsoft.com/office/powerpoint/2010/main" val="12655967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HS +</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0665507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HS 9/10</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9800031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HS 11</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82112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95449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9831192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a:t>
            </a:r>
            <a:r>
              <a:rPr lang="en-US" baseline="0"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5053051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4070318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969769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2573449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1442064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1435072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081562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Used in formulas grade 7 but not formally mentioned in standards until HS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455645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8263216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1547454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2230268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3534169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Process</a:t>
            </a:r>
            <a:r>
              <a:rPr lang="en-US" baseline="0" dirty="0" smtClean="0"/>
              <a:t> is u</a:t>
            </a:r>
            <a:r>
              <a:rPr lang="en-US" dirty="0" smtClean="0"/>
              <a:t>sed in grade 8 but not formally referred to as factoring until HS</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9582759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1716304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9581636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5542599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6294815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a:t>
            </a:r>
          </a:p>
          <a:p>
            <a:r>
              <a:rPr lang="en-US" dirty="0" smtClean="0"/>
              <a:t>(+)</a:t>
            </a:r>
            <a:r>
              <a:rPr lang="en-US" baseline="0" dirty="0" smtClean="0"/>
              <a:t> standard</a:t>
            </a:r>
            <a:endParaRPr lang="en-US"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5" name="Date Placeholder 4"/>
          <p:cNvSpPr>
            <a:spLocks noGrp="1"/>
          </p:cNvSpPr>
          <p:nvPr>
            <p:ph type="dt"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32103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 (+)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6879897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 new</a:t>
            </a:r>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299129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48193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2151070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 9/10</a:t>
            </a:r>
          </a:p>
          <a:p>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3019030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High School 9/10</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8557736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a:p>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94678625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927727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6519231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Not on assessment but all grades should be familiar</a:t>
            </a:r>
            <a:r>
              <a:rPr lang="en-US" baseline="0" dirty="0" smtClean="0"/>
              <a:t> with term.</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426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43979196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36333040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42086969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57875377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7317548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9410093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8261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85787319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66532583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a:t>
            </a:r>
            <a:r>
              <a:rPr lang="en-US" baseline="0"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70952843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 </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73979919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383404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 </a:t>
            </a:r>
            <a:r>
              <a:rPr lang="en-US" dirty="0" smtClean="0"/>
              <a:t>new</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84762394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03225134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Not on assessment</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06558989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72820967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96301569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 </a:t>
            </a:r>
            <a:r>
              <a:rPr lang="en-US" dirty="0" smtClean="0"/>
              <a:t>new</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56993730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40367230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59818562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85737671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92627499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44431761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43306066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1740433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1859460"/>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 new</a:t>
            </a:r>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33729049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Not </a:t>
            </a:r>
            <a:r>
              <a:rPr lang="en-US" smtClean="0"/>
              <a:t>on assessment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8186869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58268448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285163043"/>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 new</a:t>
            </a:r>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85762789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a:t>
            </a:r>
          </a:p>
          <a:p>
            <a:r>
              <a:rPr lang="en-US" dirty="0" smtClean="0"/>
              <a:t>MS – grade</a:t>
            </a:r>
            <a:r>
              <a:rPr lang="en-US" baseline="0" dirty="0" smtClean="0"/>
              <a:t> 8 (specifically Pythagorean Theorem)</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75107943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36008998"/>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185054554"/>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HS 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77337414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 </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54936560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 new</a:t>
            </a:r>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86797000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10254122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a:t>
            </a:r>
          </a:p>
          <a:p>
            <a:r>
              <a:rPr lang="en-US" dirty="0" smtClean="0"/>
              <a:t>(+)</a:t>
            </a:r>
            <a:r>
              <a:rPr lang="en-US" baseline="0" dirty="0" smtClean="0"/>
              <a:t> standard</a:t>
            </a:r>
            <a:endParaRPr lang="en-US"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5" name="Date Placeholder 4"/>
          <p:cNvSpPr>
            <a:spLocks noGrp="1"/>
          </p:cNvSpPr>
          <p:nvPr>
            <p:ph type="dt"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9691905"/>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029961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E1759B3-4590-4215-AF56-B0F4CEDDF66D}"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C7BB3D-8A31-4934-8C78-345A7699E88E}" type="slidenum">
              <a:rPr lang="en-US" smtClean="0"/>
              <a:t>‹#›</a:t>
            </a:fld>
            <a:endParaRPr lang="en-US"/>
          </a:p>
        </p:txBody>
      </p:sp>
    </p:spTree>
    <p:extLst>
      <p:ext uri="{BB962C8B-B14F-4D97-AF65-F5344CB8AC3E}">
        <p14:creationId xmlns:p14="http://schemas.microsoft.com/office/powerpoint/2010/main" val="2596687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E1759B3-4590-4215-AF56-B0F4CEDDF66D}"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C7BB3D-8A31-4934-8C78-345A7699E88E}" type="slidenum">
              <a:rPr lang="en-US" smtClean="0"/>
              <a:t>‹#›</a:t>
            </a:fld>
            <a:endParaRPr lang="en-US"/>
          </a:p>
        </p:txBody>
      </p:sp>
    </p:spTree>
    <p:extLst>
      <p:ext uri="{BB962C8B-B14F-4D97-AF65-F5344CB8AC3E}">
        <p14:creationId xmlns:p14="http://schemas.microsoft.com/office/powerpoint/2010/main" val="3139366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E1759B3-4590-4215-AF56-B0F4CEDDF66D}"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C7BB3D-8A31-4934-8C78-345A7699E88E}" type="slidenum">
              <a:rPr lang="en-US" smtClean="0"/>
              <a:t>‹#›</a:t>
            </a:fld>
            <a:endParaRPr lang="en-US"/>
          </a:p>
        </p:txBody>
      </p:sp>
    </p:spTree>
    <p:extLst>
      <p:ext uri="{BB962C8B-B14F-4D97-AF65-F5344CB8AC3E}">
        <p14:creationId xmlns:p14="http://schemas.microsoft.com/office/powerpoint/2010/main" val="2000207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E1759B3-4590-4215-AF56-B0F4CEDDF66D}"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C7BB3D-8A31-4934-8C78-345A7699E88E}" type="slidenum">
              <a:rPr lang="en-US" smtClean="0"/>
              <a:t>‹#›</a:t>
            </a:fld>
            <a:endParaRPr lang="en-US"/>
          </a:p>
        </p:txBody>
      </p:sp>
    </p:spTree>
    <p:extLst>
      <p:ext uri="{BB962C8B-B14F-4D97-AF65-F5344CB8AC3E}">
        <p14:creationId xmlns:p14="http://schemas.microsoft.com/office/powerpoint/2010/main" val="4094592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E1759B3-4590-4215-AF56-B0F4CEDDF66D}" type="datetimeFigureOut">
              <a:rPr lang="en-US" smtClean="0"/>
              <a:t>12/10/2018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EC7BB3D-8A31-4934-8C78-345A7699E88E}" type="slidenum">
              <a:rPr lang="en-US" smtClean="0"/>
              <a:t>‹#›</a:t>
            </a:fld>
            <a:endParaRPr lang="en-US"/>
          </a:p>
        </p:txBody>
      </p:sp>
    </p:spTree>
    <p:extLst>
      <p:ext uri="{BB962C8B-B14F-4D97-AF65-F5344CB8AC3E}">
        <p14:creationId xmlns:p14="http://schemas.microsoft.com/office/powerpoint/2010/main" val="3130606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E1759B3-4590-4215-AF56-B0F4CEDDF66D}" type="datetimeFigureOut">
              <a:rPr lang="en-US" smtClean="0"/>
              <a:t>12/10/2018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EC7BB3D-8A31-4934-8C78-345A7699E88E}" type="slidenum">
              <a:rPr lang="en-US" smtClean="0"/>
              <a:t>‹#›</a:t>
            </a:fld>
            <a:endParaRPr lang="en-US"/>
          </a:p>
        </p:txBody>
      </p:sp>
    </p:spTree>
    <p:extLst>
      <p:ext uri="{BB962C8B-B14F-4D97-AF65-F5344CB8AC3E}">
        <p14:creationId xmlns:p14="http://schemas.microsoft.com/office/powerpoint/2010/main" val="19703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1759B3-4590-4215-AF56-B0F4CEDDF66D}" type="datetimeFigureOut">
              <a:rPr lang="en-US" smtClean="0"/>
              <a:t>12/10/2018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EC7BB3D-8A31-4934-8C78-345A7699E88E}" type="slidenum">
              <a:rPr lang="en-US" smtClean="0"/>
              <a:t>‹#›</a:t>
            </a:fld>
            <a:endParaRPr lang="en-US"/>
          </a:p>
        </p:txBody>
      </p:sp>
    </p:spTree>
    <p:extLst>
      <p:ext uri="{BB962C8B-B14F-4D97-AF65-F5344CB8AC3E}">
        <p14:creationId xmlns:p14="http://schemas.microsoft.com/office/powerpoint/2010/main" val="3048441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E1759B3-4590-4215-AF56-B0F4CEDDF66D}"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C7BB3D-8A31-4934-8C78-345A7699E88E}" type="slidenum">
              <a:rPr lang="en-US" smtClean="0"/>
              <a:t>‹#›</a:t>
            </a:fld>
            <a:endParaRPr lang="en-US"/>
          </a:p>
        </p:txBody>
      </p:sp>
    </p:spTree>
    <p:extLst>
      <p:ext uri="{BB962C8B-B14F-4D97-AF65-F5344CB8AC3E}">
        <p14:creationId xmlns:p14="http://schemas.microsoft.com/office/powerpoint/2010/main" val="1201263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E1759B3-4590-4215-AF56-B0F4CEDDF66D}"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C7BB3D-8A31-4934-8C78-345A7699E88E}" type="slidenum">
              <a:rPr lang="en-US" smtClean="0"/>
              <a:t>‹#›</a:t>
            </a:fld>
            <a:endParaRPr lang="en-US"/>
          </a:p>
        </p:txBody>
      </p:sp>
    </p:spTree>
    <p:extLst>
      <p:ext uri="{BB962C8B-B14F-4D97-AF65-F5344CB8AC3E}">
        <p14:creationId xmlns:p14="http://schemas.microsoft.com/office/powerpoint/2010/main" val="3658668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E1759B3-4590-4215-AF56-B0F4CEDDF66D}"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C7BB3D-8A31-4934-8C78-345A7699E88E}" type="slidenum">
              <a:rPr lang="en-US" smtClean="0"/>
              <a:t>‹#›</a:t>
            </a:fld>
            <a:endParaRPr lang="en-US"/>
          </a:p>
        </p:txBody>
      </p:sp>
    </p:spTree>
    <p:extLst>
      <p:ext uri="{BB962C8B-B14F-4D97-AF65-F5344CB8AC3E}">
        <p14:creationId xmlns:p14="http://schemas.microsoft.com/office/powerpoint/2010/main" val="1059682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E1759B3-4590-4215-AF56-B0F4CEDDF66D}"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C7BB3D-8A31-4934-8C78-345A7699E88E}" type="slidenum">
              <a:rPr lang="en-US" smtClean="0"/>
              <a:t>‹#›</a:t>
            </a:fld>
            <a:endParaRPr lang="en-US"/>
          </a:p>
        </p:txBody>
      </p:sp>
    </p:spTree>
    <p:extLst>
      <p:ext uri="{BB962C8B-B14F-4D97-AF65-F5344CB8AC3E}">
        <p14:creationId xmlns:p14="http://schemas.microsoft.com/office/powerpoint/2010/main" val="42489821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ECC0DCED-2A2B-4376-ACA6-9885635F1E56}"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3308572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C0DCED-2A2B-4376-ACA6-9885635F1E56}"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3830872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C0DCED-2A2B-4376-ACA6-9885635F1E56}"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22523973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C0DCED-2A2B-4376-ACA6-9885635F1E56}"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2064098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C0DCED-2A2B-4376-ACA6-9885635F1E56}" type="datetimeFigureOut">
              <a:rPr lang="en-US" smtClean="0"/>
              <a:t>12/10/2018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40790887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C0DCED-2A2B-4376-ACA6-9885635F1E56}" type="datetimeFigureOut">
              <a:rPr lang="en-US" smtClean="0"/>
              <a:t>12/10/2018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6975710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C0DCED-2A2B-4376-ACA6-9885635F1E56}" type="datetimeFigureOut">
              <a:rPr lang="en-US" smtClean="0"/>
              <a:t>12/10/2018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2816897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ECC0DCED-2A2B-4376-ACA6-9885635F1E56}"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22483080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ECC0DCED-2A2B-4376-ACA6-9885635F1E56}"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26955054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C0DCED-2A2B-4376-ACA6-9885635F1E56}"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21681802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C0DCED-2A2B-4376-ACA6-9885635F1E56}"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2945897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1759B3-4590-4215-AF56-B0F4CEDDF66D}" type="datetimeFigureOut">
              <a:rPr lang="en-US" smtClean="0"/>
              <a:t>12/10/2018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C7BB3D-8A31-4934-8C78-345A7699E88E}" type="slidenum">
              <a:rPr lang="en-US" smtClean="0"/>
              <a:t>‹#›</a:t>
            </a:fld>
            <a:endParaRPr lang="en-US"/>
          </a:p>
        </p:txBody>
      </p:sp>
    </p:spTree>
    <p:extLst>
      <p:ext uri="{BB962C8B-B14F-4D97-AF65-F5344CB8AC3E}">
        <p14:creationId xmlns:p14="http://schemas.microsoft.com/office/powerpoint/2010/main" val="33905746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ECC0DCED-2A2B-4376-ACA6-9885635F1E56}" type="datetimeFigureOut">
              <a:rPr lang="en-US" smtClean="0"/>
              <a:t>12/10/2018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61EE4E1-09D5-401F-A7C0-8FB48F0185D2}" type="slidenum">
              <a:rPr lang="en-US" smtClean="0"/>
              <a:t>‹#›</a:t>
            </a:fld>
            <a:endParaRPr lang="en-US"/>
          </a:p>
        </p:txBody>
      </p:sp>
    </p:spTree>
    <p:extLst>
      <p:ext uri="{BB962C8B-B14F-4D97-AF65-F5344CB8AC3E}">
        <p14:creationId xmlns:p14="http://schemas.microsoft.com/office/powerpoint/2010/main" val="13208855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5.gif"/></Relationships>
</file>

<file path=ppt/slides/_rels/slide24.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7.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1.gif"/></Relationships>
</file>

<file path=ppt/slides/_rels/slide2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2.gif"/></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jpeg"/></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42.gif"/></Relationships>
</file>

<file path=ppt/slides/_rels/slide37.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46.gif"/></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50.gif"/><Relationship Id="rId4" Type="http://schemas.openxmlformats.org/officeDocument/2006/relationships/image" Target="../media/image49.gif"/></Relationships>
</file>

<file path=ppt/slides/_rels/slide4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51.jpe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53.jpeg"/></Relationships>
</file>

<file path=ppt/slides/_rels/slide4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50.xml"/><Relationship Id="rId1" Type="http://schemas.openxmlformats.org/officeDocument/2006/relationships/slideLayout" Target="../slideLayouts/slideLayout1.xml"/><Relationship Id="rId4" Type="http://schemas.openxmlformats.org/officeDocument/2006/relationships/image" Target="../media/image58.png"/></Relationships>
</file>

<file path=ppt/slides/_rels/slide5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5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56.xml"/><Relationship Id="rId1" Type="http://schemas.openxmlformats.org/officeDocument/2006/relationships/slideLayout" Target="../slideLayouts/slideLayout1.xml"/><Relationship Id="rId4" Type="http://schemas.openxmlformats.org/officeDocument/2006/relationships/image" Target="../media/image71.png"/></Relationships>
</file>

<file path=ppt/slides/_rels/slide58.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image" Target="../media/image31.gif"/></Relationships>
</file>

<file path=ppt/slides/_rels/slide63.xml.rels><?xml version="1.0" encoding="UTF-8" standalone="yes"?>
<Relationships xmlns="http://schemas.openxmlformats.org/package/2006/relationships"><Relationship Id="rId3" Type="http://schemas.openxmlformats.org/officeDocument/2006/relationships/image" Target="../media/image1850.pn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6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63.xml"/><Relationship Id="rId1" Type="http://schemas.openxmlformats.org/officeDocument/2006/relationships/slideLayout" Target="../slideLayouts/slideLayout2.xml"/><Relationship Id="rId4" Type="http://schemas.openxmlformats.org/officeDocument/2006/relationships/image" Target="../media/image73.jpg"/></Relationships>
</file>

<file path=ppt/slides/_rels/slide65.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69.xml"/><Relationship Id="rId1" Type="http://schemas.openxmlformats.org/officeDocument/2006/relationships/slideLayout" Target="../slideLayouts/slideLayout2.xml"/><Relationship Id="rId4" Type="http://schemas.openxmlformats.org/officeDocument/2006/relationships/image" Target="../media/image78.jpg"/></Relationships>
</file>

<file path=ppt/slides/_rels/slide7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71.xml"/><Relationship Id="rId1" Type="http://schemas.openxmlformats.org/officeDocument/2006/relationships/slideLayout" Target="../slideLayouts/slideLayout2.xml"/><Relationship Id="rId4" Type="http://schemas.openxmlformats.org/officeDocument/2006/relationships/image" Target="../media/image81.pn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82.gif"/><Relationship Id="rId2" Type="http://schemas.openxmlformats.org/officeDocument/2006/relationships/notesSlide" Target="../notesSlides/notesSlide73.xml"/><Relationship Id="rId1" Type="http://schemas.openxmlformats.org/officeDocument/2006/relationships/slideLayout" Target="../slideLayouts/slideLayout1.xml"/><Relationship Id="rId4" Type="http://schemas.openxmlformats.org/officeDocument/2006/relationships/image" Target="../media/image83.gif"/></Relationships>
</file>

<file path=ppt/slides/_rels/slide7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76.xml"/><Relationship Id="rId1" Type="http://schemas.openxmlformats.org/officeDocument/2006/relationships/slideLayout" Target="../slideLayouts/slideLayout2.xml"/><Relationship Id="rId5" Type="http://schemas.openxmlformats.org/officeDocument/2006/relationships/image" Target="../media/image87.png"/><Relationship Id="rId4" Type="http://schemas.openxmlformats.org/officeDocument/2006/relationships/image" Target="../media/image86.png"/></Relationships>
</file>

<file path=ppt/slides/_rels/slide7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89.gif"/><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90.png"/><Relationship Id="rId7" Type="http://schemas.openxmlformats.org/officeDocument/2006/relationships/image" Target="../media/image94.png"/><Relationship Id="rId2" Type="http://schemas.openxmlformats.org/officeDocument/2006/relationships/notesSlide" Target="../notesSlides/notesSlide79.xml"/><Relationship Id="rId1" Type="http://schemas.openxmlformats.org/officeDocument/2006/relationships/slideLayout" Target="../slideLayouts/slideLayout2.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81.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notesSlide" Target="../notesSlides/notesSlide80.xml"/><Relationship Id="rId1" Type="http://schemas.openxmlformats.org/officeDocument/2006/relationships/slideLayout" Target="../slideLayouts/slideLayout2.xml"/><Relationship Id="rId4" Type="http://schemas.openxmlformats.org/officeDocument/2006/relationships/image" Target="../media/image97.jpg"/></Relationships>
</file>

<file path=ppt/slides/_rels/slide82.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81.xml"/><Relationship Id="rId1" Type="http://schemas.openxmlformats.org/officeDocument/2006/relationships/slideLayout" Target="../slideLayouts/slideLayout2.xml"/><Relationship Id="rId4" Type="http://schemas.openxmlformats.org/officeDocument/2006/relationships/image" Target="../media/image99.png"/></Relationships>
</file>

<file path=ppt/slides/_rels/slide83.xml.rels><?xml version="1.0" encoding="UTF-8" standalone="yes"?>
<Relationships xmlns="http://schemas.openxmlformats.org/package/2006/relationships"><Relationship Id="rId3" Type="http://schemas.openxmlformats.org/officeDocument/2006/relationships/image" Target="../media/image100.gif"/><Relationship Id="rId2" Type="http://schemas.openxmlformats.org/officeDocument/2006/relationships/notesSlide" Target="../notesSlides/notesSlide82.xml"/><Relationship Id="rId1" Type="http://schemas.openxmlformats.org/officeDocument/2006/relationships/slideLayout" Target="../slideLayouts/slideLayout1.xml"/><Relationship Id="rId4" Type="http://schemas.openxmlformats.org/officeDocument/2006/relationships/image" Target="../media/image101.jpeg"/></Relationships>
</file>

<file path=ppt/slides/_rels/slide8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3.xml"/><Relationship Id="rId1" Type="http://schemas.openxmlformats.org/officeDocument/2006/relationships/slideLayout" Target="../slideLayouts/slideLayout2.xml"/><Relationship Id="rId5" Type="http://schemas.openxmlformats.org/officeDocument/2006/relationships/image" Target="../media/image103.png"/><Relationship Id="rId4" Type="http://schemas.openxmlformats.org/officeDocument/2006/relationships/image" Target="../media/image102.png"/></Relationships>
</file>

<file path=ppt/slides/_rels/slide85.xml.rels><?xml version="1.0" encoding="UTF-8" standalone="yes"?>
<Relationships xmlns="http://schemas.openxmlformats.org/package/2006/relationships"><Relationship Id="rId3" Type="http://schemas.openxmlformats.org/officeDocument/2006/relationships/image" Target="../media/image104.gif"/><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4672" y="3388873"/>
            <a:ext cx="7397885" cy="1342418"/>
          </a:xfrm>
        </p:spPr>
        <p:txBody>
          <a:bodyPr>
            <a:normAutofit fontScale="90000"/>
          </a:bodyPr>
          <a:lstStyle/>
          <a:p>
            <a:r>
              <a:rPr lang="en-US" b="1" dirty="0" smtClean="0">
                <a:solidFill>
                  <a:schemeClr val="accent1"/>
                </a:solidFill>
              </a:rPr>
              <a:t>9-12 Student Glossary for the 2017 Kansas Mathematics Standards</a:t>
            </a:r>
            <a:endParaRPr lang="en-US" b="1" dirty="0">
              <a:solidFill>
                <a:schemeClr val="accent1"/>
              </a:solidFill>
            </a:endParaRP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3472330" y="1387482"/>
            <a:ext cx="2050256" cy="1667828"/>
          </a:xfrm>
          <a:prstGeom prst="rect">
            <a:avLst/>
          </a:prstGeom>
        </p:spPr>
      </p:pic>
      <p:sp>
        <p:nvSpPr>
          <p:cNvPr id="5" name="Date Placeholder 4"/>
          <p:cNvSpPr>
            <a:spLocks noGrp="1"/>
          </p:cNvSpPr>
          <p:nvPr>
            <p:ph type="dt" sz="half" idx="10"/>
          </p:nvPr>
        </p:nvSpPr>
        <p:spPr>
          <a:xfrm>
            <a:off x="7955615" y="369803"/>
            <a:ext cx="693884" cy="350413"/>
          </a:xfrm>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46FCFFFB-EBDD-4F7E-89F9-B3BD91A57E42}" type="datetime1">
              <a:rPr kumimoji="0" lang="en-US" sz="9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pPr marL="0" marR="0" lvl="0" indent="0" algn="l" defTabSz="685800" rtl="0" eaLnBrk="1" fontAlgn="auto" latinLnBrk="0" hangingPunct="1">
                <a:lnSpc>
                  <a:spcPct val="100000"/>
                </a:lnSpc>
                <a:spcBef>
                  <a:spcPts val="0"/>
                </a:spcBef>
                <a:spcAft>
                  <a:spcPts val="0"/>
                </a:spcAft>
                <a:buClrTx/>
                <a:buSzTx/>
                <a:buFontTx/>
                <a:buNone/>
                <a:tabLst/>
                <a:defRPr/>
              </a:pPr>
              <a:t>12/10/2018</a:t>
            </a:fld>
            <a:endParaRPr kumimoji="0" lang="en-US" sz="9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531340" y="5942056"/>
            <a:ext cx="8240971" cy="582311"/>
          </a:xfrm>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rPr>
              <a:t>The Kansas State Department of Education does not discriminate on the basis of race, color, national origin, sex, disability, or age in its programs and activities.  The following person has been designated to handle inquiries regarding the non-discrimination policies:  KSDE General Counsel, 900 SW Jackson St., Topeka, KS  66612; 785-296-3201</a:t>
            </a:r>
          </a:p>
        </p:txBody>
      </p:sp>
    </p:spTree>
    <p:extLst>
      <p:ext uri="{BB962C8B-B14F-4D97-AF65-F5344CB8AC3E}">
        <p14:creationId xmlns:p14="http://schemas.microsoft.com/office/powerpoint/2010/main" val="16180187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absolute value function</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3385" y="1892231"/>
            <a:ext cx="2540000" cy="2540000"/>
          </a:xfrm>
          <a:prstGeom prst="rect">
            <a:avLst/>
          </a:prstGeom>
        </p:spPr>
      </p:pic>
      <p:sp>
        <p:nvSpPr>
          <p:cNvPr id="3" name="TextBox 2"/>
          <p:cNvSpPr txBox="1"/>
          <p:nvPr/>
        </p:nvSpPr>
        <p:spPr>
          <a:xfrm>
            <a:off x="1002891" y="2094271"/>
            <a:ext cx="2492990" cy="2831544"/>
          </a:xfrm>
          <a:prstGeom prst="rect">
            <a:avLst/>
          </a:prstGeom>
          <a:noFill/>
        </p:spPr>
        <p:txBody>
          <a:bodyPr wrap="none" rtlCol="0">
            <a:spAutoFit/>
          </a:bodyPr>
          <a:lstStyle/>
          <a:p>
            <a:r>
              <a:rPr lang="en-US" sz="3200" dirty="0"/>
              <a:t>y = |x|</a:t>
            </a:r>
          </a:p>
          <a:p>
            <a:endParaRPr lang="en-US" sz="3200" dirty="0"/>
          </a:p>
          <a:p>
            <a:r>
              <a:rPr lang="en-US" sz="3200" dirty="0"/>
              <a:t>f(x) = |3x + 4|</a:t>
            </a:r>
          </a:p>
          <a:p>
            <a:endParaRPr lang="en-US" sz="3200" dirty="0"/>
          </a:p>
          <a:p>
            <a:r>
              <a:rPr lang="en-US" sz="3200" dirty="0"/>
              <a:t>g(x) = |x</a:t>
            </a:r>
            <a:r>
              <a:rPr lang="en-US" sz="3200" baseline="30000" dirty="0"/>
              <a:t>2</a:t>
            </a:r>
            <a:r>
              <a:rPr lang="en-US" sz="3200" dirty="0"/>
              <a:t>| - 7</a:t>
            </a:r>
          </a:p>
          <a:p>
            <a:endParaRPr lang="en-US" dirty="0"/>
          </a:p>
        </p:txBody>
      </p:sp>
      <p:sp>
        <p:nvSpPr>
          <p:cNvPr id="4" name="TextBox 3"/>
          <p:cNvSpPr txBox="1"/>
          <p:nvPr/>
        </p:nvSpPr>
        <p:spPr>
          <a:xfrm>
            <a:off x="780487" y="5246026"/>
            <a:ext cx="7583031" cy="954107"/>
          </a:xfrm>
          <a:prstGeom prst="rect">
            <a:avLst/>
          </a:prstGeom>
          <a:noFill/>
          <a:ln>
            <a:solidFill>
              <a:schemeClr val="tx1"/>
            </a:solidFill>
          </a:ln>
        </p:spPr>
        <p:txBody>
          <a:bodyPr wrap="square" rtlCol="0">
            <a:spAutoFit/>
          </a:bodyPr>
          <a:lstStyle/>
          <a:p>
            <a:pPr algn="ctr"/>
            <a:r>
              <a:rPr lang="en-US" sz="2800" dirty="0"/>
              <a:t>A function that contains an algebraic expression within absolute value symbols.</a:t>
            </a:r>
          </a:p>
        </p:txBody>
      </p:sp>
    </p:spTree>
    <p:extLst>
      <p:ext uri="{BB962C8B-B14F-4D97-AF65-F5344CB8AC3E}">
        <p14:creationId xmlns:p14="http://schemas.microsoft.com/office/powerpoint/2010/main" val="19133381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amplitude</a:t>
            </a:r>
          </a:p>
        </p:txBody>
      </p:sp>
      <p:sp>
        <p:nvSpPr>
          <p:cNvPr id="3" name="Content Placeholder 2"/>
          <p:cNvSpPr>
            <a:spLocks noGrp="1"/>
          </p:cNvSpPr>
          <p:nvPr>
            <p:ph idx="1"/>
          </p:nvPr>
        </p:nvSpPr>
        <p:spPr>
          <a:xfrm>
            <a:off x="506047" y="5003493"/>
            <a:ext cx="8229600" cy="1305232"/>
          </a:xfrm>
          <a:ln>
            <a:solidFill>
              <a:schemeClr val="tx1"/>
            </a:solidFill>
          </a:ln>
        </p:spPr>
        <p:txBody>
          <a:bodyPr/>
          <a:lstStyle/>
          <a:p>
            <a:pPr marL="0" indent="0" algn="ctr">
              <a:buNone/>
            </a:pPr>
            <a:r>
              <a:rPr lang="en-US" dirty="0"/>
              <a:t>the height from the mean value of the function to its maximum or minimum</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1374" y="1238111"/>
            <a:ext cx="5058947" cy="3536785"/>
          </a:xfrm>
          <a:prstGeom prst="rect">
            <a:avLst/>
          </a:prstGeom>
        </p:spPr>
      </p:pic>
    </p:spTree>
    <p:extLst>
      <p:ext uri="{BB962C8B-B14F-4D97-AF65-F5344CB8AC3E}">
        <p14:creationId xmlns:p14="http://schemas.microsoft.com/office/powerpoint/2010/main" val="349794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7200" dirty="0"/>
              <a:t>arithmetic sequence</a:t>
            </a:r>
            <a:endParaRPr lang="en-US" dirty="0"/>
          </a:p>
        </p:txBody>
      </p:sp>
      <p:sp>
        <p:nvSpPr>
          <p:cNvPr id="3" name="Content Placeholder 2"/>
          <p:cNvSpPr>
            <a:spLocks noGrp="1"/>
          </p:cNvSpPr>
          <p:nvPr>
            <p:ph idx="1"/>
          </p:nvPr>
        </p:nvSpPr>
        <p:spPr>
          <a:xfrm>
            <a:off x="457200" y="3290931"/>
            <a:ext cx="8229600" cy="1854684"/>
          </a:xfrm>
        </p:spPr>
        <p:txBody>
          <a:bodyPr/>
          <a:lstStyle/>
          <a:p>
            <a:pPr marL="0" indent="0" algn="ctr">
              <a:buNone/>
            </a:pPr>
            <a:r>
              <a:rPr lang="mr-IN" b="1" dirty="0">
                <a:solidFill>
                  <a:srgbClr val="000000"/>
                </a:solidFill>
              </a:rPr>
              <a:t>a</a:t>
            </a:r>
            <a:r>
              <a:rPr lang="mr-IN" b="1" baseline="-25000" dirty="0">
                <a:solidFill>
                  <a:srgbClr val="000000"/>
                </a:solidFill>
              </a:rPr>
              <a:t>n</a:t>
            </a:r>
            <a:r>
              <a:rPr lang="mr-IN" b="1" dirty="0">
                <a:solidFill>
                  <a:srgbClr val="000000"/>
                </a:solidFill>
              </a:rPr>
              <a:t> = a</a:t>
            </a:r>
            <a:r>
              <a:rPr lang="mr-IN" b="1" baseline="-25000" dirty="0">
                <a:solidFill>
                  <a:srgbClr val="000000"/>
                </a:solidFill>
              </a:rPr>
              <a:t>1</a:t>
            </a:r>
            <a:r>
              <a:rPr lang="mr-IN" b="1" dirty="0">
                <a:solidFill>
                  <a:srgbClr val="000000"/>
                </a:solidFill>
              </a:rPr>
              <a:t> + (n – 1)d</a:t>
            </a:r>
            <a:endParaRPr lang="en-US" b="1" dirty="0">
              <a:solidFill>
                <a:srgbClr val="000000"/>
              </a:solidFill>
            </a:endParaRPr>
          </a:p>
          <a:p>
            <a:pPr marL="0" indent="0">
              <a:buNone/>
            </a:pPr>
            <a:r>
              <a:rPr lang="en-US" dirty="0">
                <a:solidFill>
                  <a:srgbClr val="000000"/>
                </a:solidFill>
              </a:rPr>
              <a:t>a</a:t>
            </a:r>
            <a:r>
              <a:rPr lang="en-US" baseline="-25000" dirty="0">
                <a:solidFill>
                  <a:srgbClr val="000000"/>
                </a:solidFill>
              </a:rPr>
              <a:t>1</a:t>
            </a:r>
            <a:r>
              <a:rPr lang="en-US" dirty="0">
                <a:solidFill>
                  <a:srgbClr val="000000"/>
                </a:solidFill>
              </a:rPr>
              <a:t> = first term			a</a:t>
            </a:r>
            <a:r>
              <a:rPr lang="en-US" baseline="-25000" dirty="0">
                <a:solidFill>
                  <a:srgbClr val="000000"/>
                </a:solidFill>
              </a:rPr>
              <a:t>n</a:t>
            </a:r>
            <a:r>
              <a:rPr lang="en-US" dirty="0">
                <a:solidFill>
                  <a:srgbClr val="000000"/>
                </a:solidFill>
              </a:rPr>
              <a:t> = n</a:t>
            </a:r>
            <a:r>
              <a:rPr lang="en-US" baseline="30000" dirty="0">
                <a:solidFill>
                  <a:srgbClr val="000000"/>
                </a:solidFill>
              </a:rPr>
              <a:t>th</a:t>
            </a:r>
            <a:r>
              <a:rPr lang="en-US" dirty="0">
                <a:solidFill>
                  <a:srgbClr val="000000"/>
                </a:solidFill>
              </a:rPr>
              <a:t> term	</a:t>
            </a:r>
          </a:p>
          <a:p>
            <a:pPr marL="0" indent="0">
              <a:buNone/>
            </a:pPr>
            <a:r>
              <a:rPr lang="en-US" dirty="0">
                <a:solidFill>
                  <a:srgbClr val="000000"/>
                </a:solidFill>
              </a:rPr>
              <a:t>d = common difference	n = number of terms</a:t>
            </a:r>
            <a:endParaRPr lang="mr-IN" baseline="-25000" dirty="0">
              <a:solidFill>
                <a:srgbClr val="000000"/>
              </a:solidFill>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23649" b="17442"/>
          <a:stretch/>
        </p:blipFill>
        <p:spPr>
          <a:xfrm>
            <a:off x="1461737" y="1417642"/>
            <a:ext cx="6615464" cy="1679473"/>
          </a:xfrm>
          <a:prstGeom prst="rect">
            <a:avLst/>
          </a:prstGeom>
        </p:spPr>
      </p:pic>
      <p:sp>
        <p:nvSpPr>
          <p:cNvPr id="6" name="Rectangle 1"/>
          <p:cNvSpPr>
            <a:spLocks noChangeArrowheads="1"/>
          </p:cNvSpPr>
          <p:nvPr/>
        </p:nvSpPr>
        <p:spPr bwMode="auto">
          <a:xfrm>
            <a:off x="742953" y="3174101"/>
            <a:ext cx="184731"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en-US">
                <a:latin typeface="Arial" charset="0"/>
              </a:rPr>
              <a:t/>
            </a:r>
            <a:br>
              <a:rPr lang="en-US" altLang="en-US">
                <a:latin typeface="Arial" charset="0"/>
              </a:rPr>
            </a:br>
            <a:endParaRPr lang="en-US" altLang="en-US">
              <a:latin typeface="Arial" charset="0"/>
            </a:endParaRPr>
          </a:p>
        </p:txBody>
      </p:sp>
      <p:sp>
        <p:nvSpPr>
          <p:cNvPr id="5" name="TextBox 4"/>
          <p:cNvSpPr txBox="1"/>
          <p:nvPr/>
        </p:nvSpPr>
        <p:spPr>
          <a:xfrm>
            <a:off x="798196" y="5250076"/>
            <a:ext cx="7547611" cy="1077218"/>
          </a:xfrm>
          <a:prstGeom prst="rect">
            <a:avLst/>
          </a:prstGeom>
          <a:noFill/>
          <a:ln>
            <a:solidFill>
              <a:schemeClr val="tx1"/>
            </a:solidFill>
          </a:ln>
        </p:spPr>
        <p:txBody>
          <a:bodyPr wrap="square" rtlCol="0">
            <a:spAutoFit/>
          </a:bodyPr>
          <a:lstStyle/>
          <a:p>
            <a:pPr algn="ctr"/>
            <a:r>
              <a:rPr lang="en-US" sz="3200" dirty="0">
                <a:solidFill>
                  <a:srgbClr val="000000"/>
                </a:solidFill>
              </a:rPr>
              <a:t>a pattern of numbers where the difference between consecutive terms is constant</a:t>
            </a:r>
          </a:p>
        </p:txBody>
      </p:sp>
    </p:spTree>
    <p:extLst>
      <p:ext uri="{BB962C8B-B14F-4D97-AF65-F5344CB8AC3E}">
        <p14:creationId xmlns:p14="http://schemas.microsoft.com/office/powerpoint/2010/main" val="30573559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7200" dirty="0"/>
              <a:t>arithmetic series</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150375" y="1385721"/>
                <a:ext cx="7373140" cy="4525963"/>
              </a:xfrm>
            </p:spPr>
            <p:txBody>
              <a:bodyPr/>
              <a:lstStyle/>
              <a:p>
                <a:pPr marL="0" indent="0">
                  <a:buNone/>
                </a:pPr>
                <a:endParaRPr lang="en-US" dirty="0">
                  <a:solidFill>
                    <a:srgbClr val="000000"/>
                  </a:solidFill>
                </a:endParaRPr>
              </a:p>
              <a:p>
                <a:pPr marL="0" indent="0">
                  <a:buNone/>
                </a:pPr>
                <a:endParaRPr lang="en-US" dirty="0">
                  <a:solidFill>
                    <a:srgbClr val="000000"/>
                  </a:solidFill>
                </a:endParaRPr>
              </a:p>
              <a:p>
                <a:pPr marL="0" indent="0">
                  <a:buNone/>
                </a:pPr>
                <a:endParaRPr lang="en-US" dirty="0">
                  <a:solidFill>
                    <a:srgbClr val="000000"/>
                  </a:solidFill>
                </a:endParaRPr>
              </a:p>
              <a:p>
                <a:pPr marL="0" indent="0">
                  <a:buNone/>
                </a:pPr>
                <a:r>
                  <a:rPr lang="en-US" dirty="0">
                    <a:solidFill>
                      <a:srgbClr val="000000"/>
                    </a:solidFill>
                  </a:rPr>
                  <a:t>a</a:t>
                </a:r>
                <a:r>
                  <a:rPr lang="en-US" baseline="-25000" dirty="0">
                    <a:solidFill>
                      <a:srgbClr val="000000"/>
                    </a:solidFill>
                  </a:rPr>
                  <a:t>1</a:t>
                </a:r>
                <a:r>
                  <a:rPr lang="en-US" dirty="0">
                    <a:solidFill>
                      <a:srgbClr val="000000"/>
                    </a:solidFill>
                  </a:rPr>
                  <a:t> = first term			a</a:t>
                </a:r>
                <a:r>
                  <a:rPr lang="en-US" baseline="-25000" dirty="0">
                    <a:solidFill>
                      <a:srgbClr val="000000"/>
                    </a:solidFill>
                  </a:rPr>
                  <a:t>n</a:t>
                </a:r>
                <a:r>
                  <a:rPr lang="en-US" dirty="0">
                    <a:solidFill>
                      <a:srgbClr val="000000"/>
                    </a:solidFill>
                  </a:rPr>
                  <a:t> = n</a:t>
                </a:r>
                <a:r>
                  <a:rPr lang="en-US" baseline="30000" dirty="0">
                    <a:solidFill>
                      <a:srgbClr val="000000"/>
                    </a:solidFill>
                  </a:rPr>
                  <a:t>th</a:t>
                </a:r>
                <a:r>
                  <a:rPr lang="en-US" dirty="0">
                    <a:solidFill>
                      <a:srgbClr val="000000"/>
                    </a:solidFill>
                  </a:rPr>
                  <a:t> term</a:t>
                </a:r>
              </a:p>
              <a:p>
                <a:pPr marL="0" indent="0">
                  <a:buNone/>
                </a:pPr>
                <a:r>
                  <a:rPr lang="en-US" dirty="0">
                    <a:solidFill>
                      <a:srgbClr val="000000"/>
                    </a:solidFill>
                  </a:rPr>
                  <a:t>n = number of terms</a:t>
                </a:r>
              </a:p>
              <a:p>
                <a:pPr marL="0" indent="0">
                  <a:buNone/>
                </a:pPr>
                <a14:m>
                  <m:oMathPara xmlns:m="http://schemas.openxmlformats.org/officeDocument/2006/math">
                    <m:oMathParaPr>
                      <m:jc m:val="centerGroup"/>
                    </m:oMathParaPr>
                    <m:oMath xmlns:m="http://schemas.openxmlformats.org/officeDocument/2006/math">
                      <m:sSub>
                        <m:sSubPr>
                          <m:ctrlPr>
                            <a:rPr lang="en-US" i="1" smtClean="0">
                              <a:solidFill>
                                <a:srgbClr val="000000"/>
                              </a:solidFill>
                              <a:latin typeface="Cambria Math" panose="02040503050406030204" pitchFamily="18" charset="0"/>
                            </a:rPr>
                          </m:ctrlPr>
                        </m:sSubPr>
                        <m:e>
                          <m:r>
                            <a:rPr lang="en-US" b="0" i="1" smtClean="0">
                              <a:solidFill>
                                <a:srgbClr val="000000"/>
                              </a:solidFill>
                              <a:latin typeface="Cambria Math" charset="0"/>
                            </a:rPr>
                            <m:t>𝑎</m:t>
                          </m:r>
                        </m:e>
                        <m:sub>
                          <m:r>
                            <a:rPr lang="en-US" b="0" i="1" smtClean="0">
                              <a:solidFill>
                                <a:srgbClr val="000000"/>
                              </a:solidFill>
                              <a:latin typeface="Cambria Math" charset="0"/>
                            </a:rPr>
                            <m:t>1</m:t>
                          </m:r>
                        </m:sub>
                      </m:sSub>
                      <m:r>
                        <a:rPr lang="en-US" b="0" i="1" smtClean="0">
                          <a:solidFill>
                            <a:srgbClr val="000000"/>
                          </a:solidFill>
                          <a:latin typeface="Cambria Math" charset="0"/>
                        </a:rPr>
                        <m:t>+</m:t>
                      </m:r>
                      <m:sSub>
                        <m:sSubPr>
                          <m:ctrlPr>
                            <a:rPr lang="en-US" b="0" i="1" smtClean="0">
                              <a:solidFill>
                                <a:srgbClr val="000000"/>
                              </a:solidFill>
                              <a:latin typeface="Cambria Math" panose="02040503050406030204" pitchFamily="18" charset="0"/>
                            </a:rPr>
                          </m:ctrlPr>
                        </m:sSubPr>
                        <m:e>
                          <m:r>
                            <a:rPr lang="en-US" b="0" i="1" smtClean="0">
                              <a:solidFill>
                                <a:srgbClr val="000000"/>
                              </a:solidFill>
                              <a:latin typeface="Cambria Math" charset="0"/>
                            </a:rPr>
                            <m:t>𝑎</m:t>
                          </m:r>
                        </m:e>
                        <m:sub>
                          <m:r>
                            <a:rPr lang="en-US" b="0" i="1" smtClean="0">
                              <a:solidFill>
                                <a:srgbClr val="000000"/>
                              </a:solidFill>
                              <a:latin typeface="Cambria Math" charset="0"/>
                            </a:rPr>
                            <m:t>2</m:t>
                          </m:r>
                        </m:sub>
                      </m:sSub>
                      <m:r>
                        <a:rPr lang="en-US" b="0" i="1" smtClean="0">
                          <a:solidFill>
                            <a:srgbClr val="000000"/>
                          </a:solidFill>
                          <a:latin typeface="Cambria Math" charset="0"/>
                        </a:rPr>
                        <m:t>+</m:t>
                      </m:r>
                      <m:sSub>
                        <m:sSubPr>
                          <m:ctrlPr>
                            <a:rPr lang="en-US" b="0" i="1" smtClean="0">
                              <a:solidFill>
                                <a:srgbClr val="000000"/>
                              </a:solidFill>
                              <a:latin typeface="Cambria Math" panose="02040503050406030204" pitchFamily="18" charset="0"/>
                            </a:rPr>
                          </m:ctrlPr>
                        </m:sSubPr>
                        <m:e>
                          <m:r>
                            <a:rPr lang="en-US" b="0" i="1" smtClean="0">
                              <a:solidFill>
                                <a:srgbClr val="000000"/>
                              </a:solidFill>
                              <a:latin typeface="Cambria Math" charset="0"/>
                            </a:rPr>
                            <m:t>𝑎</m:t>
                          </m:r>
                        </m:e>
                        <m:sub>
                          <m:r>
                            <a:rPr lang="en-US" b="0" i="1" smtClean="0">
                              <a:solidFill>
                                <a:srgbClr val="000000"/>
                              </a:solidFill>
                              <a:latin typeface="Cambria Math" charset="0"/>
                            </a:rPr>
                            <m:t>3</m:t>
                          </m:r>
                        </m:sub>
                      </m:sSub>
                      <m:r>
                        <a:rPr lang="en-US" b="0" i="1" smtClean="0">
                          <a:solidFill>
                            <a:srgbClr val="000000"/>
                          </a:solidFill>
                          <a:latin typeface="Cambria Math" charset="0"/>
                        </a:rPr>
                        <m:t>…+</m:t>
                      </m:r>
                      <m:sSub>
                        <m:sSubPr>
                          <m:ctrlPr>
                            <a:rPr lang="en-US" b="0" i="1" smtClean="0">
                              <a:solidFill>
                                <a:srgbClr val="000000"/>
                              </a:solidFill>
                              <a:latin typeface="Cambria Math" panose="02040503050406030204" pitchFamily="18" charset="0"/>
                            </a:rPr>
                          </m:ctrlPr>
                        </m:sSubPr>
                        <m:e>
                          <m:r>
                            <a:rPr lang="en-US" b="0" i="1" smtClean="0">
                              <a:solidFill>
                                <a:srgbClr val="000000"/>
                              </a:solidFill>
                              <a:latin typeface="Cambria Math" charset="0"/>
                            </a:rPr>
                            <m:t>𝑎</m:t>
                          </m:r>
                        </m:e>
                        <m:sub>
                          <m:r>
                            <a:rPr lang="en-US" b="0" i="1" smtClean="0">
                              <a:solidFill>
                                <a:srgbClr val="000000"/>
                              </a:solidFill>
                              <a:latin typeface="Cambria Math" charset="0"/>
                            </a:rPr>
                            <m:t>𝑛</m:t>
                          </m:r>
                        </m:sub>
                      </m:sSub>
                    </m:oMath>
                  </m:oMathPara>
                </a14:m>
                <a:endParaRPr lang="en-US" dirty="0">
                  <a:solidFill>
                    <a:srgbClr val="000000"/>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150375" y="1385721"/>
                <a:ext cx="7373140" cy="4525963"/>
              </a:xfrm>
              <a:blipFill>
                <a:blip r:embed="rId3"/>
                <a:stretch>
                  <a:fillRect l="-1737"/>
                </a:stretch>
              </a:blipFill>
            </p:spPr>
            <p:txBody>
              <a:bodyPr/>
              <a:lstStyle/>
              <a:p>
                <a:r>
                  <a:rPr lang="en-US">
                    <a:noFill/>
                  </a:rPr>
                  <a:t> </a:t>
                </a:r>
              </a:p>
            </p:txBody>
          </p:sp>
        </mc:Fallback>
      </mc:AlternateContent>
      <p:sp>
        <p:nvSpPr>
          <p:cNvPr id="6" name="Rectangle 1"/>
          <p:cNvSpPr>
            <a:spLocks noChangeArrowheads="1"/>
          </p:cNvSpPr>
          <p:nvPr/>
        </p:nvSpPr>
        <p:spPr bwMode="auto">
          <a:xfrm>
            <a:off x="742953" y="3174101"/>
            <a:ext cx="184731"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en-US">
                <a:latin typeface="Arial" charset="0"/>
              </a:rPr>
              <a:t/>
            </a:r>
            <a:br>
              <a:rPr lang="en-US" altLang="en-US">
                <a:latin typeface="Arial" charset="0"/>
              </a:rPr>
            </a:br>
            <a:endParaRPr lang="en-US" altLang="en-US">
              <a:latin typeface="Arial" charset="0"/>
            </a:endParaRPr>
          </a:p>
        </p:txBody>
      </p:sp>
      <mc:AlternateContent xmlns:mc="http://schemas.openxmlformats.org/markup-compatibility/2006" xmlns:a14="http://schemas.microsoft.com/office/drawing/2010/main">
        <mc:Choice Requires="a14">
          <p:sp>
            <p:nvSpPr>
              <p:cNvPr id="4" name="TextBox 3"/>
              <p:cNvSpPr txBox="1"/>
              <p:nvPr/>
            </p:nvSpPr>
            <p:spPr>
              <a:xfrm>
                <a:off x="2688726" y="1840495"/>
                <a:ext cx="3439981" cy="921471"/>
              </a:xfrm>
              <a:prstGeom prst="rect">
                <a:avLst/>
              </a:prstGeom>
              <a:noFill/>
            </p:spPr>
            <p:txBody>
              <a:bodyPr wrap="none" rtlCol="0">
                <a:spAutoFit/>
              </a:bodyPr>
              <a:lstStyle/>
              <a:p>
                <a:r>
                  <a:rPr lang="en-US" sz="3600" dirty="0"/>
                  <a:t>Sum </a:t>
                </a:r>
                <a14:m>
                  <m:oMath xmlns:m="http://schemas.openxmlformats.org/officeDocument/2006/math">
                    <m:r>
                      <a:rPr lang="en-US" sz="3600" i="1">
                        <a:latin typeface="Cambria Math" panose="02040503050406030204" pitchFamily="18" charset="0"/>
                      </a:rPr>
                      <m:t>=</m:t>
                    </m:r>
                    <m:r>
                      <a:rPr lang="en-US" sz="3600" i="1">
                        <a:latin typeface="Cambria Math" panose="02040503050406030204" pitchFamily="18" charset="0"/>
                      </a:rPr>
                      <m:t>𝑛</m:t>
                    </m:r>
                    <m:d>
                      <m:dPr>
                        <m:ctrlPr>
                          <a:rPr lang="en-US" sz="3600" i="1">
                            <a:latin typeface="Cambria Math" panose="02040503050406030204" pitchFamily="18" charset="0"/>
                          </a:rPr>
                        </m:ctrlPr>
                      </m:dPr>
                      <m:e>
                        <m:f>
                          <m:fPr>
                            <m:ctrlPr>
                              <a:rPr lang="en-US" sz="3600" i="1">
                                <a:latin typeface="Cambria Math" panose="02040503050406030204" pitchFamily="18" charset="0"/>
                              </a:rPr>
                            </m:ctrlPr>
                          </m:fPr>
                          <m:num>
                            <m:sSub>
                              <m:sSubPr>
                                <m:ctrlPr>
                                  <a:rPr lang="en-US" sz="3600" i="1">
                                    <a:latin typeface="Cambria Math" panose="02040503050406030204" pitchFamily="18" charset="0"/>
                                  </a:rPr>
                                </m:ctrlPr>
                              </m:sSubPr>
                              <m:e>
                                <m:r>
                                  <a:rPr lang="en-US" sz="3600" i="1">
                                    <a:latin typeface="Cambria Math" panose="02040503050406030204" pitchFamily="18" charset="0"/>
                                  </a:rPr>
                                  <m:t>𝑎</m:t>
                                </m:r>
                              </m:e>
                              <m:sub>
                                <m:r>
                                  <a:rPr lang="en-US" sz="3600" i="1">
                                    <a:latin typeface="Cambria Math" panose="02040503050406030204" pitchFamily="18" charset="0"/>
                                  </a:rPr>
                                  <m:t>1</m:t>
                                </m:r>
                              </m:sub>
                            </m:sSub>
                            <m:r>
                              <a:rPr lang="en-US" sz="3600" i="1">
                                <a:latin typeface="Cambria Math" panose="02040503050406030204" pitchFamily="18" charset="0"/>
                              </a:rPr>
                              <m:t>+</m:t>
                            </m:r>
                            <m:sSub>
                              <m:sSubPr>
                                <m:ctrlPr>
                                  <a:rPr lang="en-US" sz="3600" i="1">
                                    <a:latin typeface="Cambria Math" panose="02040503050406030204" pitchFamily="18" charset="0"/>
                                  </a:rPr>
                                </m:ctrlPr>
                              </m:sSubPr>
                              <m:e>
                                <m:r>
                                  <a:rPr lang="en-US" sz="3600" i="1">
                                    <a:latin typeface="Cambria Math" panose="02040503050406030204" pitchFamily="18" charset="0"/>
                                  </a:rPr>
                                  <m:t>𝑎</m:t>
                                </m:r>
                              </m:e>
                              <m:sub>
                                <m:r>
                                  <a:rPr lang="en-US" sz="3600" i="1">
                                    <a:latin typeface="Cambria Math" panose="02040503050406030204" pitchFamily="18" charset="0"/>
                                  </a:rPr>
                                  <m:t>𝑛</m:t>
                                </m:r>
                              </m:sub>
                            </m:sSub>
                          </m:num>
                          <m:den>
                            <m:r>
                              <a:rPr lang="en-US" sz="3600" i="1">
                                <a:latin typeface="Cambria Math" panose="02040503050406030204" pitchFamily="18" charset="0"/>
                              </a:rPr>
                              <m:t>2</m:t>
                            </m:r>
                          </m:den>
                        </m:f>
                      </m:e>
                    </m:d>
                  </m:oMath>
                </a14:m>
                <a:endParaRPr lang="en-US" sz="3600" dirty="0"/>
              </a:p>
            </p:txBody>
          </p:sp>
        </mc:Choice>
        <mc:Fallback xmlns="">
          <p:sp>
            <p:nvSpPr>
              <p:cNvPr id="4" name="TextBox 3"/>
              <p:cNvSpPr txBox="1">
                <a:spLocks noRot="1" noChangeAspect="1" noMove="1" noResize="1" noEditPoints="1" noAdjustHandles="1" noChangeArrowheads="1" noChangeShapeType="1" noTextEdit="1"/>
              </p:cNvSpPr>
              <p:nvPr/>
            </p:nvSpPr>
            <p:spPr>
              <a:xfrm>
                <a:off x="2688726" y="1840495"/>
                <a:ext cx="3439981" cy="921471"/>
              </a:xfrm>
              <a:prstGeom prst="rect">
                <a:avLst/>
              </a:prstGeom>
              <a:blipFill>
                <a:blip r:embed="rId4"/>
                <a:stretch>
                  <a:fillRect l="-5319" b="-10596"/>
                </a:stretch>
              </a:blipFill>
            </p:spPr>
            <p:txBody>
              <a:bodyPr/>
              <a:lstStyle/>
              <a:p>
                <a:r>
                  <a:rPr lang="en-US">
                    <a:noFill/>
                  </a:rPr>
                  <a:t> </a:t>
                </a:r>
              </a:p>
            </p:txBody>
          </p:sp>
        </mc:Fallback>
      </mc:AlternateContent>
      <p:sp>
        <p:nvSpPr>
          <p:cNvPr id="5" name="TextBox 4"/>
          <p:cNvSpPr txBox="1"/>
          <p:nvPr/>
        </p:nvSpPr>
        <p:spPr>
          <a:xfrm>
            <a:off x="883909" y="5371768"/>
            <a:ext cx="7354408" cy="1200329"/>
          </a:xfrm>
          <a:prstGeom prst="rect">
            <a:avLst/>
          </a:prstGeom>
          <a:noFill/>
          <a:ln>
            <a:solidFill>
              <a:schemeClr val="tx1"/>
            </a:solidFill>
          </a:ln>
        </p:spPr>
        <p:txBody>
          <a:bodyPr wrap="square" rtlCol="0">
            <a:spAutoFit/>
          </a:bodyPr>
          <a:lstStyle/>
          <a:p>
            <a:pPr algn="ctr"/>
            <a:r>
              <a:rPr lang="en-US" sz="3600" dirty="0"/>
              <a:t>the sum of the terms of an arithmetic sequence</a:t>
            </a:r>
          </a:p>
        </p:txBody>
      </p:sp>
    </p:spTree>
    <p:extLst>
      <p:ext uri="{BB962C8B-B14F-4D97-AF65-F5344CB8AC3E}">
        <p14:creationId xmlns:p14="http://schemas.microsoft.com/office/powerpoint/2010/main" val="3357935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auxiliary line</a:t>
            </a:r>
          </a:p>
        </p:txBody>
      </p:sp>
      <p:sp>
        <p:nvSpPr>
          <p:cNvPr id="3" name="Content Placeholder 2"/>
          <p:cNvSpPr>
            <a:spLocks noGrp="1"/>
          </p:cNvSpPr>
          <p:nvPr>
            <p:ph idx="1"/>
          </p:nvPr>
        </p:nvSpPr>
        <p:spPr>
          <a:xfrm>
            <a:off x="457200" y="4889085"/>
            <a:ext cx="8229600" cy="1349477"/>
          </a:xfrm>
          <a:ln>
            <a:solidFill>
              <a:schemeClr val="tx1"/>
            </a:solidFill>
          </a:ln>
        </p:spPr>
        <p:txBody>
          <a:bodyPr/>
          <a:lstStyle/>
          <a:p>
            <a:pPr marL="0" indent="0" algn="ctr">
              <a:buNone/>
            </a:pPr>
            <a:r>
              <a:rPr lang="en-US" dirty="0"/>
              <a:t>an extra line needed to complete a proof in plane geometry</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4961" y="1520211"/>
            <a:ext cx="3894083" cy="2954132"/>
          </a:xfrm>
          <a:prstGeom prst="rect">
            <a:avLst/>
          </a:prstGeom>
        </p:spPr>
      </p:pic>
    </p:spTree>
    <p:extLst>
      <p:ext uri="{BB962C8B-B14F-4D97-AF65-F5344CB8AC3E}">
        <p14:creationId xmlns:p14="http://schemas.microsoft.com/office/powerpoint/2010/main" val="1532172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bisect</a:t>
            </a:r>
          </a:p>
        </p:txBody>
      </p:sp>
      <p:sp>
        <p:nvSpPr>
          <p:cNvPr id="3" name="Content Placeholder 2"/>
          <p:cNvSpPr>
            <a:spLocks noGrp="1"/>
          </p:cNvSpPr>
          <p:nvPr>
            <p:ph idx="1"/>
          </p:nvPr>
        </p:nvSpPr>
        <p:spPr>
          <a:xfrm>
            <a:off x="702130" y="5268690"/>
            <a:ext cx="7609115" cy="1050471"/>
          </a:xfrm>
          <a:ln>
            <a:solidFill>
              <a:schemeClr val="tx1"/>
            </a:solidFill>
          </a:ln>
        </p:spPr>
        <p:txBody>
          <a:bodyPr>
            <a:normAutofit/>
          </a:bodyPr>
          <a:lstStyle/>
          <a:p>
            <a:pPr marL="0" indent="0" algn="ctr">
              <a:buNone/>
            </a:pPr>
            <a:r>
              <a:rPr lang="en-US" dirty="0"/>
              <a:t>to divide into two equal parts</a:t>
            </a:r>
            <a:br>
              <a:rPr lang="en-US" dirty="0"/>
            </a:br>
            <a:r>
              <a:rPr lang="en-US" dirty="0"/>
              <a:t>(the dividing line is called a bisector)</a:t>
            </a: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3662" t="4385" r="7639" b="4305"/>
          <a:stretch/>
        </p:blipFill>
        <p:spPr>
          <a:xfrm>
            <a:off x="5127173" y="1888261"/>
            <a:ext cx="3559629" cy="2912341"/>
          </a:xfrm>
          <a:prstGeom prst="rect">
            <a:avLst/>
          </a:prstGeom>
        </p:spPr>
      </p:pic>
      <p:pic>
        <p:nvPicPr>
          <p:cNvPr id="4" name="Picture 3"/>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7227" y="1888260"/>
            <a:ext cx="6076391" cy="2553847"/>
          </a:xfrm>
          <a:prstGeom prst="rect">
            <a:avLst/>
          </a:prstGeom>
        </p:spPr>
      </p:pic>
    </p:spTree>
    <p:extLst>
      <p:ext uri="{BB962C8B-B14F-4D97-AF65-F5344CB8AC3E}">
        <p14:creationId xmlns:p14="http://schemas.microsoft.com/office/powerpoint/2010/main" val="3076592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3"/>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sp>
        <p:nvSpPr>
          <p:cNvPr id="9" name="TextBox 8"/>
          <p:cNvSpPr txBox="1"/>
          <p:nvPr/>
        </p:nvSpPr>
        <p:spPr>
          <a:xfrm>
            <a:off x="2000251" y="1085852"/>
            <a:ext cx="5086351" cy="923330"/>
          </a:xfrm>
          <a:prstGeom prst="rect">
            <a:avLst/>
          </a:prstGeom>
          <a:noFill/>
        </p:spPr>
        <p:txBody>
          <a:bodyPr wrap="square" rtlCol="0">
            <a:spAutoFit/>
          </a:bodyPr>
          <a:lstStyle/>
          <a:p>
            <a:pPr algn="ctr" defTabSz="685783"/>
            <a:r>
              <a:rPr lang="en-US" sz="5400" dirty="0">
                <a:solidFill>
                  <a:prstClr val="black"/>
                </a:solidFill>
                <a:latin typeface="Comic Sans MS" pitchFamily="66" charset="0"/>
              </a:rPr>
              <a:t>causation</a:t>
            </a:r>
          </a:p>
        </p:txBody>
      </p:sp>
      <p:sp>
        <p:nvSpPr>
          <p:cNvPr id="10" name="TextBox 9"/>
          <p:cNvSpPr txBox="1"/>
          <p:nvPr/>
        </p:nvSpPr>
        <p:spPr>
          <a:xfrm>
            <a:off x="1428751" y="4740819"/>
            <a:ext cx="6286500" cy="830997"/>
          </a:xfrm>
          <a:prstGeom prst="rect">
            <a:avLst/>
          </a:prstGeom>
          <a:noFill/>
        </p:spPr>
        <p:txBody>
          <a:bodyPr wrap="square" rtlCol="0">
            <a:spAutoFit/>
          </a:bodyPr>
          <a:lstStyle/>
          <a:p>
            <a:pPr algn="ctr" defTabSz="685783"/>
            <a:r>
              <a:rPr lang="en-US" sz="2400" dirty="0">
                <a:solidFill>
                  <a:prstClr val="black"/>
                </a:solidFill>
                <a:latin typeface="Comic Sans MS" pitchFamily="66" charset="0"/>
              </a:rPr>
              <a:t>indicates that one event is the result of the occurrence of another event</a:t>
            </a:r>
          </a:p>
        </p:txBody>
      </p:sp>
    </p:spTree>
    <p:extLst>
      <p:ext uri="{BB962C8B-B14F-4D97-AF65-F5344CB8AC3E}">
        <p14:creationId xmlns:p14="http://schemas.microsoft.com/office/powerpoint/2010/main" val="36655719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circumscribed figure</a:t>
            </a:r>
          </a:p>
        </p:txBody>
      </p:sp>
      <p:sp>
        <p:nvSpPr>
          <p:cNvPr id="3" name="Content Placeholder 2"/>
          <p:cNvSpPr>
            <a:spLocks noGrp="1"/>
          </p:cNvSpPr>
          <p:nvPr>
            <p:ph idx="1"/>
          </p:nvPr>
        </p:nvSpPr>
        <p:spPr>
          <a:xfrm>
            <a:off x="457200" y="4898574"/>
            <a:ext cx="8229600" cy="1240971"/>
          </a:xfrm>
          <a:ln>
            <a:solidFill>
              <a:schemeClr val="tx1"/>
            </a:solidFill>
          </a:ln>
        </p:spPr>
        <p:txBody>
          <a:bodyPr>
            <a:normAutofit/>
          </a:bodyPr>
          <a:lstStyle/>
          <a:p>
            <a:pPr marL="0" indent="0" algn="ctr">
              <a:buNone/>
            </a:pPr>
            <a:r>
              <a:rPr lang="en-US" dirty="0"/>
              <a:t>a circle that contains another geometric figure that passes through all of the vertices of that figure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8812" y="1508479"/>
            <a:ext cx="5906376" cy="2684716"/>
          </a:xfrm>
          <a:prstGeom prst="rect">
            <a:avLst/>
          </a:prstGeom>
        </p:spPr>
      </p:pic>
    </p:spTree>
    <p:extLst>
      <p:ext uri="{BB962C8B-B14F-4D97-AF65-F5344CB8AC3E}">
        <p14:creationId xmlns:p14="http://schemas.microsoft.com/office/powerpoint/2010/main" val="1936578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3"/>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sp>
        <p:nvSpPr>
          <p:cNvPr id="9" name="TextBox 8"/>
          <p:cNvSpPr txBox="1"/>
          <p:nvPr/>
        </p:nvSpPr>
        <p:spPr>
          <a:xfrm>
            <a:off x="2000251" y="1085852"/>
            <a:ext cx="5086351" cy="923330"/>
          </a:xfrm>
          <a:prstGeom prst="rect">
            <a:avLst/>
          </a:prstGeom>
          <a:noFill/>
        </p:spPr>
        <p:txBody>
          <a:bodyPr wrap="square" rtlCol="0">
            <a:spAutoFit/>
          </a:bodyPr>
          <a:lstStyle/>
          <a:p>
            <a:pPr algn="ctr" defTabSz="685783"/>
            <a:r>
              <a:rPr lang="en-US" sz="5400" dirty="0">
                <a:solidFill>
                  <a:prstClr val="black"/>
                </a:solidFill>
                <a:latin typeface="Comic Sans MS" pitchFamily="66" charset="0"/>
              </a:rPr>
              <a:t>combinations</a:t>
            </a:r>
          </a:p>
        </p:txBody>
      </p:sp>
      <p:sp>
        <p:nvSpPr>
          <p:cNvPr id="10" name="TextBox 9"/>
          <p:cNvSpPr txBox="1"/>
          <p:nvPr/>
        </p:nvSpPr>
        <p:spPr>
          <a:xfrm>
            <a:off x="1428751" y="4740819"/>
            <a:ext cx="6286500" cy="830997"/>
          </a:xfrm>
          <a:prstGeom prst="rect">
            <a:avLst/>
          </a:prstGeom>
          <a:noFill/>
        </p:spPr>
        <p:txBody>
          <a:bodyPr wrap="square" rtlCol="0">
            <a:spAutoFit/>
          </a:bodyPr>
          <a:lstStyle/>
          <a:p>
            <a:pPr algn="ctr" defTabSz="685783"/>
            <a:r>
              <a:rPr lang="en-US" sz="2400" dirty="0">
                <a:solidFill>
                  <a:prstClr val="black"/>
                </a:solidFill>
                <a:latin typeface="Comic Sans MS" pitchFamily="66" charset="0"/>
              </a:rPr>
              <a:t>A selection of objects from a collection where order is irrelevant.</a:t>
            </a:r>
          </a:p>
        </p:txBody>
      </p:sp>
      <mc:AlternateContent xmlns:mc="http://schemas.openxmlformats.org/markup-compatibility/2006" xmlns:a14="http://schemas.microsoft.com/office/drawing/2010/main">
        <mc:Choice Requires="a14">
          <p:sp>
            <p:nvSpPr>
              <p:cNvPr id="2" name="TextBox 1"/>
              <p:cNvSpPr txBox="1"/>
              <p:nvPr/>
            </p:nvSpPr>
            <p:spPr>
              <a:xfrm>
                <a:off x="878477" y="2852602"/>
                <a:ext cx="2837907" cy="641138"/>
              </a:xfrm>
              <a:prstGeom prst="rect">
                <a:avLst/>
              </a:prstGeom>
              <a:noFill/>
            </p:spPr>
            <p:txBody>
              <a:bodyPr wrap="square" lIns="0" tIns="0" rIns="0" bIns="0" rtlCol="0">
                <a:spAutoFit/>
              </a:bodyPr>
              <a:lstStyle/>
              <a:p>
                <a:pPr defTabSz="685783"/>
                <a14:m>
                  <m:oMath xmlns:m="http://schemas.openxmlformats.org/officeDocument/2006/math">
                    <m:d>
                      <m:dPr>
                        <m:ctrlPr>
                          <a:rPr lang="en-US" sz="2700" i="1">
                            <a:solidFill>
                              <a:prstClr val="black"/>
                            </a:solidFill>
                            <a:latin typeface="Cambria Math" panose="02040503050406030204" pitchFamily="18" charset="0"/>
                            <a:ea typeface="Cambria Math" panose="02040503050406030204" pitchFamily="18" charset="0"/>
                          </a:rPr>
                        </m:ctrlPr>
                      </m:dPr>
                      <m:e>
                        <m:m>
                          <m:mPr>
                            <m:mcs>
                              <m:mc>
                                <m:mcPr>
                                  <m:count m:val="1"/>
                                  <m:mcJc m:val="center"/>
                                </m:mcPr>
                              </m:mc>
                            </m:mcs>
                            <m:ctrlPr>
                              <a:rPr lang="en-US" sz="2700" i="1">
                                <a:solidFill>
                                  <a:prstClr val="black"/>
                                </a:solidFill>
                                <a:latin typeface="Cambria Math" panose="02040503050406030204" pitchFamily="18" charset="0"/>
                                <a:ea typeface="Cambria Math" panose="02040503050406030204" pitchFamily="18" charset="0"/>
                              </a:rPr>
                            </m:ctrlPr>
                          </m:mPr>
                          <m:mr>
                            <m:e>
                              <m:r>
                                <m:rPr>
                                  <m:brk m:alnAt="7"/>
                                </m:rPr>
                                <a:rPr lang="en-US" sz="2700" i="1">
                                  <a:solidFill>
                                    <a:prstClr val="black"/>
                                  </a:solidFill>
                                  <a:latin typeface="Cambria Math" panose="02040503050406030204" pitchFamily="18" charset="0"/>
                                  <a:ea typeface="Cambria Math" panose="02040503050406030204" pitchFamily="18" charset="0"/>
                                </a:rPr>
                                <m:t>𝑛</m:t>
                              </m:r>
                            </m:e>
                          </m:mr>
                          <m:mr>
                            <m:e>
                              <m:r>
                                <a:rPr lang="en-US" sz="2700" i="1">
                                  <a:solidFill>
                                    <a:prstClr val="black"/>
                                  </a:solidFill>
                                  <a:latin typeface="Cambria Math" panose="02040503050406030204" pitchFamily="18" charset="0"/>
                                  <a:ea typeface="Cambria Math" panose="02040503050406030204" pitchFamily="18" charset="0"/>
                                </a:rPr>
                                <m:t>𝑟</m:t>
                              </m:r>
                            </m:e>
                          </m:mr>
                        </m:m>
                      </m:e>
                    </m:d>
                  </m:oMath>
                </a14:m>
                <a:r>
                  <a:rPr lang="en-US" sz="2700" dirty="0">
                    <a:solidFill>
                      <a:prstClr val="black"/>
                    </a:solidFill>
                    <a:latin typeface="Cambria Math" panose="02040503050406030204" pitchFamily="18" charset="0"/>
                    <a:ea typeface="Cambria Math" panose="02040503050406030204" pitchFamily="18" charset="0"/>
                  </a:rPr>
                  <a:t> = </a:t>
                </a:r>
                <a:r>
                  <a:rPr lang="en-US" sz="2700" baseline="-25000" dirty="0">
                    <a:solidFill>
                      <a:prstClr val="black"/>
                    </a:solidFill>
                    <a:latin typeface="Cambria Math" panose="02040503050406030204" pitchFamily="18" charset="0"/>
                    <a:ea typeface="Cambria Math" panose="02040503050406030204" pitchFamily="18" charset="0"/>
                  </a:rPr>
                  <a:t>n</a:t>
                </a:r>
                <a14:m>
                  <m:oMath xmlns:m="http://schemas.openxmlformats.org/officeDocument/2006/math">
                    <m:sSub>
                      <m:sSubPr>
                        <m:ctrlPr>
                          <a:rPr lang="en-US" sz="2700" i="1">
                            <a:solidFill>
                              <a:prstClr val="black"/>
                            </a:solidFill>
                            <a:latin typeface="Cambria Math" panose="02040503050406030204" pitchFamily="18" charset="0"/>
                            <a:ea typeface="Cambria Math" panose="02040503050406030204" pitchFamily="18" charset="0"/>
                          </a:rPr>
                        </m:ctrlPr>
                      </m:sSubPr>
                      <m:e>
                        <m:r>
                          <a:rPr lang="en-US" sz="2700" i="1">
                            <a:solidFill>
                              <a:prstClr val="black"/>
                            </a:solidFill>
                            <a:latin typeface="Cambria Math" panose="02040503050406030204" pitchFamily="18" charset="0"/>
                            <a:ea typeface="Cambria Math" panose="02040503050406030204" pitchFamily="18" charset="0"/>
                          </a:rPr>
                          <m:t>𝐶</m:t>
                        </m:r>
                      </m:e>
                      <m:sub>
                        <m:r>
                          <a:rPr lang="en-US" sz="2700" i="1">
                            <a:solidFill>
                              <a:prstClr val="black"/>
                            </a:solidFill>
                            <a:latin typeface="Cambria Math" panose="02040503050406030204" pitchFamily="18" charset="0"/>
                            <a:ea typeface="Cambria Math" panose="02040503050406030204" pitchFamily="18" charset="0"/>
                          </a:rPr>
                          <m:t>𝑟</m:t>
                        </m:r>
                      </m:sub>
                    </m:sSub>
                  </m:oMath>
                </a14:m>
                <a:r>
                  <a:rPr lang="en-US" sz="2700" dirty="0">
                    <a:solidFill>
                      <a:prstClr val="black"/>
                    </a:solidFill>
                    <a:latin typeface="Cambria Math" panose="02040503050406030204" pitchFamily="18" charset="0"/>
                    <a:ea typeface="Cambria Math" panose="02040503050406030204" pitchFamily="18" charset="0"/>
                  </a:rPr>
                  <a:t>=</a:t>
                </a:r>
                <a14:m>
                  <m:oMath xmlns:m="http://schemas.openxmlformats.org/officeDocument/2006/math">
                    <m:f>
                      <m:fPr>
                        <m:ctrlPr>
                          <a:rPr lang="en-US" sz="2700" i="1" dirty="0">
                            <a:solidFill>
                              <a:prstClr val="black"/>
                            </a:solidFill>
                            <a:latin typeface="Cambria Math" panose="02040503050406030204" pitchFamily="18" charset="0"/>
                            <a:ea typeface="Cambria Math" panose="02040503050406030204" pitchFamily="18" charset="0"/>
                          </a:rPr>
                        </m:ctrlPr>
                      </m:fPr>
                      <m:num>
                        <m:r>
                          <a:rPr lang="en-US" sz="2700" i="1" dirty="0">
                            <a:solidFill>
                              <a:prstClr val="black"/>
                            </a:solidFill>
                            <a:latin typeface="Cambria Math" panose="02040503050406030204" pitchFamily="18" charset="0"/>
                            <a:ea typeface="Cambria Math" panose="02040503050406030204" pitchFamily="18" charset="0"/>
                          </a:rPr>
                          <m:t>𝑛</m:t>
                        </m:r>
                        <m:r>
                          <a:rPr lang="en-US" sz="2700" i="1" dirty="0">
                            <a:solidFill>
                              <a:prstClr val="black"/>
                            </a:solidFill>
                            <a:latin typeface="Cambria Math" panose="02040503050406030204" pitchFamily="18" charset="0"/>
                            <a:ea typeface="Cambria Math" panose="02040503050406030204" pitchFamily="18" charset="0"/>
                          </a:rPr>
                          <m:t>!</m:t>
                        </m:r>
                      </m:num>
                      <m:den>
                        <m:r>
                          <a:rPr lang="en-US" sz="2700" i="1" dirty="0">
                            <a:solidFill>
                              <a:prstClr val="black"/>
                            </a:solidFill>
                            <a:latin typeface="Cambria Math" panose="02040503050406030204" pitchFamily="18" charset="0"/>
                            <a:ea typeface="Cambria Math" panose="02040503050406030204" pitchFamily="18" charset="0"/>
                          </a:rPr>
                          <m:t>𝑟</m:t>
                        </m:r>
                        <m:r>
                          <a:rPr lang="en-US" sz="2700" i="1" dirty="0">
                            <a:solidFill>
                              <a:prstClr val="black"/>
                            </a:solidFill>
                            <a:latin typeface="Cambria Math" panose="02040503050406030204" pitchFamily="18" charset="0"/>
                            <a:ea typeface="Cambria Math" panose="02040503050406030204" pitchFamily="18" charset="0"/>
                          </a:rPr>
                          <m:t>!</m:t>
                        </m:r>
                        <m:d>
                          <m:dPr>
                            <m:ctrlPr>
                              <a:rPr lang="en-US" sz="2700" i="1" dirty="0">
                                <a:solidFill>
                                  <a:prstClr val="black"/>
                                </a:solidFill>
                                <a:latin typeface="Cambria Math" panose="02040503050406030204" pitchFamily="18" charset="0"/>
                                <a:ea typeface="Cambria Math" panose="02040503050406030204" pitchFamily="18" charset="0"/>
                              </a:rPr>
                            </m:ctrlPr>
                          </m:dPr>
                          <m:e>
                            <m:r>
                              <a:rPr lang="en-US" sz="2700" i="1" dirty="0">
                                <a:solidFill>
                                  <a:prstClr val="black"/>
                                </a:solidFill>
                                <a:latin typeface="Cambria Math" panose="02040503050406030204" pitchFamily="18" charset="0"/>
                                <a:ea typeface="Cambria Math" panose="02040503050406030204" pitchFamily="18" charset="0"/>
                              </a:rPr>
                              <m:t>𝑛</m:t>
                            </m:r>
                            <m:r>
                              <a:rPr lang="en-US" sz="2700" i="1" dirty="0">
                                <a:solidFill>
                                  <a:prstClr val="black"/>
                                </a:solidFill>
                                <a:latin typeface="Cambria Math" panose="02040503050406030204" pitchFamily="18" charset="0"/>
                                <a:ea typeface="Cambria Math" panose="02040503050406030204" pitchFamily="18" charset="0"/>
                              </a:rPr>
                              <m:t>−</m:t>
                            </m:r>
                            <m:r>
                              <a:rPr lang="en-US" sz="2700" i="1" dirty="0">
                                <a:solidFill>
                                  <a:prstClr val="black"/>
                                </a:solidFill>
                                <a:latin typeface="Cambria Math" panose="02040503050406030204" pitchFamily="18" charset="0"/>
                                <a:ea typeface="Cambria Math" panose="02040503050406030204" pitchFamily="18" charset="0"/>
                              </a:rPr>
                              <m:t>𝑟</m:t>
                            </m:r>
                          </m:e>
                        </m:d>
                        <m:r>
                          <a:rPr lang="en-US" sz="2700" i="1" dirty="0">
                            <a:solidFill>
                              <a:prstClr val="black"/>
                            </a:solidFill>
                            <a:latin typeface="Cambria Math" panose="02040503050406030204" pitchFamily="18" charset="0"/>
                            <a:ea typeface="Cambria Math" panose="02040503050406030204" pitchFamily="18" charset="0"/>
                          </a:rPr>
                          <m:t>!</m:t>
                        </m:r>
                      </m:den>
                    </m:f>
                  </m:oMath>
                </a14:m>
                <a:endParaRPr lang="en-US" sz="2700" dirty="0">
                  <a:solidFill>
                    <a:prstClr val="black"/>
                  </a:solidFill>
                  <a:latin typeface="Cambria Math" panose="02040503050406030204" pitchFamily="18" charset="0"/>
                  <a:ea typeface="Cambria Math" panose="020405030504060302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878477" y="2852602"/>
                <a:ext cx="2837907" cy="641138"/>
              </a:xfrm>
              <a:prstGeom prst="rect">
                <a:avLst/>
              </a:prstGeom>
              <a:blipFill>
                <a:blip r:embed="rId3"/>
                <a:stretch>
                  <a:fillRect t="-2857" b="-9524"/>
                </a:stretch>
              </a:blipFill>
            </p:spPr>
            <p:txBody>
              <a:bodyPr/>
              <a:lstStyle/>
              <a:p>
                <a:r>
                  <a:rPr lang="en-US">
                    <a:noFill/>
                  </a:rPr>
                  <a:t> </a:t>
                </a:r>
              </a:p>
            </p:txBody>
          </p:sp>
        </mc:Fallback>
      </mc:AlternateContent>
      <p:sp>
        <p:nvSpPr>
          <p:cNvPr id="4" name="TextBox 3"/>
          <p:cNvSpPr txBox="1"/>
          <p:nvPr/>
        </p:nvSpPr>
        <p:spPr>
          <a:xfrm>
            <a:off x="4572003" y="2241670"/>
            <a:ext cx="4057649" cy="1061829"/>
          </a:xfrm>
          <a:prstGeom prst="rect">
            <a:avLst/>
          </a:prstGeom>
          <a:noFill/>
        </p:spPr>
        <p:txBody>
          <a:bodyPr wrap="none" rtlCol="0">
            <a:spAutoFit/>
          </a:bodyPr>
          <a:lstStyle/>
          <a:p>
            <a:pPr defTabSz="685783"/>
            <a:r>
              <a:rPr lang="en-US" sz="2100" dirty="0">
                <a:solidFill>
                  <a:prstClr val="black"/>
                </a:solidFill>
                <a:latin typeface="Calibri" panose="020F0502020204030204"/>
              </a:rPr>
              <a:t>How many different committees of </a:t>
            </a:r>
          </a:p>
          <a:p>
            <a:pPr defTabSz="685783"/>
            <a:r>
              <a:rPr lang="en-US" sz="2100" dirty="0">
                <a:solidFill>
                  <a:prstClr val="black"/>
                </a:solidFill>
                <a:latin typeface="Calibri" panose="020F0502020204030204"/>
              </a:rPr>
              <a:t>4 students can be chosen </a:t>
            </a:r>
          </a:p>
          <a:p>
            <a:pPr defTabSz="685783"/>
            <a:r>
              <a:rPr lang="en-US" sz="2100" dirty="0">
                <a:solidFill>
                  <a:prstClr val="black"/>
                </a:solidFill>
                <a:latin typeface="Calibri" panose="020F0502020204030204"/>
              </a:rPr>
              <a:t>from a group of 15? </a:t>
            </a:r>
          </a:p>
        </p:txBody>
      </p:sp>
      <mc:AlternateContent xmlns:mc="http://schemas.openxmlformats.org/markup-compatibility/2006" xmlns:a14="http://schemas.microsoft.com/office/drawing/2010/main">
        <mc:Choice Requires="a14">
          <p:sp>
            <p:nvSpPr>
              <p:cNvPr id="30" name="TextBox 29"/>
              <p:cNvSpPr txBox="1"/>
              <p:nvPr/>
            </p:nvSpPr>
            <p:spPr>
              <a:xfrm>
                <a:off x="5012873" y="3358367"/>
                <a:ext cx="2152107" cy="543354"/>
              </a:xfrm>
              <a:prstGeom prst="rect">
                <a:avLst/>
              </a:prstGeom>
              <a:noFill/>
            </p:spPr>
            <p:txBody>
              <a:bodyPr wrap="square" lIns="0" tIns="0" rIns="0" bIns="0" rtlCol="0">
                <a:spAutoFit/>
              </a:bodyPr>
              <a:lstStyle/>
              <a:p>
                <a:pPr defTabSz="685783"/>
                <a14:m>
                  <m:oMath xmlns:m="http://schemas.openxmlformats.org/officeDocument/2006/math">
                    <m:d>
                      <m:dPr>
                        <m:ctrlPr>
                          <a:rPr lang="en-US" sz="2100" i="1">
                            <a:solidFill>
                              <a:prstClr val="black"/>
                            </a:solidFill>
                            <a:latin typeface="Cambria Math" panose="02040503050406030204" pitchFamily="18" charset="0"/>
                          </a:rPr>
                        </m:ctrlPr>
                      </m:dPr>
                      <m:e>
                        <m:m>
                          <m:mPr>
                            <m:mcs>
                              <m:mc>
                                <m:mcPr>
                                  <m:count m:val="1"/>
                                  <m:mcJc m:val="center"/>
                                </m:mcPr>
                              </m:mc>
                            </m:mcs>
                            <m:ctrlPr>
                              <a:rPr lang="en-US" sz="2100" i="1">
                                <a:solidFill>
                                  <a:prstClr val="black"/>
                                </a:solidFill>
                                <a:latin typeface="Cambria Math" panose="02040503050406030204" pitchFamily="18" charset="0"/>
                              </a:rPr>
                            </m:ctrlPr>
                          </m:mPr>
                          <m:mr>
                            <m:e>
                              <m:r>
                                <m:rPr>
                                  <m:brk m:alnAt="7"/>
                                </m:rPr>
                                <a:rPr lang="en-US" sz="2100" i="1">
                                  <a:solidFill>
                                    <a:prstClr val="black"/>
                                  </a:solidFill>
                                  <a:latin typeface="Cambria Math" panose="02040503050406030204" pitchFamily="18" charset="0"/>
                                </a:rPr>
                                <m:t>1</m:t>
                              </m:r>
                              <m:r>
                                <a:rPr lang="en-US" sz="2100" i="1">
                                  <a:solidFill>
                                    <a:prstClr val="black"/>
                                  </a:solidFill>
                                  <a:latin typeface="Cambria Math" panose="02040503050406030204" pitchFamily="18" charset="0"/>
                                </a:rPr>
                                <m:t>5</m:t>
                              </m:r>
                            </m:e>
                          </m:mr>
                          <m:mr>
                            <m:e>
                              <m:r>
                                <a:rPr lang="en-US" sz="2100" i="1">
                                  <a:solidFill>
                                    <a:prstClr val="black"/>
                                  </a:solidFill>
                                  <a:latin typeface="Cambria Math" panose="02040503050406030204" pitchFamily="18" charset="0"/>
                                </a:rPr>
                                <m:t>4</m:t>
                              </m:r>
                            </m:e>
                          </m:mr>
                        </m:m>
                      </m:e>
                    </m:d>
                  </m:oMath>
                </a14:m>
                <a:r>
                  <a:rPr lang="en-US" sz="2100" dirty="0">
                    <a:solidFill>
                      <a:prstClr val="black"/>
                    </a:solidFill>
                    <a:latin typeface="Calibri" panose="020F0502020204030204"/>
                  </a:rPr>
                  <a:t>= </a:t>
                </a:r>
                <a14:m>
                  <m:oMath xmlns:m="http://schemas.openxmlformats.org/officeDocument/2006/math">
                    <m:f>
                      <m:fPr>
                        <m:ctrlPr>
                          <a:rPr lang="en-US" sz="2100" i="1">
                            <a:solidFill>
                              <a:prstClr val="black"/>
                            </a:solidFill>
                            <a:latin typeface="Cambria Math" panose="02040503050406030204" pitchFamily="18" charset="0"/>
                          </a:rPr>
                        </m:ctrlPr>
                      </m:fPr>
                      <m:num>
                        <m:r>
                          <a:rPr lang="en-US" sz="2100" i="1">
                            <a:solidFill>
                              <a:prstClr val="black"/>
                            </a:solidFill>
                            <a:latin typeface="Cambria Math" panose="02040503050406030204" pitchFamily="18" charset="0"/>
                          </a:rPr>
                          <m:t>15!</m:t>
                        </m:r>
                      </m:num>
                      <m:den>
                        <m:r>
                          <a:rPr lang="en-US" sz="2100" i="1">
                            <a:solidFill>
                              <a:prstClr val="black"/>
                            </a:solidFill>
                            <a:latin typeface="Cambria Math" panose="02040503050406030204" pitchFamily="18" charset="0"/>
                          </a:rPr>
                          <m:t>4!</m:t>
                        </m:r>
                        <m:d>
                          <m:dPr>
                            <m:ctrlPr>
                              <a:rPr lang="en-US" sz="2100" i="1">
                                <a:solidFill>
                                  <a:prstClr val="black"/>
                                </a:solidFill>
                                <a:latin typeface="Cambria Math" panose="02040503050406030204" pitchFamily="18" charset="0"/>
                              </a:rPr>
                            </m:ctrlPr>
                          </m:dPr>
                          <m:e>
                            <m:r>
                              <a:rPr lang="en-US" sz="2100" i="1">
                                <a:solidFill>
                                  <a:prstClr val="black"/>
                                </a:solidFill>
                                <a:latin typeface="Cambria Math" panose="02040503050406030204" pitchFamily="18" charset="0"/>
                              </a:rPr>
                              <m:t>15−4</m:t>
                            </m:r>
                          </m:e>
                        </m:d>
                        <m:r>
                          <a:rPr lang="en-US" sz="2100" i="1">
                            <a:solidFill>
                              <a:prstClr val="black"/>
                            </a:solidFill>
                            <a:latin typeface="Cambria Math" panose="02040503050406030204" pitchFamily="18" charset="0"/>
                          </a:rPr>
                          <m:t>!</m:t>
                        </m:r>
                      </m:den>
                    </m:f>
                  </m:oMath>
                </a14:m>
                <a:endParaRPr lang="en-US" sz="2100" dirty="0">
                  <a:solidFill>
                    <a:prstClr val="black"/>
                  </a:solidFill>
                  <a:latin typeface="Calibri" panose="020F0502020204030204"/>
                </a:endParaRPr>
              </a:p>
            </p:txBody>
          </p:sp>
        </mc:Choice>
        <mc:Fallback xmlns="">
          <p:sp>
            <p:nvSpPr>
              <p:cNvPr id="30" name="TextBox 29"/>
              <p:cNvSpPr txBox="1">
                <a:spLocks noRot="1" noChangeAspect="1" noMove="1" noResize="1" noEditPoints="1" noAdjustHandles="1" noChangeArrowheads="1" noChangeShapeType="1" noTextEdit="1"/>
              </p:cNvSpPr>
              <p:nvPr/>
            </p:nvSpPr>
            <p:spPr>
              <a:xfrm>
                <a:off x="5012873" y="3358367"/>
                <a:ext cx="2152107" cy="543354"/>
              </a:xfrm>
              <a:prstGeom prst="rect">
                <a:avLst/>
              </a:prstGeom>
              <a:blipFill>
                <a:blip r:embed="rId4"/>
                <a:stretch>
                  <a:fillRect b="-11236"/>
                </a:stretch>
              </a:blipFill>
            </p:spPr>
            <p:txBody>
              <a:bodyPr/>
              <a:lstStyle/>
              <a:p>
                <a:r>
                  <a:rPr lang="en-US">
                    <a:noFill/>
                  </a:rPr>
                  <a:t> </a:t>
                </a:r>
              </a:p>
            </p:txBody>
          </p:sp>
        </mc:Fallback>
      </mc:AlternateContent>
    </p:spTree>
    <p:extLst>
      <p:ext uri="{BB962C8B-B14F-4D97-AF65-F5344CB8AC3E}">
        <p14:creationId xmlns:p14="http://schemas.microsoft.com/office/powerpoint/2010/main" val="177488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162030"/>
            <a:ext cx="6858000" cy="827439"/>
          </a:xfrm>
        </p:spPr>
        <p:txBody>
          <a:bodyPr>
            <a:noAutofit/>
          </a:bodyPr>
          <a:lstStyle/>
          <a:p>
            <a:r>
              <a:rPr lang="en-US" dirty="0">
                <a:latin typeface="Comic Sans MS" panose="030F0702030302020204" pitchFamily="66" charset="0"/>
              </a:rPr>
              <a:t>Complex Conjugate</a:t>
            </a:r>
          </a:p>
        </p:txBody>
      </p:sp>
      <p:sp>
        <p:nvSpPr>
          <p:cNvPr id="3" name="Subtitle 2"/>
          <p:cNvSpPr>
            <a:spLocks noGrp="1"/>
          </p:cNvSpPr>
          <p:nvPr>
            <p:ph type="subTitle" idx="1"/>
          </p:nvPr>
        </p:nvSpPr>
        <p:spPr>
          <a:xfrm>
            <a:off x="1429829" y="4212226"/>
            <a:ext cx="6400800" cy="1452092"/>
          </a:xfrm>
        </p:spPr>
        <p:txBody>
          <a:bodyPr>
            <a:normAutofit lnSpcReduction="10000"/>
          </a:bodyPr>
          <a:lstStyle/>
          <a:p>
            <a:r>
              <a:rPr lang="en-US" sz="2700" dirty="0">
                <a:latin typeface="Comic Sans MS" panose="030F0702030302020204" pitchFamily="66" charset="0"/>
              </a:rPr>
              <a:t>Two complex numbers of the form a + bi and a – bi.  </a:t>
            </a:r>
          </a:p>
          <a:p>
            <a:r>
              <a:rPr lang="en-US" sz="1951" dirty="0">
                <a:latin typeface="Comic Sans MS" panose="030F0702030302020204" pitchFamily="66" charset="0"/>
              </a:rPr>
              <a:t>For example, the complex conjugate of 3 + 4i is 3 – 4i.</a:t>
            </a:r>
          </a:p>
        </p:txBody>
      </p:sp>
      <p:sp>
        <p:nvSpPr>
          <p:cNvPr id="5" name="Rectangle 4"/>
          <p:cNvSpPr/>
          <p:nvPr/>
        </p:nvSpPr>
        <p:spPr>
          <a:xfrm>
            <a:off x="1429829" y="4046870"/>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4098" name="Picture 2" descr="http://www.mathsisfun.com/numbers/images/complex-conjugate.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7914" y="2203027"/>
            <a:ext cx="3414315" cy="138572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2777844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284955"/>
            <a:ext cx="6858000" cy="827439"/>
          </a:xfrm>
        </p:spPr>
        <p:txBody>
          <a:bodyPr>
            <a:noAutofit/>
          </a:bodyPr>
          <a:lstStyle/>
          <a:p>
            <a:r>
              <a:rPr lang="en-US" dirty="0">
                <a:latin typeface="Comic Sans MS" panose="030F0702030302020204" pitchFamily="66" charset="0"/>
              </a:rPr>
              <a:t>Complex Number</a:t>
            </a:r>
          </a:p>
        </p:txBody>
      </p:sp>
      <p:sp>
        <p:nvSpPr>
          <p:cNvPr id="5" name="Rectangle 4"/>
          <p:cNvSpPr/>
          <p:nvPr/>
        </p:nvSpPr>
        <p:spPr>
          <a:xfrm>
            <a:off x="1429829" y="4046870"/>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pic>
        <p:nvPicPr>
          <p:cNvPr id="3074" name="Picture 2" descr="http://www.mathsisfun.com/numbers/images/complex-number.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549" y="2437332"/>
            <a:ext cx="3851243" cy="1098419"/>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Box 6"/>
          <p:cNvSpPr txBox="1"/>
          <p:nvPr/>
        </p:nvSpPr>
        <p:spPr>
          <a:xfrm>
            <a:off x="1727443" y="4221876"/>
            <a:ext cx="6103189" cy="1338828"/>
          </a:xfrm>
          <a:prstGeom prst="rect">
            <a:avLst/>
          </a:prstGeom>
          <a:noFill/>
        </p:spPr>
        <p:txBody>
          <a:bodyPr wrap="square" rtlCol="0">
            <a:spAutoFit/>
          </a:bodyPr>
          <a:lstStyle/>
          <a:p>
            <a:pPr algn="ctr"/>
            <a:r>
              <a:rPr lang="en-US" sz="2700" dirty="0">
                <a:latin typeface="Comic Sans MS" panose="030F0702030302020204" pitchFamily="66" charset="0"/>
              </a:rPr>
              <a:t>a number that can be expressed in the form </a:t>
            </a:r>
            <a:r>
              <a:rPr lang="en-US" sz="2700" i="1" dirty="0">
                <a:latin typeface="Comic Sans MS" panose="030F0702030302020204" pitchFamily="66" charset="0"/>
              </a:rPr>
              <a:t>a</a:t>
            </a:r>
            <a:r>
              <a:rPr lang="en-US" sz="2700" dirty="0">
                <a:latin typeface="Comic Sans MS" panose="030F0702030302020204" pitchFamily="66" charset="0"/>
              </a:rPr>
              <a:t> + </a:t>
            </a:r>
            <a:r>
              <a:rPr lang="en-US" sz="2700" i="1" dirty="0">
                <a:latin typeface="Comic Sans MS" panose="030F0702030302020204" pitchFamily="66" charset="0"/>
              </a:rPr>
              <a:t>bi</a:t>
            </a:r>
            <a:r>
              <a:rPr lang="en-US" sz="2700" dirty="0">
                <a:latin typeface="Comic Sans MS" panose="030F0702030302020204" pitchFamily="66" charset="0"/>
              </a:rPr>
              <a:t>, where </a:t>
            </a:r>
            <a:r>
              <a:rPr lang="en-US" sz="2700" i="1" dirty="0">
                <a:latin typeface="Comic Sans MS" panose="030F0702030302020204" pitchFamily="66" charset="0"/>
              </a:rPr>
              <a:t>a</a:t>
            </a:r>
            <a:r>
              <a:rPr lang="en-US" sz="2700" dirty="0">
                <a:latin typeface="Comic Sans MS" panose="030F0702030302020204" pitchFamily="66" charset="0"/>
              </a:rPr>
              <a:t> and </a:t>
            </a:r>
            <a:r>
              <a:rPr lang="en-US" sz="2700" i="1" dirty="0">
                <a:latin typeface="Comic Sans MS" panose="030F0702030302020204" pitchFamily="66" charset="0"/>
              </a:rPr>
              <a:t>b</a:t>
            </a:r>
            <a:r>
              <a:rPr lang="en-US" sz="2700" dirty="0">
                <a:latin typeface="Comic Sans MS" panose="030F0702030302020204" pitchFamily="66" charset="0"/>
              </a:rPr>
              <a:t> are real numbers</a:t>
            </a:r>
          </a:p>
        </p:txBody>
      </p:sp>
    </p:spTree>
    <p:extLst>
      <p:ext uri="{BB962C8B-B14F-4D97-AF65-F5344CB8AC3E}">
        <p14:creationId xmlns:p14="http://schemas.microsoft.com/office/powerpoint/2010/main" val="29602106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4"/>
            <a:ext cx="6858000" cy="827439"/>
          </a:xfrm>
        </p:spPr>
        <p:txBody>
          <a:bodyPr>
            <a:noAutofit/>
          </a:bodyPr>
          <a:lstStyle/>
          <a:p>
            <a:r>
              <a:rPr lang="en-US" dirty="0">
                <a:latin typeface="Comic Sans MS" panose="030F0702030302020204" pitchFamily="66" charset="0"/>
              </a:rPr>
              <a:t>Complex Plane</a:t>
            </a:r>
          </a:p>
        </p:txBody>
      </p:sp>
      <mc:AlternateContent xmlns:mc="http://schemas.openxmlformats.org/markup-compatibility/2006" xmlns:a14="http://schemas.microsoft.com/office/drawing/2010/main">
        <mc:Choice Requires="a14">
          <p:sp>
            <p:nvSpPr>
              <p:cNvPr id="3" name="Subtitle 2"/>
              <p:cNvSpPr>
                <a:spLocks noGrp="1"/>
              </p:cNvSpPr>
              <p:nvPr>
                <p:ph type="subTitle" idx="1"/>
              </p:nvPr>
            </p:nvSpPr>
            <p:spPr>
              <a:xfrm>
                <a:off x="996352" y="4141062"/>
                <a:ext cx="7062879" cy="1522761"/>
              </a:xfrm>
            </p:spPr>
            <p:txBody>
              <a:bodyPr>
                <a:noAutofit/>
              </a:bodyPr>
              <a:lstStyle/>
              <a:p>
                <a:r>
                  <a:rPr lang="en-US" sz="2700" dirty="0">
                    <a:latin typeface="Comic Sans MS" panose="030F0702030302020204" pitchFamily="66" charset="0"/>
                  </a:rPr>
                  <a:t>A coordinate plane in which each point </a:t>
                </a:r>
                <a14:m>
                  <m:oMath xmlns:m="http://schemas.openxmlformats.org/officeDocument/2006/math">
                    <m:r>
                      <a:rPr lang="en-US" sz="2700" i="1">
                        <a:latin typeface="Cambria Math" panose="02040503050406030204" pitchFamily="18" charset="0"/>
                      </a:rPr>
                      <m:t>(</m:t>
                    </m:r>
                    <m:r>
                      <a:rPr lang="en-US" sz="2700" i="1">
                        <a:latin typeface="Cambria Math" panose="02040503050406030204" pitchFamily="18" charset="0"/>
                      </a:rPr>
                      <m:t>𝑎</m:t>
                    </m:r>
                    <m:r>
                      <a:rPr lang="en-US" sz="2700" i="1">
                        <a:latin typeface="Cambria Math" panose="02040503050406030204" pitchFamily="18" charset="0"/>
                      </a:rPr>
                      <m:t>, </m:t>
                    </m:r>
                    <m:r>
                      <a:rPr lang="en-US" sz="2700" i="1">
                        <a:latin typeface="Cambria Math" panose="02040503050406030204" pitchFamily="18" charset="0"/>
                      </a:rPr>
                      <m:t>𝑏</m:t>
                    </m:r>
                    <m:r>
                      <a:rPr lang="en-US" sz="2700" i="1">
                        <a:latin typeface="Cambria Math" panose="02040503050406030204" pitchFamily="18" charset="0"/>
                      </a:rPr>
                      <m:t>)</m:t>
                    </m:r>
                  </m:oMath>
                </a14:m>
                <a:r>
                  <a:rPr lang="en-US" sz="2700" dirty="0">
                    <a:latin typeface="Comic Sans MS" panose="030F0702030302020204" pitchFamily="66" charset="0"/>
                  </a:rPr>
                  <a:t> represents a complex number </a:t>
                </a:r>
                <a14:m>
                  <m:oMath xmlns:m="http://schemas.openxmlformats.org/officeDocument/2006/math">
                    <m:r>
                      <a:rPr lang="en-US" sz="2700" i="1">
                        <a:latin typeface="Cambria Math" panose="02040503050406030204" pitchFamily="18" charset="0"/>
                      </a:rPr>
                      <m:t>𝑎</m:t>
                    </m:r>
                    <m:r>
                      <a:rPr lang="en-US" sz="2700" i="1">
                        <a:latin typeface="Cambria Math" panose="02040503050406030204" pitchFamily="18" charset="0"/>
                      </a:rPr>
                      <m:t>+</m:t>
                    </m:r>
                    <m:r>
                      <a:rPr lang="en-US" sz="2700" i="1">
                        <a:latin typeface="Cambria Math" panose="02040503050406030204" pitchFamily="18" charset="0"/>
                      </a:rPr>
                      <m:t>𝑏𝑖</m:t>
                    </m:r>
                  </m:oMath>
                </a14:m>
                <a:r>
                  <a:rPr lang="en-US" sz="2700" dirty="0">
                    <a:latin typeface="Comic Sans MS" panose="030F0702030302020204" pitchFamily="66" charset="0"/>
                  </a:rPr>
                  <a:t>.  The horizontal axis is the real axis and the vertical axis is the imaginary axis.</a:t>
                </a:r>
              </a:p>
            </p:txBody>
          </p:sp>
        </mc:Choice>
        <mc:Fallback xmlns="">
          <p:sp>
            <p:nvSpPr>
              <p:cNvPr id="3" name="Subtitle 2"/>
              <p:cNvSpPr>
                <a:spLocks noGrp="1" noRot="1" noChangeAspect="1" noMove="1" noResize="1" noEditPoints="1" noAdjustHandles="1" noChangeArrowheads="1" noChangeShapeType="1" noTextEdit="1"/>
              </p:cNvSpPr>
              <p:nvPr>
                <p:ph type="subTitle" idx="1"/>
              </p:nvPr>
            </p:nvSpPr>
            <p:spPr>
              <a:xfrm>
                <a:off x="996352" y="4141062"/>
                <a:ext cx="7062879" cy="1522761"/>
              </a:xfrm>
              <a:blipFill>
                <a:blip r:embed="rId3"/>
                <a:stretch>
                  <a:fillRect t="-6000" r="-3365" b="-14000"/>
                </a:stretch>
              </a:blipFill>
            </p:spPr>
            <p:txBody>
              <a:bodyPr/>
              <a:lstStyle/>
              <a:p>
                <a:r>
                  <a:rPr lang="en-US">
                    <a:noFill/>
                  </a:rPr>
                  <a:t> </a:t>
                </a:r>
              </a:p>
            </p:txBody>
          </p:sp>
        </mc:Fallback>
      </mc:AlternateContent>
      <p:sp>
        <p:nvSpPr>
          <p:cNvPr id="5" name="Rectangle 4"/>
          <p:cNvSpPr/>
          <p:nvPr/>
        </p:nvSpPr>
        <p:spPr>
          <a:xfrm>
            <a:off x="996351" y="4063748"/>
            <a:ext cx="7241876" cy="176879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2050" name="Picture 2" descr="http://betterexplained.com/wp-content/uploads/complex/complex_a_plus_bi.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7707" y="1853606"/>
            <a:ext cx="2377748" cy="2092419"/>
          </a:xfrm>
          <a:prstGeom prst="rect">
            <a:avLst/>
          </a:prstGeom>
          <a:noFill/>
          <a:extLst>
            <a:ext uri="{909E8E84-426E-40dd-AFC4-6F175D3DCCD1}">
              <a14:hiddenFill xmlns:a14="http://schemas.microsoft.com/office/drawing/2010/main" xmlns="">
                <a:solidFill>
                  <a:srgbClr val="FFFFFF"/>
                </a:solidFill>
              </a14:hiddenFill>
            </a:ext>
          </a:extLst>
        </p:spPr>
      </p:pic>
      <p:pic>
        <p:nvPicPr>
          <p:cNvPr id="2054" name="Picture 6" descr="http://graphics8.nytimes.com/images/2010/03/01/opinion/09strogatz1/09strogatz1-custom1-v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35040" y="1971327"/>
            <a:ext cx="3050381" cy="192167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808167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457200"/>
            <a:ext cx="8382000" cy="1446550"/>
          </a:xfrm>
          <a:prstGeom prst="rect">
            <a:avLst/>
          </a:prstGeom>
          <a:noFill/>
        </p:spPr>
        <p:txBody>
          <a:bodyPr wrap="square" rtlCol="0">
            <a:spAutoFit/>
          </a:bodyPr>
          <a:lstStyle/>
          <a:p>
            <a:pPr algn="ctr"/>
            <a:r>
              <a:rPr lang="en-US" sz="8800" dirty="0">
                <a:latin typeface="Comic Sans MS" pitchFamily="66" charset="0"/>
              </a:rPr>
              <a:t>congruent</a:t>
            </a:r>
          </a:p>
        </p:txBody>
      </p:sp>
      <p:sp>
        <p:nvSpPr>
          <p:cNvPr id="12" name="TextBox 11"/>
          <p:cNvSpPr txBox="1"/>
          <p:nvPr/>
        </p:nvSpPr>
        <p:spPr>
          <a:xfrm>
            <a:off x="304800" y="5105403"/>
            <a:ext cx="8534400" cy="1323439"/>
          </a:xfrm>
          <a:prstGeom prst="rect">
            <a:avLst/>
          </a:prstGeom>
          <a:noFill/>
        </p:spPr>
        <p:txBody>
          <a:bodyPr wrap="square" rtlCol="0">
            <a:spAutoFit/>
          </a:bodyPr>
          <a:lstStyle/>
          <a:p>
            <a:pPr algn="ctr"/>
            <a:r>
              <a:rPr lang="en-US" sz="4000" dirty="0">
                <a:latin typeface="Comic Sans MS" pitchFamily="66" charset="0"/>
              </a:rPr>
              <a:t>having exactly the same size and shape</a:t>
            </a:r>
          </a:p>
        </p:txBody>
      </p:sp>
      <p:sp>
        <p:nvSpPr>
          <p:cNvPr id="10" name="Isosceles Triangle 9"/>
          <p:cNvSpPr/>
          <p:nvPr/>
        </p:nvSpPr>
        <p:spPr>
          <a:xfrm>
            <a:off x="457200" y="2209800"/>
            <a:ext cx="1143000" cy="1066800"/>
          </a:xfrm>
          <a:prstGeom prst="triangl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p:cNvSpPr/>
          <p:nvPr/>
        </p:nvSpPr>
        <p:spPr>
          <a:xfrm>
            <a:off x="1851076" y="2209800"/>
            <a:ext cx="1143000" cy="1066800"/>
          </a:xfrm>
          <a:prstGeom prst="triangl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Hexagon 13"/>
          <p:cNvSpPr/>
          <p:nvPr/>
        </p:nvSpPr>
        <p:spPr>
          <a:xfrm>
            <a:off x="4824060" y="2362200"/>
            <a:ext cx="1676400" cy="1371600"/>
          </a:xfrm>
          <a:prstGeom prst="hexagon">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Hexagon 14"/>
          <p:cNvSpPr/>
          <p:nvPr/>
        </p:nvSpPr>
        <p:spPr>
          <a:xfrm>
            <a:off x="6815816" y="2376267"/>
            <a:ext cx="1676400" cy="1371600"/>
          </a:xfrm>
          <a:prstGeom prst="hexagon">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2278976" y="3657600"/>
            <a:ext cx="1066800" cy="9906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3498176" y="3657600"/>
            <a:ext cx="1066800" cy="9906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889386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5517290"/>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sp>
        <p:nvSpPr>
          <p:cNvPr id="9" name="TextBox 8"/>
          <p:cNvSpPr txBox="1"/>
          <p:nvPr/>
        </p:nvSpPr>
        <p:spPr>
          <a:xfrm>
            <a:off x="2000251" y="510673"/>
            <a:ext cx="5086351" cy="923330"/>
          </a:xfrm>
          <a:prstGeom prst="rect">
            <a:avLst/>
          </a:prstGeom>
          <a:noFill/>
        </p:spPr>
        <p:txBody>
          <a:bodyPr wrap="square" rtlCol="0">
            <a:spAutoFit/>
          </a:bodyPr>
          <a:lstStyle/>
          <a:p>
            <a:pPr algn="ctr" defTabSz="685783"/>
            <a:r>
              <a:rPr lang="en-US" sz="5400" dirty="0">
                <a:solidFill>
                  <a:prstClr val="black"/>
                </a:solidFill>
                <a:latin typeface="Comic Sans MS" pitchFamily="66" charset="0"/>
              </a:rPr>
              <a:t>correlation</a:t>
            </a:r>
          </a:p>
        </p:txBody>
      </p:sp>
      <p:sp>
        <p:nvSpPr>
          <p:cNvPr id="10" name="TextBox 9"/>
          <p:cNvSpPr txBox="1"/>
          <p:nvPr/>
        </p:nvSpPr>
        <p:spPr>
          <a:xfrm>
            <a:off x="1428751" y="5581478"/>
            <a:ext cx="6286500" cy="830997"/>
          </a:xfrm>
          <a:prstGeom prst="rect">
            <a:avLst/>
          </a:prstGeom>
          <a:noFill/>
        </p:spPr>
        <p:txBody>
          <a:bodyPr wrap="square" rtlCol="0">
            <a:spAutoFit/>
          </a:bodyPr>
          <a:lstStyle/>
          <a:p>
            <a:pPr algn="ctr" defTabSz="685783"/>
            <a:r>
              <a:rPr lang="en-US" sz="2400" dirty="0">
                <a:solidFill>
                  <a:prstClr val="black"/>
                </a:solidFill>
                <a:latin typeface="Comic Sans MS" pitchFamily="66" charset="0"/>
              </a:rPr>
              <a:t>shows how whether and how strongly pairs of variables are related </a:t>
            </a:r>
          </a:p>
        </p:txBody>
      </p:sp>
      <p:pic>
        <p:nvPicPr>
          <p:cNvPr id="2" name="Picture 1"/>
          <p:cNvPicPr>
            <a:picLocks noChangeAspect="1"/>
          </p:cNvPicPr>
          <p:nvPr/>
        </p:nvPicPr>
        <p:blipFill>
          <a:blip r:embed="rId3"/>
          <a:stretch>
            <a:fillRect/>
          </a:stretch>
        </p:blipFill>
        <p:spPr>
          <a:xfrm>
            <a:off x="2403990" y="1435846"/>
            <a:ext cx="4219527" cy="3740841"/>
          </a:xfrm>
          <a:prstGeom prst="rect">
            <a:avLst/>
          </a:prstGeom>
        </p:spPr>
      </p:pic>
    </p:spTree>
    <p:extLst>
      <p:ext uri="{BB962C8B-B14F-4D97-AF65-F5344CB8AC3E}">
        <p14:creationId xmlns:p14="http://schemas.microsoft.com/office/powerpoint/2010/main" val="660860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3"/>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sp>
        <p:nvSpPr>
          <p:cNvPr id="9" name="TextBox 8"/>
          <p:cNvSpPr txBox="1"/>
          <p:nvPr/>
        </p:nvSpPr>
        <p:spPr>
          <a:xfrm>
            <a:off x="189414" y="1066256"/>
            <a:ext cx="8647611" cy="923330"/>
          </a:xfrm>
          <a:prstGeom prst="rect">
            <a:avLst/>
          </a:prstGeom>
          <a:noFill/>
        </p:spPr>
        <p:txBody>
          <a:bodyPr wrap="square" rtlCol="0">
            <a:spAutoFit/>
          </a:bodyPr>
          <a:lstStyle/>
          <a:p>
            <a:pPr algn="ctr" defTabSz="685783"/>
            <a:r>
              <a:rPr lang="en-US" sz="5400" dirty="0">
                <a:solidFill>
                  <a:prstClr val="black"/>
                </a:solidFill>
                <a:latin typeface="Comic Sans MS" pitchFamily="66" charset="0"/>
              </a:rPr>
              <a:t>conditional probability</a:t>
            </a:r>
          </a:p>
        </p:txBody>
      </p:sp>
      <p:sp>
        <p:nvSpPr>
          <p:cNvPr id="10" name="TextBox 9"/>
          <p:cNvSpPr txBox="1"/>
          <p:nvPr/>
        </p:nvSpPr>
        <p:spPr>
          <a:xfrm>
            <a:off x="1428751" y="4740819"/>
            <a:ext cx="6286500" cy="830997"/>
          </a:xfrm>
          <a:prstGeom prst="rect">
            <a:avLst/>
          </a:prstGeom>
          <a:noFill/>
        </p:spPr>
        <p:txBody>
          <a:bodyPr wrap="square" rtlCol="0">
            <a:spAutoFit/>
          </a:bodyPr>
          <a:lstStyle/>
          <a:p>
            <a:pPr algn="ctr" defTabSz="685783"/>
            <a:r>
              <a:rPr lang="en-US" sz="2400" dirty="0">
                <a:solidFill>
                  <a:prstClr val="black"/>
                </a:solidFill>
                <a:latin typeface="Comic Sans MS" pitchFamily="66" charset="0"/>
              </a:rPr>
              <a:t>the probability of an event ( A ), given that another ( B ) has already occurred.</a:t>
            </a:r>
          </a:p>
        </p:txBody>
      </p:sp>
      <mc:AlternateContent xmlns:mc="http://schemas.openxmlformats.org/markup-compatibility/2006" xmlns:a14="http://schemas.microsoft.com/office/drawing/2010/main">
        <mc:Choice Requires="a14">
          <p:sp>
            <p:nvSpPr>
              <p:cNvPr id="2" name="TextBox 1"/>
              <p:cNvSpPr txBox="1"/>
              <p:nvPr/>
            </p:nvSpPr>
            <p:spPr>
              <a:xfrm>
                <a:off x="2703198" y="2985155"/>
                <a:ext cx="3107127" cy="672877"/>
              </a:xfrm>
              <a:prstGeom prst="rect">
                <a:avLst/>
              </a:prstGeom>
              <a:noFill/>
            </p:spPr>
            <p:txBody>
              <a:bodyPr wrap="square" lIns="0" tIns="0" rIns="0" bIns="0" rtlCol="0">
                <a:spAutoFit/>
              </a:bodyPr>
              <a:lstStyle/>
              <a:p>
                <a:pPr defTabSz="685783"/>
                <a14:m>
                  <m:oMathPara xmlns:m="http://schemas.openxmlformats.org/officeDocument/2006/math">
                    <m:oMathParaPr>
                      <m:jc m:val="centerGroup"/>
                    </m:oMathParaPr>
                    <m:oMath xmlns:m="http://schemas.openxmlformats.org/officeDocument/2006/math">
                      <m:r>
                        <a:rPr lang="en-US" sz="2100" i="1">
                          <a:solidFill>
                            <a:prstClr val="black"/>
                          </a:solidFill>
                          <a:latin typeface="Cambria Math" panose="02040503050406030204" pitchFamily="18" charset="0"/>
                        </a:rPr>
                        <m:t>𝑃</m:t>
                      </m:r>
                      <m:d>
                        <m:dPr>
                          <m:ctrlPr>
                            <a:rPr lang="en-US" sz="2100" i="1">
                              <a:solidFill>
                                <a:prstClr val="black"/>
                              </a:solidFill>
                              <a:latin typeface="Cambria Math" panose="02040503050406030204" pitchFamily="18" charset="0"/>
                            </a:rPr>
                          </m:ctrlPr>
                        </m:dPr>
                        <m:e>
                          <m:r>
                            <a:rPr lang="en-US" sz="2100" i="1">
                              <a:solidFill>
                                <a:prstClr val="black"/>
                              </a:solidFill>
                              <a:latin typeface="Cambria Math" panose="02040503050406030204" pitchFamily="18" charset="0"/>
                            </a:rPr>
                            <m:t>𝐴</m:t>
                          </m:r>
                        </m:e>
                        <m:e>
                          <m:r>
                            <a:rPr lang="en-US" sz="2100" i="1">
                              <a:solidFill>
                                <a:prstClr val="black"/>
                              </a:solidFill>
                              <a:latin typeface="Cambria Math" panose="02040503050406030204" pitchFamily="18" charset="0"/>
                            </a:rPr>
                            <m:t>𝐵</m:t>
                          </m:r>
                        </m:e>
                      </m:d>
                      <m:r>
                        <a:rPr lang="en-US" sz="2100" i="1">
                          <a:solidFill>
                            <a:prstClr val="black"/>
                          </a:solidFill>
                          <a:latin typeface="Cambria Math" panose="02040503050406030204" pitchFamily="18" charset="0"/>
                        </a:rPr>
                        <m:t>= </m:t>
                      </m:r>
                      <m:f>
                        <m:fPr>
                          <m:ctrlPr>
                            <a:rPr lang="en-US" sz="2100" i="1">
                              <a:solidFill>
                                <a:prstClr val="black"/>
                              </a:solidFill>
                              <a:latin typeface="Cambria Math" panose="02040503050406030204" pitchFamily="18" charset="0"/>
                            </a:rPr>
                          </m:ctrlPr>
                        </m:fPr>
                        <m:num>
                          <m:r>
                            <a:rPr lang="en-US" sz="2100" i="1">
                              <a:solidFill>
                                <a:prstClr val="black"/>
                              </a:solidFill>
                              <a:latin typeface="Cambria Math" panose="02040503050406030204" pitchFamily="18" charset="0"/>
                            </a:rPr>
                            <m:t>𝑃</m:t>
                          </m:r>
                          <m:r>
                            <a:rPr lang="en-US" sz="2100" i="1">
                              <a:solidFill>
                                <a:prstClr val="black"/>
                              </a:solidFill>
                              <a:latin typeface="Cambria Math" panose="02040503050406030204" pitchFamily="18" charset="0"/>
                            </a:rPr>
                            <m:t>(</m:t>
                          </m:r>
                          <m:r>
                            <a:rPr lang="en-US" sz="2100" i="1">
                              <a:solidFill>
                                <a:prstClr val="black"/>
                              </a:solidFill>
                              <a:latin typeface="Cambria Math" panose="02040503050406030204" pitchFamily="18" charset="0"/>
                            </a:rPr>
                            <m:t>𝐴</m:t>
                          </m:r>
                          <m:r>
                            <a:rPr lang="en-US" sz="2100" i="1">
                              <a:solidFill>
                                <a:prstClr val="black"/>
                              </a:solidFill>
                              <a:latin typeface="Cambria Math" panose="02040503050406030204" pitchFamily="18" charset="0"/>
                              <a:ea typeface="Cambria Math" panose="02040503050406030204" pitchFamily="18" charset="0"/>
                            </a:rPr>
                            <m:t>∩</m:t>
                          </m:r>
                          <m:r>
                            <a:rPr lang="en-US" sz="2100" i="1">
                              <a:solidFill>
                                <a:prstClr val="black"/>
                              </a:solidFill>
                              <a:latin typeface="Cambria Math" panose="02040503050406030204" pitchFamily="18" charset="0"/>
                              <a:ea typeface="Cambria Math" panose="02040503050406030204" pitchFamily="18" charset="0"/>
                            </a:rPr>
                            <m:t>𝐵</m:t>
                          </m:r>
                          <m:r>
                            <a:rPr lang="en-US" sz="2100" i="1">
                              <a:solidFill>
                                <a:prstClr val="black"/>
                              </a:solidFill>
                              <a:latin typeface="Cambria Math" panose="02040503050406030204" pitchFamily="18" charset="0"/>
                              <a:ea typeface="Cambria Math" panose="02040503050406030204" pitchFamily="18" charset="0"/>
                            </a:rPr>
                            <m:t>)</m:t>
                          </m:r>
                        </m:num>
                        <m:den>
                          <m:r>
                            <a:rPr lang="en-US" sz="2100" i="1">
                              <a:solidFill>
                                <a:prstClr val="black"/>
                              </a:solidFill>
                              <a:latin typeface="Cambria Math" panose="02040503050406030204" pitchFamily="18" charset="0"/>
                            </a:rPr>
                            <m:t>𝑃</m:t>
                          </m:r>
                          <m:r>
                            <a:rPr lang="en-US" sz="2100" i="1">
                              <a:solidFill>
                                <a:prstClr val="black"/>
                              </a:solidFill>
                              <a:latin typeface="Cambria Math" panose="02040503050406030204" pitchFamily="18" charset="0"/>
                            </a:rPr>
                            <m:t>(</m:t>
                          </m:r>
                          <m:r>
                            <a:rPr lang="en-US" sz="2100" i="1">
                              <a:solidFill>
                                <a:prstClr val="black"/>
                              </a:solidFill>
                              <a:latin typeface="Cambria Math" panose="02040503050406030204" pitchFamily="18" charset="0"/>
                            </a:rPr>
                            <m:t>𝐵</m:t>
                          </m:r>
                          <m:r>
                            <a:rPr lang="en-US" sz="2100" i="1">
                              <a:solidFill>
                                <a:prstClr val="black"/>
                              </a:solidFill>
                              <a:latin typeface="Cambria Math" panose="02040503050406030204" pitchFamily="18" charset="0"/>
                            </a:rPr>
                            <m:t>)</m:t>
                          </m:r>
                        </m:den>
                      </m:f>
                    </m:oMath>
                  </m:oMathPara>
                </a14:m>
                <a:endParaRPr lang="en-US" sz="2100" dirty="0">
                  <a:solidFill>
                    <a:prstClr val="black"/>
                  </a:solidFill>
                  <a:latin typeface="Calibri" panose="020F0502020204030204"/>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2703198" y="2985155"/>
                <a:ext cx="3107127" cy="672877"/>
              </a:xfrm>
              <a:prstGeom prst="rect">
                <a:avLst/>
              </a:prstGeom>
              <a:blipFill>
                <a:blip r:embed="rId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631370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cosine</a:t>
            </a:r>
          </a:p>
        </p:txBody>
      </p:sp>
      <p:sp>
        <p:nvSpPr>
          <p:cNvPr id="3" name="Content Placeholder 2"/>
          <p:cNvSpPr>
            <a:spLocks noGrp="1"/>
          </p:cNvSpPr>
          <p:nvPr>
            <p:ph idx="1"/>
          </p:nvPr>
        </p:nvSpPr>
        <p:spPr>
          <a:xfrm>
            <a:off x="457202" y="2301243"/>
            <a:ext cx="3354071" cy="4739639"/>
          </a:xfrm>
        </p:spPr>
        <p:txBody>
          <a:bodyPr>
            <a:normAutofit/>
          </a:bodyPr>
          <a:lstStyle/>
          <a:p>
            <a:pPr marL="0" indent="0">
              <a:buNone/>
            </a:pPr>
            <a:r>
              <a:rPr lang="en-US" dirty="0"/>
              <a:t>The trigonometric function that is equal to the ratio of the side adjacent a given angle (in a right triangle) to the hypotenuse.</a:t>
            </a:r>
          </a:p>
          <a:p>
            <a:pPr marL="0" indent="0">
              <a:buNone/>
            </a:pPr>
            <a:r>
              <a:rPr lang="en-US" dirty="0"/>
              <a:t/>
            </a:r>
            <a:br>
              <a:rPr lang="en-US" dirty="0"/>
            </a:br>
            <a:endParaRPr lang="en-US" dirty="0"/>
          </a:p>
          <a:p>
            <a:pPr marL="0" indent="0">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1270" y="2037213"/>
            <a:ext cx="4875531" cy="3651941"/>
          </a:xfrm>
          <a:prstGeom prst="rect">
            <a:avLst/>
          </a:prstGeom>
        </p:spPr>
      </p:pic>
    </p:spTree>
    <p:extLst>
      <p:ext uri="{BB962C8B-B14F-4D97-AF65-F5344CB8AC3E}">
        <p14:creationId xmlns:p14="http://schemas.microsoft.com/office/powerpoint/2010/main" val="2472343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Composition of functions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82923" y="1417641"/>
            <a:ext cx="5178156" cy="5099699"/>
          </a:xfrm>
        </p:spPr>
      </p:pic>
    </p:spTree>
    <p:extLst>
      <p:ext uri="{BB962C8B-B14F-4D97-AF65-F5344CB8AC3E}">
        <p14:creationId xmlns:p14="http://schemas.microsoft.com/office/powerpoint/2010/main" val="40354330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600" dirty="0"/>
              <a:t>Corresponding parts</a:t>
            </a:r>
            <a:endParaRPr lang="en-US" dirty="0"/>
          </a:p>
        </p:txBody>
      </p:sp>
      <p:sp>
        <p:nvSpPr>
          <p:cNvPr id="3" name="Content Placeholder 2"/>
          <p:cNvSpPr>
            <a:spLocks noGrp="1"/>
          </p:cNvSpPr>
          <p:nvPr>
            <p:ph idx="1"/>
          </p:nvPr>
        </p:nvSpPr>
        <p:spPr/>
        <p:txBody>
          <a:bodyPr/>
          <a:lstStyle/>
          <a:p>
            <a:pPr marL="0" indent="0">
              <a:buNone/>
            </a:pPr>
            <a:r>
              <a:rPr lang="en-US" dirty="0"/>
              <a:t>The parts of a figure (angles or sides) are in the same relative position in each of the figures.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3600" y="3116326"/>
            <a:ext cx="7091680" cy="3009841"/>
          </a:xfrm>
          <a:prstGeom prst="rect">
            <a:avLst/>
          </a:prstGeom>
        </p:spPr>
      </p:pic>
    </p:spTree>
    <p:extLst>
      <p:ext uri="{BB962C8B-B14F-4D97-AF65-F5344CB8AC3E}">
        <p14:creationId xmlns:p14="http://schemas.microsoft.com/office/powerpoint/2010/main" val="31440029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Cube root function</a:t>
            </a:r>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66867" y="2286633"/>
            <a:ext cx="4158176" cy="4158176"/>
          </a:xfrm>
        </p:spPr>
      </p:pic>
      <mc:AlternateContent xmlns:mc="http://schemas.openxmlformats.org/markup-compatibility/2006" xmlns:a14="http://schemas.microsoft.com/office/drawing/2010/main">
        <mc:Choice Requires="a14">
          <p:sp>
            <p:nvSpPr>
              <p:cNvPr id="8" name="TextBox 7"/>
              <p:cNvSpPr txBox="1"/>
              <p:nvPr/>
            </p:nvSpPr>
            <p:spPr>
              <a:xfrm>
                <a:off x="3329416" y="1391122"/>
                <a:ext cx="2485168" cy="63062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b="1" i="1">
                          <a:latin typeface="Cambria Math" charset="0"/>
                        </a:rPr>
                        <m:t>𝒇</m:t>
                      </m:r>
                      <m:d>
                        <m:dPr>
                          <m:ctrlPr>
                            <a:rPr lang="en-US" sz="4000" b="1" i="1">
                              <a:latin typeface="Cambria Math" panose="02040503050406030204" pitchFamily="18" charset="0"/>
                            </a:rPr>
                          </m:ctrlPr>
                        </m:dPr>
                        <m:e>
                          <m:r>
                            <a:rPr lang="en-US" sz="4000" b="1" i="1">
                              <a:latin typeface="Cambria Math" charset="0"/>
                            </a:rPr>
                            <m:t>𝒙</m:t>
                          </m:r>
                        </m:e>
                      </m:d>
                      <m:r>
                        <a:rPr lang="en-US" sz="4000" b="1" i="1">
                          <a:latin typeface="Cambria Math" charset="0"/>
                        </a:rPr>
                        <m:t>=</m:t>
                      </m:r>
                      <m:rad>
                        <m:radPr>
                          <m:ctrlPr>
                            <a:rPr lang="en-US" sz="4000" b="1" i="1">
                              <a:latin typeface="Cambria Math" panose="02040503050406030204" pitchFamily="18" charset="0"/>
                            </a:rPr>
                          </m:ctrlPr>
                        </m:radPr>
                        <m:deg>
                          <m:r>
                            <m:rPr>
                              <m:brk m:alnAt="7"/>
                            </m:rPr>
                            <a:rPr lang="en-US" sz="4000" b="1" i="1">
                              <a:latin typeface="Cambria Math" charset="0"/>
                            </a:rPr>
                            <m:t>𝟑</m:t>
                          </m:r>
                        </m:deg>
                        <m:e>
                          <m:r>
                            <a:rPr lang="en-US" sz="4000" b="1" i="1">
                              <a:latin typeface="Cambria Math" charset="0"/>
                            </a:rPr>
                            <m:t>𝒙</m:t>
                          </m:r>
                        </m:e>
                      </m:rad>
                    </m:oMath>
                  </m:oMathPara>
                </a14:m>
                <a:endParaRPr lang="en-US" sz="4000" b="1" dirty="0"/>
              </a:p>
            </p:txBody>
          </p:sp>
        </mc:Choice>
        <mc:Fallback xmlns="">
          <p:sp>
            <p:nvSpPr>
              <p:cNvPr id="8" name="TextBox 7"/>
              <p:cNvSpPr txBox="1">
                <a:spLocks noRot="1" noChangeAspect="1" noMove="1" noResize="1" noEditPoints="1" noAdjustHandles="1" noChangeArrowheads="1" noChangeShapeType="1" noTextEdit="1"/>
              </p:cNvSpPr>
              <p:nvPr/>
            </p:nvSpPr>
            <p:spPr>
              <a:xfrm>
                <a:off x="3329416" y="1391122"/>
                <a:ext cx="2485168" cy="630622"/>
              </a:xfrm>
              <a:prstGeom prst="rect">
                <a:avLst/>
              </a:prstGeom>
              <a:blipFill>
                <a:blip r:embed="rId4"/>
                <a:stretch>
                  <a:fillRect/>
                </a:stretch>
              </a:blipFill>
            </p:spPr>
            <p:txBody>
              <a:bodyPr/>
              <a:lstStyle/>
              <a:p>
                <a:r>
                  <a:rPr lang="en-US">
                    <a:noFill/>
                  </a:rPr>
                  <a:t> </a:t>
                </a:r>
              </a:p>
            </p:txBody>
          </p:sp>
        </mc:Fallback>
      </mc:AlternateContent>
      <p:sp>
        <p:nvSpPr>
          <p:cNvPr id="7" name="Rectangle 6"/>
          <p:cNvSpPr/>
          <p:nvPr/>
        </p:nvSpPr>
        <p:spPr>
          <a:xfrm>
            <a:off x="4425043" y="2289826"/>
            <a:ext cx="4572000" cy="4154984"/>
          </a:xfrm>
          <a:prstGeom prst="rect">
            <a:avLst/>
          </a:prstGeom>
        </p:spPr>
        <p:txBody>
          <a:bodyPr>
            <a:spAutoFit/>
          </a:bodyPr>
          <a:lstStyle/>
          <a:p>
            <a:r>
              <a:rPr lang="en-US" sz="2400" b="1" dirty="0"/>
              <a:t>Features (of parent function):</a:t>
            </a:r>
            <a:br>
              <a:rPr lang="en-US" sz="2400" b="1" dirty="0"/>
            </a:br>
            <a:r>
              <a:rPr lang="en-US" sz="2400" b="1" dirty="0"/>
              <a:t>• increasing (-∞,∞)• positive (0,∞)</a:t>
            </a:r>
            <a:br>
              <a:rPr lang="en-US" sz="2400" b="1" dirty="0"/>
            </a:br>
            <a:r>
              <a:rPr lang="en-US" sz="2400" b="1" dirty="0"/>
              <a:t>• negative (-∞,0)</a:t>
            </a:r>
          </a:p>
          <a:p>
            <a:r>
              <a:rPr lang="en-US" sz="2400" b="1" dirty="0"/>
              <a:t>• no absolute max (graph → ∞)</a:t>
            </a:r>
          </a:p>
          <a:p>
            <a:r>
              <a:rPr lang="en-US" sz="2400" b="1" dirty="0"/>
              <a:t>• no absolute min (graph→ -∞)</a:t>
            </a:r>
          </a:p>
          <a:p>
            <a:r>
              <a:rPr lang="en-US" sz="2400" b="1" dirty="0"/>
              <a:t>• no relative max or min</a:t>
            </a:r>
            <a:br>
              <a:rPr lang="en-US" sz="2400" b="1" dirty="0"/>
            </a:br>
            <a:r>
              <a:rPr lang="en-US" sz="2400" b="1" dirty="0"/>
              <a:t/>
            </a:r>
            <a:br>
              <a:rPr lang="en-US" sz="2400" b="1" dirty="0"/>
            </a:br>
            <a:r>
              <a:rPr lang="en-US" sz="2400" b="1" dirty="0"/>
              <a:t>• end behavior</a:t>
            </a:r>
            <a:br>
              <a:rPr lang="en-US" sz="2400" b="1" dirty="0"/>
            </a:br>
            <a:r>
              <a:rPr lang="en-US" sz="2400" b="1" dirty="0"/>
              <a:t>f (x) → +∞, as x → +∞</a:t>
            </a:r>
            <a:br>
              <a:rPr lang="en-US" sz="2400" b="1" dirty="0"/>
            </a:br>
            <a:r>
              <a:rPr lang="en-US" sz="2400" b="1" dirty="0"/>
              <a:t>f (x) → -∞, as x → -∞</a:t>
            </a:r>
          </a:p>
        </p:txBody>
      </p:sp>
    </p:spTree>
    <p:extLst>
      <p:ext uri="{BB962C8B-B14F-4D97-AF65-F5344CB8AC3E}">
        <p14:creationId xmlns:p14="http://schemas.microsoft.com/office/powerpoint/2010/main" val="869870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decay</a:t>
            </a:r>
          </a:p>
        </p:txBody>
      </p:sp>
      <p:sp>
        <p:nvSpPr>
          <p:cNvPr id="3" name="Content Placeholder 2"/>
          <p:cNvSpPr>
            <a:spLocks noGrp="1"/>
          </p:cNvSpPr>
          <p:nvPr>
            <p:ph idx="1"/>
          </p:nvPr>
        </p:nvSpPr>
        <p:spPr>
          <a:xfrm>
            <a:off x="457202" y="2270762"/>
            <a:ext cx="4099243" cy="3855403"/>
          </a:xfrm>
        </p:spPr>
        <p:txBody>
          <a:bodyPr/>
          <a:lstStyle/>
          <a:p>
            <a:pPr marL="0" indent="0">
              <a:buNone/>
            </a:pPr>
            <a:r>
              <a:rPr lang="en-US" dirty="0"/>
              <a:t>When a population or group of something is declining, and the amount that decreases is proportional to the size of the population.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1358" y="1775461"/>
            <a:ext cx="4175443" cy="4175443"/>
          </a:xfrm>
          <a:prstGeom prst="rect">
            <a:avLst/>
          </a:prstGeom>
        </p:spPr>
      </p:pic>
    </p:spTree>
    <p:extLst>
      <p:ext uri="{BB962C8B-B14F-4D97-AF65-F5344CB8AC3E}">
        <p14:creationId xmlns:p14="http://schemas.microsoft.com/office/powerpoint/2010/main" val="4249699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600" dirty="0"/>
              <a:t>density</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11900" y="1417641"/>
            <a:ext cx="6720205" cy="5033667"/>
          </a:xfrm>
        </p:spPr>
      </p:pic>
    </p:spTree>
    <p:extLst>
      <p:ext uri="{BB962C8B-B14F-4D97-AF65-F5344CB8AC3E}">
        <p14:creationId xmlns:p14="http://schemas.microsoft.com/office/powerpoint/2010/main" val="19950523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4"/>
            <a:ext cx="6858000" cy="827439"/>
          </a:xfrm>
        </p:spPr>
        <p:txBody>
          <a:bodyPr>
            <a:noAutofit/>
          </a:bodyPr>
          <a:lstStyle/>
          <a:p>
            <a:r>
              <a:rPr lang="en-US" dirty="0">
                <a:latin typeface="Comic Sans MS" panose="030F0702030302020204" pitchFamily="66" charset="0"/>
              </a:rPr>
              <a:t>Determinant</a:t>
            </a:r>
          </a:p>
        </p:txBody>
      </p:sp>
      <p:sp>
        <p:nvSpPr>
          <p:cNvPr id="3" name="Subtitle 2"/>
          <p:cNvSpPr>
            <a:spLocks noGrp="1"/>
          </p:cNvSpPr>
          <p:nvPr>
            <p:ph type="subTitle" idx="1"/>
          </p:nvPr>
        </p:nvSpPr>
        <p:spPr>
          <a:xfrm>
            <a:off x="1429832" y="4118200"/>
            <a:ext cx="6501723" cy="1367984"/>
          </a:xfrm>
        </p:spPr>
        <p:txBody>
          <a:bodyPr>
            <a:noAutofit/>
          </a:bodyPr>
          <a:lstStyle/>
          <a:p>
            <a:r>
              <a:rPr lang="en-US" sz="2700" dirty="0">
                <a:latin typeface="Comic Sans MS" panose="030F0702030302020204" pitchFamily="66" charset="0"/>
              </a:rPr>
              <a:t>A useful value that can be computed from the elements of a square matrix. The determinant of a matrix </a:t>
            </a:r>
            <a:r>
              <a:rPr lang="en-US" sz="2700" i="1" dirty="0">
                <a:latin typeface="Comic Sans MS" panose="030F0702030302020204" pitchFamily="66" charset="0"/>
              </a:rPr>
              <a:t>A</a:t>
            </a:r>
            <a:r>
              <a:rPr lang="en-US" sz="2700" dirty="0">
                <a:latin typeface="Comic Sans MS" panose="030F0702030302020204" pitchFamily="66" charset="0"/>
              </a:rPr>
              <a:t> is denoted </a:t>
            </a:r>
            <a:r>
              <a:rPr lang="en-US" sz="2700" dirty="0" err="1">
                <a:latin typeface="Comic Sans MS" panose="030F0702030302020204" pitchFamily="66" charset="0"/>
              </a:rPr>
              <a:t>det</a:t>
            </a:r>
            <a:r>
              <a:rPr lang="en-US" sz="2700" dirty="0">
                <a:latin typeface="Comic Sans MS" panose="030F0702030302020204" pitchFamily="66" charset="0"/>
              </a:rPr>
              <a:t>(</a:t>
            </a:r>
            <a:r>
              <a:rPr lang="en-US" sz="2700" i="1" dirty="0">
                <a:latin typeface="Comic Sans MS" panose="030F0702030302020204" pitchFamily="66" charset="0"/>
              </a:rPr>
              <a:t>A</a:t>
            </a:r>
            <a:r>
              <a:rPr lang="en-US" sz="2700" dirty="0">
                <a:latin typeface="Comic Sans MS" panose="030F0702030302020204" pitchFamily="66" charset="0"/>
              </a:rPr>
              <a:t>), </a:t>
            </a:r>
            <a:r>
              <a:rPr lang="en-US" sz="2700" dirty="0" err="1">
                <a:latin typeface="Comic Sans MS" panose="030F0702030302020204" pitchFamily="66" charset="0"/>
              </a:rPr>
              <a:t>det</a:t>
            </a:r>
            <a:r>
              <a:rPr lang="en-US" sz="2700" i="1" dirty="0" err="1">
                <a:latin typeface="Comic Sans MS" panose="030F0702030302020204" pitchFamily="66" charset="0"/>
              </a:rPr>
              <a:t>A</a:t>
            </a:r>
            <a:r>
              <a:rPr lang="en-US" sz="2700" dirty="0">
                <a:latin typeface="Comic Sans MS" panose="030F0702030302020204" pitchFamily="66" charset="0"/>
              </a:rPr>
              <a:t> , or |</a:t>
            </a:r>
            <a:r>
              <a:rPr lang="en-US" sz="2700" i="1" dirty="0">
                <a:latin typeface="Comic Sans MS" panose="030F0702030302020204" pitchFamily="66" charset="0"/>
              </a:rPr>
              <a:t>A</a:t>
            </a:r>
            <a:r>
              <a:rPr lang="en-US" sz="2700" dirty="0">
                <a:latin typeface="Comic Sans MS" panose="030F0702030302020204" pitchFamily="66" charset="0"/>
              </a:rPr>
              <a:t>|.</a:t>
            </a:r>
          </a:p>
        </p:txBody>
      </p:sp>
      <p:sp>
        <p:nvSpPr>
          <p:cNvPr id="5" name="Rectangle 4"/>
          <p:cNvSpPr/>
          <p:nvPr/>
        </p:nvSpPr>
        <p:spPr>
          <a:xfrm>
            <a:off x="1429829" y="4046870"/>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10242" name="Picture 2" descr="http://img.sparknotes.com/figures/A/a133a8b04bbb6fd4489682a6d6707f09/matrixoveral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9702" y="2055137"/>
            <a:ext cx="3345523" cy="1545315"/>
          </a:xfrm>
          <a:prstGeom prst="rect">
            <a:avLst/>
          </a:prstGeom>
          <a:noFill/>
          <a:extLst>
            <a:ext uri="{909E8E84-426E-40dd-AFC4-6F175D3DCCD1}">
              <a14:hiddenFill xmlns:a14="http://schemas.microsoft.com/office/drawing/2010/main" xmlns="">
                <a:solidFill>
                  <a:srgbClr val="FFFFFF"/>
                </a:solidFill>
              </a14:hiddenFill>
            </a:ext>
          </a:extLst>
        </p:spPr>
      </p:pic>
      <p:pic>
        <p:nvPicPr>
          <p:cNvPr id="10244" name="Picture 4" descr="https://www.shodor.org/unchem-old/math/matrix/determinant.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4991" y="2198634"/>
            <a:ext cx="3130908" cy="1196079"/>
          </a:xfrm>
          <a:prstGeom prst="rect">
            <a:avLst/>
          </a:prstGeom>
          <a:noFill/>
          <a:extLst>
            <a:ext uri="{909E8E84-426E-40dd-AFC4-6F175D3DCCD1}">
              <a14:hiddenFill xmlns:a14="http://schemas.microsoft.com/office/drawing/2010/main" xmlns="">
                <a:solidFill>
                  <a:srgbClr val="FFFFFF"/>
                </a:solidFill>
              </a14:hiddenFill>
            </a:ext>
          </a:extLst>
        </p:spPr>
      </p:pic>
      <p:sp>
        <p:nvSpPr>
          <p:cNvPr id="6" name="AutoShape 2" descr="{\displaystyle {\begin{aligned}|A|={\begin{vmatrix}a&amp;b\\c&amp;d\end{vmatrix}}=ad-bc.\end{aligned}}}"/>
          <p:cNvSpPr>
            <a:spLocks noChangeAspect="1" noChangeArrowheads="1"/>
          </p:cNvSpPr>
          <p:nvPr/>
        </p:nvSpPr>
        <p:spPr bwMode="auto">
          <a:xfrm>
            <a:off x="459581" y="720331"/>
            <a:ext cx="228600" cy="2286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68580" tIns="34291" rIns="68580" bIns="34291" numCol="1" anchor="t" anchorCtr="0" compatLnSpc="1">
            <a:prstTxWarp prst="textNoShape">
              <a:avLst/>
            </a:prstTxWarp>
          </a:bodyPr>
          <a:lstStyle/>
          <a:p>
            <a:pPr defTabSz="685783"/>
            <a:endParaRPr lang="en-US" sz="1351">
              <a:solidFill>
                <a:prstClr val="black"/>
              </a:solidFill>
              <a:latin typeface="Calibri" panose="020F0502020204030204"/>
            </a:endParaRPr>
          </a:p>
        </p:txBody>
      </p:sp>
      <p:sp>
        <p:nvSpPr>
          <p:cNvPr id="7" name="AutoShape 3" descr="{\displaystyle {\begin{aligned}|A|={\begin{vmatrix}a&amp;b&amp;c\\d&amp;e&amp;f\\g&amp;h&amp;i\end{vmatrix}}&amp;=a\,{\begin{vmatrix}e&amp;f\\h&amp;i\end{vmatrix}}-b\,{\begin{vmatrix}d&amp;f\\g&amp;i\end{vmatrix}}+c\,{\begin{vmatrix}d&amp;e\\g&amp;h\end{vmatrix}}\\&amp;=aei+bfg+cdh-ceg-bdi-afh.\end{aligned}}}"/>
          <p:cNvSpPr>
            <a:spLocks noChangeAspect="1" noChangeArrowheads="1"/>
          </p:cNvSpPr>
          <p:nvPr/>
        </p:nvSpPr>
        <p:spPr bwMode="auto">
          <a:xfrm>
            <a:off x="802481" y="1132285"/>
            <a:ext cx="228600" cy="2286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68580" tIns="34291" rIns="68580" bIns="34291" numCol="1" anchor="t" anchorCtr="0" compatLnSpc="1">
            <a:prstTxWarp prst="textNoShape">
              <a:avLst/>
            </a:prstTxWarp>
          </a:bodyPr>
          <a:lstStyle/>
          <a:p>
            <a:pPr defTabSz="685783"/>
            <a:endParaRPr lang="en-US" sz="1351">
              <a:solidFill>
                <a:prstClr val="black"/>
              </a:solidFill>
              <a:latin typeface="Calibri" panose="020F0502020204030204"/>
            </a:endParaRPr>
          </a:p>
        </p:txBody>
      </p:sp>
    </p:spTree>
    <p:extLst>
      <p:ext uri="{BB962C8B-B14F-4D97-AF65-F5344CB8AC3E}">
        <p14:creationId xmlns:p14="http://schemas.microsoft.com/office/powerpoint/2010/main" val="22862027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600" dirty="0"/>
              <a:t>diagonals</a:t>
            </a:r>
            <a:endParaRPr lang="en-US" dirty="0"/>
          </a:p>
        </p:txBody>
      </p:sp>
      <p:sp>
        <p:nvSpPr>
          <p:cNvPr id="3" name="Content Placeholder 2"/>
          <p:cNvSpPr>
            <a:spLocks noGrp="1"/>
          </p:cNvSpPr>
          <p:nvPr>
            <p:ph idx="1"/>
          </p:nvPr>
        </p:nvSpPr>
        <p:spPr/>
        <p:txBody>
          <a:bodyPr/>
          <a:lstStyle/>
          <a:p>
            <a:pPr marL="0" indent="0">
              <a:buNone/>
            </a:pPr>
            <a:r>
              <a:rPr lang="en-US" dirty="0"/>
              <a:t>A straight line joining two opposite corners of a square, rectangle, or other straight-sided shape.</a:t>
            </a:r>
          </a:p>
          <a:p>
            <a:pPr marL="0" indent="0">
              <a:buNone/>
            </a:pPr>
            <a:r>
              <a:rPr lang="en-US" dirty="0"/>
              <a:t/>
            </a:r>
            <a:br>
              <a:rPr lang="en-US" dirty="0"/>
            </a:br>
            <a:endParaRPr lang="en-US" dirty="0"/>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0106" y="3258821"/>
            <a:ext cx="2679700" cy="26289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02711" y="3296921"/>
            <a:ext cx="4470400" cy="2552700"/>
          </a:xfrm>
          <a:prstGeom prst="rect">
            <a:avLst/>
          </a:prstGeom>
        </p:spPr>
      </p:pic>
    </p:spTree>
    <p:extLst>
      <p:ext uri="{BB962C8B-B14F-4D97-AF65-F5344CB8AC3E}">
        <p14:creationId xmlns:p14="http://schemas.microsoft.com/office/powerpoint/2010/main" val="2136247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457200"/>
            <a:ext cx="6781800" cy="1446550"/>
          </a:xfrm>
          <a:prstGeom prst="rect">
            <a:avLst/>
          </a:prstGeom>
          <a:noFill/>
        </p:spPr>
        <p:txBody>
          <a:bodyPr wrap="square" rtlCol="0">
            <a:spAutoFit/>
          </a:bodyPr>
          <a:lstStyle/>
          <a:p>
            <a:pPr algn="ctr"/>
            <a:r>
              <a:rPr lang="en-US" sz="8800" dirty="0">
                <a:latin typeface="Comic Sans MS" pitchFamily="66" charset="0"/>
              </a:rPr>
              <a:t>diameter</a:t>
            </a:r>
          </a:p>
        </p:txBody>
      </p:sp>
      <p:sp>
        <p:nvSpPr>
          <p:cNvPr id="10" name="TextBox 9"/>
          <p:cNvSpPr txBox="1"/>
          <p:nvPr/>
        </p:nvSpPr>
        <p:spPr>
          <a:xfrm>
            <a:off x="381000" y="4887598"/>
            <a:ext cx="8382000" cy="1661993"/>
          </a:xfrm>
          <a:prstGeom prst="rect">
            <a:avLst/>
          </a:prstGeom>
          <a:noFill/>
        </p:spPr>
        <p:txBody>
          <a:bodyPr wrap="square" rtlCol="0">
            <a:spAutoFit/>
          </a:bodyPr>
          <a:lstStyle/>
          <a:p>
            <a:pPr algn="ctr"/>
            <a:r>
              <a:rPr lang="en-US" sz="3400" dirty="0">
                <a:latin typeface="Comic Sans MS" pitchFamily="66" charset="0"/>
              </a:rPr>
              <a:t>a line segment that passes through </a:t>
            </a:r>
          </a:p>
          <a:p>
            <a:pPr algn="ctr"/>
            <a:r>
              <a:rPr lang="en-US" sz="3400" dirty="0">
                <a:latin typeface="Comic Sans MS" pitchFamily="66" charset="0"/>
              </a:rPr>
              <a:t>the center of a circle and has </a:t>
            </a:r>
          </a:p>
          <a:p>
            <a:pPr algn="ctr"/>
            <a:r>
              <a:rPr lang="en-US" sz="3400" dirty="0">
                <a:latin typeface="Comic Sans MS" pitchFamily="66" charset="0"/>
              </a:rPr>
              <a:t>endpoints on the circle</a:t>
            </a:r>
          </a:p>
        </p:txBody>
      </p:sp>
      <p:sp>
        <p:nvSpPr>
          <p:cNvPr id="14338" name="Oval 2"/>
          <p:cNvSpPr>
            <a:spLocks noChangeArrowheads="1"/>
          </p:cNvSpPr>
          <p:nvPr/>
        </p:nvSpPr>
        <p:spPr bwMode="auto">
          <a:xfrm>
            <a:off x="1828802" y="2022542"/>
            <a:ext cx="2353643" cy="2392363"/>
          </a:xfrm>
          <a:prstGeom prst="ellipse">
            <a:avLst/>
          </a:prstGeom>
          <a:solidFill>
            <a:srgbClr val="FFFFFF"/>
          </a:solid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39" name="Line 3"/>
          <p:cNvSpPr>
            <a:spLocks noChangeShapeType="1"/>
          </p:cNvSpPr>
          <p:nvPr/>
        </p:nvSpPr>
        <p:spPr bwMode="auto">
          <a:xfrm>
            <a:off x="1831636" y="3201387"/>
            <a:ext cx="2353643" cy="0"/>
          </a:xfrm>
          <a:prstGeom prst="line">
            <a:avLst/>
          </a:prstGeom>
          <a:noFill/>
          <a:ln w="571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40" name="Text Box 4"/>
          <p:cNvSpPr txBox="1">
            <a:spLocks noChangeArrowheads="1"/>
          </p:cNvSpPr>
          <p:nvPr/>
        </p:nvSpPr>
        <p:spPr bwMode="auto">
          <a:xfrm>
            <a:off x="4377061" y="3632371"/>
            <a:ext cx="1840861" cy="8667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ts val="1000"/>
              </a:spcAft>
            </a:pPr>
            <a:r>
              <a:rPr lang="en-US" sz="2400" b="1" dirty="0">
                <a:latin typeface="Comic Sans MS" pitchFamily="66" charset="0"/>
              </a:rPr>
              <a:t>diameter</a:t>
            </a:r>
            <a:endParaRPr lang="en-US" b="1" dirty="0">
              <a:latin typeface="Comic Sans MS" pitchFamily="66" charset="0"/>
            </a:endParaRPr>
          </a:p>
        </p:txBody>
      </p:sp>
      <p:grpSp>
        <p:nvGrpSpPr>
          <p:cNvPr id="2" name="Group 10"/>
          <p:cNvGrpSpPr/>
          <p:nvPr/>
        </p:nvGrpSpPr>
        <p:grpSpPr>
          <a:xfrm flipV="1">
            <a:off x="3175279" y="2768879"/>
            <a:ext cx="1789612" cy="881688"/>
            <a:chOff x="3709851" y="3050233"/>
            <a:chExt cx="1789612" cy="881688"/>
          </a:xfrm>
        </p:grpSpPr>
        <p:cxnSp>
          <p:nvCxnSpPr>
            <p:cNvPr id="12" name="Straight Connector 11"/>
            <p:cNvCxnSpPr/>
            <p:nvPr/>
          </p:nvCxnSpPr>
          <p:spPr>
            <a:xfrm rot="16200000" flipH="1">
              <a:off x="5062106" y="3481500"/>
              <a:ext cx="868624" cy="609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0800000">
              <a:off x="3709851" y="3918858"/>
              <a:ext cx="1789612" cy="130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flipH="1" flipV="1">
              <a:off x="3540035" y="3735977"/>
              <a:ext cx="365760" cy="0"/>
            </a:xfrm>
            <a:prstGeom prst="line">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070475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dilation</a:t>
            </a:r>
          </a:p>
        </p:txBody>
      </p:sp>
      <p:sp>
        <p:nvSpPr>
          <p:cNvPr id="3" name="Content Placeholder 2"/>
          <p:cNvSpPr>
            <a:spLocks noGrp="1"/>
          </p:cNvSpPr>
          <p:nvPr>
            <p:ph idx="1"/>
          </p:nvPr>
        </p:nvSpPr>
        <p:spPr/>
        <p:txBody>
          <a:bodyPr/>
          <a:lstStyle/>
          <a:p>
            <a:pPr marL="0" indent="0">
              <a:buNone/>
            </a:pPr>
            <a:r>
              <a:rPr lang="en-US" dirty="0"/>
              <a:t>A transformation that produces an image that is the same shape as the original, but is a different size. A </a:t>
            </a:r>
            <a:r>
              <a:rPr lang="en-US" b="1" dirty="0"/>
              <a:t>dilation</a:t>
            </a:r>
            <a:r>
              <a:rPr lang="en-US" dirty="0"/>
              <a:t> stretches or shrinks the original figure.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0" y="3799682"/>
            <a:ext cx="3810000" cy="254923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6820" y="3877800"/>
            <a:ext cx="3048000" cy="2463800"/>
          </a:xfrm>
          <a:prstGeom prst="rect">
            <a:avLst/>
          </a:prstGeom>
        </p:spPr>
      </p:pic>
    </p:spTree>
    <p:extLst>
      <p:ext uri="{BB962C8B-B14F-4D97-AF65-F5344CB8AC3E}">
        <p14:creationId xmlns:p14="http://schemas.microsoft.com/office/powerpoint/2010/main" val="4215249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8800" dirty="0"/>
              <a:t>domain</a:t>
            </a:r>
          </a:p>
        </p:txBody>
      </p:sp>
      <p:sp>
        <p:nvSpPr>
          <p:cNvPr id="3" name="Content Placeholder 2"/>
          <p:cNvSpPr>
            <a:spLocks noGrp="1"/>
          </p:cNvSpPr>
          <p:nvPr>
            <p:ph idx="1"/>
          </p:nvPr>
        </p:nvSpPr>
        <p:spPr>
          <a:xfrm>
            <a:off x="457200" y="1600202"/>
            <a:ext cx="8229600" cy="4980215"/>
          </a:xfrm>
        </p:spPr>
        <p:txBody>
          <a:bodyPr/>
          <a:lstStyle/>
          <a:p>
            <a:pPr marL="0" indent="0" algn="ctr">
              <a:buNone/>
            </a:pPr>
            <a:r>
              <a:rPr lang="en-US" dirty="0"/>
              <a:t>All the values that go into a function (x-values, independent variables, input values).</a:t>
            </a:r>
          </a:p>
          <a:p>
            <a:pPr marL="0" indent="0" algn="ctr">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5551" y="2873830"/>
            <a:ext cx="4152900" cy="113347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5551" y="4007303"/>
            <a:ext cx="3924300" cy="2362200"/>
          </a:xfrm>
          <a:prstGeom prst="rect">
            <a:avLst/>
          </a:prstGeom>
        </p:spPr>
      </p:pic>
    </p:spTree>
    <p:extLst>
      <p:ext uri="{BB962C8B-B14F-4D97-AF65-F5344CB8AC3E}">
        <p14:creationId xmlns:p14="http://schemas.microsoft.com/office/powerpoint/2010/main" val="39851953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exponential function</a:t>
            </a:r>
          </a:p>
        </p:txBody>
      </p:sp>
      <mc:AlternateContent xmlns:mc="http://schemas.openxmlformats.org/markup-compatibility/2006" xmlns:a14="http://schemas.microsoft.com/office/drawing/2010/main">
        <mc:Choice Requires="a14">
          <p:sp>
            <p:nvSpPr>
              <p:cNvPr id="5" name="AutoShape 4" descr="\displaystyle f(x)=b^{x}\,}"/>
              <p:cNvSpPr>
                <a:spLocks noGrp="1" noChangeAspect="1" noChangeArrowheads="1"/>
              </p:cNvSpPr>
              <p:nvPr>
                <p:ph idx="1"/>
              </p:nvPr>
            </p:nvSpPr>
            <p:spPr bwMode="auto">
              <a:prstGeom prst="rect">
                <a:avLst/>
              </a:prstGeom>
              <a:noFill/>
              <a:extLst>
                <a:ext uri="{909E8E84-426E-40dd-AFC4-6F175D3DCCD1}">
                  <a14:hiddenFill xmlns="">
                    <a:solidFill>
                      <a:srgbClr val="FFFFFF"/>
                    </a:solidFill>
                  </a14:hiddenFill>
                </a:ext>
              </a:extLst>
            </p:spPr>
            <p:txBody>
              <a:bodyPr vert="horz" wrap="square" lIns="91440" tIns="45720" rIns="91440" bIns="45720" numCol="1" rtlCol="0" anchor="t" anchorCtr="0" compatLnSpc="1">
                <a:prstTxWarp prst="textNoShape">
                  <a:avLst/>
                </a:prstTxWarp>
                <a:normAutofit/>
              </a:bodyPr>
              <a:lstStyle/>
              <a:p>
                <a:pPr marL="0" indent="0">
                  <a:buNone/>
                </a:pPr>
                <a14:m>
                  <m:oMathPara xmlns:m="http://schemas.openxmlformats.org/officeDocument/2006/math">
                    <m:oMathParaPr>
                      <m:jc m:val="centerGroup"/>
                    </m:oMathParaPr>
                    <m:oMath xmlns:m="http://schemas.openxmlformats.org/officeDocument/2006/math">
                      <m:r>
                        <a:rPr lang="en-US" b="0" i="1" smtClean="0">
                          <a:latin typeface="Cambria Math" charset="0"/>
                        </a:rPr>
                        <m:t>𝑓</m:t>
                      </m:r>
                      <m:d>
                        <m:dPr>
                          <m:ctrlPr>
                            <a:rPr lang="en-US" b="0" i="1" smtClean="0">
                              <a:latin typeface="Cambria Math" panose="02040503050406030204" pitchFamily="18" charset="0"/>
                            </a:rPr>
                          </m:ctrlPr>
                        </m:dPr>
                        <m:e>
                          <m:r>
                            <a:rPr lang="en-US" b="0" i="1" smtClean="0">
                              <a:latin typeface="Cambria Math" charset="0"/>
                            </a:rPr>
                            <m:t>𝑥</m:t>
                          </m:r>
                        </m:e>
                      </m:d>
                      <m:r>
                        <a:rPr lang="en-US" b="0" i="1" smtClean="0">
                          <a:latin typeface="Cambria Math" charset="0"/>
                        </a:rPr>
                        <m:t>=</m:t>
                      </m:r>
                      <m:sSup>
                        <m:sSupPr>
                          <m:ctrlPr>
                            <a:rPr lang="en-US" b="0" i="1" smtClean="0">
                              <a:latin typeface="Cambria Math" panose="02040503050406030204" pitchFamily="18" charset="0"/>
                            </a:rPr>
                          </m:ctrlPr>
                        </m:sSupPr>
                        <m:e>
                          <m:r>
                            <a:rPr lang="en-US" b="0" i="1" smtClean="0">
                              <a:latin typeface="Cambria Math" charset="0"/>
                            </a:rPr>
                            <m:t>𝑏</m:t>
                          </m:r>
                        </m:e>
                        <m:sup>
                          <m:r>
                            <a:rPr lang="en-US" b="0" i="1" smtClean="0">
                              <a:latin typeface="Cambria Math" charset="0"/>
                            </a:rPr>
                            <m:t>𝑥</m:t>
                          </m:r>
                        </m:sup>
                      </m:sSup>
                    </m:oMath>
                  </m:oMathPara>
                </a14:m>
                <a:endParaRPr lang="en-US" b="0" dirty="0"/>
              </a:p>
              <a:p>
                <a:pPr marL="0" indent="0">
                  <a:buNone/>
                </a:pPr>
                <a:endParaRPr lang="en-US" dirty="0"/>
              </a:p>
              <a:p>
                <a:pPr marL="0" indent="0">
                  <a:buNone/>
                </a:pPr>
                <a:endParaRPr lang="en-US" dirty="0"/>
              </a:p>
            </p:txBody>
          </p:sp>
        </mc:Choice>
        <mc:Fallback xmlns="">
          <p:sp>
            <p:nvSpPr>
              <p:cNvPr id="5" name="AutoShape 4" descr="\displaystyle f(x)=b^{x}\,}"/>
              <p:cNvSpPr>
                <a:spLocks noGrp="1" noRot="1" noChangeAspect="1" noMove="1" noResize="1" noEditPoints="1" noAdjustHandles="1" noChangeArrowheads="1" noChangeShapeType="1" noTextEdit="1"/>
              </p:cNvSpPr>
              <p:nvPr>
                <p:ph idx="1"/>
              </p:nvPr>
            </p:nvSpPr>
            <p:spPr bwMode="auto">
              <a:prstGeom prst="rect">
                <a:avLst/>
              </a:prstGeom>
              <a:blipFill rotWithShape="0">
                <a:blip r:embed="rId3"/>
                <a:stretch>
                  <a:fillRect/>
                </a:stretch>
              </a:blipFill>
              <a:extLst>
                <a:ext uri="{909E8E84-426E-40DD-AFC4-6F175D3DCCD1}">
                  <a14:hiddenFill xmlns:a14="http://schemas.microsoft.com/office/drawing/2010/main">
                    <a:solidFill>
                      <a:srgbClr val="FFFFFF"/>
                    </a:solidFill>
                  </a14:hiddenFill>
                </a:ext>
              </a:extLst>
            </p:spPr>
            <p:txBody>
              <a:bodyPr/>
              <a:lstStyle/>
              <a:p>
                <a:r>
                  <a:rPr lang="en-US">
                    <a:noFill/>
                  </a:rPr>
                  <a:t> </a:t>
                </a:r>
              </a:p>
            </p:txBody>
          </p:sp>
        </mc:Fallback>
      </mc:AlternateContent>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0" y="2316163"/>
            <a:ext cx="3810000" cy="3810000"/>
          </a:xfrm>
          <a:prstGeom prst="rect">
            <a:avLst/>
          </a:prstGeom>
        </p:spPr>
      </p:pic>
    </p:spTree>
    <p:extLst>
      <p:ext uri="{BB962C8B-B14F-4D97-AF65-F5344CB8AC3E}">
        <p14:creationId xmlns:p14="http://schemas.microsoft.com/office/powerpoint/2010/main" val="35168347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1" y="1069943"/>
            <a:ext cx="7542932" cy="827439"/>
          </a:xfrm>
        </p:spPr>
        <p:txBody>
          <a:bodyPr>
            <a:noAutofit/>
          </a:bodyPr>
          <a:lstStyle/>
          <a:p>
            <a:r>
              <a:rPr lang="en-US" dirty="0">
                <a:latin typeface="Comic Sans MS" panose="030F0702030302020204" pitchFamily="66" charset="0"/>
              </a:rPr>
              <a:t>Extraneous Solution</a:t>
            </a:r>
          </a:p>
        </p:txBody>
      </p:sp>
      <p:sp>
        <p:nvSpPr>
          <p:cNvPr id="3" name="Subtitle 2"/>
          <p:cNvSpPr>
            <a:spLocks noGrp="1"/>
          </p:cNvSpPr>
          <p:nvPr>
            <p:ph type="subTitle" idx="1"/>
          </p:nvPr>
        </p:nvSpPr>
        <p:spPr>
          <a:xfrm>
            <a:off x="1201229" y="4215355"/>
            <a:ext cx="6858000" cy="1367984"/>
          </a:xfrm>
        </p:spPr>
        <p:txBody>
          <a:bodyPr>
            <a:normAutofit/>
          </a:bodyPr>
          <a:lstStyle/>
          <a:p>
            <a:r>
              <a:rPr lang="en-US" sz="2700" dirty="0">
                <a:latin typeface="Comic Sans MS" panose="030F0702030302020204" pitchFamily="66" charset="0"/>
              </a:rPr>
              <a:t>A solution obtained from solving an equation that does not satisfy the original equation.</a:t>
            </a:r>
          </a:p>
        </p:txBody>
      </p:sp>
      <p:sp>
        <p:nvSpPr>
          <p:cNvPr id="5" name="Rectangle 4"/>
          <p:cNvSpPr/>
          <p:nvPr/>
        </p:nvSpPr>
        <p:spPr>
          <a:xfrm>
            <a:off x="1429829" y="4046870"/>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15362" name="Picture 2" descr="https://skdragonmathalg2.files.wordpress.com/2013/01/check-solutions_ex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0959" y="1935189"/>
            <a:ext cx="2906932" cy="201619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075244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Factoring</a:t>
            </a:r>
          </a:p>
        </p:txBody>
      </p:sp>
      <p:sp>
        <p:nvSpPr>
          <p:cNvPr id="3" name="Content Placeholder 2"/>
          <p:cNvSpPr>
            <a:spLocks noGrp="1"/>
          </p:cNvSpPr>
          <p:nvPr>
            <p:ph idx="1"/>
          </p:nvPr>
        </p:nvSpPr>
        <p:spPr>
          <a:xfrm>
            <a:off x="457200" y="4183383"/>
            <a:ext cx="8229600" cy="1942783"/>
          </a:xfrm>
        </p:spPr>
        <p:txBody>
          <a:bodyPr>
            <a:normAutofit/>
          </a:bodyPr>
          <a:lstStyle/>
          <a:p>
            <a:r>
              <a:rPr lang="en-US" dirty="0"/>
              <a:t>Finding what to multiply to get an expression. </a:t>
            </a:r>
            <a:br>
              <a:rPr lang="en-US" dirty="0"/>
            </a:br>
            <a:r>
              <a:rPr lang="en-US" dirty="0"/>
              <a:t/>
            </a:r>
            <a:br>
              <a:rPr lang="en-US" dirty="0"/>
            </a:br>
            <a:r>
              <a:rPr lang="en-US" dirty="0"/>
              <a:t>Example: 2y+6 = 2(y+3), </a:t>
            </a:r>
            <a:br>
              <a:rPr lang="en-US" dirty="0"/>
            </a:br>
            <a:r>
              <a:rPr lang="en-US" dirty="0"/>
              <a:t>so the factors of 2y+6 are: 2 and (y+3)</a:t>
            </a:r>
          </a:p>
        </p:txBody>
      </p:sp>
      <p:pic>
        <p:nvPicPr>
          <p:cNvPr id="9218" name="Picture 2" descr="Factor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922" y="1417638"/>
            <a:ext cx="5119999" cy="2560003"/>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304800" y="4183382"/>
            <a:ext cx="8534400" cy="23698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9969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dirty="0"/>
              <a:t>Function notation</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95551" y="3296446"/>
            <a:ext cx="4152900" cy="1133475"/>
          </a:xfrm>
        </p:spPr>
      </p:pic>
      <mc:AlternateContent xmlns:mc="http://schemas.openxmlformats.org/markup-compatibility/2006" xmlns:a14="http://schemas.microsoft.com/office/drawing/2010/main">
        <mc:Choice Requires="a14">
          <p:sp>
            <p:nvSpPr>
              <p:cNvPr id="6" name="TextBox 5"/>
              <p:cNvSpPr txBox="1"/>
              <p:nvPr/>
            </p:nvSpPr>
            <p:spPr>
              <a:xfrm>
                <a:off x="2272393" y="1895376"/>
                <a:ext cx="4376059" cy="92333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5400" i="1">
                          <a:latin typeface="Cambria Math" charset="0"/>
                        </a:rPr>
                        <m:t>𝑓</m:t>
                      </m:r>
                      <m:d>
                        <m:dPr>
                          <m:ctrlPr>
                            <a:rPr lang="en-US" sz="5400" i="1">
                              <a:latin typeface="Cambria Math" panose="02040503050406030204" pitchFamily="18" charset="0"/>
                            </a:rPr>
                          </m:ctrlPr>
                        </m:dPr>
                        <m:e>
                          <m:r>
                            <a:rPr lang="en-US" sz="5400" i="1">
                              <a:latin typeface="Cambria Math" charset="0"/>
                            </a:rPr>
                            <m:t>𝑥</m:t>
                          </m:r>
                        </m:e>
                      </m:d>
                      <m:r>
                        <a:rPr lang="en-US" sz="5400" i="1">
                          <a:latin typeface="Cambria Math" charset="0"/>
                        </a:rPr>
                        <m:t>=</m:t>
                      </m:r>
                      <m:r>
                        <a:rPr lang="en-US" sz="5400" i="1">
                          <a:latin typeface="Cambria Math" charset="0"/>
                        </a:rPr>
                        <m:t>𝑦</m:t>
                      </m:r>
                    </m:oMath>
                  </m:oMathPara>
                </a14:m>
                <a:endParaRPr lang="en-US" sz="5400" dirty="0"/>
              </a:p>
            </p:txBody>
          </p:sp>
        </mc:Choice>
        <mc:Fallback xmlns="">
          <p:sp>
            <p:nvSpPr>
              <p:cNvPr id="6" name="TextBox 5"/>
              <p:cNvSpPr txBox="1">
                <a:spLocks noRot="1" noChangeAspect="1" noMove="1" noResize="1" noEditPoints="1" noAdjustHandles="1" noChangeArrowheads="1" noChangeShapeType="1" noTextEdit="1"/>
              </p:cNvSpPr>
              <p:nvPr/>
            </p:nvSpPr>
            <p:spPr>
              <a:xfrm>
                <a:off x="2272393" y="1895376"/>
                <a:ext cx="4376059" cy="923330"/>
              </a:xfrm>
              <a:prstGeom prst="rect">
                <a:avLst/>
              </a:prstGeom>
              <a:blipFill>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4869404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7200" dirty="0"/>
              <a:t>Geometric sequence</a:t>
            </a:r>
            <a:endParaRPr lang="en-US" dirty="0"/>
          </a:p>
        </p:txBody>
      </p:sp>
      <p:sp>
        <p:nvSpPr>
          <p:cNvPr id="3" name="Content Placeholder 2"/>
          <p:cNvSpPr>
            <a:spLocks noGrp="1"/>
          </p:cNvSpPr>
          <p:nvPr>
            <p:ph idx="1"/>
          </p:nvPr>
        </p:nvSpPr>
        <p:spPr>
          <a:xfrm>
            <a:off x="293915" y="1385721"/>
            <a:ext cx="8229600" cy="4525963"/>
          </a:xfrm>
        </p:spPr>
        <p:txBody>
          <a:bodyPr/>
          <a:lstStyle/>
          <a:p>
            <a:pPr marL="0" indent="0">
              <a:buNone/>
            </a:pPr>
            <a:r>
              <a:rPr lang="en-US" dirty="0">
                <a:solidFill>
                  <a:srgbClr val="000000"/>
                </a:solidFill>
                <a:latin typeface="Times" charset="0"/>
              </a:rPr>
              <a:t>a pattern of </a:t>
            </a:r>
            <a:r>
              <a:rPr lang="en-US" b="1" dirty="0">
                <a:solidFill>
                  <a:srgbClr val="000000"/>
                </a:solidFill>
                <a:latin typeface="Times" charset="0"/>
              </a:rPr>
              <a:t>multiplying a fixed amount </a:t>
            </a:r>
            <a:r>
              <a:rPr lang="en-US" dirty="0">
                <a:solidFill>
                  <a:srgbClr val="000000"/>
                </a:solidFill>
                <a:latin typeface="Times" charset="0"/>
              </a:rPr>
              <a:t>from one term to the next</a:t>
            </a:r>
            <a:endParaRPr lang="en-US" b="1" dirty="0">
              <a:solidFill>
                <a:srgbClr val="000000"/>
              </a:solidFill>
            </a:endParaRPr>
          </a:p>
          <a:p>
            <a:pPr marL="0" indent="0">
              <a:buNone/>
            </a:pPr>
            <a:r>
              <a:rPr lang="en-US" dirty="0">
                <a:solidFill>
                  <a:srgbClr val="000000"/>
                </a:solidFill>
              </a:rPr>
              <a:t>a</a:t>
            </a:r>
            <a:r>
              <a:rPr lang="en-US" baseline="-25000" dirty="0">
                <a:solidFill>
                  <a:srgbClr val="000000"/>
                </a:solidFill>
              </a:rPr>
              <a:t>1</a:t>
            </a:r>
            <a:r>
              <a:rPr lang="en-US" dirty="0">
                <a:solidFill>
                  <a:srgbClr val="000000"/>
                </a:solidFill>
              </a:rPr>
              <a:t> = first term			a</a:t>
            </a:r>
            <a:r>
              <a:rPr lang="en-US" baseline="-25000" dirty="0">
                <a:solidFill>
                  <a:srgbClr val="000000"/>
                </a:solidFill>
              </a:rPr>
              <a:t>n</a:t>
            </a:r>
            <a:r>
              <a:rPr lang="en-US" dirty="0">
                <a:solidFill>
                  <a:srgbClr val="000000"/>
                </a:solidFill>
              </a:rPr>
              <a:t> = n</a:t>
            </a:r>
            <a:r>
              <a:rPr lang="en-US" baseline="30000" dirty="0">
                <a:solidFill>
                  <a:srgbClr val="000000"/>
                </a:solidFill>
              </a:rPr>
              <a:t>th</a:t>
            </a:r>
            <a:r>
              <a:rPr lang="en-US" dirty="0">
                <a:solidFill>
                  <a:srgbClr val="000000"/>
                </a:solidFill>
              </a:rPr>
              <a:t> term	</a:t>
            </a:r>
          </a:p>
          <a:p>
            <a:pPr marL="0" indent="0">
              <a:buNone/>
            </a:pPr>
            <a:r>
              <a:rPr lang="en-US" dirty="0">
                <a:solidFill>
                  <a:srgbClr val="000000"/>
                </a:solidFill>
              </a:rPr>
              <a:t>r=common ratio			n=number of terms</a:t>
            </a:r>
            <a:endParaRPr lang="mr-IN" baseline="-25000" dirty="0">
              <a:solidFill>
                <a:srgbClr val="000000"/>
              </a:solidFill>
            </a:endParaRPr>
          </a:p>
        </p:txBody>
      </p:sp>
      <p:sp>
        <p:nvSpPr>
          <p:cNvPr id="6" name="Rectangle 1"/>
          <p:cNvSpPr>
            <a:spLocks noChangeArrowheads="1"/>
          </p:cNvSpPr>
          <p:nvPr/>
        </p:nvSpPr>
        <p:spPr bwMode="auto">
          <a:xfrm>
            <a:off x="742953" y="3174101"/>
            <a:ext cx="184731"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en-US">
                <a:latin typeface="Arial" charset="0"/>
              </a:rPr>
              <a:t/>
            </a:r>
            <a:br>
              <a:rPr lang="en-US" altLang="en-US">
                <a:latin typeface="Arial" charset="0"/>
              </a:rPr>
            </a:br>
            <a:endParaRPr lang="en-US" altLang="en-US">
              <a:latin typeface="Arial"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6551" y="4540081"/>
            <a:ext cx="5930900" cy="1371600"/>
          </a:xfrm>
          <a:prstGeom prst="rect">
            <a:avLst/>
          </a:prstGeom>
        </p:spPr>
      </p:pic>
    </p:spTree>
    <p:extLst>
      <p:ext uri="{BB962C8B-B14F-4D97-AF65-F5344CB8AC3E}">
        <p14:creationId xmlns:p14="http://schemas.microsoft.com/office/powerpoint/2010/main" val="11537141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7200" dirty="0"/>
              <a:t>Geometric series</a:t>
            </a:r>
            <a:endParaRPr lang="en-US" dirty="0"/>
          </a:p>
        </p:txBody>
      </p:sp>
      <p:sp>
        <p:nvSpPr>
          <p:cNvPr id="3" name="Content Placeholder 2"/>
          <p:cNvSpPr>
            <a:spLocks noGrp="1"/>
          </p:cNvSpPr>
          <p:nvPr>
            <p:ph idx="1"/>
          </p:nvPr>
        </p:nvSpPr>
        <p:spPr>
          <a:xfrm>
            <a:off x="293915" y="1385721"/>
            <a:ext cx="8229600" cy="4525963"/>
          </a:xfrm>
        </p:spPr>
        <p:txBody>
          <a:bodyPr/>
          <a:lstStyle/>
          <a:p>
            <a:pPr marL="0" indent="0">
              <a:buNone/>
            </a:pPr>
            <a:r>
              <a:rPr lang="en-US" dirty="0">
                <a:solidFill>
                  <a:srgbClr val="000000"/>
                </a:solidFill>
                <a:latin typeface="Times" charset="0"/>
              </a:rPr>
              <a:t>Summation of a pattern of </a:t>
            </a:r>
            <a:r>
              <a:rPr lang="en-US" b="1" dirty="0">
                <a:solidFill>
                  <a:srgbClr val="000000"/>
                </a:solidFill>
                <a:latin typeface="Times" charset="0"/>
              </a:rPr>
              <a:t>multiplying a fixed amount </a:t>
            </a:r>
            <a:r>
              <a:rPr lang="en-US" dirty="0">
                <a:solidFill>
                  <a:srgbClr val="000000"/>
                </a:solidFill>
                <a:latin typeface="Times" charset="0"/>
              </a:rPr>
              <a:t>from one term to the next</a:t>
            </a:r>
            <a:endParaRPr lang="en-US" b="1" dirty="0">
              <a:solidFill>
                <a:srgbClr val="000000"/>
              </a:solidFill>
            </a:endParaRPr>
          </a:p>
          <a:p>
            <a:pPr marL="0" indent="0">
              <a:buNone/>
            </a:pPr>
            <a:r>
              <a:rPr lang="en-US" i="1" dirty="0">
                <a:solidFill>
                  <a:srgbClr val="000000"/>
                </a:solidFill>
              </a:rPr>
              <a:t>a</a:t>
            </a:r>
            <a:r>
              <a:rPr lang="en-US" i="1" baseline="-25000" dirty="0">
                <a:solidFill>
                  <a:srgbClr val="000000"/>
                </a:solidFill>
              </a:rPr>
              <a:t>1</a:t>
            </a:r>
            <a:r>
              <a:rPr lang="en-US" i="1" dirty="0">
                <a:solidFill>
                  <a:srgbClr val="000000"/>
                </a:solidFill>
              </a:rPr>
              <a:t> = first term			r=common ratio n=number of terms</a:t>
            </a:r>
            <a:endParaRPr lang="mr-IN" i="1" baseline="-25000" dirty="0">
              <a:solidFill>
                <a:srgbClr val="000000"/>
              </a:solidFill>
            </a:endParaRPr>
          </a:p>
        </p:txBody>
      </p:sp>
      <p:sp>
        <p:nvSpPr>
          <p:cNvPr id="6" name="Rectangle 1"/>
          <p:cNvSpPr>
            <a:spLocks noChangeArrowheads="1"/>
          </p:cNvSpPr>
          <p:nvPr/>
        </p:nvSpPr>
        <p:spPr bwMode="auto">
          <a:xfrm>
            <a:off x="742953" y="3174101"/>
            <a:ext cx="184731" cy="64633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en-US">
                <a:latin typeface="Arial" charset="0"/>
              </a:rPr>
              <a:t/>
            </a:r>
            <a:br>
              <a:rPr lang="en-US" altLang="en-US">
                <a:latin typeface="Arial" charset="0"/>
              </a:rPr>
            </a:br>
            <a:endParaRPr lang="en-US" altLang="en-US">
              <a:latin typeface="Arial"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5287" y="3985626"/>
            <a:ext cx="4091215" cy="1730115"/>
          </a:xfrm>
          <a:prstGeom prst="rect">
            <a:avLst/>
          </a:prstGeom>
        </p:spPr>
      </p:pic>
    </p:spTree>
    <p:extLst>
      <p:ext uri="{BB962C8B-B14F-4D97-AF65-F5344CB8AC3E}">
        <p14:creationId xmlns:p14="http://schemas.microsoft.com/office/powerpoint/2010/main" val="3970465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4"/>
            <a:ext cx="6858000" cy="827439"/>
          </a:xfrm>
        </p:spPr>
        <p:txBody>
          <a:bodyPr>
            <a:noAutofit/>
          </a:bodyPr>
          <a:lstStyle/>
          <a:p>
            <a:r>
              <a:rPr lang="en-US" dirty="0">
                <a:latin typeface="Comic Sans MS" panose="030F0702030302020204" pitchFamily="66" charset="0"/>
              </a:rPr>
              <a:t>Half-Planes</a:t>
            </a:r>
          </a:p>
        </p:txBody>
      </p:sp>
      <p:sp>
        <p:nvSpPr>
          <p:cNvPr id="3" name="Subtitle 2"/>
          <p:cNvSpPr>
            <a:spLocks noGrp="1"/>
          </p:cNvSpPr>
          <p:nvPr>
            <p:ph type="subTitle" idx="1"/>
          </p:nvPr>
        </p:nvSpPr>
        <p:spPr>
          <a:xfrm>
            <a:off x="1435546" y="4221071"/>
            <a:ext cx="6233987" cy="1367984"/>
          </a:xfrm>
        </p:spPr>
        <p:txBody>
          <a:bodyPr>
            <a:normAutofit/>
          </a:bodyPr>
          <a:lstStyle/>
          <a:p>
            <a:r>
              <a:rPr lang="en-US" sz="2700" dirty="0">
                <a:latin typeface="Comic Sans MS" panose="030F0702030302020204" pitchFamily="66" charset="0"/>
              </a:rPr>
              <a:t>The two regions into which the boundary line of a linear inequality divides the coordinate plane.</a:t>
            </a:r>
          </a:p>
        </p:txBody>
      </p:sp>
      <p:sp>
        <p:nvSpPr>
          <p:cNvPr id="5" name="Rectangle 4"/>
          <p:cNvSpPr/>
          <p:nvPr/>
        </p:nvSpPr>
        <p:spPr>
          <a:xfrm>
            <a:off x="1429829" y="4046870"/>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16388" name="Picture 4" descr="https://dr282zn36sxxg.cloudfront.net/datastreams/f-d%3Ab7b02216f0f2fd8c92b899da8666b0e625cbc58e3d142062a9727194%2BIMAGE%2BIMAG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95588" y="1950413"/>
            <a:ext cx="2144579" cy="1872833"/>
          </a:xfrm>
          <a:prstGeom prst="rect">
            <a:avLst/>
          </a:prstGeom>
          <a:noFill/>
          <a:extLst>
            <a:ext uri="{909E8E84-426E-40dd-AFC4-6F175D3DCCD1}">
              <a14:hiddenFill xmlns:a14="http://schemas.microsoft.com/office/drawing/2010/main" xmlns="">
                <a:solidFill>
                  <a:srgbClr val="FFFFFF"/>
                </a:solidFill>
              </a14:hiddenFill>
            </a:ext>
          </a:extLst>
        </p:spPr>
      </p:pic>
      <p:pic>
        <p:nvPicPr>
          <p:cNvPr id="16390" name="Picture 6" descr="http://classconnection.s3.amazonaws.com/238/flashcards/1264238/png/half-planes133055334837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772" y="1824678"/>
            <a:ext cx="2747395" cy="178395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4224279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5400" dirty="0" smtClean="0"/>
              <a:t> horizontal asymptote</a:t>
            </a:r>
            <a:endParaRPr lang="en-US" sz="54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56211" y="4687303"/>
                <a:ext cx="7523018" cy="1214733"/>
              </a:xfrm>
              <a:ln>
                <a:solidFill>
                  <a:schemeClr val="tx1"/>
                </a:solidFill>
              </a:ln>
            </p:spPr>
            <p:txBody>
              <a:bodyPr>
                <a:normAutofit/>
              </a:bodyPr>
              <a:lstStyle/>
              <a:p>
                <a:pPr marL="0" indent="0">
                  <a:buNone/>
                </a:pPr>
                <a:r>
                  <a:rPr lang="en-US" sz="2200" dirty="0" smtClean="0"/>
                  <a:t>For curves given by the graph of a function </a:t>
                </a:r>
                <a14:m>
                  <m:oMath xmlns:m="http://schemas.openxmlformats.org/officeDocument/2006/math">
                    <m:r>
                      <a:rPr lang="en-US" sz="2200" b="0" i="1" smtClean="0">
                        <a:latin typeface="Cambria Math" panose="02040503050406030204" pitchFamily="18" charset="0"/>
                      </a:rPr>
                      <m:t>𝑦</m:t>
                    </m:r>
                    <m:r>
                      <a:rPr lang="en-US" sz="2200" b="0" i="1" smtClean="0">
                        <a:latin typeface="Cambria Math" panose="02040503050406030204" pitchFamily="18" charset="0"/>
                      </a:rPr>
                      <m:t>=</m:t>
                    </m:r>
                    <m:r>
                      <a:rPr lang="en-US" sz="2200" b="0" i="1" smtClean="0">
                        <a:latin typeface="Cambria Math" panose="02040503050406030204" pitchFamily="18" charset="0"/>
                      </a:rPr>
                      <m:t>𝑓</m:t>
                    </m:r>
                    <m:r>
                      <a:rPr lang="en-US" sz="2200" b="0" i="1" smtClean="0">
                        <a:latin typeface="Cambria Math" panose="02040503050406030204" pitchFamily="18" charset="0"/>
                      </a:rPr>
                      <m:t>(</m:t>
                    </m:r>
                    <m:r>
                      <a:rPr lang="en-US" sz="2200" b="0" i="1" smtClean="0">
                        <a:latin typeface="Cambria Math" panose="02040503050406030204" pitchFamily="18" charset="0"/>
                      </a:rPr>
                      <m:t>𝑥</m:t>
                    </m:r>
                    <m:r>
                      <a:rPr lang="en-US" sz="2200" b="0" i="1" smtClean="0">
                        <a:latin typeface="Cambria Math" panose="02040503050406030204" pitchFamily="18" charset="0"/>
                      </a:rPr>
                      <m:t>)</m:t>
                    </m:r>
                  </m:oMath>
                </a14:m>
                <a:r>
                  <a:rPr lang="en-US" sz="2200" dirty="0" smtClean="0"/>
                  <a:t>, </a:t>
                </a:r>
                <a:r>
                  <a:rPr lang="en-US" sz="2200" b="1" dirty="0"/>
                  <a:t>horizontal asymptotes</a:t>
                </a:r>
                <a:r>
                  <a:rPr lang="en-US" sz="2200" dirty="0"/>
                  <a:t> are </a:t>
                </a:r>
                <a:r>
                  <a:rPr lang="en-US" sz="2200" b="1" dirty="0"/>
                  <a:t>horizontal</a:t>
                </a:r>
                <a:r>
                  <a:rPr lang="en-US" sz="2200" dirty="0"/>
                  <a:t> lines that the graph of the function approaches as x approaches </a:t>
                </a:r>
                <a14:m>
                  <m:oMath xmlns:m="http://schemas.openxmlformats.org/officeDocument/2006/math">
                    <m:r>
                      <a:rPr lang="en-US" sz="2200" b="0" i="1" smtClean="0">
                        <a:latin typeface="Cambria Math" panose="02040503050406030204" pitchFamily="18" charset="0"/>
                        <a:ea typeface="Cambria Math" panose="02040503050406030204" pitchFamily="18" charset="0"/>
                      </a:rPr>
                      <m:t>±∞</m:t>
                    </m:r>
                  </m:oMath>
                </a14:m>
                <a:r>
                  <a:rPr lang="en-US" sz="2200" dirty="0" smtClean="0"/>
                  <a:t>.</a:t>
                </a:r>
                <a:r>
                  <a:rPr lang="en-US" sz="2600" dirty="0"/>
                  <a:t> </a:t>
                </a:r>
              </a:p>
              <a:p>
                <a:pPr marL="0" indent="0" algn="ctr">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56211" y="4687303"/>
                <a:ext cx="7523018" cy="1214733"/>
              </a:xfrm>
              <a:blipFill>
                <a:blip r:embed="rId3"/>
                <a:stretch>
                  <a:fillRect l="-970" t="-5473" r="-808"/>
                </a:stretch>
              </a:blipFill>
              <a:ln>
                <a:solidFill>
                  <a:schemeClr val="tx1"/>
                </a:solidFill>
              </a:ln>
            </p:spPr>
            <p:txBody>
              <a:bodyPr/>
              <a:lstStyle/>
              <a:p>
                <a:r>
                  <a:rPr lang="en-US">
                    <a:noFill/>
                  </a:rPr>
                  <a:t> </a:t>
                </a:r>
              </a:p>
            </p:txBody>
          </p:sp>
        </mc:Fallback>
      </mc:AlternateContent>
      <p:pic>
        <p:nvPicPr>
          <p:cNvPr id="1026" name="Picture 2" descr="Image result for horizontal asympto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0778" y="1593115"/>
            <a:ext cx="3262746" cy="2297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Image result for horizontal asymptot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92306" y="1690688"/>
            <a:ext cx="2868183" cy="2033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28260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000" dirty="0"/>
              <a:t>hyperbola</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01040" y="1546701"/>
            <a:ext cx="1656080" cy="4140200"/>
          </a:xfr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50947" y="1640840"/>
            <a:ext cx="5415815" cy="4287520"/>
          </a:xfrm>
          <a:prstGeom prst="rect">
            <a:avLst/>
          </a:prstGeom>
        </p:spPr>
      </p:pic>
    </p:spTree>
    <p:extLst>
      <p:ext uri="{BB962C8B-B14F-4D97-AF65-F5344CB8AC3E}">
        <p14:creationId xmlns:p14="http://schemas.microsoft.com/office/powerpoint/2010/main" val="7782342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000" dirty="0"/>
              <a:t>Inscribed figure</a:t>
            </a:r>
            <a:endParaRPr lang="en-US" dirty="0"/>
          </a:p>
        </p:txBody>
      </p:sp>
      <p:sp>
        <p:nvSpPr>
          <p:cNvPr id="3" name="Content Placeholder 2"/>
          <p:cNvSpPr>
            <a:spLocks noGrp="1"/>
          </p:cNvSpPr>
          <p:nvPr>
            <p:ph idx="1"/>
          </p:nvPr>
        </p:nvSpPr>
        <p:spPr/>
        <p:txBody>
          <a:bodyPr/>
          <a:lstStyle/>
          <a:p>
            <a:pPr marL="0" indent="0">
              <a:buNone/>
            </a:pPr>
            <a:r>
              <a:rPr lang="en-US" dirty="0"/>
              <a:t>To draw a circle on the inside of a figure, touching as many points as possible.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862" y="3087417"/>
            <a:ext cx="7238281" cy="2761593"/>
          </a:xfrm>
          <a:prstGeom prst="rect">
            <a:avLst/>
          </a:prstGeom>
        </p:spPr>
      </p:pic>
    </p:spTree>
    <p:extLst>
      <p:ext uri="{BB962C8B-B14F-4D97-AF65-F5344CB8AC3E}">
        <p14:creationId xmlns:p14="http://schemas.microsoft.com/office/powerpoint/2010/main" val="13360836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3"/>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sp>
        <p:nvSpPr>
          <p:cNvPr id="9" name="TextBox 8"/>
          <p:cNvSpPr txBox="1"/>
          <p:nvPr/>
        </p:nvSpPr>
        <p:spPr>
          <a:xfrm>
            <a:off x="1110346" y="1085852"/>
            <a:ext cx="6662057" cy="923330"/>
          </a:xfrm>
          <a:prstGeom prst="rect">
            <a:avLst/>
          </a:prstGeom>
          <a:noFill/>
        </p:spPr>
        <p:txBody>
          <a:bodyPr wrap="square" rtlCol="0">
            <a:spAutoFit/>
          </a:bodyPr>
          <a:lstStyle/>
          <a:p>
            <a:pPr algn="ctr" defTabSz="685783"/>
            <a:r>
              <a:rPr lang="en-US" sz="5400" dirty="0">
                <a:solidFill>
                  <a:prstClr val="black"/>
                </a:solidFill>
                <a:latin typeface="Comic Sans MS" pitchFamily="66" charset="0"/>
              </a:rPr>
              <a:t>independent events</a:t>
            </a:r>
          </a:p>
        </p:txBody>
      </p:sp>
      <p:sp>
        <p:nvSpPr>
          <p:cNvPr id="10" name="TextBox 9"/>
          <p:cNvSpPr txBox="1"/>
          <p:nvPr/>
        </p:nvSpPr>
        <p:spPr>
          <a:xfrm>
            <a:off x="1428751" y="4740818"/>
            <a:ext cx="6286500" cy="1200329"/>
          </a:xfrm>
          <a:prstGeom prst="rect">
            <a:avLst/>
          </a:prstGeom>
          <a:noFill/>
        </p:spPr>
        <p:txBody>
          <a:bodyPr wrap="square" rtlCol="0">
            <a:spAutoFit/>
          </a:bodyPr>
          <a:lstStyle/>
          <a:p>
            <a:pPr algn="ctr" defTabSz="685783"/>
            <a:r>
              <a:rPr lang="en-US" sz="2400" dirty="0">
                <a:solidFill>
                  <a:prstClr val="black"/>
                </a:solidFill>
                <a:latin typeface="Comic Sans MS" pitchFamily="66" charset="0"/>
              </a:rPr>
              <a:t>the probability of one event occurring in no way affects the probability of another event occurring</a:t>
            </a:r>
          </a:p>
        </p:txBody>
      </p:sp>
      <p:pic>
        <p:nvPicPr>
          <p:cNvPr id="2" name="Picture 1"/>
          <p:cNvPicPr>
            <a:picLocks noChangeAspect="1"/>
          </p:cNvPicPr>
          <p:nvPr/>
        </p:nvPicPr>
        <p:blipFill>
          <a:blip r:embed="rId3"/>
          <a:stretch>
            <a:fillRect/>
          </a:stretch>
        </p:blipFill>
        <p:spPr>
          <a:xfrm>
            <a:off x="2348235" y="3120391"/>
            <a:ext cx="3828252" cy="325040"/>
          </a:xfrm>
          <a:prstGeom prst="rect">
            <a:avLst/>
          </a:prstGeom>
        </p:spPr>
      </p:pic>
    </p:spTree>
    <p:extLst>
      <p:ext uri="{BB962C8B-B14F-4D97-AF65-F5344CB8AC3E}">
        <p14:creationId xmlns:p14="http://schemas.microsoft.com/office/powerpoint/2010/main" val="2604543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7200" dirty="0"/>
              <a:t>Interval </a:t>
            </a:r>
            <a:r>
              <a:rPr lang="en-US" dirty="0"/>
              <a:t>(function)</a:t>
            </a:r>
          </a:p>
        </p:txBody>
      </p:sp>
      <p:sp>
        <p:nvSpPr>
          <p:cNvPr id="3" name="Content Placeholder 2"/>
          <p:cNvSpPr>
            <a:spLocks noGrp="1"/>
          </p:cNvSpPr>
          <p:nvPr>
            <p:ph idx="1"/>
          </p:nvPr>
        </p:nvSpPr>
        <p:spPr/>
        <p:txBody>
          <a:bodyPr/>
          <a:lstStyle/>
          <a:p>
            <a:pPr marL="0" indent="0">
              <a:buNone/>
            </a:pPr>
            <a:r>
              <a:rPr lang="en-US" dirty="0"/>
              <a:t>All the domain/range between two given points on graph.</a:t>
            </a:r>
          </a:p>
          <a:p>
            <a:pPr marL="0" indent="0">
              <a:buNone/>
            </a:pPr>
            <a:endParaRPr lang="en-US" dirty="0"/>
          </a:p>
          <a:p>
            <a:pPr marL="0" indent="0">
              <a:buNone/>
            </a:pPr>
            <a:r>
              <a:rPr lang="en-US" dirty="0"/>
              <a:t/>
            </a:r>
            <a:br>
              <a:rPr lang="en-US" dirty="0"/>
            </a:br>
            <a:endParaRPr lang="en-US" dirty="0"/>
          </a:p>
          <a:p>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1333" y="2798198"/>
            <a:ext cx="3560669" cy="2129971"/>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19273" y="2799251"/>
            <a:ext cx="2890931" cy="2128919"/>
          </a:xfrm>
          <a:prstGeom prst="rect">
            <a:avLst/>
          </a:prstGeom>
        </p:spPr>
      </p:pic>
    </p:spTree>
    <p:extLst>
      <p:ext uri="{BB962C8B-B14F-4D97-AF65-F5344CB8AC3E}">
        <p14:creationId xmlns:p14="http://schemas.microsoft.com/office/powerpoint/2010/main" val="2383843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Inverse </a:t>
            </a:r>
            <a:r>
              <a:rPr lang="en-US" dirty="0"/>
              <a:t>(geometry)</a:t>
            </a:r>
          </a:p>
        </p:txBody>
      </p:sp>
      <p:sp>
        <p:nvSpPr>
          <p:cNvPr id="3" name="Content Placeholder 2"/>
          <p:cNvSpPr>
            <a:spLocks noGrp="1"/>
          </p:cNvSpPr>
          <p:nvPr>
            <p:ph idx="1"/>
          </p:nvPr>
        </p:nvSpPr>
        <p:spPr/>
        <p:txBody>
          <a:bodyPr/>
          <a:lstStyle/>
          <a:p>
            <a:pPr marL="0" indent="0">
              <a:buNone/>
            </a:pPr>
            <a:r>
              <a:rPr lang="en-US" dirty="0"/>
              <a:t>Negating both the hypothesis and conclusion of a conditional statement. </a:t>
            </a:r>
          </a:p>
          <a:p>
            <a:pPr marL="0" indent="0">
              <a:buNone/>
            </a:pPr>
            <a:endParaRPr lang="en-US" dirty="0"/>
          </a:p>
          <a:p>
            <a:pPr marL="0" indent="0">
              <a:buNone/>
            </a:pPr>
            <a:r>
              <a:rPr lang="en-US" dirty="0"/>
              <a:t>For example, the inverse of "If it is raining then the grass is wet" is "If it is </a:t>
            </a:r>
            <a:r>
              <a:rPr lang="en-US" b="1" u="sng" dirty="0"/>
              <a:t>not</a:t>
            </a:r>
            <a:r>
              <a:rPr lang="en-US" dirty="0"/>
              <a:t> raining then the grass is </a:t>
            </a:r>
            <a:r>
              <a:rPr lang="en-US" b="1" u="sng" dirty="0"/>
              <a:t>not</a:t>
            </a:r>
            <a:r>
              <a:rPr lang="en-US" dirty="0"/>
              <a:t> wet".</a:t>
            </a:r>
          </a:p>
        </p:txBody>
      </p:sp>
      <p:sp>
        <p:nvSpPr>
          <p:cNvPr id="4" name="Rectangle 3"/>
          <p:cNvSpPr/>
          <p:nvPr/>
        </p:nvSpPr>
        <p:spPr>
          <a:xfrm>
            <a:off x="3429700" y="3244334"/>
            <a:ext cx="2284600" cy="369332"/>
          </a:xfrm>
          <a:prstGeom prst="rect">
            <a:avLst/>
          </a:prstGeom>
        </p:spPr>
        <p:txBody>
          <a:bodyPr wrap="none">
            <a:spAutoFit/>
          </a:bodyPr>
          <a:lstStyle/>
          <a:p>
            <a:r>
              <a:rPr lang="en-US" dirty="0"/>
              <a:t>'bedmond3@jccc.edu'</a:t>
            </a:r>
          </a:p>
        </p:txBody>
      </p:sp>
    </p:spTree>
    <p:extLst>
      <p:ext uri="{BB962C8B-B14F-4D97-AF65-F5344CB8AC3E}">
        <p14:creationId xmlns:p14="http://schemas.microsoft.com/office/powerpoint/2010/main" val="32402862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323439"/>
          </a:xfrm>
          <a:prstGeom prst="rect">
            <a:avLst/>
          </a:prstGeom>
          <a:noFill/>
        </p:spPr>
        <p:txBody>
          <a:bodyPr wrap="square" rtlCol="0">
            <a:spAutoFit/>
          </a:bodyPr>
          <a:lstStyle/>
          <a:p>
            <a:pPr algn="ctr"/>
            <a:r>
              <a:rPr lang="en-US" sz="8000" dirty="0">
                <a:latin typeface="Comic Sans MS" pitchFamily="66" charset="0"/>
              </a:rPr>
              <a:t>isosceles triangle</a:t>
            </a:r>
          </a:p>
        </p:txBody>
      </p:sp>
      <p:sp>
        <p:nvSpPr>
          <p:cNvPr id="10" name="TextBox 9"/>
          <p:cNvSpPr txBox="1"/>
          <p:nvPr/>
        </p:nvSpPr>
        <p:spPr>
          <a:xfrm>
            <a:off x="381000" y="5026435"/>
            <a:ext cx="8382000" cy="1384995"/>
          </a:xfrm>
          <a:prstGeom prst="rect">
            <a:avLst/>
          </a:prstGeom>
          <a:noFill/>
        </p:spPr>
        <p:txBody>
          <a:bodyPr wrap="square" rtlCol="0">
            <a:spAutoFit/>
          </a:bodyPr>
          <a:lstStyle/>
          <a:p>
            <a:pPr algn="ctr"/>
            <a:r>
              <a:rPr lang="en-US" sz="2800" dirty="0"/>
              <a:t>A triangle with exactly two sides of equal length (exclusive); a triangle with at least two sides of equal length (inclusive)</a:t>
            </a:r>
            <a:endParaRPr lang="en-US" sz="5400" dirty="0">
              <a:latin typeface="Comic Sans MS" pitchFamily="66" charset="0"/>
            </a:endParaRPr>
          </a:p>
        </p:txBody>
      </p:sp>
      <p:pic>
        <p:nvPicPr>
          <p:cNvPr id="2" name="Picture 1"/>
          <p:cNvPicPr>
            <a:picLocks noChangeAspect="1"/>
          </p:cNvPicPr>
          <p:nvPr/>
        </p:nvPicPr>
        <p:blipFill>
          <a:blip r:embed="rId3"/>
          <a:stretch>
            <a:fillRect/>
          </a:stretch>
        </p:blipFill>
        <p:spPr>
          <a:xfrm>
            <a:off x="1828738" y="1704439"/>
            <a:ext cx="5902099" cy="3028819"/>
          </a:xfrm>
          <a:prstGeom prst="rect">
            <a:avLst/>
          </a:prstGeom>
        </p:spPr>
      </p:pic>
    </p:spTree>
    <p:extLst>
      <p:ext uri="{BB962C8B-B14F-4D97-AF65-F5344CB8AC3E}">
        <p14:creationId xmlns:p14="http://schemas.microsoft.com/office/powerpoint/2010/main" val="20632802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5400" dirty="0"/>
              <a:t>(local) Maxima or Minima</a:t>
            </a:r>
          </a:p>
        </p:txBody>
      </p:sp>
      <p:sp>
        <p:nvSpPr>
          <p:cNvPr id="3" name="Content Placeholder 2"/>
          <p:cNvSpPr>
            <a:spLocks noGrp="1"/>
          </p:cNvSpPr>
          <p:nvPr>
            <p:ph idx="1"/>
          </p:nvPr>
        </p:nvSpPr>
        <p:spPr>
          <a:xfrm>
            <a:off x="457200" y="1012374"/>
            <a:ext cx="8229600" cy="4525963"/>
          </a:xfrm>
        </p:spPr>
        <p:txBody>
          <a:bodyPr>
            <a:normAutofit/>
          </a:bodyPr>
          <a:lstStyle/>
          <a:p>
            <a:pPr marL="0" indent="0">
              <a:buNone/>
            </a:pPr>
            <a:r>
              <a:rPr lang="en-US" sz="3500" b="1" dirty="0"/>
              <a:t>Maxima</a:t>
            </a:r>
            <a:r>
              <a:rPr lang="en-US" dirty="0"/>
              <a:t>: The height of the function at "a" is greater than (or equal to) the height anywhere else in that interval.</a:t>
            </a:r>
          </a:p>
          <a:p>
            <a:pPr marL="0" indent="0">
              <a:buNone/>
            </a:pPr>
            <a:r>
              <a:rPr lang="en-US" sz="3500" b="1" dirty="0"/>
              <a:t>Minima</a:t>
            </a:r>
            <a:r>
              <a:rPr lang="en-US" dirty="0"/>
              <a:t>: The height of the function at "a" is less than (or equal to) the height anywhere else in that interval.</a:t>
            </a:r>
          </a:p>
          <a:p>
            <a:pPr marL="0" indent="0">
              <a:buNone/>
            </a:pPr>
            <a:r>
              <a:rPr lang="en-US" dirty="0"/>
              <a:t/>
            </a:r>
            <a:br>
              <a:rPr lang="en-US" dirty="0"/>
            </a:b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0157" y="4163105"/>
            <a:ext cx="3022600" cy="2387600"/>
          </a:xfrm>
          <a:prstGeom prst="rect">
            <a:avLst/>
          </a:prstGeom>
        </p:spPr>
      </p:pic>
    </p:spTree>
    <p:extLst>
      <p:ext uri="{BB962C8B-B14F-4D97-AF65-F5344CB8AC3E}">
        <p14:creationId xmlns:p14="http://schemas.microsoft.com/office/powerpoint/2010/main" val="2413542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Logarithm (function)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3" y="1417638"/>
                <a:ext cx="8519159" cy="5257483"/>
              </a:xfrm>
            </p:spPr>
            <p:txBody>
              <a:bodyPr>
                <a:normAutofit fontScale="92500" lnSpcReduction="10000"/>
              </a:bodyPr>
              <a:lstStyle/>
              <a:p>
                <a:pPr marL="0" indent="0" algn="ctr">
                  <a:buNone/>
                </a:pPr>
                <a14:m>
                  <m:oMathPara xmlns:m="http://schemas.openxmlformats.org/officeDocument/2006/math">
                    <m:oMathParaPr>
                      <m:jc m:val="centerGroup"/>
                    </m:oMathParaPr>
                    <m:oMath xmlns:m="http://schemas.openxmlformats.org/officeDocument/2006/math">
                      <m:r>
                        <a:rPr lang="mr-IN" b="1" i="1" dirty="0" smtClean="0">
                          <a:latin typeface="Cambria Math" charset="0"/>
                        </a:rPr>
                        <m:t>𝒇</m:t>
                      </m:r>
                      <m:r>
                        <a:rPr lang="mr-IN" b="1" i="1" dirty="0">
                          <a:latin typeface="Cambria Math" charset="0"/>
                        </a:rPr>
                        <m:t>(</m:t>
                      </m:r>
                      <m:r>
                        <a:rPr lang="mr-IN" b="1" i="1" dirty="0" err="1">
                          <a:latin typeface="Cambria Math" charset="0"/>
                        </a:rPr>
                        <m:t>𝒙</m:t>
                      </m:r>
                      <m:r>
                        <a:rPr lang="mr-IN" b="1" i="1" dirty="0">
                          <a:latin typeface="Cambria Math" charset="0"/>
                        </a:rPr>
                        <m:t>) = </m:t>
                      </m:r>
                      <m:r>
                        <a:rPr lang="mr-IN" b="1" i="1" dirty="0" err="1">
                          <a:latin typeface="Cambria Math" charset="0"/>
                        </a:rPr>
                        <m:t>𝒍𝒐𝒈</m:t>
                      </m:r>
                      <m:r>
                        <a:rPr lang="mr-IN" b="1" i="1" baseline="-25000" dirty="0" err="1">
                          <a:latin typeface="Cambria Math" charset="0"/>
                        </a:rPr>
                        <m:t>𝒂</m:t>
                      </m:r>
                      <m:r>
                        <a:rPr lang="mr-IN" b="1" i="1" dirty="0">
                          <a:latin typeface="Cambria Math" charset="0"/>
                        </a:rPr>
                        <m:t>(</m:t>
                      </m:r>
                      <m:r>
                        <a:rPr lang="mr-IN" b="1" i="1" dirty="0" err="1">
                          <a:latin typeface="Cambria Math" charset="0"/>
                        </a:rPr>
                        <m:t>𝒙</m:t>
                      </m:r>
                      <m:r>
                        <a:rPr lang="mr-IN" b="1" i="1" dirty="0">
                          <a:latin typeface="Cambria Math" charset="0"/>
                        </a:rPr>
                        <m:t>)</m:t>
                      </m:r>
                    </m:oMath>
                  </m:oMathPara>
                </a14:m>
                <a:endParaRPr lang="mr-IN" b="1" dirty="0"/>
              </a:p>
              <a:p>
                <a:pPr marL="0" indent="0">
                  <a:buNone/>
                </a:pPr>
                <a:r>
                  <a:rPr lang="en-US" sz="1900" dirty="0"/>
                  <a:t>a is any value greater than 0, except 1</a:t>
                </a:r>
                <a:r>
                  <a:rPr lang="en-US" sz="1600" dirty="0"/>
                  <a:t>		</a:t>
                </a:r>
                <a:r>
                  <a:rPr lang="en-US" sz="1900" dirty="0"/>
                  <a:t>When a=1, the graph is not defined	</a:t>
                </a:r>
                <a:r>
                  <a:rPr lang="en-US" sz="1600" dirty="0"/>
                  <a:t>	</a:t>
                </a:r>
              </a:p>
              <a:p>
                <a:pPr marL="0" indent="0">
                  <a:buNone/>
                </a:pPr>
                <a:endParaRPr lang="en-US" dirty="0"/>
              </a:p>
              <a:p>
                <a:pPr marL="0" indent="0">
                  <a:buNone/>
                </a:pPr>
                <a:endParaRPr lang="en-US" dirty="0"/>
              </a:p>
              <a:p>
                <a:pPr marL="0" indent="0">
                  <a:buNone/>
                </a:pPr>
                <a:r>
                  <a:rPr lang="en-US" dirty="0"/>
                  <a:t/>
                </a:r>
                <a:br>
                  <a:rPr lang="en-US" dirty="0"/>
                </a:br>
                <a:r>
                  <a:rPr lang="mr-IN" sz="1700" dirty="0"/>
                  <a:t/>
                </a:r>
                <a:br>
                  <a:rPr lang="mr-IN" sz="1700" dirty="0"/>
                </a:br>
                <a:endParaRPr lang="en-US" sz="1700" dirty="0"/>
              </a:p>
              <a:p>
                <a:pPr marL="0" indent="0">
                  <a:buNone/>
                </a:pPr>
                <a:endParaRPr lang="en-US" sz="1700" dirty="0"/>
              </a:p>
              <a:p>
                <a:pPr marL="0" indent="0">
                  <a:buNone/>
                </a:pPr>
                <a:r>
                  <a:rPr lang="en-US" sz="1900" b="1" dirty="0"/>
                  <a:t>For a between 0 and 1 </a:t>
                </a:r>
              </a:p>
              <a:p>
                <a:pPr marL="0" indent="0">
                  <a:buNone/>
                </a:pPr>
                <a:r>
                  <a:rPr lang="en-US" sz="1900" dirty="0"/>
                  <a:t>As x nears 0, it heads to -infinity</a:t>
                </a:r>
              </a:p>
              <a:p>
                <a:pPr marL="0" indent="0">
                  <a:buNone/>
                </a:pPr>
                <a:r>
                  <a:rPr lang="en-US" sz="1900" dirty="0"/>
                  <a:t>As x increases it heads to infinity</a:t>
                </a:r>
              </a:p>
              <a:p>
                <a:pPr marL="0" indent="0">
                  <a:buNone/>
                </a:pPr>
                <a:r>
                  <a:rPr lang="en-US" sz="1900" dirty="0"/>
                  <a:t>it is a Strictly Increasing function</a:t>
                </a:r>
              </a:p>
              <a:p>
                <a:pPr marL="0" indent="0">
                  <a:buNone/>
                </a:pPr>
                <a:r>
                  <a:rPr lang="en-US" sz="1900" dirty="0"/>
                  <a:t>It has a Vertical Asymptote along </a:t>
                </a:r>
              </a:p>
              <a:p>
                <a:pPr marL="0" indent="0">
                  <a:buNone/>
                </a:pPr>
                <a:r>
                  <a:rPr lang="en-US" sz="1900" dirty="0"/>
                  <a:t>he y-axis (x=0).</a:t>
                </a:r>
              </a:p>
              <a:p>
                <a:pPr marL="0" indent="0">
                  <a:buNone/>
                </a:pPr>
                <a:endParaRPr lang="en-US" sz="1700" dirty="0"/>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3" y="1417638"/>
                <a:ext cx="8519159" cy="5257483"/>
              </a:xfrm>
              <a:blipFill>
                <a:blip r:embed="rId3"/>
                <a:stretch>
                  <a:fillRect l="-572"/>
                </a:stretch>
              </a:blipFill>
            </p:spPr>
            <p:txBody>
              <a:bodyPr/>
              <a:lstStyle/>
              <a:p>
                <a:r>
                  <a:rPr lang="en-US">
                    <a:noFill/>
                  </a:rPr>
                  <a:t> </a:t>
                </a:r>
              </a:p>
            </p:txBody>
          </p:sp>
        </mc:Fallback>
      </mc:AlternateContent>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8681" y="2311287"/>
            <a:ext cx="1564804" cy="2137711"/>
          </a:xfrm>
          <a:prstGeom prst="rect">
            <a:avLst/>
          </a:prstGeom>
        </p:spPr>
      </p:pic>
      <p:sp>
        <p:nvSpPr>
          <p:cNvPr id="7" name="TextBox 6"/>
          <p:cNvSpPr txBox="1"/>
          <p:nvPr/>
        </p:nvSpPr>
        <p:spPr>
          <a:xfrm>
            <a:off x="4937764" y="4632128"/>
            <a:ext cx="3870959" cy="1754326"/>
          </a:xfrm>
          <a:prstGeom prst="rect">
            <a:avLst/>
          </a:prstGeom>
          <a:noFill/>
        </p:spPr>
        <p:txBody>
          <a:bodyPr wrap="square" rtlCol="0">
            <a:spAutoFit/>
          </a:bodyPr>
          <a:lstStyle/>
          <a:p>
            <a:r>
              <a:rPr lang="en-US" b="1" dirty="0"/>
              <a:t>For a above 1:</a:t>
            </a:r>
          </a:p>
          <a:p>
            <a:r>
              <a:rPr lang="en-US" dirty="0"/>
              <a:t>As x nears 0, it heads to infinity</a:t>
            </a:r>
          </a:p>
          <a:p>
            <a:r>
              <a:rPr lang="en-US" dirty="0"/>
              <a:t>As x increases it heads to -infinity</a:t>
            </a:r>
          </a:p>
          <a:p>
            <a:r>
              <a:rPr lang="en-US" dirty="0"/>
              <a:t>It is a Strictly Decreasing function</a:t>
            </a:r>
          </a:p>
          <a:p>
            <a:r>
              <a:rPr lang="en-US" dirty="0"/>
              <a:t>It has a Vertical Asymptote along the y-axis (x=0).</a:t>
            </a: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94672" y="2283855"/>
            <a:ext cx="1578571" cy="2165143"/>
          </a:xfrm>
          <a:prstGeom prst="rect">
            <a:avLst/>
          </a:prstGeom>
        </p:spPr>
      </p:pic>
    </p:spTree>
    <p:extLst>
      <p:ext uri="{BB962C8B-B14F-4D97-AF65-F5344CB8AC3E}">
        <p14:creationId xmlns:p14="http://schemas.microsoft.com/office/powerpoint/2010/main" val="19227670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4"/>
            <a:ext cx="6858000" cy="827439"/>
          </a:xfrm>
        </p:spPr>
        <p:txBody>
          <a:bodyPr>
            <a:noAutofit/>
          </a:bodyPr>
          <a:lstStyle/>
          <a:p>
            <a:r>
              <a:rPr lang="en-US" dirty="0">
                <a:latin typeface="Comic Sans MS" panose="030F0702030302020204" pitchFamily="66" charset="0"/>
              </a:rPr>
              <a:t>Magnitude</a:t>
            </a:r>
          </a:p>
        </p:txBody>
      </p:sp>
      <mc:AlternateContent xmlns:mc="http://schemas.openxmlformats.org/markup-compatibility/2006" xmlns:a14="http://schemas.microsoft.com/office/drawing/2010/main">
        <mc:Choice Requires="a14">
          <p:sp>
            <p:nvSpPr>
              <p:cNvPr id="4" name="Rectangle 1"/>
              <p:cNvSpPr>
                <a:spLocks noGrp="1" noChangeArrowheads="1"/>
              </p:cNvSpPr>
              <p:nvPr>
                <p:ph type="subTitle" idx="1"/>
              </p:nvPr>
            </p:nvSpPr>
            <p:spPr bwMode="auto">
              <a:xfrm>
                <a:off x="1576593" y="5028967"/>
                <a:ext cx="6116017" cy="900248"/>
              </a:xfrm>
              <a:prstGeom prst="rect">
                <a:avLst/>
              </a:prstGeom>
              <a:noFill/>
              <a:ln>
                <a:noFill/>
              </a:ln>
              <a:effectLst/>
              <a:extLst>
                <a:ext uri="{909E8E84-426E-40dd-AFC4-6F175D3DCCD1}">
                  <a14:hiddenFill xmlns="">
                    <a:solidFill>
                      <a:schemeClr val="accent1"/>
                    </a:solidFill>
                  </a14:hiddenFill>
                </a:ext>
                <a:ext uri="{91240B29-F687-4f45-9708-019B960494DF}">
                  <a14:hiddenLine xmlns="" w="9525">
                    <a:solidFill>
                      <a:schemeClr val="tx1"/>
                    </a:solidFill>
                    <a:miter lim="800000"/>
                    <a:headEnd/>
                    <a:tailEnd/>
                  </a14:hiddenLine>
                </a:ext>
                <a:ext uri="{AF507438-7753-43e0-B8FC-AC1667EBCBE1}">
                  <a14:hiddenEffects xmlns="">
                    <a:effectLst>
                      <a:outerShdw dist="35921" dir="2700000" algn="ctr" rotWithShape="0">
                        <a:schemeClr val="bg2"/>
                      </a:outerShdw>
                    </a:effectLst>
                  </a14:hiddenEffects>
                </a:ext>
              </a:extLst>
            </p:spPr>
            <p:txBody>
              <a:bodyPr vert="horz" wrap="square" lIns="68580" tIns="34291" rIns="68580" bIns="34291" numCol="1" rtlCol="0" anchor="ctr" anchorCtr="0" compatLnSpc="1">
                <a:prstTxWarp prst="textNoShape">
                  <a:avLst/>
                </a:prstTxWarp>
                <a:spAutoFit/>
              </a:bodyPr>
              <a:lstStyle/>
              <a:p>
                <a:pPr eaLnBrk="0" fontAlgn="base" hangingPunct="0">
                  <a:lnSpc>
                    <a:spcPct val="100000"/>
                  </a:lnSpc>
                  <a:spcBef>
                    <a:spcPct val="0"/>
                  </a:spcBef>
                  <a:spcAft>
                    <a:spcPct val="0"/>
                  </a:spcAft>
                </a:pPr>
                <a:r>
                  <a:rPr lang="en-US" altLang="en-US" sz="2700" dirty="0">
                    <a:latin typeface="Comic Sans MS" panose="030F0702030302020204" pitchFamily="66" charset="0"/>
                  </a:rPr>
                  <a:t>the length of the vector, magnitude of vector a is denoted as </a:t>
                </a:r>
                <a14:m>
                  <m:oMath xmlns:m="http://schemas.openxmlformats.org/officeDocument/2006/math">
                    <m:d>
                      <m:dPr>
                        <m:begChr m:val="‖"/>
                        <m:endChr m:val="‖"/>
                        <m:ctrlPr>
                          <a:rPr lang="en-US" altLang="en-US" sz="2700" i="1">
                            <a:latin typeface="Cambria Math" panose="02040503050406030204" pitchFamily="18" charset="0"/>
                          </a:rPr>
                        </m:ctrlPr>
                      </m:dPr>
                      <m:e>
                        <m:r>
                          <a:rPr lang="en-US" altLang="en-US" sz="2700" i="1">
                            <a:latin typeface="Cambria Math" panose="02040503050406030204" pitchFamily="18" charset="0"/>
                          </a:rPr>
                          <m:t>𝑎</m:t>
                        </m:r>
                      </m:e>
                    </m:d>
                  </m:oMath>
                </a14:m>
                <a:endParaRPr lang="en-US" altLang="en-US" sz="2700" dirty="0">
                  <a:latin typeface="Comic Sans MS" panose="030F0702030302020204" pitchFamily="66" charset="0"/>
                </a:endParaRPr>
              </a:p>
            </p:txBody>
          </p:sp>
        </mc:Choice>
        <mc:Fallback xmlns="">
          <p:sp>
            <p:nvSpPr>
              <p:cNvPr id="4" name="Rectangle 1"/>
              <p:cNvSpPr>
                <a:spLocks noGrp="1" noRot="1" noChangeAspect="1" noMove="1" noResize="1" noEditPoints="1" noAdjustHandles="1" noChangeArrowheads="1" noChangeShapeType="1" noTextEdit="1"/>
              </p:cNvSpPr>
              <p:nvPr>
                <p:ph type="subTitle" idx="1"/>
              </p:nvPr>
            </p:nvSpPr>
            <p:spPr bwMode="auto">
              <a:xfrm>
                <a:off x="1576593" y="5028967"/>
                <a:ext cx="6116017" cy="900248"/>
              </a:xfrm>
              <a:prstGeom prst="rect">
                <a:avLst/>
              </a:prstGeom>
              <a:blipFill>
                <a:blip r:embed="rId3"/>
                <a:stretch>
                  <a:fillRect l="-299" t="-7432" r="-1994" b="-18243"/>
                </a:stretch>
              </a:blip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5" name="Rectangle 4"/>
          <p:cNvSpPr/>
          <p:nvPr/>
        </p:nvSpPr>
        <p:spPr>
          <a:xfrm>
            <a:off x="1429829" y="4681041"/>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7172" name="Picture 4" descr="http://www.freedomeducation.ca/wp-content/uploads/2009/05/How-to-Set-the-Right-Goal-Image-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85955" y="1919573"/>
            <a:ext cx="4658765" cy="256393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5198224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2"/>
            <a:ext cx="6400800" cy="14144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sp>
        <p:nvSpPr>
          <p:cNvPr id="9" name="TextBox 8"/>
          <p:cNvSpPr txBox="1"/>
          <p:nvPr/>
        </p:nvSpPr>
        <p:spPr>
          <a:xfrm>
            <a:off x="300446" y="1085852"/>
            <a:ext cx="8569235" cy="923330"/>
          </a:xfrm>
          <a:prstGeom prst="rect">
            <a:avLst/>
          </a:prstGeom>
          <a:noFill/>
        </p:spPr>
        <p:txBody>
          <a:bodyPr wrap="square" rtlCol="0">
            <a:spAutoFit/>
          </a:bodyPr>
          <a:lstStyle/>
          <a:p>
            <a:pPr algn="ctr" defTabSz="685783"/>
            <a:r>
              <a:rPr lang="en-US" sz="5400" dirty="0">
                <a:solidFill>
                  <a:prstClr val="black"/>
                </a:solidFill>
                <a:latin typeface="Comic Sans MS" pitchFamily="66" charset="0"/>
              </a:rPr>
              <a:t>mathematical modeling</a:t>
            </a:r>
          </a:p>
        </p:txBody>
      </p:sp>
      <p:sp>
        <p:nvSpPr>
          <p:cNvPr id="10" name="TextBox 9"/>
          <p:cNvSpPr txBox="1"/>
          <p:nvPr/>
        </p:nvSpPr>
        <p:spPr>
          <a:xfrm>
            <a:off x="1428751" y="4740818"/>
            <a:ext cx="6286500" cy="1200329"/>
          </a:xfrm>
          <a:prstGeom prst="rect">
            <a:avLst/>
          </a:prstGeom>
          <a:noFill/>
        </p:spPr>
        <p:txBody>
          <a:bodyPr wrap="square" rtlCol="0">
            <a:spAutoFit/>
          </a:bodyPr>
          <a:lstStyle/>
          <a:p>
            <a:pPr algn="ctr" defTabSz="685783"/>
            <a:r>
              <a:rPr lang="en-US" sz="2400" dirty="0">
                <a:solidFill>
                  <a:prstClr val="black"/>
                </a:solidFill>
                <a:latin typeface="Comic Sans MS" pitchFamily="66" charset="0"/>
              </a:rPr>
              <a:t>the process of developing a description of a system using mathematical concepts and language</a:t>
            </a:r>
          </a:p>
        </p:txBody>
      </p:sp>
    </p:spTree>
    <p:extLst>
      <p:ext uri="{BB962C8B-B14F-4D97-AF65-F5344CB8AC3E}">
        <p14:creationId xmlns:p14="http://schemas.microsoft.com/office/powerpoint/2010/main" val="17016632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921632"/>
          </a:xfrm>
        </p:spPr>
        <p:txBody>
          <a:bodyPr>
            <a:noAutofit/>
          </a:bodyPr>
          <a:lstStyle/>
          <a:p>
            <a:r>
              <a:rPr lang="en-US" dirty="0">
                <a:latin typeface="Comic Sans MS" panose="030F0702030302020204" pitchFamily="66" charset="0"/>
              </a:rPr>
              <a:t>Matrix</a:t>
            </a:r>
          </a:p>
        </p:txBody>
      </p:sp>
      <p:sp>
        <p:nvSpPr>
          <p:cNvPr id="3" name="Subtitle 2"/>
          <p:cNvSpPr>
            <a:spLocks noGrp="1"/>
          </p:cNvSpPr>
          <p:nvPr>
            <p:ph type="subTitle" idx="1"/>
          </p:nvPr>
        </p:nvSpPr>
        <p:spPr>
          <a:xfrm>
            <a:off x="1452691" y="4728050"/>
            <a:ext cx="6302567" cy="1558519"/>
          </a:xfrm>
        </p:spPr>
        <p:txBody>
          <a:bodyPr>
            <a:normAutofit fontScale="92500" lnSpcReduction="20000"/>
          </a:bodyPr>
          <a:lstStyle/>
          <a:p>
            <a:r>
              <a:rPr lang="en-US" sz="2925" dirty="0">
                <a:latin typeface="Comic Sans MS" panose="030F0702030302020204" pitchFamily="66" charset="0"/>
              </a:rPr>
              <a:t>a rectangular array of numbers, symbols, or expressions arranged in rows and columns</a:t>
            </a:r>
            <a:r>
              <a:rPr lang="en-US" sz="2925" i="1" dirty="0">
                <a:latin typeface="Comic Sans MS" panose="030F0702030302020204" pitchFamily="66" charset="0"/>
              </a:rPr>
              <a:t> </a:t>
            </a:r>
            <a:r>
              <a:rPr lang="en-US" sz="2925" dirty="0">
                <a:latin typeface="Comic Sans MS" panose="030F0702030302020204" pitchFamily="66" charset="0"/>
              </a:rPr>
              <a:t> </a:t>
            </a:r>
          </a:p>
          <a:p>
            <a:r>
              <a:rPr lang="en-US" sz="2100" dirty="0"/>
              <a:t>For example, the dimensions of a </a:t>
            </a:r>
            <a:r>
              <a:rPr lang="en-US" sz="2100" i="1" dirty="0"/>
              <a:t>2</a:t>
            </a:r>
            <a:r>
              <a:rPr lang="en-US" sz="2100" dirty="0"/>
              <a:t> × </a:t>
            </a:r>
            <a:r>
              <a:rPr lang="en-US" sz="2100" i="1" dirty="0"/>
              <a:t>3 </a:t>
            </a:r>
            <a:r>
              <a:rPr lang="en-US" sz="2100" dirty="0"/>
              <a:t>matrix (read "two by three") has two rows and three columns.</a:t>
            </a:r>
          </a:p>
        </p:txBody>
      </p:sp>
      <p:sp>
        <p:nvSpPr>
          <p:cNvPr id="5" name="Rectangle 4"/>
          <p:cNvSpPr/>
          <p:nvPr/>
        </p:nvSpPr>
        <p:spPr>
          <a:xfrm>
            <a:off x="1429829" y="4638923"/>
            <a:ext cx="6400800" cy="17390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8194" name="Picture 2" descr="http://www.gradeamathhelp.com/image-files/matrix-dimension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2306" y="2003171"/>
            <a:ext cx="3046511" cy="23771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78160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4"/>
            <a:ext cx="6858000" cy="827439"/>
          </a:xfrm>
        </p:spPr>
        <p:txBody>
          <a:bodyPr>
            <a:noAutofit/>
          </a:bodyPr>
          <a:lstStyle/>
          <a:p>
            <a:r>
              <a:rPr lang="en-US" dirty="0">
                <a:latin typeface="Comic Sans MS" panose="030F0702030302020204" pitchFamily="66" charset="0"/>
              </a:rPr>
              <a:t>Maximum</a:t>
            </a:r>
          </a:p>
        </p:txBody>
      </p:sp>
      <mc:AlternateContent xmlns:mc="http://schemas.openxmlformats.org/markup-compatibility/2006" xmlns:a14="http://schemas.microsoft.com/office/drawing/2010/main">
        <mc:Choice Requires="a14">
          <p:sp>
            <p:nvSpPr>
              <p:cNvPr id="3" name="Subtitle 2"/>
              <p:cNvSpPr>
                <a:spLocks noGrp="1"/>
              </p:cNvSpPr>
              <p:nvPr>
                <p:ph type="subTitle" idx="1"/>
              </p:nvPr>
            </p:nvSpPr>
            <p:spPr>
              <a:xfrm>
                <a:off x="1429828" y="4941519"/>
                <a:ext cx="6319712" cy="1367984"/>
              </a:xfrm>
            </p:spPr>
            <p:txBody>
              <a:bodyPr>
                <a:normAutofit fontScale="92500" lnSpcReduction="10000"/>
              </a:bodyPr>
              <a:lstStyle/>
              <a:p>
                <a:r>
                  <a:rPr lang="en-US" sz="2700" dirty="0">
                    <a:latin typeface="Comic Sans MS" panose="030F0702030302020204" pitchFamily="66" charset="0"/>
                  </a:rPr>
                  <a:t>The largest value of a function.</a:t>
                </a:r>
              </a:p>
              <a:p>
                <a:r>
                  <a:rPr lang="en-US" dirty="0">
                    <a:latin typeface="Comic Sans MS" panose="030F0702030302020204" pitchFamily="66" charset="0"/>
                  </a:rPr>
                  <a:t>For example, the </a:t>
                </a:r>
                <a:r>
                  <a:rPr lang="en-US" i="1" dirty="0">
                    <a:latin typeface="Comic Sans MS" panose="030F0702030302020204" pitchFamily="66" charset="0"/>
                  </a:rPr>
                  <a:t>y-</a:t>
                </a:r>
                <a:r>
                  <a:rPr lang="en-US" dirty="0">
                    <a:latin typeface="Comic Sans MS" panose="030F0702030302020204" pitchFamily="66" charset="0"/>
                  </a:rPr>
                  <a:t>coordinate of the vertex for                 </a:t>
                </a:r>
                <a14:m>
                  <m:oMath xmlns:m="http://schemas.openxmlformats.org/officeDocument/2006/math">
                    <m:r>
                      <a:rPr lang="en-US" b="0" i="1" smtClean="0">
                        <a:latin typeface="Cambria Math" panose="02040503050406030204" pitchFamily="18" charset="0"/>
                      </a:rPr>
                      <m:t>𝑦</m:t>
                    </m:r>
                    <m:r>
                      <a:rPr lang="en-US" b="0" i="1" smtClean="0">
                        <a:latin typeface="Cambria Math" panose="02040503050406030204" pitchFamily="18" charset="0"/>
                      </a:rPr>
                      <m:t>=</m:t>
                    </m:r>
                    <m:r>
                      <a:rPr lang="en-US" b="0" i="1" smtClean="0">
                        <a:latin typeface="Cambria Math" panose="02040503050406030204" pitchFamily="18" charset="0"/>
                      </a:rPr>
                      <m:t>𝑎</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2</m:t>
                        </m:r>
                      </m:sup>
                    </m:sSup>
                    <m:r>
                      <a:rPr lang="en-US" b="0" i="1" smtClean="0">
                        <a:latin typeface="Cambria Math" panose="02040503050406030204" pitchFamily="18" charset="0"/>
                      </a:rPr>
                      <m:t>+</m:t>
                    </m:r>
                    <m:r>
                      <a:rPr lang="en-US" b="0" i="1" smtClean="0">
                        <a:latin typeface="Cambria Math" panose="02040503050406030204" pitchFamily="18" charset="0"/>
                      </a:rPr>
                      <m:t>𝑏𝑥</m:t>
                    </m:r>
                    <m:r>
                      <a:rPr lang="en-US" b="0" i="1" smtClean="0">
                        <a:latin typeface="Cambria Math" panose="02040503050406030204" pitchFamily="18" charset="0"/>
                      </a:rPr>
                      <m:t>+</m:t>
                    </m:r>
                    <m:r>
                      <a:rPr lang="en-US" b="0" i="1" smtClean="0">
                        <a:latin typeface="Cambria Math" panose="02040503050406030204" pitchFamily="18" charset="0"/>
                      </a:rPr>
                      <m:t>𝑐</m:t>
                    </m:r>
                  </m:oMath>
                </a14:m>
                <a:r>
                  <a:rPr lang="en-US" dirty="0">
                    <a:latin typeface="Comic Sans MS" panose="030F0702030302020204" pitchFamily="66" charset="0"/>
                  </a:rPr>
                  <a:t> when </a:t>
                </a:r>
                <a14:m>
                  <m:oMath xmlns:m="http://schemas.openxmlformats.org/officeDocument/2006/math">
                    <m:r>
                      <a:rPr lang="en-US" b="0" i="1" smtClean="0">
                        <a:latin typeface="Cambria Math" panose="02040503050406030204" pitchFamily="18" charset="0"/>
                      </a:rPr>
                      <m:t>𝑎</m:t>
                    </m:r>
                    <m:r>
                      <a:rPr lang="en-US" b="0" i="1" smtClean="0">
                        <a:latin typeface="Cambria Math" panose="02040503050406030204" pitchFamily="18" charset="0"/>
                      </a:rPr>
                      <m:t>&lt;0</m:t>
                    </m:r>
                  </m:oMath>
                </a14:m>
                <a:r>
                  <a:rPr lang="en-US" dirty="0">
                    <a:latin typeface="Comic Sans MS" panose="030F0702030302020204" pitchFamily="66" charset="0"/>
                  </a:rPr>
                  <a:t> is the maximum.</a:t>
                </a:r>
              </a:p>
            </p:txBody>
          </p:sp>
        </mc:Choice>
        <mc:Fallback xmlns="">
          <p:sp>
            <p:nvSpPr>
              <p:cNvPr id="3" name="Subtitle 2"/>
              <p:cNvSpPr>
                <a:spLocks noGrp="1" noRot="1" noChangeAspect="1" noMove="1" noResize="1" noEditPoints="1" noAdjustHandles="1" noChangeArrowheads="1" noChangeShapeType="1" noTextEdit="1"/>
              </p:cNvSpPr>
              <p:nvPr>
                <p:ph type="subTitle" idx="1"/>
              </p:nvPr>
            </p:nvSpPr>
            <p:spPr>
              <a:xfrm>
                <a:off x="1429828" y="4941519"/>
                <a:ext cx="6319712" cy="1367984"/>
              </a:xfrm>
              <a:blipFill>
                <a:blip r:embed="rId3"/>
                <a:stretch>
                  <a:fillRect t="-8929" b="-6250"/>
                </a:stretch>
              </a:blipFill>
            </p:spPr>
            <p:txBody>
              <a:bodyPr/>
              <a:lstStyle/>
              <a:p>
                <a:r>
                  <a:rPr lang="en-US">
                    <a:noFill/>
                  </a:rPr>
                  <a:t> </a:t>
                </a:r>
              </a:p>
            </p:txBody>
          </p:sp>
        </mc:Fallback>
      </mc:AlternateContent>
      <p:sp>
        <p:nvSpPr>
          <p:cNvPr id="5" name="Rectangle 4"/>
          <p:cNvSpPr/>
          <p:nvPr/>
        </p:nvSpPr>
        <p:spPr>
          <a:xfrm>
            <a:off x="1429829" y="4818754"/>
            <a:ext cx="6400800" cy="13880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11268" name="Picture 4" descr="http://image.mathcaptain.com/cms/images/41/what-is-quadratic-functi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3563" y="1833050"/>
            <a:ext cx="3371657" cy="272420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0769711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Median of a triangle</a:t>
            </a:r>
          </a:p>
        </p:txBody>
      </p:sp>
      <p:sp>
        <p:nvSpPr>
          <p:cNvPr id="3" name="Content Placeholder 2"/>
          <p:cNvSpPr>
            <a:spLocks noGrp="1"/>
          </p:cNvSpPr>
          <p:nvPr>
            <p:ph idx="1"/>
          </p:nvPr>
        </p:nvSpPr>
        <p:spPr>
          <a:xfrm>
            <a:off x="457200" y="1958180"/>
            <a:ext cx="3352800" cy="3810000"/>
          </a:xfrm>
        </p:spPr>
        <p:txBody>
          <a:bodyPr>
            <a:normAutofit/>
          </a:bodyPr>
          <a:lstStyle/>
          <a:p>
            <a:pPr marL="0" indent="0">
              <a:buNone/>
            </a:pPr>
            <a:r>
              <a:rPr lang="en-US" dirty="0">
                <a:latin typeface="Comic Sans MS" panose="030F0702030302020204" pitchFamily="66" charset="0"/>
              </a:rPr>
              <a:t>A line segment joining a vertex to the midpoint of the opposing side.  The center of these lines is called a centroid.</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80544" y="1917982"/>
            <a:ext cx="4506259" cy="3890403"/>
          </a:xfrm>
          <a:prstGeom prst="rect">
            <a:avLst/>
          </a:prstGeom>
        </p:spPr>
      </p:pic>
    </p:spTree>
    <p:extLst>
      <p:ext uri="{BB962C8B-B14F-4D97-AF65-F5344CB8AC3E}">
        <p14:creationId xmlns:p14="http://schemas.microsoft.com/office/powerpoint/2010/main" val="25784788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latin typeface="Comic Sans MS" panose="030F0702030302020204" pitchFamily="66" charset="0"/>
              </a:rPr>
              <a:t>midpoint</a:t>
            </a:r>
          </a:p>
        </p:txBody>
      </p:sp>
      <p:sp>
        <p:nvSpPr>
          <p:cNvPr id="3" name="Content Placeholder 2"/>
          <p:cNvSpPr>
            <a:spLocks noGrp="1"/>
          </p:cNvSpPr>
          <p:nvPr>
            <p:ph idx="1"/>
          </p:nvPr>
        </p:nvSpPr>
        <p:spPr/>
        <p:txBody>
          <a:bodyPr/>
          <a:lstStyle/>
          <a:p>
            <a:pPr marL="0" indent="0">
              <a:buNone/>
            </a:pPr>
            <a:r>
              <a:rPr lang="en-US" dirty="0">
                <a:latin typeface="Comic Sans MS" panose="030F0702030302020204" pitchFamily="66" charset="0"/>
              </a:rPr>
              <a:t>A point on a line segment that divides it into two equal parts.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0287" y="3124203"/>
            <a:ext cx="7503431" cy="2626201"/>
          </a:xfrm>
          <a:prstGeom prst="rect">
            <a:avLst/>
          </a:prstGeom>
        </p:spPr>
      </p:pic>
    </p:spTree>
    <p:extLst>
      <p:ext uri="{BB962C8B-B14F-4D97-AF65-F5344CB8AC3E}">
        <p14:creationId xmlns:p14="http://schemas.microsoft.com/office/powerpoint/2010/main" val="5117293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4"/>
            <a:ext cx="6858000" cy="827439"/>
          </a:xfrm>
        </p:spPr>
        <p:txBody>
          <a:bodyPr>
            <a:noAutofit/>
          </a:bodyPr>
          <a:lstStyle/>
          <a:p>
            <a:r>
              <a:rPr lang="en-US" dirty="0">
                <a:latin typeface="Comic Sans MS" panose="030F0702030302020204" pitchFamily="66" charset="0"/>
              </a:rPr>
              <a:t>Minimum</a:t>
            </a:r>
          </a:p>
        </p:txBody>
      </p:sp>
      <p:sp>
        <p:nvSpPr>
          <p:cNvPr id="3" name="Subtitle 2"/>
          <p:cNvSpPr>
            <a:spLocks noGrp="1"/>
          </p:cNvSpPr>
          <p:nvPr>
            <p:ph type="subTitle" idx="1"/>
          </p:nvPr>
        </p:nvSpPr>
        <p:spPr>
          <a:xfrm>
            <a:off x="1508761" y="4982272"/>
            <a:ext cx="6240780" cy="1242471"/>
          </a:xfrm>
        </p:spPr>
        <p:txBody>
          <a:bodyPr>
            <a:normAutofit fontScale="92500"/>
          </a:bodyPr>
          <a:lstStyle/>
          <a:p>
            <a:r>
              <a:rPr lang="en-US" sz="2925" dirty="0">
                <a:latin typeface="Comic Sans MS" panose="030F0702030302020204" pitchFamily="66" charset="0"/>
              </a:rPr>
              <a:t>The smallest value of a function.</a:t>
            </a:r>
          </a:p>
          <a:p>
            <a:r>
              <a:rPr lang="en-US" dirty="0">
                <a:latin typeface="Comic Sans MS" panose="030F0702030302020204" pitchFamily="66" charset="0"/>
              </a:rPr>
              <a:t>For example, the </a:t>
            </a:r>
            <a:r>
              <a:rPr lang="en-US" i="1" dirty="0">
                <a:latin typeface="Comic Sans MS" panose="030F0702030302020204" pitchFamily="66" charset="0"/>
              </a:rPr>
              <a:t>y-</a:t>
            </a:r>
            <a:r>
              <a:rPr lang="en-US" dirty="0">
                <a:latin typeface="Comic Sans MS" panose="030F0702030302020204" pitchFamily="66" charset="0"/>
              </a:rPr>
              <a:t>coordinate of the vertex for                  when  is the minimum.</a:t>
            </a:r>
          </a:p>
          <a:p>
            <a:endParaRPr lang="en-US" dirty="0"/>
          </a:p>
        </p:txBody>
      </p:sp>
      <p:sp>
        <p:nvSpPr>
          <p:cNvPr id="5" name="Rectangle 4"/>
          <p:cNvSpPr/>
          <p:nvPr/>
        </p:nvSpPr>
        <p:spPr>
          <a:xfrm>
            <a:off x="1429829" y="4813786"/>
            <a:ext cx="6400800" cy="13423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12290" name="Picture 2" descr="https://tse4.mm.bing.net/th?id=OIP.Md3197988bf2dc2ae34f3d4236cf88511o0&amp;pid=15.1&amp;P=0&amp;w=214&amp;h=17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9924" y="1897314"/>
            <a:ext cx="3240664" cy="261979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6029719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77923"/>
            <a:ext cx="6858000" cy="827439"/>
          </a:xfrm>
        </p:spPr>
        <p:txBody>
          <a:bodyPr>
            <a:noAutofit/>
          </a:bodyPr>
          <a:lstStyle/>
          <a:p>
            <a:r>
              <a:rPr lang="en-US" dirty="0">
                <a:latin typeface="Comic Sans MS" panose="030F0702030302020204" pitchFamily="66" charset="0"/>
              </a:rPr>
              <a:t>Modulus</a:t>
            </a:r>
          </a:p>
        </p:txBody>
      </p:sp>
      <mc:AlternateContent xmlns:mc="http://schemas.openxmlformats.org/markup-compatibility/2006" xmlns:a14="http://schemas.microsoft.com/office/drawing/2010/main">
        <mc:Choice Requires="a14">
          <p:sp>
            <p:nvSpPr>
              <p:cNvPr id="3" name="Subtitle 2"/>
              <p:cNvSpPr>
                <a:spLocks noGrp="1"/>
              </p:cNvSpPr>
              <p:nvPr>
                <p:ph type="subTitle" idx="1"/>
              </p:nvPr>
            </p:nvSpPr>
            <p:spPr>
              <a:xfrm>
                <a:off x="1546286" y="4731113"/>
                <a:ext cx="6113972" cy="1367984"/>
              </a:xfrm>
            </p:spPr>
            <p:txBody>
              <a:bodyPr>
                <a:normAutofit/>
              </a:bodyPr>
              <a:lstStyle/>
              <a:p>
                <a:r>
                  <a:rPr lang="en-US" sz="2700" dirty="0">
                    <a:latin typeface="Comic Sans MS" panose="030F0702030302020204" pitchFamily="66" charset="0"/>
                  </a:rPr>
                  <a:t>The modulus of a complex number z = a + bi, denoted by </a:t>
                </a:r>
                <a14:m>
                  <m:oMath xmlns:m="http://schemas.openxmlformats.org/officeDocument/2006/math">
                    <m:d>
                      <m:dPr>
                        <m:begChr m:val="|"/>
                        <m:endChr m:val="|"/>
                        <m:ctrlPr>
                          <a:rPr lang="en-US" sz="2700" i="1">
                            <a:latin typeface="Cambria Math" panose="02040503050406030204" pitchFamily="18" charset="0"/>
                          </a:rPr>
                        </m:ctrlPr>
                      </m:dPr>
                      <m:e>
                        <m:r>
                          <a:rPr lang="en-US" sz="2700" i="1">
                            <a:latin typeface="Cambria Math" panose="02040503050406030204" pitchFamily="18" charset="0"/>
                          </a:rPr>
                          <m:t>𝑧</m:t>
                        </m:r>
                      </m:e>
                    </m:d>
                  </m:oMath>
                </a14:m>
                <a:r>
                  <a:rPr lang="en-US" sz="2700" dirty="0">
                    <a:latin typeface="Comic Sans MS" panose="030F0702030302020204" pitchFamily="66" charset="0"/>
                  </a:rPr>
                  <a:t>, is defined by </a:t>
                </a:r>
                <a14:m>
                  <m:oMath xmlns:m="http://schemas.openxmlformats.org/officeDocument/2006/math">
                    <m:d>
                      <m:dPr>
                        <m:begChr m:val="|"/>
                        <m:endChr m:val="|"/>
                        <m:ctrlPr>
                          <a:rPr lang="en-US" sz="2700" i="1">
                            <a:latin typeface="Cambria Math" panose="02040503050406030204" pitchFamily="18" charset="0"/>
                          </a:rPr>
                        </m:ctrlPr>
                      </m:dPr>
                      <m:e>
                        <m:r>
                          <a:rPr lang="en-US" sz="2700" i="1">
                            <a:latin typeface="Cambria Math" panose="02040503050406030204" pitchFamily="18" charset="0"/>
                          </a:rPr>
                          <m:t>𝑧</m:t>
                        </m:r>
                      </m:e>
                    </m:d>
                    <m:r>
                      <a:rPr lang="en-US" sz="2700" i="1">
                        <a:latin typeface="Cambria Math" panose="02040503050406030204" pitchFamily="18" charset="0"/>
                      </a:rPr>
                      <m:t>=</m:t>
                    </m:r>
                    <m:rad>
                      <m:radPr>
                        <m:degHide m:val="on"/>
                        <m:ctrlPr>
                          <a:rPr lang="en-US" sz="2700" i="1">
                            <a:latin typeface="Cambria Math" panose="02040503050406030204" pitchFamily="18" charset="0"/>
                          </a:rPr>
                        </m:ctrlPr>
                      </m:radPr>
                      <m:deg/>
                      <m:e>
                        <m:sSup>
                          <m:sSupPr>
                            <m:ctrlPr>
                              <a:rPr lang="en-US" sz="2700" i="1">
                                <a:latin typeface="Cambria Math" panose="02040503050406030204" pitchFamily="18" charset="0"/>
                              </a:rPr>
                            </m:ctrlPr>
                          </m:sSupPr>
                          <m:e>
                            <m:r>
                              <a:rPr lang="en-US" sz="2700" i="1">
                                <a:latin typeface="Cambria Math" panose="02040503050406030204" pitchFamily="18" charset="0"/>
                              </a:rPr>
                              <m:t>𝑎</m:t>
                            </m:r>
                          </m:e>
                          <m:sup>
                            <m:r>
                              <a:rPr lang="en-US" sz="2700" i="1">
                                <a:latin typeface="Cambria Math" panose="02040503050406030204" pitchFamily="18" charset="0"/>
                              </a:rPr>
                              <m:t>2</m:t>
                            </m:r>
                          </m:sup>
                        </m:sSup>
                        <m:r>
                          <a:rPr lang="en-US" sz="2700" i="1">
                            <a:latin typeface="Cambria Math" panose="02040503050406030204" pitchFamily="18" charset="0"/>
                          </a:rPr>
                          <m:t>+</m:t>
                        </m:r>
                        <m:sSup>
                          <m:sSupPr>
                            <m:ctrlPr>
                              <a:rPr lang="en-US" sz="2700" i="1">
                                <a:latin typeface="Cambria Math" panose="02040503050406030204" pitchFamily="18" charset="0"/>
                              </a:rPr>
                            </m:ctrlPr>
                          </m:sSupPr>
                          <m:e>
                            <m:r>
                              <a:rPr lang="en-US" sz="2700" i="1">
                                <a:latin typeface="Cambria Math" panose="02040503050406030204" pitchFamily="18" charset="0"/>
                              </a:rPr>
                              <m:t>𝑏</m:t>
                            </m:r>
                          </m:e>
                          <m:sup>
                            <m:r>
                              <a:rPr lang="en-US" sz="2700" i="1">
                                <a:latin typeface="Cambria Math" panose="02040503050406030204" pitchFamily="18" charset="0"/>
                              </a:rPr>
                              <m:t>2</m:t>
                            </m:r>
                          </m:sup>
                        </m:sSup>
                      </m:e>
                    </m:rad>
                    <m:r>
                      <a:rPr lang="en-US" sz="2700">
                        <a:latin typeface="Cambria Math" panose="02040503050406030204" pitchFamily="18" charset="0"/>
                      </a:rPr>
                      <m:t>.</m:t>
                    </m:r>
                  </m:oMath>
                </a14:m>
                <a:endParaRPr lang="en-US" sz="2700" dirty="0">
                  <a:latin typeface="Comic Sans MS" panose="030F0702030302020204" pitchFamily="66" charset="0"/>
                </a:endParaRPr>
              </a:p>
            </p:txBody>
          </p:sp>
        </mc:Choice>
        <mc:Fallback xmlns="">
          <p:sp>
            <p:nvSpPr>
              <p:cNvPr id="3" name="Subtitle 2"/>
              <p:cNvSpPr>
                <a:spLocks noGrp="1" noRot="1" noChangeAspect="1" noMove="1" noResize="1" noEditPoints="1" noAdjustHandles="1" noChangeArrowheads="1" noChangeShapeType="1" noTextEdit="1"/>
              </p:cNvSpPr>
              <p:nvPr>
                <p:ph type="subTitle" idx="1"/>
              </p:nvPr>
            </p:nvSpPr>
            <p:spPr>
              <a:xfrm>
                <a:off x="1546286" y="4731113"/>
                <a:ext cx="6113972" cy="1367984"/>
              </a:xfrm>
              <a:blipFill>
                <a:blip r:embed="rId3"/>
                <a:stretch>
                  <a:fillRect l="-1496" t="-7111" r="-3091"/>
                </a:stretch>
              </a:blipFill>
            </p:spPr>
            <p:txBody>
              <a:bodyPr/>
              <a:lstStyle/>
              <a:p>
                <a:r>
                  <a:rPr lang="en-US">
                    <a:noFill/>
                  </a:rPr>
                  <a:t> </a:t>
                </a:r>
              </a:p>
            </p:txBody>
          </p:sp>
        </mc:Fallback>
      </mc:AlternateContent>
      <p:sp>
        <p:nvSpPr>
          <p:cNvPr id="5" name="Rectangle 4"/>
          <p:cNvSpPr/>
          <p:nvPr/>
        </p:nvSpPr>
        <p:spPr>
          <a:xfrm>
            <a:off x="1429829" y="4616622"/>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4" name="Picture 3"/>
          <p:cNvPicPr>
            <a:picLocks noChangeAspect="1"/>
          </p:cNvPicPr>
          <p:nvPr/>
        </p:nvPicPr>
        <p:blipFill>
          <a:blip r:embed="rId4"/>
          <a:stretch>
            <a:fillRect/>
          </a:stretch>
        </p:blipFill>
        <p:spPr>
          <a:xfrm>
            <a:off x="2232345" y="1967498"/>
            <a:ext cx="4407800" cy="2478889"/>
          </a:xfrm>
          <a:prstGeom prst="rect">
            <a:avLst/>
          </a:prstGeom>
        </p:spPr>
      </p:pic>
    </p:spTree>
    <p:extLst>
      <p:ext uri="{BB962C8B-B14F-4D97-AF65-F5344CB8AC3E}">
        <p14:creationId xmlns:p14="http://schemas.microsoft.com/office/powerpoint/2010/main" val="16876225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3" y="5074835"/>
            <a:ext cx="6429375" cy="124143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sp>
        <p:nvSpPr>
          <p:cNvPr id="9" name="TextBox 8"/>
          <p:cNvSpPr txBox="1"/>
          <p:nvPr/>
        </p:nvSpPr>
        <p:spPr>
          <a:xfrm>
            <a:off x="574769" y="643408"/>
            <a:ext cx="7942217" cy="923330"/>
          </a:xfrm>
          <a:prstGeom prst="rect">
            <a:avLst/>
          </a:prstGeom>
          <a:noFill/>
        </p:spPr>
        <p:txBody>
          <a:bodyPr wrap="square" rtlCol="0">
            <a:spAutoFit/>
          </a:bodyPr>
          <a:lstStyle/>
          <a:p>
            <a:pPr algn="ctr" defTabSz="685783"/>
            <a:r>
              <a:rPr lang="en-US" sz="5400" dirty="0">
                <a:solidFill>
                  <a:prstClr val="black"/>
                </a:solidFill>
                <a:latin typeface="Comic Sans MS" pitchFamily="66" charset="0"/>
              </a:rPr>
              <a:t>normal distribution</a:t>
            </a:r>
          </a:p>
        </p:txBody>
      </p:sp>
      <p:sp>
        <p:nvSpPr>
          <p:cNvPr id="10" name="TextBox 9"/>
          <p:cNvSpPr txBox="1"/>
          <p:nvPr/>
        </p:nvSpPr>
        <p:spPr>
          <a:xfrm>
            <a:off x="1428751" y="5139025"/>
            <a:ext cx="6286500" cy="1200329"/>
          </a:xfrm>
          <a:prstGeom prst="rect">
            <a:avLst/>
          </a:prstGeom>
          <a:noFill/>
        </p:spPr>
        <p:txBody>
          <a:bodyPr wrap="square" rtlCol="0">
            <a:spAutoFit/>
          </a:bodyPr>
          <a:lstStyle/>
          <a:p>
            <a:pPr algn="ctr" defTabSz="685783"/>
            <a:r>
              <a:rPr lang="en-US" sz="2400" dirty="0">
                <a:solidFill>
                  <a:prstClr val="black"/>
                </a:solidFill>
                <a:latin typeface="Comic Sans MS" panose="030F0702030302020204" pitchFamily="66" charset="0"/>
              </a:rPr>
              <a:t>a function that represents the distribution of many random variables as a symmetrical bell-shaped graph</a:t>
            </a:r>
          </a:p>
        </p:txBody>
      </p:sp>
      <p:pic>
        <p:nvPicPr>
          <p:cNvPr id="2" name="Picture 1"/>
          <p:cNvPicPr>
            <a:picLocks noChangeAspect="1"/>
          </p:cNvPicPr>
          <p:nvPr/>
        </p:nvPicPr>
        <p:blipFill>
          <a:blip r:embed="rId3"/>
          <a:stretch>
            <a:fillRect/>
          </a:stretch>
        </p:blipFill>
        <p:spPr>
          <a:xfrm>
            <a:off x="2191788" y="1586682"/>
            <a:ext cx="4728263" cy="3420827"/>
          </a:xfrm>
          <a:prstGeom prst="rect">
            <a:avLst/>
          </a:prstGeom>
        </p:spPr>
      </p:pic>
    </p:spTree>
    <p:extLst>
      <p:ext uri="{BB962C8B-B14F-4D97-AF65-F5344CB8AC3E}">
        <p14:creationId xmlns:p14="http://schemas.microsoft.com/office/powerpoint/2010/main" val="6921281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359794"/>
            <a:ext cx="8534400" cy="119340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221475"/>
            <a:ext cx="8305800" cy="1323439"/>
          </a:xfrm>
          <a:prstGeom prst="rect">
            <a:avLst/>
          </a:prstGeom>
          <a:noFill/>
        </p:spPr>
        <p:txBody>
          <a:bodyPr wrap="square" rtlCol="0">
            <a:spAutoFit/>
          </a:bodyPr>
          <a:lstStyle/>
          <a:p>
            <a:pPr algn="ctr"/>
            <a:r>
              <a:rPr lang="en-US" sz="8000" dirty="0">
                <a:latin typeface="Comic Sans MS" pitchFamily="66" charset="0"/>
              </a:rPr>
              <a:t>number systems</a:t>
            </a:r>
          </a:p>
        </p:txBody>
      </p:sp>
      <p:sp>
        <p:nvSpPr>
          <p:cNvPr id="10" name="TextBox 9"/>
          <p:cNvSpPr txBox="1"/>
          <p:nvPr/>
        </p:nvSpPr>
        <p:spPr>
          <a:xfrm>
            <a:off x="381000" y="5657560"/>
            <a:ext cx="8382000" cy="646331"/>
          </a:xfrm>
          <a:prstGeom prst="rect">
            <a:avLst/>
          </a:prstGeom>
          <a:noFill/>
        </p:spPr>
        <p:txBody>
          <a:bodyPr wrap="square" rtlCol="0">
            <a:spAutoFit/>
          </a:bodyPr>
          <a:lstStyle/>
          <a:p>
            <a:pPr algn="ctr"/>
            <a:r>
              <a:rPr lang="en-US" sz="3600" dirty="0">
                <a:latin typeface="Comic Sans MS" pitchFamily="66" charset="0"/>
              </a:rPr>
              <a:t>the different subgroups of numbers</a:t>
            </a:r>
          </a:p>
        </p:txBody>
      </p:sp>
      <p:pic>
        <p:nvPicPr>
          <p:cNvPr id="142337" name="Picture 1"/>
          <p:cNvPicPr>
            <a:picLocks noChangeAspect="1" noChangeArrowheads="1"/>
          </p:cNvPicPr>
          <p:nvPr/>
        </p:nvPicPr>
        <p:blipFill>
          <a:blip r:embed="rId3" cstate="print"/>
          <a:srcRect/>
          <a:stretch>
            <a:fillRect/>
          </a:stretch>
        </p:blipFill>
        <p:spPr bwMode="auto">
          <a:xfrm>
            <a:off x="1086251" y="1584963"/>
            <a:ext cx="6484476" cy="3591949"/>
          </a:xfrm>
          <a:prstGeom prst="rect">
            <a:avLst/>
          </a:prstGeom>
          <a:noFill/>
          <a:ln w="9525">
            <a:solidFill>
              <a:schemeClr val="tx1"/>
            </a:solidFill>
            <a:miter lim="800000"/>
            <a:headEnd/>
            <a:tailEnd/>
          </a:ln>
        </p:spPr>
      </p:pic>
      <p:sp>
        <p:nvSpPr>
          <p:cNvPr id="2" name="TextBox 1"/>
          <p:cNvSpPr txBox="1"/>
          <p:nvPr/>
        </p:nvSpPr>
        <p:spPr>
          <a:xfrm>
            <a:off x="1246909" y="1726869"/>
            <a:ext cx="505844" cy="307777"/>
          </a:xfrm>
          <a:prstGeom prst="rect">
            <a:avLst/>
          </a:prstGeom>
          <a:noFill/>
        </p:spPr>
        <p:txBody>
          <a:bodyPr wrap="none" rtlCol="0">
            <a:spAutoFit/>
          </a:bodyPr>
          <a:lstStyle/>
          <a:p>
            <a:r>
              <a:rPr lang="en-US" sz="1400" b="1" dirty="0"/>
              <a:t>Real</a:t>
            </a:r>
          </a:p>
        </p:txBody>
      </p:sp>
      <p:sp>
        <p:nvSpPr>
          <p:cNvPr id="7" name="TextBox 6"/>
          <p:cNvSpPr txBox="1"/>
          <p:nvPr/>
        </p:nvSpPr>
        <p:spPr>
          <a:xfrm>
            <a:off x="7675417" y="2734787"/>
            <a:ext cx="819968" cy="307777"/>
          </a:xfrm>
          <a:prstGeom prst="rect">
            <a:avLst/>
          </a:prstGeom>
          <a:noFill/>
        </p:spPr>
        <p:txBody>
          <a:bodyPr wrap="none" rtlCol="0">
            <a:spAutoFit/>
          </a:bodyPr>
          <a:lstStyle/>
          <a:p>
            <a:r>
              <a:rPr lang="en-US" sz="1400" dirty="0">
                <a:solidFill>
                  <a:schemeClr val="bg1">
                    <a:lumMod val="50000"/>
                  </a:schemeClr>
                </a:solidFill>
              </a:rPr>
              <a:t>Complex</a:t>
            </a:r>
          </a:p>
        </p:txBody>
      </p:sp>
      <p:sp>
        <p:nvSpPr>
          <p:cNvPr id="11" name="TextBox 10"/>
          <p:cNvSpPr txBox="1"/>
          <p:nvPr/>
        </p:nvSpPr>
        <p:spPr>
          <a:xfrm>
            <a:off x="6075220" y="3583378"/>
            <a:ext cx="772391" cy="276999"/>
          </a:xfrm>
          <a:prstGeom prst="rect">
            <a:avLst/>
          </a:prstGeom>
          <a:solidFill>
            <a:schemeClr val="bg1"/>
          </a:solidFill>
        </p:spPr>
        <p:txBody>
          <a:bodyPr wrap="square" rtlCol="0">
            <a:spAutoFit/>
          </a:bodyPr>
          <a:lstStyle/>
          <a:p>
            <a:r>
              <a:rPr lang="en-US" sz="1200" dirty="0">
                <a:solidFill>
                  <a:schemeClr val="bg1">
                    <a:lumMod val="50000"/>
                  </a:schemeClr>
                </a:solidFill>
              </a:rPr>
              <a:t>Irrationa</a:t>
            </a:r>
            <a:r>
              <a:rPr lang="en-US" sz="1200" b="1" dirty="0">
                <a:solidFill>
                  <a:schemeClr val="bg1">
                    <a:lumMod val="50000"/>
                  </a:schemeClr>
                </a:solidFill>
              </a:rPr>
              <a:t>l</a:t>
            </a:r>
          </a:p>
        </p:txBody>
      </p:sp>
      <p:sp>
        <p:nvSpPr>
          <p:cNvPr id="3" name="Oval 2"/>
          <p:cNvSpPr/>
          <p:nvPr/>
        </p:nvSpPr>
        <p:spPr>
          <a:xfrm>
            <a:off x="5915892" y="3860375"/>
            <a:ext cx="1091047" cy="87283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328669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dirty="0">
                <a:latin typeface="Comic Sans MS" panose="030F0702030302020204" pitchFamily="66" charset="0"/>
              </a:rPr>
              <a:t>parabola</a:t>
            </a:r>
          </a:p>
        </p:txBody>
      </p:sp>
      <p:sp>
        <p:nvSpPr>
          <p:cNvPr id="3" name="Content Placeholder 2"/>
          <p:cNvSpPr>
            <a:spLocks noGrp="1"/>
          </p:cNvSpPr>
          <p:nvPr>
            <p:ph idx="1"/>
          </p:nvPr>
        </p:nvSpPr>
        <p:spPr/>
        <p:txBody>
          <a:bodyPr/>
          <a:lstStyle/>
          <a:p>
            <a:pPr marL="0" indent="0" algn="ctr">
              <a:buNone/>
            </a:pPr>
            <a:r>
              <a:rPr lang="en-US" dirty="0">
                <a:latin typeface="Comic Sans MS" panose="030F0702030302020204" pitchFamily="66" charset="0"/>
              </a:rPr>
              <a:t>A graph of a quadratic function, y = x</a:t>
            </a:r>
            <a:r>
              <a:rPr lang="en-US" baseline="30000" dirty="0">
                <a:latin typeface="Comic Sans MS" panose="030F0702030302020204" pitchFamily="66" charset="0"/>
              </a:rPr>
              <a:t>2</a:t>
            </a:r>
            <a:r>
              <a:rPr lang="en-US" dirty="0">
                <a:latin typeface="Comic Sans MS" panose="030F0702030302020204" pitchFamily="66" charset="0"/>
              </a:rPr>
              <a: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6492" y="2806702"/>
            <a:ext cx="4592843" cy="3209867"/>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4669" y="2806703"/>
            <a:ext cx="3843589" cy="3319463"/>
          </a:xfrm>
          <a:prstGeom prst="rect">
            <a:avLst/>
          </a:prstGeom>
        </p:spPr>
      </p:pic>
    </p:spTree>
    <p:extLst>
      <p:ext uri="{BB962C8B-B14F-4D97-AF65-F5344CB8AC3E}">
        <p14:creationId xmlns:p14="http://schemas.microsoft.com/office/powerpoint/2010/main" val="232667936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4"/>
            <a:ext cx="6858000" cy="827439"/>
          </a:xfrm>
        </p:spPr>
        <p:txBody>
          <a:bodyPr>
            <a:noAutofit/>
          </a:bodyPr>
          <a:lstStyle/>
          <a:p>
            <a:r>
              <a:rPr lang="en-US" dirty="0">
                <a:latin typeface="Comic Sans MS" panose="030F0702030302020204" pitchFamily="66" charset="0"/>
              </a:rPr>
              <a:t>Pascal’s Triangle</a:t>
            </a:r>
          </a:p>
        </p:txBody>
      </p:sp>
      <p:sp>
        <p:nvSpPr>
          <p:cNvPr id="3" name="Subtitle 2"/>
          <p:cNvSpPr>
            <a:spLocks noGrp="1"/>
          </p:cNvSpPr>
          <p:nvPr>
            <p:ph type="subTitle" idx="1"/>
          </p:nvPr>
        </p:nvSpPr>
        <p:spPr>
          <a:xfrm>
            <a:off x="1052639" y="4152491"/>
            <a:ext cx="6858000" cy="1367984"/>
          </a:xfrm>
        </p:spPr>
        <p:txBody>
          <a:bodyPr>
            <a:noAutofit/>
          </a:bodyPr>
          <a:lstStyle/>
          <a:p>
            <a:r>
              <a:rPr lang="en-US" dirty="0">
                <a:latin typeface="Comic Sans MS" panose="030F0702030302020204" pitchFamily="66" charset="0"/>
              </a:rPr>
              <a:t>a triangular array of numbers in which those at the ends of the rows are 1 and each of the others is the sum of the nearest two numbers in the row above (the apex, 1, being at the top)</a:t>
            </a:r>
          </a:p>
        </p:txBody>
      </p:sp>
      <p:sp>
        <p:nvSpPr>
          <p:cNvPr id="5" name="Rectangle 4"/>
          <p:cNvSpPr/>
          <p:nvPr/>
        </p:nvSpPr>
        <p:spPr>
          <a:xfrm>
            <a:off x="925831" y="4046870"/>
            <a:ext cx="7246620" cy="164527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13320" name="Picture 8" descr="http://4.bp.blogspot.com/_sfkwpV8ufRs/Sh2b04DxV_I/AAAAAAAAACA/4tH2MnUj4aE/s400/pascals+triangle+thi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5894" y="1885950"/>
            <a:ext cx="2377748" cy="194975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51493184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periodicity</a:t>
            </a:r>
          </a:p>
        </p:txBody>
      </p:sp>
      <p:sp>
        <p:nvSpPr>
          <p:cNvPr id="3" name="Content Placeholder 2"/>
          <p:cNvSpPr>
            <a:spLocks noGrp="1"/>
          </p:cNvSpPr>
          <p:nvPr>
            <p:ph idx="1"/>
          </p:nvPr>
        </p:nvSpPr>
        <p:spPr/>
        <p:txBody>
          <a:bodyPr/>
          <a:lstStyle/>
          <a:p>
            <a:pPr marL="0" indent="0">
              <a:buNone/>
            </a:pPr>
            <a:r>
              <a:rPr lang="en-US" dirty="0">
                <a:latin typeface="Comic Sans MS" panose="030F0702030302020204" pitchFamily="66" charset="0"/>
              </a:rPr>
              <a:t>A function whose output contains values that repeat periodically (such as sine and cosine).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4208" y="2865020"/>
            <a:ext cx="5615589" cy="3443707"/>
          </a:xfrm>
          <a:prstGeom prst="rect">
            <a:avLst/>
          </a:prstGeom>
        </p:spPr>
      </p:pic>
    </p:spTree>
    <p:extLst>
      <p:ext uri="{BB962C8B-B14F-4D97-AF65-F5344CB8AC3E}">
        <p14:creationId xmlns:p14="http://schemas.microsoft.com/office/powerpoint/2010/main" val="6268531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33"/>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sp>
        <p:nvSpPr>
          <p:cNvPr id="9" name="TextBox 8"/>
          <p:cNvSpPr txBox="1"/>
          <p:nvPr/>
        </p:nvSpPr>
        <p:spPr>
          <a:xfrm>
            <a:off x="2000251" y="1085852"/>
            <a:ext cx="5086351" cy="923330"/>
          </a:xfrm>
          <a:prstGeom prst="rect">
            <a:avLst/>
          </a:prstGeom>
          <a:noFill/>
        </p:spPr>
        <p:txBody>
          <a:bodyPr wrap="square" rtlCol="0">
            <a:spAutoFit/>
          </a:bodyPr>
          <a:lstStyle/>
          <a:p>
            <a:pPr algn="ctr" defTabSz="685783"/>
            <a:r>
              <a:rPr lang="en-US" sz="5400" dirty="0">
                <a:solidFill>
                  <a:prstClr val="black"/>
                </a:solidFill>
                <a:latin typeface="Comic Sans MS" pitchFamily="66" charset="0"/>
              </a:rPr>
              <a:t>permutation</a:t>
            </a:r>
          </a:p>
        </p:txBody>
      </p:sp>
      <p:sp>
        <p:nvSpPr>
          <p:cNvPr id="10" name="TextBox 9"/>
          <p:cNvSpPr txBox="1"/>
          <p:nvPr/>
        </p:nvSpPr>
        <p:spPr>
          <a:xfrm>
            <a:off x="1428751" y="4740819"/>
            <a:ext cx="6286500" cy="830997"/>
          </a:xfrm>
          <a:prstGeom prst="rect">
            <a:avLst/>
          </a:prstGeom>
          <a:noFill/>
        </p:spPr>
        <p:txBody>
          <a:bodyPr wrap="square" rtlCol="0">
            <a:spAutoFit/>
          </a:bodyPr>
          <a:lstStyle/>
          <a:p>
            <a:pPr algn="ctr" defTabSz="685783"/>
            <a:r>
              <a:rPr lang="en-US" sz="2400" dirty="0">
                <a:solidFill>
                  <a:prstClr val="black"/>
                </a:solidFill>
                <a:latin typeface="Comic Sans MS" pitchFamily="66" charset="0"/>
              </a:rPr>
              <a:t>All possible arrangements of a collection of things, where the order is important.</a:t>
            </a:r>
          </a:p>
        </p:txBody>
      </p:sp>
      <mc:AlternateContent xmlns:mc="http://schemas.openxmlformats.org/markup-compatibility/2006" xmlns:a14="http://schemas.microsoft.com/office/drawing/2010/main">
        <mc:Choice Requires="a14">
          <p:sp>
            <p:nvSpPr>
              <p:cNvPr id="2" name="Rectangle 1"/>
              <p:cNvSpPr/>
              <p:nvPr/>
            </p:nvSpPr>
            <p:spPr>
              <a:xfrm>
                <a:off x="3294890" y="2886997"/>
                <a:ext cx="751103" cy="498278"/>
              </a:xfrm>
              <a:prstGeom prst="rect">
                <a:avLst/>
              </a:prstGeom>
            </p:spPr>
            <p:txBody>
              <a:bodyPr wrap="none">
                <a:spAutoFit/>
              </a:bodyPr>
              <a:lstStyle/>
              <a:p>
                <a:pPr defTabSz="685783"/>
                <a:r>
                  <a:rPr lang="en-US" sz="2700" baseline="-25000" dirty="0">
                    <a:solidFill>
                      <a:prstClr val="black"/>
                    </a:solidFill>
                    <a:latin typeface="Cambria Math" panose="02040503050406030204" pitchFamily="18" charset="0"/>
                    <a:ea typeface="Cambria Math" panose="02040503050406030204" pitchFamily="18" charset="0"/>
                  </a:rPr>
                  <a:t>n</a:t>
                </a:r>
                <a14:m>
                  <m:oMath xmlns:m="http://schemas.openxmlformats.org/officeDocument/2006/math">
                    <m:sSub>
                      <m:sSubPr>
                        <m:ctrlPr>
                          <a:rPr lang="en-US" sz="2700" i="1">
                            <a:solidFill>
                              <a:prstClr val="black"/>
                            </a:solidFill>
                            <a:latin typeface="Cambria Math" panose="02040503050406030204" pitchFamily="18" charset="0"/>
                            <a:ea typeface="Cambria Math" panose="02040503050406030204" pitchFamily="18" charset="0"/>
                          </a:rPr>
                        </m:ctrlPr>
                      </m:sSubPr>
                      <m:e>
                        <m:r>
                          <a:rPr lang="en-US" sz="2700" i="1">
                            <a:solidFill>
                              <a:prstClr val="black"/>
                            </a:solidFill>
                            <a:latin typeface="Cambria Math" panose="02040503050406030204" pitchFamily="18" charset="0"/>
                            <a:ea typeface="Cambria Math" panose="02040503050406030204" pitchFamily="18" charset="0"/>
                          </a:rPr>
                          <m:t>𝑃</m:t>
                        </m:r>
                      </m:e>
                      <m:sub>
                        <m:r>
                          <a:rPr lang="en-US" sz="2700" i="1">
                            <a:solidFill>
                              <a:prstClr val="black"/>
                            </a:solidFill>
                            <a:latin typeface="Cambria Math" panose="02040503050406030204" pitchFamily="18" charset="0"/>
                            <a:ea typeface="Cambria Math" panose="02040503050406030204" pitchFamily="18" charset="0"/>
                          </a:rPr>
                          <m:t>𝑘</m:t>
                        </m:r>
                      </m:sub>
                    </m:sSub>
                  </m:oMath>
                </a14:m>
                <a:r>
                  <a:rPr lang="en-US" sz="1351" dirty="0">
                    <a:solidFill>
                      <a:prstClr val="black"/>
                    </a:solidFill>
                    <a:latin typeface="Calibri" panose="020F0502020204030204"/>
                  </a:rPr>
                  <a:t>=</a:t>
                </a:r>
              </a:p>
            </p:txBody>
          </p:sp>
        </mc:Choice>
        <mc:Fallback xmlns="">
          <p:sp>
            <p:nvSpPr>
              <p:cNvPr id="2" name="Rectangle 1"/>
              <p:cNvSpPr>
                <a:spLocks noRot="1" noChangeAspect="1" noMove="1" noResize="1" noEditPoints="1" noAdjustHandles="1" noChangeArrowheads="1" noChangeShapeType="1" noTextEdit="1"/>
              </p:cNvSpPr>
              <p:nvPr/>
            </p:nvSpPr>
            <p:spPr>
              <a:xfrm>
                <a:off x="3294890" y="2886997"/>
                <a:ext cx="751103" cy="498278"/>
              </a:xfrm>
              <a:prstGeom prst="rect">
                <a:avLst/>
              </a:prstGeom>
              <a:blipFill>
                <a:blip r:embed="rId3"/>
                <a:stretch>
                  <a:fillRect l="-7317" r="-813" b="-2963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3947857" y="2744744"/>
                <a:ext cx="1467517" cy="928972"/>
              </a:xfrm>
              <a:prstGeom prst="rect">
                <a:avLst/>
              </a:prstGeom>
            </p:spPr>
            <p:txBody>
              <a:bodyPr wrap="none">
                <a:spAutoFit/>
              </a:bodyPr>
              <a:lstStyle/>
              <a:p>
                <a:pPr defTabSz="685783"/>
                <a14:m>
                  <m:oMathPara xmlns:m="http://schemas.openxmlformats.org/officeDocument/2006/math">
                    <m:oMathParaPr>
                      <m:jc m:val="centerGroup"/>
                    </m:oMathParaPr>
                    <m:oMath xmlns:m="http://schemas.openxmlformats.org/officeDocument/2006/math">
                      <m:f>
                        <m:fPr>
                          <m:ctrlPr>
                            <a:rPr lang="en-US" sz="2700" i="1" dirty="0">
                              <a:solidFill>
                                <a:prstClr val="black"/>
                              </a:solidFill>
                              <a:latin typeface="Cambria Math" panose="02040503050406030204" pitchFamily="18" charset="0"/>
                              <a:ea typeface="Cambria Math" panose="02040503050406030204" pitchFamily="18" charset="0"/>
                            </a:rPr>
                          </m:ctrlPr>
                        </m:fPr>
                        <m:num>
                          <m:r>
                            <a:rPr lang="en-US" sz="2700" i="1" dirty="0">
                              <a:solidFill>
                                <a:prstClr val="black"/>
                              </a:solidFill>
                              <a:latin typeface="Cambria Math" panose="02040503050406030204" pitchFamily="18" charset="0"/>
                              <a:ea typeface="Cambria Math" panose="02040503050406030204" pitchFamily="18" charset="0"/>
                            </a:rPr>
                            <m:t>𝑛</m:t>
                          </m:r>
                          <m:r>
                            <a:rPr lang="en-US" sz="2700" i="1" dirty="0">
                              <a:solidFill>
                                <a:prstClr val="black"/>
                              </a:solidFill>
                              <a:latin typeface="Cambria Math" panose="02040503050406030204" pitchFamily="18" charset="0"/>
                              <a:ea typeface="Cambria Math" panose="02040503050406030204" pitchFamily="18" charset="0"/>
                            </a:rPr>
                            <m:t>!</m:t>
                          </m:r>
                        </m:num>
                        <m:den>
                          <m:d>
                            <m:dPr>
                              <m:ctrlPr>
                                <a:rPr lang="en-US" sz="2700" i="1" dirty="0">
                                  <a:solidFill>
                                    <a:prstClr val="black"/>
                                  </a:solidFill>
                                  <a:latin typeface="Cambria Math" panose="02040503050406030204" pitchFamily="18" charset="0"/>
                                  <a:ea typeface="Cambria Math" panose="02040503050406030204" pitchFamily="18" charset="0"/>
                                </a:rPr>
                              </m:ctrlPr>
                            </m:dPr>
                            <m:e>
                              <m:r>
                                <a:rPr lang="en-US" sz="2700" i="1" dirty="0">
                                  <a:solidFill>
                                    <a:prstClr val="black"/>
                                  </a:solidFill>
                                  <a:latin typeface="Cambria Math" panose="02040503050406030204" pitchFamily="18" charset="0"/>
                                  <a:ea typeface="Cambria Math" panose="02040503050406030204" pitchFamily="18" charset="0"/>
                                </a:rPr>
                                <m:t>𝑛</m:t>
                              </m:r>
                              <m:r>
                                <a:rPr lang="en-US" sz="2700" i="1" dirty="0">
                                  <a:solidFill>
                                    <a:prstClr val="black"/>
                                  </a:solidFill>
                                  <a:latin typeface="Cambria Math" panose="02040503050406030204" pitchFamily="18" charset="0"/>
                                  <a:ea typeface="Cambria Math" panose="02040503050406030204" pitchFamily="18" charset="0"/>
                                </a:rPr>
                                <m:t>−</m:t>
                              </m:r>
                              <m:r>
                                <a:rPr lang="en-US" sz="2700" i="1" dirty="0">
                                  <a:solidFill>
                                    <a:prstClr val="black"/>
                                  </a:solidFill>
                                  <a:latin typeface="Cambria Math" panose="02040503050406030204" pitchFamily="18" charset="0"/>
                                  <a:ea typeface="Cambria Math" panose="02040503050406030204" pitchFamily="18" charset="0"/>
                                </a:rPr>
                                <m:t>𝑘</m:t>
                              </m:r>
                            </m:e>
                          </m:d>
                          <m:r>
                            <a:rPr lang="en-US" sz="2700" i="1" dirty="0">
                              <a:solidFill>
                                <a:prstClr val="black"/>
                              </a:solidFill>
                              <a:latin typeface="Cambria Math" panose="02040503050406030204" pitchFamily="18" charset="0"/>
                              <a:ea typeface="Cambria Math" panose="02040503050406030204" pitchFamily="18" charset="0"/>
                            </a:rPr>
                            <m:t>!</m:t>
                          </m:r>
                        </m:den>
                      </m:f>
                    </m:oMath>
                  </m:oMathPara>
                </a14:m>
                <a:endParaRPr lang="en-US" sz="1351" dirty="0">
                  <a:solidFill>
                    <a:prstClr val="black"/>
                  </a:solidFill>
                  <a:latin typeface="Calibri" panose="020F0502020204030204"/>
                </a:endParaRPr>
              </a:p>
            </p:txBody>
          </p:sp>
        </mc:Choice>
        <mc:Fallback xmlns="">
          <p:sp>
            <p:nvSpPr>
              <p:cNvPr id="4" name="Rectangle 3"/>
              <p:cNvSpPr>
                <a:spLocks noRot="1" noChangeAspect="1" noMove="1" noResize="1" noEditPoints="1" noAdjustHandles="1" noChangeArrowheads="1" noChangeShapeType="1" noTextEdit="1"/>
              </p:cNvSpPr>
              <p:nvPr/>
            </p:nvSpPr>
            <p:spPr>
              <a:xfrm>
                <a:off x="3947857" y="2744744"/>
                <a:ext cx="1467517" cy="928972"/>
              </a:xfrm>
              <a:prstGeom prst="rect">
                <a:avLst/>
              </a:prstGeom>
              <a:blipFill>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38427582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Piecewise functions</a:t>
            </a:r>
          </a:p>
        </p:txBody>
      </p:sp>
      <p:sp>
        <p:nvSpPr>
          <p:cNvPr id="3" name="Content Placeholder 2"/>
          <p:cNvSpPr>
            <a:spLocks noGrp="1"/>
          </p:cNvSpPr>
          <p:nvPr>
            <p:ph idx="1"/>
          </p:nvPr>
        </p:nvSpPr>
        <p:spPr>
          <a:xfrm>
            <a:off x="457202" y="1710562"/>
            <a:ext cx="4069831" cy="4525963"/>
          </a:xfrm>
        </p:spPr>
        <p:txBody>
          <a:bodyPr>
            <a:normAutofit/>
          </a:bodyPr>
          <a:lstStyle/>
          <a:p>
            <a:pPr marL="0" indent="0">
              <a:buNone/>
            </a:pPr>
            <a:r>
              <a:rPr lang="en-US" dirty="0">
                <a:latin typeface="Comic Sans MS" panose="030F0702030302020204" pitchFamily="66" charset="0"/>
              </a:rPr>
              <a:t>A function which is defined by multiple sub-functions, each sub-function </a:t>
            </a:r>
            <a:br>
              <a:rPr lang="en-US" dirty="0">
                <a:latin typeface="Comic Sans MS" panose="030F0702030302020204" pitchFamily="66" charset="0"/>
              </a:rPr>
            </a:br>
            <a:r>
              <a:rPr lang="en-US" dirty="0">
                <a:latin typeface="Comic Sans MS" panose="030F0702030302020204" pitchFamily="66" charset="0"/>
              </a:rPr>
              <a:t>applying to a certain interval of the main </a:t>
            </a:r>
            <a:br>
              <a:rPr lang="en-US" dirty="0">
                <a:latin typeface="Comic Sans MS" panose="030F0702030302020204" pitchFamily="66" charset="0"/>
              </a:rPr>
            </a:br>
            <a:r>
              <a:rPr lang="en-US" dirty="0">
                <a:latin typeface="Comic Sans MS" panose="030F0702030302020204" pitchFamily="66" charset="0"/>
              </a:rPr>
              <a:t>function's domain </a:t>
            </a:r>
            <a:br>
              <a:rPr lang="en-US" dirty="0">
                <a:latin typeface="Comic Sans MS" panose="030F0702030302020204" pitchFamily="66" charset="0"/>
              </a:rPr>
            </a:br>
            <a:r>
              <a:rPr lang="en-US" dirty="0">
                <a:latin typeface="Comic Sans MS" panose="030F0702030302020204" pitchFamily="66" charset="0"/>
              </a:rPr>
              <a:t>(a sub-domain).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0637" y="2035695"/>
            <a:ext cx="3936124" cy="3654972"/>
          </a:xfrm>
          <a:prstGeom prst="rect">
            <a:avLst/>
          </a:prstGeom>
        </p:spPr>
      </p:pic>
    </p:spTree>
    <p:extLst>
      <p:ext uri="{BB962C8B-B14F-4D97-AF65-F5344CB8AC3E}">
        <p14:creationId xmlns:p14="http://schemas.microsoft.com/office/powerpoint/2010/main" val="63551289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Polynomial function</a:t>
            </a:r>
          </a:p>
        </p:txBody>
      </p:sp>
      <p:sp>
        <p:nvSpPr>
          <p:cNvPr id="3" name="Content Placeholder 2"/>
          <p:cNvSpPr>
            <a:spLocks noGrp="1"/>
          </p:cNvSpPr>
          <p:nvPr>
            <p:ph idx="1"/>
          </p:nvPr>
        </p:nvSpPr>
        <p:spPr/>
        <p:txBody>
          <a:bodyPr>
            <a:normAutofit/>
          </a:bodyPr>
          <a:lstStyle/>
          <a:p>
            <a:pPr marL="0" indent="0">
              <a:buNone/>
            </a:pPr>
            <a:r>
              <a:rPr lang="en-US" sz="2400" dirty="0">
                <a:latin typeface="Comic Sans MS" panose="030F0702030302020204" pitchFamily="66" charset="0"/>
              </a:rPr>
              <a:t>An expression that can have constants, variables and exponents, that can be combined using addition, subtraction, multiplication and division, but:</a:t>
            </a:r>
            <a:br>
              <a:rPr lang="en-US" sz="2400" dirty="0">
                <a:latin typeface="Comic Sans MS" panose="030F0702030302020204" pitchFamily="66" charset="0"/>
              </a:rPr>
            </a:br>
            <a:r>
              <a:rPr lang="en-US" sz="2400" dirty="0">
                <a:latin typeface="Comic Sans MS" panose="030F0702030302020204" pitchFamily="66" charset="0"/>
              </a:rPr>
              <a:t>• no division by a variable.</a:t>
            </a:r>
            <a:br>
              <a:rPr lang="en-US" sz="2400" dirty="0">
                <a:latin typeface="Comic Sans MS" panose="030F0702030302020204" pitchFamily="66" charset="0"/>
              </a:rPr>
            </a:br>
            <a:r>
              <a:rPr lang="en-US" sz="2400" dirty="0">
                <a:latin typeface="Comic Sans MS" panose="030F0702030302020204" pitchFamily="66" charset="0"/>
              </a:rPr>
              <a:t>• a variable's exponents can only be 0,1,2,3,... etc.</a:t>
            </a:r>
            <a:br>
              <a:rPr lang="en-US" sz="2400" dirty="0">
                <a:latin typeface="Comic Sans MS" panose="030F0702030302020204" pitchFamily="66" charset="0"/>
              </a:rPr>
            </a:br>
            <a:r>
              <a:rPr lang="en-US" sz="2400" dirty="0">
                <a:latin typeface="Comic Sans MS" panose="030F0702030302020204" pitchFamily="66" charset="0"/>
              </a:rPr>
              <a:t>• it can't have an infinite number of terms.</a:t>
            </a:r>
          </a:p>
          <a:p>
            <a:pPr marL="0" indent="0">
              <a:buNone/>
            </a:pPr>
            <a:endParaRPr lang="en-US" dirty="0"/>
          </a:p>
          <a:p>
            <a:pPr marL="0" indent="0">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9751" y="4212772"/>
            <a:ext cx="5524500" cy="2514600"/>
          </a:xfrm>
          <a:prstGeom prst="rect">
            <a:avLst/>
          </a:prstGeom>
        </p:spPr>
      </p:pic>
    </p:spTree>
    <p:extLst>
      <p:ext uri="{BB962C8B-B14F-4D97-AF65-F5344CB8AC3E}">
        <p14:creationId xmlns:p14="http://schemas.microsoft.com/office/powerpoint/2010/main" val="10337954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6046" y="1374085"/>
            <a:ext cx="7653131" cy="1107996"/>
          </a:xfrm>
          <a:prstGeom prst="rect">
            <a:avLst/>
          </a:prstGeom>
          <a:noFill/>
        </p:spPr>
        <p:txBody>
          <a:bodyPr wrap="square" rtlCol="0">
            <a:spAutoFit/>
          </a:bodyPr>
          <a:lstStyle/>
          <a:p>
            <a:pPr algn="ctr"/>
            <a:r>
              <a:rPr lang="en-US" sz="6600" dirty="0">
                <a:latin typeface="Comic Sans MS" panose="030F0702030302020204" pitchFamily="66" charset="0"/>
              </a:rPr>
              <a:t>procedural fluency</a:t>
            </a:r>
          </a:p>
        </p:txBody>
      </p:sp>
      <p:sp>
        <p:nvSpPr>
          <p:cNvPr id="2" name="Rectangle 1"/>
          <p:cNvSpPr/>
          <p:nvPr/>
        </p:nvSpPr>
        <p:spPr>
          <a:xfrm>
            <a:off x="646046" y="3768552"/>
            <a:ext cx="8110331" cy="1938992"/>
          </a:xfrm>
          <a:prstGeom prst="rect">
            <a:avLst/>
          </a:prstGeom>
        </p:spPr>
        <p:txBody>
          <a:bodyPr wrap="square">
            <a:spAutoFit/>
          </a:bodyPr>
          <a:lstStyle/>
          <a:p>
            <a:r>
              <a:rPr lang="en-US" sz="3000" dirty="0">
                <a:latin typeface="Comic Sans MS" panose="030F0702030302020204" pitchFamily="66" charset="0"/>
              </a:rPr>
              <a:t>refers to knowledge of procedures, knowledge of when and how to use them appropriately, and skill in performing them flexibly, accurately, and efficiently</a:t>
            </a:r>
          </a:p>
        </p:txBody>
      </p:sp>
    </p:spTree>
    <p:extLst>
      <p:ext uri="{BB962C8B-B14F-4D97-AF65-F5344CB8AC3E}">
        <p14:creationId xmlns:p14="http://schemas.microsoft.com/office/powerpoint/2010/main" val="407288950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Quadratic</a:t>
            </a:r>
          </a:p>
        </p:txBody>
      </p:sp>
      <p:sp>
        <p:nvSpPr>
          <p:cNvPr id="3" name="Content Placeholder 2"/>
          <p:cNvSpPr>
            <a:spLocks noGrp="1"/>
          </p:cNvSpPr>
          <p:nvPr>
            <p:ph idx="1"/>
          </p:nvPr>
        </p:nvSpPr>
        <p:spPr>
          <a:xfrm>
            <a:off x="457200" y="1126673"/>
            <a:ext cx="8229600" cy="4999492"/>
          </a:xfrm>
        </p:spPr>
        <p:txBody>
          <a:bodyPr/>
          <a:lstStyle/>
          <a:p>
            <a:pPr marL="0" indent="0">
              <a:buNone/>
            </a:pPr>
            <a:r>
              <a:rPr lang="en-US" dirty="0">
                <a:latin typeface="Comic Sans MS" panose="030F0702030302020204" pitchFamily="66" charset="0"/>
              </a:rPr>
              <a:t>a quadratic function, a quadratic polynomial, a polynomial of degree 2, or simply a quadratic, is a polynomial function in one or more variables in which the highest-degree term is of the second degree.</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2243" y="3702573"/>
            <a:ext cx="7329896" cy="2966453"/>
          </a:xfrm>
          <a:prstGeom prst="rect">
            <a:avLst/>
          </a:prstGeom>
        </p:spPr>
      </p:pic>
    </p:spTree>
    <p:extLst>
      <p:ext uri="{BB962C8B-B14F-4D97-AF65-F5344CB8AC3E}">
        <p14:creationId xmlns:p14="http://schemas.microsoft.com/office/powerpoint/2010/main" val="103573814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6600" dirty="0">
                <a:latin typeface="Comic Sans MS" panose="030F0702030302020204" pitchFamily="66" charset="0"/>
              </a:rPr>
              <a:t>Range of a function</a:t>
            </a:r>
          </a:p>
        </p:txBody>
      </p:sp>
      <p:sp>
        <p:nvSpPr>
          <p:cNvPr id="3" name="Content Placeholder 2"/>
          <p:cNvSpPr>
            <a:spLocks noGrp="1"/>
          </p:cNvSpPr>
          <p:nvPr>
            <p:ph idx="1"/>
          </p:nvPr>
        </p:nvSpPr>
        <p:spPr>
          <a:xfrm>
            <a:off x="457200" y="1600202"/>
            <a:ext cx="8229600" cy="4980215"/>
          </a:xfrm>
        </p:spPr>
        <p:txBody>
          <a:bodyPr/>
          <a:lstStyle/>
          <a:p>
            <a:pPr marL="0" indent="0" algn="ctr">
              <a:buNone/>
            </a:pPr>
            <a:r>
              <a:rPr lang="en-US" dirty="0">
                <a:latin typeface="Comic Sans MS" panose="030F0702030302020204" pitchFamily="66" charset="0"/>
              </a:rPr>
              <a:t>All the values that out of a function (y-values, dependent variables, output values).</a:t>
            </a:r>
          </a:p>
          <a:p>
            <a:pPr marL="0" indent="0" algn="ctr">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7287" y="2593301"/>
            <a:ext cx="5180724" cy="141400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5551" y="4007304"/>
            <a:ext cx="4115112" cy="2477059"/>
          </a:xfrm>
          <a:prstGeom prst="rect">
            <a:avLst/>
          </a:prstGeom>
        </p:spPr>
      </p:pic>
    </p:spTree>
    <p:extLst>
      <p:ext uri="{BB962C8B-B14F-4D97-AF65-F5344CB8AC3E}">
        <p14:creationId xmlns:p14="http://schemas.microsoft.com/office/powerpoint/2010/main" val="102776292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Rational function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US" dirty="0"/>
                  <a:t>A function that is written as </a:t>
                </a:r>
                <a14:m>
                  <m:oMath xmlns:m="http://schemas.openxmlformats.org/officeDocument/2006/math">
                    <m:r>
                      <a:rPr lang="en-US" b="0" i="1" smtClean="0">
                        <a:latin typeface="Cambria Math" charset="0"/>
                      </a:rPr>
                      <m:t>𝑓</m:t>
                    </m:r>
                    <m:d>
                      <m:dPr>
                        <m:ctrlPr>
                          <a:rPr lang="en-US" b="0" i="1" smtClean="0">
                            <a:latin typeface="Cambria Math" panose="02040503050406030204" pitchFamily="18" charset="0"/>
                          </a:rPr>
                        </m:ctrlPr>
                      </m:dPr>
                      <m:e>
                        <m:r>
                          <a:rPr lang="en-US" b="0" i="1" smtClean="0">
                            <a:latin typeface="Cambria Math" charset="0"/>
                          </a:rPr>
                          <m:t>𝑥</m:t>
                        </m:r>
                      </m:e>
                    </m:d>
                    <m:r>
                      <a:rPr lang="en-US" b="0" i="1" smtClean="0">
                        <a:latin typeface="Cambria Math" charset="0"/>
                      </a:rPr>
                      <m:t>=</m:t>
                    </m:r>
                    <m:f>
                      <m:fPr>
                        <m:ctrlPr>
                          <a:rPr lang="mr-IN" b="0" i="1" smtClean="0">
                            <a:latin typeface="Cambria Math" panose="02040503050406030204" pitchFamily="18" charset="0"/>
                          </a:rPr>
                        </m:ctrlPr>
                      </m:fPr>
                      <m:num>
                        <m:r>
                          <a:rPr lang="en-US" b="0" i="1" smtClean="0">
                            <a:latin typeface="Cambria Math" charset="0"/>
                          </a:rPr>
                          <m:t>𝑃</m:t>
                        </m:r>
                        <m:r>
                          <a:rPr lang="en-US" b="0" i="1" smtClean="0">
                            <a:latin typeface="Cambria Math" charset="0"/>
                          </a:rPr>
                          <m:t>(</m:t>
                        </m:r>
                        <m:r>
                          <a:rPr lang="en-US" b="0" i="1" smtClean="0">
                            <a:latin typeface="Cambria Math" charset="0"/>
                          </a:rPr>
                          <m:t>𝑥</m:t>
                        </m:r>
                        <m:r>
                          <a:rPr lang="en-US" b="0" i="1" smtClean="0">
                            <a:latin typeface="Cambria Math" charset="0"/>
                          </a:rPr>
                          <m:t>)</m:t>
                        </m:r>
                      </m:num>
                      <m:den>
                        <m:r>
                          <a:rPr lang="en-US" b="0" i="1" smtClean="0">
                            <a:latin typeface="Cambria Math" charset="0"/>
                          </a:rPr>
                          <m:t>𝑄</m:t>
                        </m:r>
                        <m:r>
                          <a:rPr lang="en-US" b="0" i="1" smtClean="0">
                            <a:latin typeface="Cambria Math" charset="0"/>
                          </a:rPr>
                          <m:t>(</m:t>
                        </m:r>
                        <m:r>
                          <a:rPr lang="en-US" b="0" i="1" smtClean="0">
                            <a:latin typeface="Cambria Math" charset="0"/>
                          </a:rPr>
                          <m:t>𝑥</m:t>
                        </m:r>
                        <m:r>
                          <a:rPr lang="en-US" b="0" i="1" smtClean="0">
                            <a:latin typeface="Cambria Math" charset="0"/>
                          </a:rPr>
                          <m:t>)</m:t>
                        </m:r>
                      </m:den>
                    </m:f>
                  </m:oMath>
                </a14:m>
                <a:r>
                  <a:rPr lang="en-US" dirty="0"/>
                  <a:t>  where </a:t>
                </a:r>
                <a14:m>
                  <m:oMath xmlns:m="http://schemas.openxmlformats.org/officeDocument/2006/math">
                    <m:r>
                      <a:rPr lang="en-US" i="1" dirty="0" smtClean="0">
                        <a:latin typeface="Cambria Math" charset="0"/>
                      </a:rPr>
                      <m:t>𝑃</m:t>
                    </m:r>
                    <m:r>
                      <a:rPr lang="en-US" i="1" dirty="0" smtClean="0">
                        <a:latin typeface="Cambria Math" charset="0"/>
                      </a:rPr>
                      <m:t>(</m:t>
                    </m:r>
                    <m:r>
                      <a:rPr lang="en-US" i="1" dirty="0" smtClean="0">
                        <a:latin typeface="Cambria Math" charset="0"/>
                      </a:rPr>
                      <m:t>𝑥</m:t>
                    </m:r>
                    <m:r>
                      <a:rPr lang="en-US" i="1" dirty="0" smtClean="0">
                        <a:latin typeface="Cambria Math" charset="0"/>
                      </a:rPr>
                      <m:t>) </m:t>
                    </m:r>
                    <m:r>
                      <a:rPr lang="en-US" i="1" dirty="0" smtClean="0">
                        <a:latin typeface="Cambria Math" charset="0"/>
                      </a:rPr>
                      <m:t>𝑎𝑛𝑑</m:t>
                    </m:r>
                    <m:r>
                      <a:rPr lang="en-US" i="1" dirty="0" smtClean="0">
                        <a:latin typeface="Cambria Math" charset="0"/>
                      </a:rPr>
                      <m:t> </m:t>
                    </m:r>
                    <m:r>
                      <a:rPr lang="en-US" i="1" dirty="0" smtClean="0">
                        <a:latin typeface="Cambria Math" charset="0"/>
                      </a:rPr>
                      <m:t>𝑄</m:t>
                    </m:r>
                    <m:r>
                      <a:rPr lang="en-US" i="1" dirty="0" smtClean="0">
                        <a:latin typeface="Cambria Math" charset="0"/>
                      </a:rPr>
                      <m:t>(</m:t>
                    </m:r>
                    <m:r>
                      <a:rPr lang="en-US" i="1" dirty="0" smtClean="0">
                        <a:latin typeface="Cambria Math" charset="0"/>
                      </a:rPr>
                      <m:t>𝑥</m:t>
                    </m:r>
                    <m:r>
                      <a:rPr lang="en-US" i="1" dirty="0" smtClean="0">
                        <a:latin typeface="Cambria Math" charset="0"/>
                      </a:rPr>
                      <m:t>) </m:t>
                    </m:r>
                  </m:oMath>
                </a14:m>
                <a:r>
                  <a:rPr lang="en-US" dirty="0"/>
                  <a:t>are polynomials and </a:t>
                </a:r>
                <a14:m>
                  <m:oMath xmlns:m="http://schemas.openxmlformats.org/officeDocument/2006/math">
                    <m:r>
                      <a:rPr lang="en-US" i="1" dirty="0" smtClean="0">
                        <a:latin typeface="Cambria Math" charset="0"/>
                      </a:rPr>
                      <m:t>𝑄</m:t>
                    </m:r>
                    <m:r>
                      <a:rPr lang="en-US" i="1" dirty="0" smtClean="0">
                        <a:latin typeface="Cambria Math" charset="0"/>
                      </a:rPr>
                      <m:t>(</m:t>
                    </m:r>
                    <m:r>
                      <a:rPr lang="en-US" i="1" dirty="0" smtClean="0">
                        <a:latin typeface="Cambria Math" charset="0"/>
                      </a:rPr>
                      <m:t>𝑥</m:t>
                    </m:r>
                    <m:r>
                      <a:rPr lang="en-US" i="1" dirty="0" smtClean="0">
                        <a:latin typeface="Cambria Math" charset="0"/>
                      </a:rPr>
                      <m:t>)≠0.</m:t>
                    </m:r>
                  </m:oMath>
                </a14:m>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3"/>
                <a:stretch>
                  <a:fillRect l="-1852" r="-741"/>
                </a:stretch>
              </a:blipFill>
            </p:spPr>
            <p:txBody>
              <a:bodyPr/>
              <a:lstStyle/>
              <a:p>
                <a:r>
                  <a:rPr lang="en-US">
                    <a:noFill/>
                  </a:rPr>
                  <a:t> </a:t>
                </a:r>
              </a:p>
            </p:txBody>
          </p:sp>
        </mc:Fallback>
      </mc:AlternateContent>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78355" y="3012997"/>
            <a:ext cx="5187295" cy="3592756"/>
          </a:xfrm>
          <a:prstGeom prst="rect">
            <a:avLst/>
          </a:prstGeom>
        </p:spPr>
      </p:pic>
    </p:spTree>
    <p:extLst>
      <p:ext uri="{BB962C8B-B14F-4D97-AF65-F5344CB8AC3E}">
        <p14:creationId xmlns:p14="http://schemas.microsoft.com/office/powerpoint/2010/main" val="8472585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radian</a:t>
            </a:r>
          </a:p>
        </p:txBody>
      </p:sp>
      <p:sp>
        <p:nvSpPr>
          <p:cNvPr id="3" name="Content Placeholder 2"/>
          <p:cNvSpPr>
            <a:spLocks noGrp="1"/>
          </p:cNvSpPr>
          <p:nvPr>
            <p:ph idx="1"/>
          </p:nvPr>
        </p:nvSpPr>
        <p:spPr>
          <a:xfrm>
            <a:off x="457201" y="1600202"/>
            <a:ext cx="4556235" cy="4525963"/>
          </a:xfrm>
        </p:spPr>
        <p:txBody>
          <a:bodyPr/>
          <a:lstStyle/>
          <a:p>
            <a:pPr marL="0" indent="0">
              <a:buNone/>
            </a:pPr>
            <a:r>
              <a:rPr lang="en-US" dirty="0">
                <a:latin typeface="Comic Sans MS" panose="030F0702030302020204" pitchFamily="66" charset="0"/>
              </a:rPr>
              <a:t>The angle made when the radius is wrapped round the circle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123" y="3132947"/>
            <a:ext cx="3669220" cy="3462727"/>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6972" y="1277091"/>
            <a:ext cx="4519531" cy="5573412"/>
          </a:xfrm>
          <a:prstGeom prst="rect">
            <a:avLst/>
          </a:prstGeom>
        </p:spPr>
      </p:pic>
    </p:spTree>
    <p:extLst>
      <p:ext uri="{BB962C8B-B14F-4D97-AF65-F5344CB8AC3E}">
        <p14:creationId xmlns:p14="http://schemas.microsoft.com/office/powerpoint/2010/main" val="179478693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recursive function</a:t>
            </a:r>
          </a:p>
        </p:txBody>
      </p:sp>
      <p:sp>
        <p:nvSpPr>
          <p:cNvPr id="3" name="Content Placeholder 2"/>
          <p:cNvSpPr>
            <a:spLocks noGrp="1"/>
          </p:cNvSpPr>
          <p:nvPr>
            <p:ph idx="1"/>
          </p:nvPr>
        </p:nvSpPr>
        <p:spPr>
          <a:xfrm>
            <a:off x="457200" y="1224644"/>
            <a:ext cx="8229600" cy="4901520"/>
          </a:xfrm>
        </p:spPr>
        <p:txBody>
          <a:bodyPr/>
          <a:lstStyle/>
          <a:p>
            <a:pPr marL="0" indent="0">
              <a:buNone/>
            </a:pPr>
            <a:r>
              <a:rPr lang="en-US" dirty="0">
                <a:latin typeface="Comic Sans MS" panose="030F0702030302020204" pitchFamily="66" charset="0"/>
              </a:rPr>
              <a:t>Function in which each term is defined as a function of its preceding term(s). [Each term is found by doing something to the term(s) immediately in front of that term.]</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8929" y="3278415"/>
            <a:ext cx="3314700" cy="3302000"/>
          </a:xfrm>
          <a:prstGeom prst="rect">
            <a:avLst/>
          </a:prstGeom>
        </p:spPr>
      </p:pic>
    </p:spTree>
    <p:extLst>
      <p:ext uri="{BB962C8B-B14F-4D97-AF65-F5344CB8AC3E}">
        <p14:creationId xmlns:p14="http://schemas.microsoft.com/office/powerpoint/2010/main" val="376483129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rotation</a:t>
            </a:r>
          </a:p>
        </p:txBody>
      </p:sp>
      <p:sp>
        <p:nvSpPr>
          <p:cNvPr id="3" name="Content Placeholder 2"/>
          <p:cNvSpPr>
            <a:spLocks noGrp="1"/>
          </p:cNvSpPr>
          <p:nvPr>
            <p:ph idx="1"/>
          </p:nvPr>
        </p:nvSpPr>
        <p:spPr>
          <a:xfrm>
            <a:off x="632460" y="1600202"/>
            <a:ext cx="7879080" cy="4525963"/>
          </a:xfrm>
        </p:spPr>
        <p:txBody>
          <a:bodyPr/>
          <a:lstStyle/>
          <a:p>
            <a:pPr marL="0" indent="0">
              <a:buNone/>
            </a:pPr>
            <a:r>
              <a:rPr lang="en-US" dirty="0"/>
              <a:t>A transformation is where you turn a figure about a given point.</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1940" y="2606861"/>
            <a:ext cx="5689600" cy="4037781"/>
          </a:xfrm>
          <a:prstGeom prst="rect">
            <a:avLst/>
          </a:prstGeom>
        </p:spPr>
      </p:pic>
    </p:spTree>
    <p:extLst>
      <p:ext uri="{BB962C8B-B14F-4D97-AF65-F5344CB8AC3E}">
        <p14:creationId xmlns:p14="http://schemas.microsoft.com/office/powerpoint/2010/main" val="150111181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4"/>
            <a:ext cx="6858000" cy="827439"/>
          </a:xfrm>
        </p:spPr>
        <p:txBody>
          <a:bodyPr>
            <a:noAutofit/>
          </a:bodyPr>
          <a:lstStyle/>
          <a:p>
            <a:r>
              <a:rPr lang="en-US" dirty="0">
                <a:latin typeface="Comic Sans MS" panose="030F0702030302020204" pitchFamily="66" charset="0"/>
              </a:rPr>
              <a:t>Scalar</a:t>
            </a:r>
          </a:p>
        </p:txBody>
      </p:sp>
      <p:sp>
        <p:nvSpPr>
          <p:cNvPr id="3" name="Subtitle 2"/>
          <p:cNvSpPr>
            <a:spLocks noGrp="1"/>
          </p:cNvSpPr>
          <p:nvPr>
            <p:ph type="subTitle" idx="1"/>
          </p:nvPr>
        </p:nvSpPr>
        <p:spPr>
          <a:xfrm>
            <a:off x="1201229" y="4141060"/>
            <a:ext cx="6858000" cy="1367984"/>
          </a:xfrm>
        </p:spPr>
        <p:txBody>
          <a:bodyPr>
            <a:normAutofit/>
          </a:bodyPr>
          <a:lstStyle/>
          <a:p>
            <a:r>
              <a:rPr lang="en-US" sz="2700" dirty="0">
                <a:latin typeface="Comic Sans MS" panose="030F0702030302020204" pitchFamily="66" charset="0"/>
              </a:rPr>
              <a:t>a real number by which you multiply a matrix</a:t>
            </a:r>
          </a:p>
        </p:txBody>
      </p:sp>
      <p:sp>
        <p:nvSpPr>
          <p:cNvPr id="5" name="Rectangle 4"/>
          <p:cNvSpPr/>
          <p:nvPr/>
        </p:nvSpPr>
        <p:spPr>
          <a:xfrm>
            <a:off x="1429829" y="4046869"/>
            <a:ext cx="6400800" cy="123950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9222" name="Picture 6" descr="https://tse4.mm.bing.net/th?id=OIP.Mf9171be4097ff2fe6e0ab0cf769e81d0o0&amp;pid=15.1&amp;P=0&amp;w=304&amp;h=1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3854" y="2178949"/>
            <a:ext cx="3274575" cy="124433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33643484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sine</a:t>
            </a:r>
          </a:p>
        </p:txBody>
      </p:sp>
      <p:sp>
        <p:nvSpPr>
          <p:cNvPr id="3" name="Content Placeholder 2"/>
          <p:cNvSpPr>
            <a:spLocks noGrp="1"/>
          </p:cNvSpPr>
          <p:nvPr>
            <p:ph idx="1"/>
          </p:nvPr>
        </p:nvSpPr>
        <p:spPr>
          <a:xfrm>
            <a:off x="457202" y="2301243"/>
            <a:ext cx="3354071" cy="4739639"/>
          </a:xfrm>
        </p:spPr>
        <p:txBody>
          <a:bodyPr>
            <a:normAutofit/>
          </a:bodyPr>
          <a:lstStyle/>
          <a:p>
            <a:pPr marL="0" indent="0">
              <a:buNone/>
            </a:pPr>
            <a:r>
              <a:rPr lang="en-US" dirty="0"/>
              <a:t>The trigonometric function that is equal to the ratio of the side opposite a given angle (in a right triangle) to the hypotenuse.</a:t>
            </a:r>
          </a:p>
          <a:p>
            <a:pPr marL="0" indent="0">
              <a:buNone/>
            </a:pPr>
            <a:r>
              <a:rPr lang="en-US" dirty="0"/>
              <a:t/>
            </a:r>
            <a:br>
              <a:rPr lang="en-US" dirty="0"/>
            </a:br>
            <a:endParaRPr lang="en-US" dirty="0"/>
          </a:p>
          <a:p>
            <a:pPr marL="0" indent="0">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1270" y="2037213"/>
            <a:ext cx="4875531" cy="3651941"/>
          </a:xfrm>
          <a:prstGeom prst="rect">
            <a:avLst/>
          </a:prstGeom>
        </p:spPr>
      </p:pic>
    </p:spTree>
    <p:extLst>
      <p:ext uri="{BB962C8B-B14F-4D97-AF65-F5344CB8AC3E}">
        <p14:creationId xmlns:p14="http://schemas.microsoft.com/office/powerpoint/2010/main" val="237874453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Special triangles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00" y="1671946"/>
            <a:ext cx="8229600" cy="4382479"/>
          </a:xfrm>
        </p:spPr>
      </p:pic>
    </p:spTree>
    <p:extLst>
      <p:ext uri="{BB962C8B-B14F-4D97-AF65-F5344CB8AC3E}">
        <p14:creationId xmlns:p14="http://schemas.microsoft.com/office/powerpoint/2010/main" val="359682201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Square root function</a:t>
            </a:r>
          </a:p>
        </p:txBody>
      </p:sp>
      <p:sp>
        <p:nvSpPr>
          <p:cNvPr id="9" name="Content Placeholder 8"/>
          <p:cNvSpPr>
            <a:spLocks noGrp="1"/>
          </p:cNvSpPr>
          <p:nvPr>
            <p:ph idx="1"/>
          </p:nvPr>
        </p:nvSpPr>
        <p:spPr>
          <a:xfrm>
            <a:off x="4147460" y="2220122"/>
            <a:ext cx="4702629" cy="4525963"/>
          </a:xfrm>
        </p:spPr>
        <p:txBody>
          <a:bodyPr>
            <a:normAutofit lnSpcReduction="10000"/>
          </a:bodyPr>
          <a:lstStyle/>
          <a:p>
            <a:r>
              <a:rPr lang="en-US" dirty="0"/>
              <a:t>Features (of parent function):</a:t>
            </a:r>
          </a:p>
          <a:p>
            <a:r>
              <a:rPr lang="en-US" dirty="0"/>
              <a:t>increasing function [0,∞)</a:t>
            </a:r>
          </a:p>
          <a:p>
            <a:r>
              <a:rPr lang="en-US" dirty="0"/>
              <a:t> positive function (0,∞)</a:t>
            </a:r>
          </a:p>
          <a:p>
            <a:r>
              <a:rPr lang="en-US" dirty="0"/>
              <a:t>no absolute max (graph → ∞)</a:t>
            </a:r>
          </a:p>
          <a:p>
            <a:r>
              <a:rPr lang="en-US" dirty="0"/>
              <a:t>absolute minimum 0</a:t>
            </a:r>
          </a:p>
          <a:p>
            <a:r>
              <a:rPr lang="en-US" dirty="0"/>
              <a:t>no relative max/min</a:t>
            </a:r>
          </a:p>
          <a:p>
            <a:r>
              <a:rPr lang="en-US" dirty="0"/>
              <a:t>end behavior</a:t>
            </a:r>
            <a:br>
              <a:rPr lang="en-US" dirty="0"/>
            </a:br>
            <a:r>
              <a:rPr lang="en-US" dirty="0"/>
              <a:t>f (x) → +∞, as x → +∞</a:t>
            </a:r>
            <a:br>
              <a:rPr lang="en-US" dirty="0"/>
            </a:br>
            <a:r>
              <a:rPr lang="en-US" dirty="0"/>
              <a:t>f (x) → 0, as x → 0</a:t>
            </a:r>
          </a:p>
        </p:txBody>
      </p:sp>
      <mc:AlternateContent xmlns:mc="http://schemas.openxmlformats.org/markup-compatibility/2006" xmlns:a14="http://schemas.microsoft.com/office/drawing/2010/main">
        <mc:Choice Requires="a14">
          <p:sp>
            <p:nvSpPr>
              <p:cNvPr id="8" name="TextBox 7"/>
              <p:cNvSpPr txBox="1"/>
              <p:nvPr/>
            </p:nvSpPr>
            <p:spPr>
              <a:xfrm>
                <a:off x="3358111" y="1195500"/>
                <a:ext cx="2427781" cy="62683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b="1" i="1">
                          <a:latin typeface="Cambria Math" charset="0"/>
                        </a:rPr>
                        <m:t>𝒇</m:t>
                      </m:r>
                      <m:d>
                        <m:dPr>
                          <m:ctrlPr>
                            <a:rPr lang="en-US" sz="4000" b="1" i="1">
                              <a:latin typeface="Cambria Math" panose="02040503050406030204" pitchFamily="18" charset="0"/>
                            </a:rPr>
                          </m:ctrlPr>
                        </m:dPr>
                        <m:e>
                          <m:r>
                            <a:rPr lang="en-US" sz="4000" b="1" i="1">
                              <a:latin typeface="Cambria Math" charset="0"/>
                            </a:rPr>
                            <m:t>𝒙</m:t>
                          </m:r>
                        </m:e>
                      </m:d>
                      <m:r>
                        <a:rPr lang="en-US" sz="4000" b="1" i="1">
                          <a:latin typeface="Cambria Math" charset="0"/>
                        </a:rPr>
                        <m:t>=</m:t>
                      </m:r>
                      <m:rad>
                        <m:radPr>
                          <m:degHide m:val="on"/>
                          <m:ctrlPr>
                            <a:rPr lang="en-US" sz="4000" b="1" i="1">
                              <a:latin typeface="Cambria Math" panose="02040503050406030204" pitchFamily="18" charset="0"/>
                            </a:rPr>
                          </m:ctrlPr>
                        </m:radPr>
                        <m:deg/>
                        <m:e>
                          <m:r>
                            <a:rPr lang="en-US" sz="4000" b="1" i="1">
                              <a:latin typeface="Cambria Math" charset="0"/>
                            </a:rPr>
                            <m:t>𝒙</m:t>
                          </m:r>
                        </m:e>
                      </m:rad>
                    </m:oMath>
                  </m:oMathPara>
                </a14:m>
                <a:endParaRPr lang="en-US" sz="4000" b="1" dirty="0"/>
              </a:p>
            </p:txBody>
          </p:sp>
        </mc:Choice>
        <mc:Fallback xmlns="">
          <p:sp>
            <p:nvSpPr>
              <p:cNvPr id="8" name="TextBox 7"/>
              <p:cNvSpPr txBox="1">
                <a:spLocks noRot="1" noChangeAspect="1" noMove="1" noResize="1" noEditPoints="1" noAdjustHandles="1" noChangeArrowheads="1" noChangeShapeType="1" noTextEdit="1"/>
              </p:cNvSpPr>
              <p:nvPr/>
            </p:nvSpPr>
            <p:spPr>
              <a:xfrm>
                <a:off x="3358111" y="1195500"/>
                <a:ext cx="2427781" cy="626838"/>
              </a:xfrm>
              <a:prstGeom prst="rect">
                <a:avLst/>
              </a:prstGeom>
              <a:blipFill>
                <a:blip r:embed="rId3"/>
                <a:stretch>
                  <a:fillRect/>
                </a:stretch>
              </a:blipFill>
            </p:spPr>
            <p:txBody>
              <a:bodyPr/>
              <a:lstStyle/>
              <a:p>
                <a:r>
                  <a:rPr lang="en-US">
                    <a:noFill/>
                  </a:rPr>
                  <a:t> </a:t>
                </a:r>
              </a:p>
            </p:txBody>
          </p:sp>
        </mc:Fallback>
      </mc:AlternateContent>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55" y="2037561"/>
            <a:ext cx="4088605" cy="4088605"/>
          </a:xfrm>
          <a:prstGeom prst="rect">
            <a:avLst/>
          </a:prstGeom>
        </p:spPr>
      </p:pic>
    </p:spTree>
    <p:extLst>
      <p:ext uri="{BB962C8B-B14F-4D97-AF65-F5344CB8AC3E}">
        <p14:creationId xmlns:p14="http://schemas.microsoft.com/office/powerpoint/2010/main" val="348643973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49114" y="5321205"/>
            <a:ext cx="6723089" cy="12645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sp>
        <p:nvSpPr>
          <p:cNvPr id="9" name="TextBox 8"/>
          <p:cNvSpPr txBox="1"/>
          <p:nvPr/>
        </p:nvSpPr>
        <p:spPr>
          <a:xfrm>
            <a:off x="633551" y="1085852"/>
            <a:ext cx="7857309" cy="923330"/>
          </a:xfrm>
          <a:prstGeom prst="rect">
            <a:avLst/>
          </a:prstGeom>
          <a:noFill/>
        </p:spPr>
        <p:txBody>
          <a:bodyPr wrap="square" rtlCol="0">
            <a:spAutoFit/>
          </a:bodyPr>
          <a:lstStyle/>
          <a:p>
            <a:pPr algn="ctr" defTabSz="685783"/>
            <a:r>
              <a:rPr lang="en-US" sz="5400" dirty="0">
                <a:solidFill>
                  <a:prstClr val="black"/>
                </a:solidFill>
                <a:latin typeface="Comic Sans MS" pitchFamily="66" charset="0"/>
              </a:rPr>
              <a:t>standard deviation</a:t>
            </a:r>
          </a:p>
        </p:txBody>
      </p:sp>
      <p:sp>
        <p:nvSpPr>
          <p:cNvPr id="10" name="TextBox 9"/>
          <p:cNvSpPr txBox="1"/>
          <p:nvPr/>
        </p:nvSpPr>
        <p:spPr>
          <a:xfrm>
            <a:off x="1349114" y="5385393"/>
            <a:ext cx="6665939" cy="1200329"/>
          </a:xfrm>
          <a:prstGeom prst="rect">
            <a:avLst/>
          </a:prstGeom>
          <a:noFill/>
        </p:spPr>
        <p:txBody>
          <a:bodyPr wrap="square" rtlCol="0">
            <a:spAutoFit/>
          </a:bodyPr>
          <a:lstStyle/>
          <a:p>
            <a:pPr algn="ctr" defTabSz="685783"/>
            <a:r>
              <a:rPr lang="en-US" sz="2400" dirty="0">
                <a:solidFill>
                  <a:prstClr val="black"/>
                </a:solidFill>
                <a:latin typeface="Comic Sans MS" panose="030F0702030302020204" pitchFamily="66" charset="0"/>
              </a:rPr>
              <a:t>a measure that is used to quantify the amount of variation or dispersion of a set of data values is often abbreviated as SD, s or </a:t>
            </a:r>
            <a:r>
              <a:rPr lang="el-GR" sz="2400" dirty="0">
                <a:solidFill>
                  <a:prstClr val="black"/>
                </a:solidFill>
                <a:latin typeface="Comic Sans MS" panose="030F0702030302020204" pitchFamily="66" charset="0"/>
              </a:rPr>
              <a:t>σ</a:t>
            </a:r>
            <a:endParaRPr lang="en-US" sz="2400" dirty="0">
              <a:solidFill>
                <a:prstClr val="black"/>
              </a:solidFill>
              <a:latin typeface="Comic Sans MS" pitchFamily="66" charset="0"/>
            </a:endParaRPr>
          </a:p>
        </p:txBody>
      </p:sp>
      <p:pic>
        <p:nvPicPr>
          <p:cNvPr id="2" name="Picture 1"/>
          <p:cNvPicPr>
            <a:picLocks noChangeAspect="1"/>
          </p:cNvPicPr>
          <p:nvPr/>
        </p:nvPicPr>
        <p:blipFill>
          <a:blip r:embed="rId3"/>
          <a:stretch>
            <a:fillRect/>
          </a:stretch>
        </p:blipFill>
        <p:spPr>
          <a:xfrm>
            <a:off x="2803164" y="1889141"/>
            <a:ext cx="3267855" cy="3304163"/>
          </a:xfrm>
          <a:prstGeom prst="rect">
            <a:avLst/>
          </a:prstGeom>
        </p:spPr>
      </p:pic>
    </p:spTree>
    <p:extLst>
      <p:ext uri="{BB962C8B-B14F-4D97-AF65-F5344CB8AC3E}">
        <p14:creationId xmlns:p14="http://schemas.microsoft.com/office/powerpoint/2010/main" val="22318768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Step function</a:t>
            </a:r>
          </a:p>
        </p:txBody>
      </p:sp>
      <p:sp>
        <p:nvSpPr>
          <p:cNvPr id="3" name="Content Placeholder 2"/>
          <p:cNvSpPr>
            <a:spLocks noGrp="1"/>
          </p:cNvSpPr>
          <p:nvPr>
            <p:ph idx="1"/>
          </p:nvPr>
        </p:nvSpPr>
        <p:spPr/>
        <p:txBody>
          <a:bodyPr/>
          <a:lstStyle/>
          <a:p>
            <a:pPr marL="0" indent="0">
              <a:buNone/>
            </a:pPr>
            <a:r>
              <a:rPr lang="en-US" dirty="0"/>
              <a:t>A function that increases or decreases abruptly from one constant value to another.</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4203" y="2952066"/>
            <a:ext cx="4296980" cy="294921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88190" y="3061794"/>
            <a:ext cx="3664607" cy="3064371"/>
          </a:xfrm>
          <a:prstGeom prst="rect">
            <a:avLst/>
          </a:prstGeom>
        </p:spPr>
      </p:pic>
    </p:spTree>
    <p:extLst>
      <p:ext uri="{BB962C8B-B14F-4D97-AF65-F5344CB8AC3E}">
        <p14:creationId xmlns:p14="http://schemas.microsoft.com/office/powerpoint/2010/main" val="297699587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04800" y="5345725"/>
            <a:ext cx="8534400" cy="120747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subset</a:t>
            </a:r>
          </a:p>
        </p:txBody>
      </p:sp>
      <p:sp>
        <p:nvSpPr>
          <p:cNvPr id="10" name="TextBox 9"/>
          <p:cNvSpPr txBox="1"/>
          <p:nvPr/>
        </p:nvSpPr>
        <p:spPr>
          <a:xfrm>
            <a:off x="310663" y="5571981"/>
            <a:ext cx="8382000" cy="830997"/>
          </a:xfrm>
          <a:prstGeom prst="rect">
            <a:avLst/>
          </a:prstGeom>
          <a:noFill/>
        </p:spPr>
        <p:txBody>
          <a:bodyPr wrap="square" rtlCol="0">
            <a:spAutoFit/>
          </a:bodyPr>
          <a:lstStyle/>
          <a:p>
            <a:pPr algn="ctr"/>
            <a:r>
              <a:rPr lang="en-US" sz="4800" dirty="0">
                <a:latin typeface="Comic Sans MS" pitchFamily="66" charset="0"/>
              </a:rPr>
              <a:t>a set within a larger set</a:t>
            </a:r>
          </a:p>
        </p:txBody>
      </p:sp>
      <p:sp>
        <p:nvSpPr>
          <p:cNvPr id="12" name="Rounded Rectangle 11"/>
          <p:cNvSpPr/>
          <p:nvPr/>
        </p:nvSpPr>
        <p:spPr>
          <a:xfrm>
            <a:off x="787794" y="1716259"/>
            <a:ext cx="5908431" cy="348878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2532187" y="3179299"/>
            <a:ext cx="3812345" cy="1812389"/>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6865035" y="3882685"/>
            <a:ext cx="1983544" cy="1200329"/>
          </a:xfrm>
          <a:prstGeom prst="rect">
            <a:avLst/>
          </a:prstGeom>
          <a:noFill/>
        </p:spPr>
        <p:txBody>
          <a:bodyPr wrap="square" rtlCol="0">
            <a:spAutoFit/>
          </a:bodyPr>
          <a:lstStyle/>
          <a:p>
            <a:r>
              <a:rPr lang="en-US" sz="2400" dirty="0"/>
              <a:t>Rectangles are a subset of all quadrilaterals.</a:t>
            </a:r>
          </a:p>
        </p:txBody>
      </p:sp>
      <p:sp>
        <p:nvSpPr>
          <p:cNvPr id="16" name="TextBox 15"/>
          <p:cNvSpPr txBox="1"/>
          <p:nvPr/>
        </p:nvSpPr>
        <p:spPr>
          <a:xfrm>
            <a:off x="1280163" y="1899137"/>
            <a:ext cx="2186689" cy="523220"/>
          </a:xfrm>
          <a:prstGeom prst="rect">
            <a:avLst/>
          </a:prstGeom>
          <a:noFill/>
        </p:spPr>
        <p:txBody>
          <a:bodyPr wrap="none" rtlCol="0">
            <a:spAutoFit/>
          </a:bodyPr>
          <a:lstStyle/>
          <a:p>
            <a:r>
              <a:rPr lang="en-US" sz="2800" dirty="0"/>
              <a:t>quadrilaterals</a:t>
            </a:r>
          </a:p>
        </p:txBody>
      </p:sp>
      <p:sp>
        <p:nvSpPr>
          <p:cNvPr id="17" name="TextBox 16"/>
          <p:cNvSpPr txBox="1"/>
          <p:nvPr/>
        </p:nvSpPr>
        <p:spPr>
          <a:xfrm>
            <a:off x="2712723" y="3247292"/>
            <a:ext cx="1680781" cy="523220"/>
          </a:xfrm>
          <a:prstGeom prst="rect">
            <a:avLst/>
          </a:prstGeom>
          <a:noFill/>
        </p:spPr>
        <p:txBody>
          <a:bodyPr wrap="none" rtlCol="0">
            <a:spAutoFit/>
          </a:bodyPr>
          <a:lstStyle/>
          <a:p>
            <a:r>
              <a:rPr lang="en-US" sz="2800" dirty="0"/>
              <a:t>rectangles</a:t>
            </a:r>
          </a:p>
        </p:txBody>
      </p:sp>
      <p:sp>
        <p:nvSpPr>
          <p:cNvPr id="18" name="Rectangle 17"/>
          <p:cNvSpPr/>
          <p:nvPr/>
        </p:nvSpPr>
        <p:spPr>
          <a:xfrm rot="2539200">
            <a:off x="4572001" y="3502856"/>
            <a:ext cx="464235" cy="46423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rot="1582034">
            <a:off x="3985127" y="4234293"/>
            <a:ext cx="735271" cy="30274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5397305" y="3498168"/>
            <a:ext cx="553331" cy="10034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3162886" y="4175761"/>
            <a:ext cx="464235" cy="46423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Diamond 21"/>
          <p:cNvSpPr/>
          <p:nvPr/>
        </p:nvSpPr>
        <p:spPr>
          <a:xfrm>
            <a:off x="1800667" y="2715065"/>
            <a:ext cx="506437" cy="914400"/>
          </a:xfrm>
          <a:prstGeom prst="diamon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rapezoid 22"/>
          <p:cNvSpPr/>
          <p:nvPr/>
        </p:nvSpPr>
        <p:spPr>
          <a:xfrm>
            <a:off x="4501665" y="2349306"/>
            <a:ext cx="1519309" cy="492371"/>
          </a:xfrm>
          <a:prstGeom prst="trapezoi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lowchart: Data 23"/>
          <p:cNvSpPr/>
          <p:nvPr/>
        </p:nvSpPr>
        <p:spPr>
          <a:xfrm>
            <a:off x="2926080" y="2391508"/>
            <a:ext cx="1125416" cy="612648"/>
          </a:xfrm>
          <a:prstGeom prst="flowChartInputOutpu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lowchart: Manual Input 24"/>
          <p:cNvSpPr/>
          <p:nvPr/>
        </p:nvSpPr>
        <p:spPr>
          <a:xfrm rot="16200000">
            <a:off x="942535" y="3727939"/>
            <a:ext cx="914400" cy="457200"/>
          </a:xfrm>
          <a:prstGeom prst="flowChartManualInpu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1136644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77193" y="1058514"/>
            <a:ext cx="7960995" cy="827439"/>
          </a:xfrm>
        </p:spPr>
        <p:txBody>
          <a:bodyPr>
            <a:noAutofit/>
          </a:bodyPr>
          <a:lstStyle/>
          <a:p>
            <a:r>
              <a:rPr lang="en-US" dirty="0">
                <a:latin typeface="Comic Sans MS" panose="030F0702030302020204" pitchFamily="66" charset="0"/>
              </a:rPr>
              <a:t>System of Equations</a:t>
            </a:r>
          </a:p>
        </p:txBody>
      </p:sp>
      <p:sp>
        <p:nvSpPr>
          <p:cNvPr id="3" name="Subtitle 2"/>
          <p:cNvSpPr>
            <a:spLocks noGrp="1"/>
          </p:cNvSpPr>
          <p:nvPr>
            <p:ph type="subTitle" idx="1"/>
          </p:nvPr>
        </p:nvSpPr>
        <p:spPr>
          <a:xfrm>
            <a:off x="1508762" y="5622643"/>
            <a:ext cx="6137911" cy="979580"/>
          </a:xfrm>
        </p:spPr>
        <p:txBody>
          <a:bodyPr>
            <a:normAutofit/>
          </a:bodyPr>
          <a:lstStyle/>
          <a:p>
            <a:r>
              <a:rPr lang="en-US" sz="2700" dirty="0">
                <a:latin typeface="Comic Sans MS" panose="030F0702030302020204" pitchFamily="66" charset="0"/>
              </a:rPr>
              <a:t>A set of two or more equations with the same variables.</a:t>
            </a:r>
          </a:p>
        </p:txBody>
      </p:sp>
      <p:sp>
        <p:nvSpPr>
          <p:cNvPr id="5" name="Rectangle 4"/>
          <p:cNvSpPr/>
          <p:nvPr/>
        </p:nvSpPr>
        <p:spPr>
          <a:xfrm>
            <a:off x="1429829" y="5453510"/>
            <a:ext cx="6400800" cy="119044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14338" name="Picture 2" descr="http://www.algebra-class.com/images/systems-of-equations-ex2.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30231" y="1909872"/>
            <a:ext cx="2595031" cy="3512645"/>
          </a:xfrm>
          <a:prstGeom prst="rect">
            <a:avLst/>
          </a:prstGeom>
          <a:noFill/>
          <a:extLst>
            <a:ext uri="{909E8E84-426E-40dd-AFC4-6F175D3DCCD1}">
              <a14:hiddenFill xmlns:a14="http://schemas.microsoft.com/office/drawing/2010/main" xmlns="">
                <a:solidFill>
                  <a:srgbClr val="FFFFFF"/>
                </a:solidFill>
              </a14:hiddenFill>
            </a:ext>
          </a:extLst>
        </p:spPr>
      </p:pic>
      <p:pic>
        <p:nvPicPr>
          <p:cNvPr id="14340" name="Picture 4" descr="http://www.algebra-class.com/images/system-of-equatons-ex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8763" y="1937388"/>
            <a:ext cx="2870021" cy="350357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59946620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tangent</a:t>
            </a:r>
          </a:p>
        </p:txBody>
      </p:sp>
      <p:sp>
        <p:nvSpPr>
          <p:cNvPr id="3" name="Content Placeholder 2"/>
          <p:cNvSpPr>
            <a:spLocks noGrp="1"/>
          </p:cNvSpPr>
          <p:nvPr>
            <p:ph idx="1"/>
          </p:nvPr>
        </p:nvSpPr>
        <p:spPr>
          <a:xfrm>
            <a:off x="457201" y="2301242"/>
            <a:ext cx="2975548" cy="4399363"/>
          </a:xfrm>
        </p:spPr>
        <p:txBody>
          <a:bodyPr>
            <a:normAutofit/>
          </a:bodyPr>
          <a:lstStyle/>
          <a:p>
            <a:pPr marL="0" indent="0">
              <a:buNone/>
            </a:pPr>
            <a:r>
              <a:rPr lang="en-US" dirty="0"/>
              <a:t>The trigonometric function that is equal to the ratio of the side opposite a given angle (in a right triangle) to the side adjacent to the given angle.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1563" y="1978706"/>
            <a:ext cx="5303351" cy="3972393"/>
          </a:xfrm>
          <a:prstGeom prst="rect">
            <a:avLst/>
          </a:prstGeom>
        </p:spPr>
      </p:pic>
    </p:spTree>
    <p:extLst>
      <p:ext uri="{BB962C8B-B14F-4D97-AF65-F5344CB8AC3E}">
        <p14:creationId xmlns:p14="http://schemas.microsoft.com/office/powerpoint/2010/main" val="172697912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Tangent line</a:t>
            </a:r>
          </a:p>
        </p:txBody>
      </p:sp>
      <p:sp>
        <p:nvSpPr>
          <p:cNvPr id="3" name="Content Placeholder 2"/>
          <p:cNvSpPr>
            <a:spLocks noGrp="1"/>
          </p:cNvSpPr>
          <p:nvPr>
            <p:ph idx="1"/>
          </p:nvPr>
        </p:nvSpPr>
        <p:spPr/>
        <p:txBody>
          <a:bodyPr/>
          <a:lstStyle/>
          <a:p>
            <a:pPr marL="0" indent="0">
              <a:buNone/>
            </a:pPr>
            <a:r>
              <a:rPr lang="en-US" dirty="0"/>
              <a:t>A perpendicular line to the radius drawn to the point of tangency.</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9908" y="2894726"/>
            <a:ext cx="5304187" cy="3064641"/>
          </a:xfrm>
          <a:prstGeom prst="rect">
            <a:avLst/>
          </a:prstGeom>
        </p:spPr>
      </p:pic>
    </p:spTree>
    <p:extLst>
      <p:ext uri="{BB962C8B-B14F-4D97-AF65-F5344CB8AC3E}">
        <p14:creationId xmlns:p14="http://schemas.microsoft.com/office/powerpoint/2010/main" val="389920449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dirty="0"/>
              <a:t>theorem</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00" y="2015435"/>
            <a:ext cx="4616451" cy="3457881"/>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4511" y="4267836"/>
            <a:ext cx="5554980" cy="2410959"/>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28691" y="1849437"/>
            <a:ext cx="2641600" cy="2133600"/>
          </a:xfrm>
          <a:prstGeom prst="rect">
            <a:avLst/>
          </a:prstGeom>
        </p:spPr>
      </p:pic>
      <p:sp>
        <p:nvSpPr>
          <p:cNvPr id="8" name="TextBox 7"/>
          <p:cNvSpPr txBox="1"/>
          <p:nvPr/>
        </p:nvSpPr>
        <p:spPr>
          <a:xfrm>
            <a:off x="800792" y="1250466"/>
            <a:ext cx="7542421" cy="954107"/>
          </a:xfrm>
          <a:prstGeom prst="rect">
            <a:avLst/>
          </a:prstGeom>
          <a:noFill/>
        </p:spPr>
        <p:txBody>
          <a:bodyPr wrap="square" rtlCol="0">
            <a:spAutoFit/>
          </a:bodyPr>
          <a:lstStyle/>
          <a:p>
            <a:r>
              <a:rPr lang="en-US" sz="2800" b="1" dirty="0"/>
              <a:t>a statement that has been proved on the basis of previously established statements</a:t>
            </a:r>
          </a:p>
        </p:txBody>
      </p:sp>
    </p:spTree>
    <p:extLst>
      <p:ext uri="{BB962C8B-B14F-4D97-AF65-F5344CB8AC3E}">
        <p14:creationId xmlns:p14="http://schemas.microsoft.com/office/powerpoint/2010/main" val="11242306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transformation</a:t>
            </a:r>
          </a:p>
        </p:txBody>
      </p:sp>
      <p:sp>
        <p:nvSpPr>
          <p:cNvPr id="3" name="Content Placeholder 2"/>
          <p:cNvSpPr>
            <a:spLocks noGrp="1"/>
          </p:cNvSpPr>
          <p:nvPr>
            <p:ph idx="1"/>
          </p:nvPr>
        </p:nvSpPr>
        <p:spPr/>
        <p:txBody>
          <a:bodyPr>
            <a:normAutofit/>
          </a:bodyPr>
          <a:lstStyle/>
          <a:p>
            <a:r>
              <a:rPr lang="en-US" dirty="0"/>
              <a:t>A transformation is a general term for four specific ways to manipulate the shape of a point, a line, or shape:</a:t>
            </a:r>
          </a:p>
          <a:p>
            <a:r>
              <a:rPr lang="en-US" dirty="0"/>
              <a:t>Translation</a:t>
            </a:r>
          </a:p>
          <a:p>
            <a:r>
              <a:rPr lang="en-US" dirty="0"/>
              <a:t>Reflection</a:t>
            </a:r>
          </a:p>
          <a:p>
            <a:r>
              <a:rPr lang="en-US" dirty="0"/>
              <a:t>Rotation</a:t>
            </a:r>
          </a:p>
          <a:p>
            <a:r>
              <a:rPr lang="en-US" dirty="0"/>
              <a:t>Dilation</a:t>
            </a:r>
          </a:p>
          <a:p>
            <a:endParaRPr lang="en-US" dirty="0"/>
          </a:p>
          <a:p>
            <a:endParaRPr lang="en-US" dirty="0"/>
          </a:p>
          <a:p>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83281" y="3194574"/>
            <a:ext cx="4884420" cy="3352407"/>
          </a:xfrm>
          <a:prstGeom prst="rect">
            <a:avLst/>
          </a:prstGeom>
        </p:spPr>
      </p:pic>
    </p:spTree>
    <p:extLst>
      <p:ext uri="{BB962C8B-B14F-4D97-AF65-F5344CB8AC3E}">
        <p14:creationId xmlns:p14="http://schemas.microsoft.com/office/powerpoint/2010/main" val="194617538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dirty="0"/>
              <a:t>translation</a:t>
            </a:r>
          </a:p>
        </p:txBody>
      </p:sp>
      <p:sp>
        <p:nvSpPr>
          <p:cNvPr id="3" name="Content Placeholder 2"/>
          <p:cNvSpPr>
            <a:spLocks noGrp="1"/>
          </p:cNvSpPr>
          <p:nvPr>
            <p:ph idx="1"/>
          </p:nvPr>
        </p:nvSpPr>
        <p:spPr>
          <a:xfrm>
            <a:off x="457200" y="2551662"/>
            <a:ext cx="3794760" cy="3337243"/>
          </a:xfrm>
        </p:spPr>
        <p:txBody>
          <a:bodyPr/>
          <a:lstStyle/>
          <a:p>
            <a:pPr marL="0" indent="0">
              <a:buNone/>
            </a:pPr>
            <a:r>
              <a:rPr lang="en-US" dirty="0"/>
              <a:t>A transformation that "slides" an object a fixed distance in a given direction.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2461" y="1837461"/>
            <a:ext cx="4030980" cy="4051443"/>
          </a:xfrm>
          <a:prstGeom prst="rect">
            <a:avLst/>
          </a:prstGeom>
        </p:spPr>
      </p:pic>
    </p:spTree>
    <p:extLst>
      <p:ext uri="{BB962C8B-B14F-4D97-AF65-F5344CB8AC3E}">
        <p14:creationId xmlns:p14="http://schemas.microsoft.com/office/powerpoint/2010/main" val="336467810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Triangle Congruence Theorems</a:t>
            </a:r>
          </a:p>
        </p:txBody>
      </p:sp>
      <p:pic>
        <p:nvPicPr>
          <p:cNvPr id="7" name="Content Placeholder 6"/>
          <p:cNvPicPr>
            <a:picLocks noGrp="1" noChangeAspect="1"/>
          </p:cNvPicPr>
          <p:nvPr>
            <p:ph idx="1"/>
          </p:nvPr>
        </p:nvPicPr>
        <p:blipFill>
          <a:blip r:embed="rId3"/>
          <a:stretch>
            <a:fillRect/>
          </a:stretch>
        </p:blipFill>
        <p:spPr>
          <a:xfrm>
            <a:off x="1797054" y="1472974"/>
            <a:ext cx="5549892" cy="4753655"/>
          </a:xfrm>
          <a:prstGeom prst="rect">
            <a:avLst/>
          </a:prstGeom>
        </p:spPr>
      </p:pic>
      <p:pic>
        <p:nvPicPr>
          <p:cNvPr id="1029"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885825"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866775" cy="66675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847725" cy="6572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866775" cy="714375"/>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857250" cy="6191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885825"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866775" cy="6667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847725" cy="657225"/>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866775" cy="7143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857250" cy="619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498420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Trigonometric function</a:t>
            </a:r>
          </a:p>
        </p:txBody>
      </p:sp>
      <p:pic>
        <p:nvPicPr>
          <p:cNvPr id="8" name="Content Placeholder 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3423" y="1284893"/>
            <a:ext cx="6961085" cy="5226269"/>
          </a:xfr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573" y="1417638"/>
            <a:ext cx="3736428" cy="2802323"/>
          </a:xfrm>
          <a:prstGeom prst="rect">
            <a:avLst/>
          </a:prstGeom>
        </p:spPr>
      </p:pic>
    </p:spTree>
    <p:extLst>
      <p:ext uri="{BB962C8B-B14F-4D97-AF65-F5344CB8AC3E}">
        <p14:creationId xmlns:p14="http://schemas.microsoft.com/office/powerpoint/2010/main" val="420146165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Trigonometric laws</a:t>
            </a:r>
          </a:p>
        </p:txBody>
      </p:sp>
      <p:sp>
        <p:nvSpPr>
          <p:cNvPr id="3" name="Content Placeholder 2"/>
          <p:cNvSpPr>
            <a:spLocks noGrp="1"/>
          </p:cNvSpPr>
          <p:nvPr>
            <p:ph idx="1"/>
          </p:nvPr>
        </p:nvSpPr>
        <p:spPr>
          <a:xfrm>
            <a:off x="457201" y="1600202"/>
            <a:ext cx="3641835" cy="4564116"/>
          </a:xfrm>
        </p:spPr>
        <p:txBody>
          <a:bodyPr>
            <a:normAutofit/>
          </a:bodyPr>
          <a:lstStyle/>
          <a:p>
            <a:pPr marL="0" indent="0">
              <a:buNone/>
            </a:pPr>
            <a:r>
              <a:rPr lang="en-US" dirty="0"/>
              <a:t>An equation relating the lengths of the sides of any shaped triangle to the </a:t>
            </a:r>
            <a:r>
              <a:rPr lang="en-US" b="1" dirty="0" err="1"/>
              <a:t>sines</a:t>
            </a:r>
            <a:r>
              <a:rPr lang="en-US" b="1" dirty="0"/>
              <a:t>/cosines</a:t>
            </a:r>
            <a:r>
              <a:rPr lang="en-US" dirty="0"/>
              <a:t> of its angles.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5851" y="4814085"/>
            <a:ext cx="4432300" cy="18288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7934" y="1600205"/>
            <a:ext cx="4498867" cy="3031321"/>
          </a:xfrm>
          <a:prstGeom prst="rect">
            <a:avLst/>
          </a:prstGeom>
        </p:spPr>
      </p:pic>
    </p:spTree>
    <p:extLst>
      <p:ext uri="{BB962C8B-B14F-4D97-AF65-F5344CB8AC3E}">
        <p14:creationId xmlns:p14="http://schemas.microsoft.com/office/powerpoint/2010/main" val="186345937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4"/>
            <a:ext cx="6858000" cy="827439"/>
          </a:xfrm>
        </p:spPr>
        <p:txBody>
          <a:bodyPr>
            <a:noAutofit/>
          </a:bodyPr>
          <a:lstStyle/>
          <a:p>
            <a:r>
              <a:rPr lang="en-US" dirty="0">
                <a:latin typeface="Comic Sans MS" panose="030F0702030302020204" pitchFamily="66" charset="0"/>
              </a:rPr>
              <a:t>Vector</a:t>
            </a:r>
          </a:p>
        </p:txBody>
      </p:sp>
      <p:sp>
        <p:nvSpPr>
          <p:cNvPr id="3" name="Subtitle 2"/>
          <p:cNvSpPr>
            <a:spLocks noGrp="1"/>
          </p:cNvSpPr>
          <p:nvPr>
            <p:ph type="subTitle" idx="1"/>
          </p:nvPr>
        </p:nvSpPr>
        <p:spPr>
          <a:xfrm>
            <a:off x="1585104" y="4764661"/>
            <a:ext cx="6146323" cy="1598043"/>
          </a:xfrm>
        </p:spPr>
        <p:txBody>
          <a:bodyPr>
            <a:noAutofit/>
          </a:bodyPr>
          <a:lstStyle/>
          <a:p>
            <a:r>
              <a:rPr lang="en-US" sz="2700" dirty="0">
                <a:latin typeface="Comic Sans MS" panose="030F0702030302020204" pitchFamily="66" charset="0"/>
              </a:rPr>
              <a:t>a quantity having direction as well as magnitude, especially as determining the position of one point in space relative to another</a:t>
            </a:r>
          </a:p>
        </p:txBody>
      </p:sp>
      <p:sp>
        <p:nvSpPr>
          <p:cNvPr id="5" name="Rectangle 4"/>
          <p:cNvSpPr/>
          <p:nvPr/>
        </p:nvSpPr>
        <p:spPr>
          <a:xfrm>
            <a:off x="1429829" y="4706434"/>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endParaRPr lang="en-US" sz="1351">
              <a:solidFill>
                <a:prstClr val="white"/>
              </a:solidFill>
              <a:latin typeface="Calibri" panose="020F0502020204030204"/>
            </a:endParaRPr>
          </a:p>
        </p:txBody>
      </p:sp>
      <p:pic>
        <p:nvPicPr>
          <p:cNvPr id="6146" name="Picture 2" descr="http://www.tomdalling.com/images/posts/modern-opengl-04/vector-addition.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0982" y="1768082"/>
            <a:ext cx="3678601" cy="2758951"/>
          </a:xfrm>
          <a:prstGeom prst="rect">
            <a:avLst/>
          </a:prstGeom>
          <a:noFill/>
          <a:extLst>
            <a:ext uri="{909E8E84-426E-40dd-AFC4-6F175D3DCCD1}">
              <a14:hiddenFill xmlns:a14="http://schemas.microsoft.com/office/drawing/2010/main" xmlns="">
                <a:solidFill>
                  <a:srgbClr val="FFFFFF"/>
                </a:solidFill>
              </a14:hiddenFill>
            </a:ext>
          </a:extLst>
        </p:spPr>
      </p:pic>
      <p:pic>
        <p:nvPicPr>
          <p:cNvPr id="6148" name="Picture 4" descr="http://physics.bgsu.edu/%7Estoner/p201/vectors/img00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195" y="1885954"/>
            <a:ext cx="3521439" cy="264107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4099611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5400" dirty="0" smtClean="0"/>
              <a:t> vertical asymptote</a:t>
            </a:r>
            <a:endParaRPr lang="en-US" sz="54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48146" y="4687303"/>
                <a:ext cx="7767204" cy="1231359"/>
              </a:xfrm>
              <a:ln>
                <a:solidFill>
                  <a:schemeClr val="tx1"/>
                </a:solidFill>
              </a:ln>
            </p:spPr>
            <p:txBody>
              <a:bodyPr>
                <a:normAutofit/>
              </a:bodyPr>
              <a:lstStyle/>
              <a:p>
                <a:pPr marL="0" indent="0">
                  <a:buNone/>
                </a:pPr>
                <a:r>
                  <a:rPr lang="en-US" sz="2400" dirty="0" smtClean="0"/>
                  <a:t>For curves given by the graph of a function </a:t>
                </a:r>
                <a14:m>
                  <m:oMath xmlns:m="http://schemas.openxmlformats.org/officeDocument/2006/math">
                    <m:r>
                      <a:rPr lang="en-US" sz="2400" b="0" i="1" smtClean="0">
                        <a:latin typeface="Cambria Math" panose="02040503050406030204" pitchFamily="18" charset="0"/>
                      </a:rPr>
                      <m:t>𝑦</m:t>
                    </m:r>
                    <m:r>
                      <a:rPr lang="en-US" sz="2400" b="0" i="1" smtClean="0">
                        <a:latin typeface="Cambria Math" panose="02040503050406030204" pitchFamily="18" charset="0"/>
                      </a:rPr>
                      <m:t>=</m:t>
                    </m:r>
                    <m:r>
                      <a:rPr lang="en-US" sz="2400" b="0" i="1" smtClean="0">
                        <a:latin typeface="Cambria Math" panose="02040503050406030204" pitchFamily="18" charset="0"/>
                      </a:rPr>
                      <m:t>𝑓</m:t>
                    </m:r>
                    <m:r>
                      <a:rPr lang="en-US" sz="2400" b="0" i="1" smtClean="0">
                        <a:latin typeface="Cambria Math" panose="02040503050406030204" pitchFamily="18" charset="0"/>
                      </a:rPr>
                      <m:t>(</m:t>
                    </m:r>
                    <m:r>
                      <a:rPr lang="en-US" sz="2400" b="0" i="1" smtClean="0">
                        <a:latin typeface="Cambria Math" panose="02040503050406030204" pitchFamily="18" charset="0"/>
                      </a:rPr>
                      <m:t>𝑥</m:t>
                    </m:r>
                    <m:r>
                      <a:rPr lang="en-US" sz="2400" b="0" i="1" smtClean="0">
                        <a:latin typeface="Cambria Math" panose="02040503050406030204" pitchFamily="18" charset="0"/>
                      </a:rPr>
                      <m:t>)</m:t>
                    </m:r>
                  </m:oMath>
                </a14:m>
                <a:r>
                  <a:rPr lang="en-US" sz="2400" b="1" dirty="0"/>
                  <a:t> </a:t>
                </a:r>
                <a:r>
                  <a:rPr lang="en-US" sz="2400" b="1" dirty="0" smtClean="0"/>
                  <a:t>vertical </a:t>
                </a:r>
                <a:r>
                  <a:rPr lang="en-US" sz="2400" b="1" dirty="0"/>
                  <a:t>asymptotes</a:t>
                </a:r>
                <a:r>
                  <a:rPr lang="en-US" sz="2400" dirty="0"/>
                  <a:t> are </a:t>
                </a:r>
                <a:r>
                  <a:rPr lang="en-US" sz="2400" b="1" dirty="0"/>
                  <a:t>vertical</a:t>
                </a:r>
                <a:r>
                  <a:rPr lang="en-US" sz="2400" dirty="0"/>
                  <a:t> lines near which the function grows without bound in either direction.</a:t>
                </a:r>
              </a:p>
              <a:p>
                <a:pPr marL="0" indent="0" algn="ctr">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48146" y="4687303"/>
                <a:ext cx="7767204" cy="1231359"/>
              </a:xfrm>
              <a:blipFill>
                <a:blip r:embed="rId3"/>
                <a:stretch>
                  <a:fillRect l="-1176" t="-6373" r="-1097"/>
                </a:stretch>
              </a:blipFill>
              <a:ln>
                <a:solidFill>
                  <a:schemeClr val="tx1"/>
                </a:solidFill>
              </a:ln>
            </p:spPr>
            <p:txBody>
              <a:bodyPr/>
              <a:lstStyle/>
              <a:p>
                <a:r>
                  <a:rPr lang="en-US">
                    <a:noFill/>
                  </a:rPr>
                  <a:t> </a:t>
                </a:r>
              </a:p>
            </p:txBody>
          </p:sp>
        </mc:Fallback>
      </mc:AlternateContent>
      <p:pic>
        <p:nvPicPr>
          <p:cNvPr id="2051" name="Picture 3" descr="Image result for vertical asympto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3018" y="1452564"/>
            <a:ext cx="3048000" cy="260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5"/>
          <a:stretch>
            <a:fillRect/>
          </a:stretch>
        </p:blipFill>
        <p:spPr>
          <a:xfrm>
            <a:off x="866344" y="1671639"/>
            <a:ext cx="3716340" cy="2310157"/>
          </a:xfrm>
          <a:prstGeom prst="rect">
            <a:avLst/>
          </a:prstGeom>
        </p:spPr>
      </p:pic>
    </p:spTree>
    <p:extLst>
      <p:ext uri="{BB962C8B-B14F-4D97-AF65-F5344CB8AC3E}">
        <p14:creationId xmlns:p14="http://schemas.microsoft.com/office/powerpoint/2010/main" val="170631627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zeroes</a:t>
            </a:r>
          </a:p>
        </p:txBody>
      </p:sp>
      <p:sp>
        <p:nvSpPr>
          <p:cNvPr id="3" name="Content Placeholder 2"/>
          <p:cNvSpPr>
            <a:spLocks noGrp="1"/>
          </p:cNvSpPr>
          <p:nvPr>
            <p:ph idx="1"/>
          </p:nvPr>
        </p:nvSpPr>
        <p:spPr/>
        <p:txBody>
          <a:bodyPr>
            <a:normAutofit/>
          </a:bodyPr>
          <a:lstStyle/>
          <a:p>
            <a:pPr marL="0" indent="0" algn="ctr">
              <a:buNone/>
            </a:pPr>
            <a:r>
              <a:rPr lang="en-US" sz="3100" dirty="0">
                <a:latin typeface="Comic Sans MS" panose="030F0702030302020204" pitchFamily="66" charset="0"/>
              </a:rPr>
              <a:t>Where a function equals the value zero (0).</a:t>
            </a:r>
            <a:r>
              <a:rPr lang="en-US" sz="3100" dirty="0"/>
              <a:t/>
            </a:r>
            <a:br>
              <a:rPr lang="en-US" sz="3100" dirty="0"/>
            </a:br>
            <a:endParaRPr lang="en-US" sz="31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7015" y="2387601"/>
            <a:ext cx="5334000" cy="3538220"/>
          </a:xfrm>
          <a:prstGeom prst="rect">
            <a:avLst/>
          </a:prstGeom>
        </p:spPr>
      </p:pic>
    </p:spTree>
    <p:extLst>
      <p:ext uri="{BB962C8B-B14F-4D97-AF65-F5344CB8AC3E}">
        <p14:creationId xmlns:p14="http://schemas.microsoft.com/office/powerpoint/2010/main" val="34757863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145</TotalTime>
  <Words>1807</Words>
  <Application>Microsoft Office PowerPoint</Application>
  <PresentationFormat>On-screen Show (4:3)</PresentationFormat>
  <Paragraphs>422</Paragraphs>
  <Slides>85</Slides>
  <Notes>84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85</vt:i4>
      </vt:variant>
    </vt:vector>
  </HeadingPairs>
  <TitlesOfParts>
    <vt:vector size="94" baseType="lpstr">
      <vt:lpstr>Arial</vt:lpstr>
      <vt:lpstr>Calibri</vt:lpstr>
      <vt:lpstr>Calibri Light</vt:lpstr>
      <vt:lpstr>Cambria Math</vt:lpstr>
      <vt:lpstr>Comic Sans MS</vt:lpstr>
      <vt:lpstr>Mangal</vt:lpstr>
      <vt:lpstr>Times</vt:lpstr>
      <vt:lpstr>Office Theme</vt:lpstr>
      <vt:lpstr>2_Office Theme</vt:lpstr>
      <vt:lpstr>9-12 Student Glossary for the 2017 Kansas Mathematics Standards</vt:lpstr>
      <vt:lpstr>absolute value function</vt:lpstr>
      <vt:lpstr>amplitude</vt:lpstr>
      <vt:lpstr>arithmetic sequence</vt:lpstr>
      <vt:lpstr>arithmetic series</vt:lpstr>
      <vt:lpstr>auxiliary line</vt:lpstr>
      <vt:lpstr>bisect</vt:lpstr>
      <vt:lpstr>PowerPoint Presentation</vt:lpstr>
      <vt:lpstr>circumscribed figure</vt:lpstr>
      <vt:lpstr>PowerPoint Presentation</vt:lpstr>
      <vt:lpstr>Complex Conjugate</vt:lpstr>
      <vt:lpstr>Complex Number</vt:lpstr>
      <vt:lpstr>Complex Plane</vt:lpstr>
      <vt:lpstr>PowerPoint Presentation</vt:lpstr>
      <vt:lpstr>PowerPoint Presentation</vt:lpstr>
      <vt:lpstr>PowerPoint Presentation</vt:lpstr>
      <vt:lpstr>cosine</vt:lpstr>
      <vt:lpstr>Composition of functions</vt:lpstr>
      <vt:lpstr>Corresponding parts</vt:lpstr>
      <vt:lpstr>Cube root function</vt:lpstr>
      <vt:lpstr>decay</vt:lpstr>
      <vt:lpstr>density</vt:lpstr>
      <vt:lpstr>Determinant</vt:lpstr>
      <vt:lpstr>diagonals</vt:lpstr>
      <vt:lpstr>PowerPoint Presentation</vt:lpstr>
      <vt:lpstr>dilation</vt:lpstr>
      <vt:lpstr>domain</vt:lpstr>
      <vt:lpstr>exponential function</vt:lpstr>
      <vt:lpstr>Extraneous Solution</vt:lpstr>
      <vt:lpstr>Factoring</vt:lpstr>
      <vt:lpstr>Function notation</vt:lpstr>
      <vt:lpstr>Geometric sequence</vt:lpstr>
      <vt:lpstr>Geometric series</vt:lpstr>
      <vt:lpstr>Half-Planes</vt:lpstr>
      <vt:lpstr> horizontal asymptote</vt:lpstr>
      <vt:lpstr>hyperbola</vt:lpstr>
      <vt:lpstr>Inscribed figure</vt:lpstr>
      <vt:lpstr>PowerPoint Presentation</vt:lpstr>
      <vt:lpstr>Interval (function)</vt:lpstr>
      <vt:lpstr>Inverse (geometry)</vt:lpstr>
      <vt:lpstr>PowerPoint Presentation</vt:lpstr>
      <vt:lpstr>(local) Maxima or Minima</vt:lpstr>
      <vt:lpstr>Logarithm (function)</vt:lpstr>
      <vt:lpstr>Magnitude</vt:lpstr>
      <vt:lpstr>PowerPoint Presentation</vt:lpstr>
      <vt:lpstr>Matrix</vt:lpstr>
      <vt:lpstr>Maximum</vt:lpstr>
      <vt:lpstr>Median of a triangle</vt:lpstr>
      <vt:lpstr>midpoint</vt:lpstr>
      <vt:lpstr>Minimum</vt:lpstr>
      <vt:lpstr>Modulus</vt:lpstr>
      <vt:lpstr>PowerPoint Presentation</vt:lpstr>
      <vt:lpstr>PowerPoint Presentation</vt:lpstr>
      <vt:lpstr>parabola</vt:lpstr>
      <vt:lpstr>Pascal’s Triangle</vt:lpstr>
      <vt:lpstr>periodicity</vt:lpstr>
      <vt:lpstr>PowerPoint Presentation</vt:lpstr>
      <vt:lpstr>Piecewise functions</vt:lpstr>
      <vt:lpstr>Polynomial function</vt:lpstr>
      <vt:lpstr>PowerPoint Presentation</vt:lpstr>
      <vt:lpstr>Quadratic</vt:lpstr>
      <vt:lpstr>Range of a function</vt:lpstr>
      <vt:lpstr>Rational function</vt:lpstr>
      <vt:lpstr>radian</vt:lpstr>
      <vt:lpstr>recursive function</vt:lpstr>
      <vt:lpstr>rotation</vt:lpstr>
      <vt:lpstr>Scalar</vt:lpstr>
      <vt:lpstr>sine</vt:lpstr>
      <vt:lpstr>Special triangles</vt:lpstr>
      <vt:lpstr>Square root function</vt:lpstr>
      <vt:lpstr>PowerPoint Presentation</vt:lpstr>
      <vt:lpstr>Step function</vt:lpstr>
      <vt:lpstr>PowerPoint Presentation</vt:lpstr>
      <vt:lpstr>System of Equations</vt:lpstr>
      <vt:lpstr>tangent</vt:lpstr>
      <vt:lpstr>Tangent line</vt:lpstr>
      <vt:lpstr>theorem</vt:lpstr>
      <vt:lpstr>transformation</vt:lpstr>
      <vt:lpstr>translation</vt:lpstr>
      <vt:lpstr>Triangle Congruence Theorems</vt:lpstr>
      <vt:lpstr>Trigonometric function</vt:lpstr>
      <vt:lpstr>Trigonometric laws</vt:lpstr>
      <vt:lpstr>Vector</vt:lpstr>
      <vt:lpstr> vertical asymptote</vt:lpstr>
      <vt:lpstr>zeroes</vt:lpstr>
    </vt:vector>
  </TitlesOfParts>
  <Company>KSDE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absolute value function</dc:title>
  <dc:creator>Melissa A. Fast</dc:creator>
  <cp:lastModifiedBy>Melissa A. Fast</cp:lastModifiedBy>
  <cp:revision>15</cp:revision>
  <dcterms:created xsi:type="dcterms:W3CDTF">2018-02-13T16:48:19Z</dcterms:created>
  <dcterms:modified xsi:type="dcterms:W3CDTF">2018-12-10T21:27:57Z</dcterms:modified>
</cp:coreProperties>
</file>