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40.xml" ContentType="application/vnd.openxmlformats-officedocument.presentationml.notesSlide+xml"/>
  <Override PartName="/ppt/notesSlides/notesSlide241.xml" ContentType="application/vnd.openxmlformats-officedocument.presentationml.notesSlide+xml"/>
  <Override PartName="/ppt/notesSlides/notesSlide242.xml" ContentType="application/vnd.openxmlformats-officedocument.presentationml.notesSlide+xml"/>
  <Override PartName="/ppt/notesSlides/notesSlide243.xml" ContentType="application/vnd.openxmlformats-officedocument.presentationml.notesSlide+xml"/>
  <Override PartName="/ppt/notesSlides/notesSlide244.xml" ContentType="application/vnd.openxmlformats-officedocument.presentationml.notesSlide+xml"/>
  <Override PartName="/ppt/notesSlides/notesSlide245.xml" ContentType="application/vnd.openxmlformats-officedocument.presentationml.notesSlide+xml"/>
  <Override PartName="/ppt/notesSlides/notesSlide246.xml" ContentType="application/vnd.openxmlformats-officedocument.presentationml.notesSlide+xml"/>
  <Override PartName="/ppt/notesSlides/notesSlide247.xml" ContentType="application/vnd.openxmlformats-officedocument.presentationml.notesSlide+xml"/>
  <Override PartName="/ppt/notesSlides/notesSlide248.xml" ContentType="application/vnd.openxmlformats-officedocument.presentationml.notesSlide+xml"/>
  <Override PartName="/ppt/notesSlides/notesSlide249.xml" ContentType="application/vnd.openxmlformats-officedocument.presentationml.notesSlide+xml"/>
  <Override PartName="/ppt/notesSlides/notesSlide250.xml" ContentType="application/vnd.openxmlformats-officedocument.presentationml.notesSlide+xml"/>
  <Override PartName="/ppt/notesSlides/notesSlide251.xml" ContentType="application/vnd.openxmlformats-officedocument.presentationml.notesSlide+xml"/>
  <Override PartName="/ppt/notesSlides/notesSlide252.xml" ContentType="application/vnd.openxmlformats-officedocument.presentationml.notesSlide+xml"/>
  <Override PartName="/ppt/notesSlides/notesSlide253.xml" ContentType="application/vnd.openxmlformats-officedocument.presentationml.notesSlide+xml"/>
  <Override PartName="/ppt/notesSlides/notesSlide254.xml" ContentType="application/vnd.openxmlformats-officedocument.presentationml.notesSlide+xml"/>
  <Override PartName="/ppt/notesSlides/notesSlide255.xml" ContentType="application/vnd.openxmlformats-officedocument.presentationml.notesSlide+xml"/>
  <Override PartName="/ppt/notesSlides/notesSlide256.xml" ContentType="application/vnd.openxmlformats-officedocument.presentationml.notesSlide+xml"/>
  <Override PartName="/ppt/notesSlides/notesSlide257.xml" ContentType="application/vnd.openxmlformats-officedocument.presentationml.notesSlide+xml"/>
  <Override PartName="/ppt/notesSlides/notesSlide258.xml" ContentType="application/vnd.openxmlformats-officedocument.presentationml.notesSlide+xml"/>
  <Override PartName="/ppt/notesSlides/notesSlide259.xml" ContentType="application/vnd.openxmlformats-officedocument.presentationml.notesSlide+xml"/>
  <Override PartName="/ppt/notesSlides/notesSlide260.xml" ContentType="application/vnd.openxmlformats-officedocument.presentationml.notesSlide+xml"/>
  <Override PartName="/ppt/notesSlides/notesSlide261.xml" ContentType="application/vnd.openxmlformats-officedocument.presentationml.notesSlide+xml"/>
  <Override PartName="/ppt/notesSlides/notesSlide262.xml" ContentType="application/vnd.openxmlformats-officedocument.presentationml.notesSlide+xml"/>
  <Override PartName="/ppt/notesSlides/notesSlide263.xml" ContentType="application/vnd.openxmlformats-officedocument.presentationml.notesSlide+xml"/>
  <Override PartName="/ppt/notesSlides/notesSlide264.xml" ContentType="application/vnd.openxmlformats-officedocument.presentationml.notesSlide+xml"/>
  <Override PartName="/ppt/notesSlides/notesSlide265.xml" ContentType="application/vnd.openxmlformats-officedocument.presentationml.notesSlide+xml"/>
  <Override PartName="/ppt/notesSlides/notesSlide266.xml" ContentType="application/vnd.openxmlformats-officedocument.presentationml.notesSlide+xml"/>
  <Override PartName="/ppt/notesSlides/notesSlide267.xml" ContentType="application/vnd.openxmlformats-officedocument.presentationml.notesSlide+xml"/>
  <Override PartName="/ppt/notesSlides/notesSlide268.xml" ContentType="application/vnd.openxmlformats-officedocument.presentationml.notesSlide+xml"/>
  <Override PartName="/ppt/notesSlides/notesSlide269.xml" ContentType="application/vnd.openxmlformats-officedocument.presentationml.notesSlide+xml"/>
  <Override PartName="/ppt/notesSlides/notesSlide270.xml" ContentType="application/vnd.openxmlformats-officedocument.presentationml.notesSlide+xml"/>
  <Override PartName="/ppt/notesSlides/notesSlide271.xml" ContentType="application/vnd.openxmlformats-officedocument.presentationml.notesSlide+xml"/>
  <Override PartName="/ppt/notesSlides/notesSlide272.xml" ContentType="application/vnd.openxmlformats-officedocument.presentationml.notesSlide+xml"/>
  <Override PartName="/ppt/notesSlides/notesSlide273.xml" ContentType="application/vnd.openxmlformats-officedocument.presentationml.notesSlide+xml"/>
  <Override PartName="/ppt/notesSlides/notesSlide274.xml" ContentType="application/vnd.openxmlformats-officedocument.presentationml.notesSlide+xml"/>
  <Override PartName="/ppt/notesSlides/notesSlide275.xml" ContentType="application/vnd.openxmlformats-officedocument.presentationml.notesSlide+xml"/>
  <Override PartName="/ppt/notesSlides/notesSlide276.xml" ContentType="application/vnd.openxmlformats-officedocument.presentationml.notesSlide+xml"/>
  <Override PartName="/ppt/notesSlides/notesSlide277.xml" ContentType="application/vnd.openxmlformats-officedocument.presentationml.notesSlide+xml"/>
  <Override PartName="/ppt/notesSlides/notesSlide278.xml" ContentType="application/vnd.openxmlformats-officedocument.presentationml.notesSlide+xml"/>
  <Override PartName="/ppt/notesSlides/notesSlide279.xml" ContentType="application/vnd.openxmlformats-officedocument.presentationml.notesSlide+xml"/>
  <Override PartName="/ppt/notesSlides/notesSlide280.xml" ContentType="application/vnd.openxmlformats-officedocument.presentationml.notesSlide+xml"/>
  <Override PartName="/ppt/notesSlides/notesSlide281.xml" ContentType="application/vnd.openxmlformats-officedocument.presentationml.notesSlide+xml"/>
  <Override PartName="/ppt/notesSlides/notesSlide282.xml" ContentType="application/vnd.openxmlformats-officedocument.presentationml.notesSlide+xml"/>
  <Override PartName="/ppt/notesSlides/notesSlide283.xml" ContentType="application/vnd.openxmlformats-officedocument.presentationml.notesSlide+xml"/>
  <Override PartName="/ppt/notesSlides/notesSlide284.xml" ContentType="application/vnd.openxmlformats-officedocument.presentationml.notesSlide+xml"/>
  <Override PartName="/ppt/notesSlides/notesSlide285.xml" ContentType="application/vnd.openxmlformats-officedocument.presentationml.notesSlide+xml"/>
  <Override PartName="/ppt/notesSlides/notesSlide286.xml" ContentType="application/vnd.openxmlformats-officedocument.presentationml.notesSlide+xml"/>
  <Override PartName="/ppt/notesSlides/notesSlide287.xml" ContentType="application/vnd.openxmlformats-officedocument.presentationml.notesSlide+xml"/>
  <Override PartName="/ppt/notesSlides/notesSlide288.xml" ContentType="application/vnd.openxmlformats-officedocument.presentationml.notesSlide+xml"/>
  <Override PartName="/ppt/notesSlides/notesSlide289.xml" ContentType="application/vnd.openxmlformats-officedocument.presentationml.notesSlide+xml"/>
  <Override PartName="/ppt/notesSlides/notesSlide290.xml" ContentType="application/vnd.openxmlformats-officedocument.presentationml.notesSlide+xml"/>
  <Override PartName="/ppt/notesSlides/notesSlide291.xml" ContentType="application/vnd.openxmlformats-officedocument.presentationml.notesSlide+xml"/>
  <Override PartName="/ppt/notesSlides/notesSlide292.xml" ContentType="application/vnd.openxmlformats-officedocument.presentationml.notesSlide+xml"/>
  <Override PartName="/ppt/notesSlides/notesSlide293.xml" ContentType="application/vnd.openxmlformats-officedocument.presentationml.notesSlide+xml"/>
  <Override PartName="/ppt/notesSlides/notesSlide294.xml" ContentType="application/vnd.openxmlformats-officedocument.presentationml.notesSlide+xml"/>
  <Override PartName="/ppt/notesSlides/notesSlide295.xml" ContentType="application/vnd.openxmlformats-officedocument.presentationml.notesSlide+xml"/>
  <Override PartName="/ppt/notesSlides/notesSlide296.xml" ContentType="application/vnd.openxmlformats-officedocument.presentationml.notesSlide+xml"/>
  <Override PartName="/ppt/notesSlides/notesSlide297.xml" ContentType="application/vnd.openxmlformats-officedocument.presentationml.notesSlide+xml"/>
  <Override PartName="/ppt/notesSlides/notesSlide298.xml" ContentType="application/vnd.openxmlformats-officedocument.presentationml.notesSlide+xml"/>
  <Override PartName="/ppt/notesSlides/notesSlide299.xml" ContentType="application/vnd.openxmlformats-officedocument.presentationml.notesSlide+xml"/>
  <Override PartName="/ppt/notesSlides/notesSlide300.xml" ContentType="application/vnd.openxmlformats-officedocument.presentationml.notesSlide+xml"/>
  <Override PartName="/ppt/notesSlides/notesSlide301.xml" ContentType="application/vnd.openxmlformats-officedocument.presentationml.notesSlide+xml"/>
  <Override PartName="/ppt/notesSlides/notesSlide302.xml" ContentType="application/vnd.openxmlformats-officedocument.presentationml.notesSlide+xml"/>
  <Override PartName="/ppt/notesSlides/notesSlide303.xml" ContentType="application/vnd.openxmlformats-officedocument.presentationml.notesSlide+xml"/>
  <Override PartName="/ppt/notesSlides/notesSlide304.xml" ContentType="application/vnd.openxmlformats-officedocument.presentationml.notesSlide+xml"/>
  <Override PartName="/ppt/notesSlides/notesSlide305.xml" ContentType="application/vnd.openxmlformats-officedocument.presentationml.notesSlide+xml"/>
  <Override PartName="/ppt/notesSlides/notesSlide306.xml" ContentType="application/vnd.openxmlformats-officedocument.presentationml.notesSlide+xml"/>
  <Override PartName="/ppt/notesSlides/notesSlide307.xml" ContentType="application/vnd.openxmlformats-officedocument.presentationml.notesSlide+xml"/>
  <Override PartName="/ppt/notesSlides/notesSlide308.xml" ContentType="application/vnd.openxmlformats-officedocument.presentationml.notesSlide+xml"/>
  <Override PartName="/ppt/notesSlides/notesSlide309.xml" ContentType="application/vnd.openxmlformats-officedocument.presentationml.notesSlide+xml"/>
  <Override PartName="/ppt/notesSlides/notesSlide3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15"/>
  </p:notesMasterIdLst>
  <p:handoutMasterIdLst>
    <p:handoutMasterId r:id="rId316"/>
  </p:handoutMasterIdLst>
  <p:sldIdLst>
    <p:sldId id="665" r:id="rId4"/>
    <p:sldId id="527" r:id="rId5"/>
    <p:sldId id="584" r:id="rId6"/>
    <p:sldId id="453" r:id="rId7"/>
    <p:sldId id="454" r:id="rId8"/>
    <p:sldId id="257" r:id="rId9"/>
    <p:sldId id="291" r:id="rId10"/>
    <p:sldId id="485" r:id="rId11"/>
    <p:sldId id="549" r:id="rId12"/>
    <p:sldId id="622" r:id="rId13"/>
    <p:sldId id="477" r:id="rId14"/>
    <p:sldId id="526" r:id="rId15"/>
    <p:sldId id="557" r:id="rId16"/>
    <p:sldId id="455" r:id="rId17"/>
    <p:sldId id="567" r:id="rId18"/>
    <p:sldId id="568" r:id="rId19"/>
    <p:sldId id="281" r:id="rId20"/>
    <p:sldId id="289" r:id="rId21"/>
    <p:sldId id="475" r:id="rId22"/>
    <p:sldId id="624" r:id="rId23"/>
    <p:sldId id="285" r:id="rId24"/>
    <p:sldId id="441" r:id="rId25"/>
    <p:sldId id="270" r:id="rId26"/>
    <p:sldId id="271" r:id="rId27"/>
    <p:sldId id="608" r:id="rId28"/>
    <p:sldId id="528" r:id="rId29"/>
    <p:sldId id="645" r:id="rId30"/>
    <p:sldId id="646" r:id="rId31"/>
    <p:sldId id="284" r:id="rId32"/>
    <p:sldId id="663" r:id="rId33"/>
    <p:sldId id="293" r:id="rId34"/>
    <p:sldId id="287" r:id="rId35"/>
    <p:sldId id="627" r:id="rId36"/>
    <p:sldId id="560" r:id="rId37"/>
    <p:sldId id="486" r:id="rId38"/>
    <p:sldId id="647" r:id="rId39"/>
    <p:sldId id="290" r:id="rId40"/>
    <p:sldId id="457" r:id="rId41"/>
    <p:sldId id="547" r:id="rId42"/>
    <p:sldId id="631" r:id="rId43"/>
    <p:sldId id="662" r:id="rId44"/>
    <p:sldId id="630" r:id="rId45"/>
    <p:sldId id="633" r:id="rId46"/>
    <p:sldId id="487" r:id="rId47"/>
    <p:sldId id="299" r:id="rId48"/>
    <p:sldId id="468" r:id="rId49"/>
    <p:sldId id="648" r:id="rId50"/>
    <p:sldId id="649" r:id="rId51"/>
    <p:sldId id="594" r:id="rId52"/>
    <p:sldId id="488" r:id="rId53"/>
    <p:sldId id="611" r:id="rId54"/>
    <p:sldId id="552" r:id="rId55"/>
    <p:sldId id="589" r:id="rId56"/>
    <p:sldId id="296" r:id="rId57"/>
    <p:sldId id="276" r:id="rId58"/>
    <p:sldId id="555" r:id="rId59"/>
    <p:sldId id="300" r:id="rId60"/>
    <p:sldId id="602" r:id="rId61"/>
    <p:sldId id="583" r:id="rId62"/>
    <p:sldId id="301" r:id="rId63"/>
    <p:sldId id="302" r:id="rId64"/>
    <p:sldId id="303" r:id="rId65"/>
    <p:sldId id="650" r:id="rId66"/>
    <p:sldId id="304" r:id="rId67"/>
    <p:sldId id="591" r:id="rId68"/>
    <p:sldId id="305" r:id="rId69"/>
    <p:sldId id="576" r:id="rId70"/>
    <p:sldId id="306" r:id="rId71"/>
    <p:sldId id="615" r:id="rId72"/>
    <p:sldId id="529" r:id="rId73"/>
    <p:sldId id="638" r:id="rId74"/>
    <p:sldId id="609" r:id="rId75"/>
    <p:sldId id="459" r:id="rId76"/>
    <p:sldId id="309" r:id="rId77"/>
    <p:sldId id="310" r:id="rId78"/>
    <p:sldId id="610" r:id="rId79"/>
    <p:sldId id="312" r:id="rId80"/>
    <p:sldId id="460" r:id="rId81"/>
    <p:sldId id="564" r:id="rId82"/>
    <p:sldId id="651" r:id="rId83"/>
    <p:sldId id="316" r:id="rId84"/>
    <p:sldId id="317" r:id="rId85"/>
    <p:sldId id="318" r:id="rId86"/>
    <p:sldId id="319" r:id="rId87"/>
    <p:sldId id="320" r:id="rId88"/>
    <p:sldId id="321" r:id="rId89"/>
    <p:sldId id="322" r:id="rId90"/>
    <p:sldId id="323" r:id="rId91"/>
    <p:sldId id="324" r:id="rId92"/>
    <p:sldId id="443" r:id="rId93"/>
    <p:sldId id="489" r:id="rId94"/>
    <p:sldId id="325" r:id="rId95"/>
    <p:sldId id="563" r:id="rId96"/>
    <p:sldId id="326" r:id="rId97"/>
    <p:sldId id="606" r:id="rId98"/>
    <p:sldId id="643" r:id="rId99"/>
    <p:sldId id="327" r:id="rId100"/>
    <p:sldId id="516" r:id="rId101"/>
    <p:sldId id="330" r:id="rId102"/>
    <p:sldId id="442" r:id="rId103"/>
    <p:sldId id="522" r:id="rId104"/>
    <p:sldId id="566" r:id="rId105"/>
    <p:sldId id="569" r:id="rId106"/>
    <p:sldId id="571" r:id="rId107"/>
    <p:sldId id="530" r:id="rId108"/>
    <p:sldId id="451" r:id="rId109"/>
    <p:sldId id="644" r:id="rId110"/>
    <p:sldId id="333" r:id="rId111"/>
    <p:sldId id="336" r:id="rId112"/>
    <p:sldId id="337" r:id="rId113"/>
    <p:sldId id="531" r:id="rId114"/>
    <p:sldId id="667" r:id="rId115"/>
    <p:sldId id="614" r:id="rId116"/>
    <p:sldId id="340" r:id="rId117"/>
    <p:sldId id="626" r:id="rId118"/>
    <p:sldId id="652" r:id="rId119"/>
    <p:sldId id="532" r:id="rId120"/>
    <p:sldId id="607" r:id="rId121"/>
    <p:sldId id="491" r:id="rId122"/>
    <p:sldId id="514" r:id="rId123"/>
    <p:sldId id="518" r:id="rId124"/>
    <p:sldId id="331" r:id="rId125"/>
    <p:sldId id="335" r:id="rId126"/>
    <p:sldId id="338" r:id="rId127"/>
    <p:sldId id="343" r:id="rId128"/>
    <p:sldId id="452" r:id="rId129"/>
    <p:sldId id="504" r:id="rId130"/>
    <p:sldId id="572" r:id="rId131"/>
    <p:sldId id="574" r:id="rId132"/>
    <p:sldId id="573" r:id="rId133"/>
    <p:sldId id="612" r:id="rId134"/>
    <p:sldId id="507" r:id="rId135"/>
    <p:sldId id="341" r:id="rId136"/>
    <p:sldId id="342" r:id="rId137"/>
    <p:sldId id="669" r:id="rId138"/>
    <p:sldId id="478" r:id="rId139"/>
    <p:sldId id="533" r:id="rId140"/>
    <p:sldId id="346" r:id="rId141"/>
    <p:sldId id="517" r:id="rId142"/>
    <p:sldId id="347" r:id="rId143"/>
    <p:sldId id="349" r:id="rId144"/>
    <p:sldId id="344" r:id="rId145"/>
    <p:sldId id="525" r:id="rId146"/>
    <p:sldId id="512" r:id="rId147"/>
    <p:sldId id="519" r:id="rId148"/>
    <p:sldId id="521" r:id="rId149"/>
    <p:sldId id="298" r:id="rId150"/>
    <p:sldId id="577" r:id="rId151"/>
    <p:sldId id="590" r:id="rId152"/>
    <p:sldId id="635" r:id="rId153"/>
    <p:sldId id="653" r:id="rId154"/>
    <p:sldId id="636" r:id="rId155"/>
    <p:sldId id="639" r:id="rId156"/>
    <p:sldId id="492" r:id="rId157"/>
    <p:sldId id="493" r:id="rId158"/>
    <p:sldId id="534" r:id="rId159"/>
    <p:sldId id="654" r:id="rId160"/>
    <p:sldId id="535" r:id="rId161"/>
    <p:sldId id="494" r:id="rId162"/>
    <p:sldId id="604" r:id="rId163"/>
    <p:sldId id="605" r:id="rId164"/>
    <p:sldId id="640" r:id="rId165"/>
    <p:sldId id="495" r:id="rId166"/>
    <p:sldId id="632" r:id="rId167"/>
    <p:sldId id="393" r:id="rId168"/>
    <p:sldId id="357" r:id="rId169"/>
    <p:sldId id="358" r:id="rId170"/>
    <p:sldId id="359" r:id="rId171"/>
    <p:sldId id="467" r:id="rId172"/>
    <p:sldId id="562" r:id="rId173"/>
    <p:sldId id="360" r:id="rId174"/>
    <p:sldId id="536" r:id="rId175"/>
    <p:sldId id="513" r:id="rId176"/>
    <p:sldId id="361" r:id="rId177"/>
    <p:sldId id="524" r:id="rId178"/>
    <p:sldId id="655" r:id="rId179"/>
    <p:sldId id="480" r:id="rId180"/>
    <p:sldId id="465" r:id="rId181"/>
    <p:sldId id="464" r:id="rId182"/>
    <p:sldId id="363" r:id="rId183"/>
    <p:sldId id="364" r:id="rId184"/>
    <p:sldId id="365" r:id="rId185"/>
    <p:sldId id="445" r:id="rId186"/>
    <p:sldId id="366" r:id="rId187"/>
    <p:sldId id="367" r:id="rId188"/>
    <p:sldId id="545" r:id="rId189"/>
    <p:sldId id="482" r:id="rId190"/>
    <p:sldId id="369" r:id="rId191"/>
    <p:sldId id="481" r:id="rId192"/>
    <p:sldId id="511" r:id="rId193"/>
    <p:sldId id="656" r:id="rId194"/>
    <p:sldId id="537" r:id="rId195"/>
    <p:sldId id="613" r:id="rId196"/>
    <p:sldId id="371" r:id="rId197"/>
    <p:sldId id="372" r:id="rId198"/>
    <p:sldId id="538" r:id="rId199"/>
    <p:sldId id="539" r:id="rId200"/>
    <p:sldId id="641" r:id="rId201"/>
    <p:sldId id="373" r:id="rId202"/>
    <p:sldId id="374" r:id="rId203"/>
    <p:sldId id="617" r:id="rId204"/>
    <p:sldId id="376" r:id="rId205"/>
    <p:sldId id="657" r:id="rId206"/>
    <p:sldId id="377" r:id="rId207"/>
    <p:sldId id="618" r:id="rId208"/>
    <p:sldId id="378" r:id="rId209"/>
    <p:sldId id="379" r:id="rId210"/>
    <p:sldId id="380" r:id="rId211"/>
    <p:sldId id="381" r:id="rId212"/>
    <p:sldId id="382" r:id="rId213"/>
    <p:sldId id="383" r:id="rId214"/>
    <p:sldId id="561" r:id="rId215"/>
    <p:sldId id="384" r:id="rId216"/>
    <p:sldId id="585" r:id="rId217"/>
    <p:sldId id="386" r:id="rId218"/>
    <p:sldId id="390" r:id="rId219"/>
    <p:sldId id="658" r:id="rId220"/>
    <p:sldId id="544" r:id="rId221"/>
    <p:sldId id="391" r:id="rId222"/>
    <p:sldId id="551" r:id="rId223"/>
    <p:sldId id="540" r:id="rId224"/>
    <p:sldId id="580" r:id="rId225"/>
    <p:sldId id="395" r:id="rId226"/>
    <p:sldId id="578" r:id="rId227"/>
    <p:sldId id="579" r:id="rId228"/>
    <p:sldId id="629" r:id="rId229"/>
    <p:sldId id="397" r:id="rId230"/>
    <p:sldId id="496" r:id="rId231"/>
    <p:sldId id="497" r:id="rId232"/>
    <p:sldId id="565" r:id="rId233"/>
    <p:sldId id="520" r:id="rId234"/>
    <p:sldId id="543" r:id="rId235"/>
    <p:sldId id="620" r:id="rId236"/>
    <p:sldId id="498" r:id="rId237"/>
    <p:sldId id="400" r:id="rId238"/>
    <p:sldId id="401" r:id="rId239"/>
    <p:sldId id="541" r:id="rId240"/>
    <p:sldId id="621" r:id="rId241"/>
    <p:sldId id="463" r:id="rId242"/>
    <p:sldId id="402" r:id="rId243"/>
    <p:sldId id="328" r:id="rId244"/>
    <p:sldId id="499" r:id="rId245"/>
    <p:sldId id="405" r:id="rId246"/>
    <p:sldId id="483" r:id="rId247"/>
    <p:sldId id="588" r:id="rId248"/>
    <p:sldId id="599" r:id="rId249"/>
    <p:sldId id="407" r:id="rId250"/>
    <p:sldId id="410" r:id="rId251"/>
    <p:sldId id="500" r:id="rId252"/>
    <p:sldId id="501" r:id="rId253"/>
    <p:sldId id="502" r:id="rId254"/>
    <p:sldId id="408" r:id="rId255"/>
    <p:sldId id="598" r:id="rId256"/>
    <p:sldId id="412" r:id="rId257"/>
    <p:sldId id="659" r:id="rId258"/>
    <p:sldId id="637" r:id="rId259"/>
    <p:sldId id="413" r:id="rId260"/>
    <p:sldId id="505" r:id="rId261"/>
    <p:sldId id="472" r:id="rId262"/>
    <p:sldId id="447" r:id="rId263"/>
    <p:sldId id="559" r:id="rId264"/>
    <p:sldId id="508" r:id="rId265"/>
    <p:sldId id="595" r:id="rId266"/>
    <p:sldId id="510" r:id="rId267"/>
    <p:sldId id="484" r:id="rId268"/>
    <p:sldId id="661" r:id="rId269"/>
    <p:sldId id="509" r:id="rId270"/>
    <p:sldId id="415" r:id="rId271"/>
    <p:sldId id="597" r:id="rId272"/>
    <p:sldId id="416" r:id="rId273"/>
    <p:sldId id="417" r:id="rId274"/>
    <p:sldId id="581" r:id="rId275"/>
    <p:sldId id="660" r:id="rId276"/>
    <p:sldId id="419" r:id="rId277"/>
    <p:sldId id="619" r:id="rId278"/>
    <p:sldId id="448" r:id="rId279"/>
    <p:sldId id="420" r:id="rId280"/>
    <p:sldId id="546" r:id="rId281"/>
    <p:sldId id="558" r:id="rId282"/>
    <p:sldId id="423" r:id="rId283"/>
    <p:sldId id="422" r:id="rId284"/>
    <p:sldId id="642" r:id="rId285"/>
    <p:sldId id="596" r:id="rId286"/>
    <p:sldId id="628" r:id="rId287"/>
    <p:sldId id="603" r:id="rId288"/>
    <p:sldId id="503" r:id="rId289"/>
    <p:sldId id="554" r:id="rId290"/>
    <p:sldId id="479" r:id="rId291"/>
    <p:sldId id="601" r:id="rId292"/>
    <p:sldId id="550" r:id="rId293"/>
    <p:sldId id="600" r:id="rId294"/>
    <p:sldId id="428" r:id="rId295"/>
    <p:sldId id="429" r:id="rId296"/>
    <p:sldId id="666" r:id="rId297"/>
    <p:sldId id="616" r:id="rId298"/>
    <p:sldId id="625" r:id="rId299"/>
    <p:sldId id="553" r:id="rId300"/>
    <p:sldId id="462" r:id="rId301"/>
    <p:sldId id="542" r:id="rId302"/>
    <p:sldId id="430" r:id="rId303"/>
    <p:sldId id="634" r:id="rId304"/>
    <p:sldId id="432" r:id="rId305"/>
    <p:sldId id="548" r:id="rId306"/>
    <p:sldId id="668" r:id="rId307"/>
    <p:sldId id="433" r:id="rId308"/>
    <p:sldId id="434" r:id="rId309"/>
    <p:sldId id="435" r:id="rId310"/>
    <p:sldId id="437" r:id="rId311"/>
    <p:sldId id="506" r:id="rId312"/>
    <p:sldId id="476" r:id="rId313"/>
    <p:sldId id="587" r:id="rId314"/>
  </p:sldIdLst>
  <p:sldSz cx="9144000" cy="6858000" type="screen4x3"/>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eila Meggers" initials="SM" lastIdx="1" clrIdx="0">
    <p:extLst/>
  </p:cmAuthor>
  <p:cmAuthor id="2" name="Jerry Braun" initials="JB" lastIdx="34"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12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653" autoAdjust="0"/>
    <p:restoredTop sz="70421" autoAdjust="0"/>
  </p:normalViewPr>
  <p:slideViewPr>
    <p:cSldViewPr snapToGrid="0">
      <p:cViewPr varScale="1">
        <p:scale>
          <a:sx n="81" d="100"/>
          <a:sy n="81" d="100"/>
        </p:scale>
        <p:origin x="208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725"/>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4.xml"/><Relationship Id="rId299" Type="http://schemas.openxmlformats.org/officeDocument/2006/relationships/slide" Target="slides/slide296.xml"/><Relationship Id="rId303" Type="http://schemas.openxmlformats.org/officeDocument/2006/relationships/slide" Target="slides/slide300.xml"/><Relationship Id="rId21" Type="http://schemas.openxmlformats.org/officeDocument/2006/relationships/slide" Target="slides/slide18.xml"/><Relationship Id="rId42" Type="http://schemas.openxmlformats.org/officeDocument/2006/relationships/slide" Target="slides/slide39.xml"/><Relationship Id="rId63" Type="http://schemas.openxmlformats.org/officeDocument/2006/relationships/slide" Target="slides/slide60.xml"/><Relationship Id="rId84" Type="http://schemas.openxmlformats.org/officeDocument/2006/relationships/slide" Target="slides/slide81.xml"/><Relationship Id="rId138" Type="http://schemas.openxmlformats.org/officeDocument/2006/relationships/slide" Target="slides/slide135.xml"/><Relationship Id="rId159" Type="http://schemas.openxmlformats.org/officeDocument/2006/relationships/slide" Target="slides/slide156.xml"/><Relationship Id="rId170" Type="http://schemas.openxmlformats.org/officeDocument/2006/relationships/slide" Target="slides/slide167.xml"/><Relationship Id="rId191" Type="http://schemas.openxmlformats.org/officeDocument/2006/relationships/slide" Target="slides/slide188.xml"/><Relationship Id="rId205" Type="http://schemas.openxmlformats.org/officeDocument/2006/relationships/slide" Target="slides/slide202.xml"/><Relationship Id="rId226" Type="http://schemas.openxmlformats.org/officeDocument/2006/relationships/slide" Target="slides/slide223.xml"/><Relationship Id="rId247" Type="http://schemas.openxmlformats.org/officeDocument/2006/relationships/slide" Target="slides/slide244.xml"/><Relationship Id="rId107" Type="http://schemas.openxmlformats.org/officeDocument/2006/relationships/slide" Target="slides/slide104.xml"/><Relationship Id="rId268" Type="http://schemas.openxmlformats.org/officeDocument/2006/relationships/slide" Target="slides/slide265.xml"/><Relationship Id="rId289" Type="http://schemas.openxmlformats.org/officeDocument/2006/relationships/slide" Target="slides/slide286.xml"/><Relationship Id="rId11" Type="http://schemas.openxmlformats.org/officeDocument/2006/relationships/slide" Target="slides/slide8.xml"/><Relationship Id="rId32" Type="http://schemas.openxmlformats.org/officeDocument/2006/relationships/slide" Target="slides/slide29.xml"/><Relationship Id="rId53" Type="http://schemas.openxmlformats.org/officeDocument/2006/relationships/slide" Target="slides/slide50.xml"/><Relationship Id="rId74" Type="http://schemas.openxmlformats.org/officeDocument/2006/relationships/slide" Target="slides/slide71.xml"/><Relationship Id="rId128" Type="http://schemas.openxmlformats.org/officeDocument/2006/relationships/slide" Target="slides/slide125.xml"/><Relationship Id="rId149" Type="http://schemas.openxmlformats.org/officeDocument/2006/relationships/slide" Target="slides/slide146.xml"/><Relationship Id="rId314" Type="http://schemas.openxmlformats.org/officeDocument/2006/relationships/slide" Target="slides/slide311.xml"/><Relationship Id="rId5" Type="http://schemas.openxmlformats.org/officeDocument/2006/relationships/slide" Target="slides/slide2.xml"/><Relationship Id="rId95" Type="http://schemas.openxmlformats.org/officeDocument/2006/relationships/slide" Target="slides/slide92.xml"/><Relationship Id="rId160" Type="http://schemas.openxmlformats.org/officeDocument/2006/relationships/slide" Target="slides/slide157.xml"/><Relationship Id="rId181" Type="http://schemas.openxmlformats.org/officeDocument/2006/relationships/slide" Target="slides/slide178.xml"/><Relationship Id="rId216" Type="http://schemas.openxmlformats.org/officeDocument/2006/relationships/slide" Target="slides/slide213.xml"/><Relationship Id="rId237" Type="http://schemas.openxmlformats.org/officeDocument/2006/relationships/slide" Target="slides/slide234.xml"/><Relationship Id="rId258" Type="http://schemas.openxmlformats.org/officeDocument/2006/relationships/slide" Target="slides/slide255.xml"/><Relationship Id="rId279" Type="http://schemas.openxmlformats.org/officeDocument/2006/relationships/slide" Target="slides/slide276.xml"/><Relationship Id="rId22" Type="http://schemas.openxmlformats.org/officeDocument/2006/relationships/slide" Target="slides/slide19.xml"/><Relationship Id="rId43" Type="http://schemas.openxmlformats.org/officeDocument/2006/relationships/slide" Target="slides/slide40.xml"/><Relationship Id="rId64" Type="http://schemas.openxmlformats.org/officeDocument/2006/relationships/slide" Target="slides/slide61.xml"/><Relationship Id="rId118" Type="http://schemas.openxmlformats.org/officeDocument/2006/relationships/slide" Target="slides/slide115.xml"/><Relationship Id="rId139" Type="http://schemas.openxmlformats.org/officeDocument/2006/relationships/slide" Target="slides/slide136.xml"/><Relationship Id="rId290" Type="http://schemas.openxmlformats.org/officeDocument/2006/relationships/slide" Target="slides/slide287.xml"/><Relationship Id="rId304" Type="http://schemas.openxmlformats.org/officeDocument/2006/relationships/slide" Target="slides/slide301.xml"/><Relationship Id="rId85" Type="http://schemas.openxmlformats.org/officeDocument/2006/relationships/slide" Target="slides/slide82.xml"/><Relationship Id="rId150" Type="http://schemas.openxmlformats.org/officeDocument/2006/relationships/slide" Target="slides/slide147.xml"/><Relationship Id="rId171" Type="http://schemas.openxmlformats.org/officeDocument/2006/relationships/slide" Target="slides/slide168.xml"/><Relationship Id="rId192" Type="http://schemas.openxmlformats.org/officeDocument/2006/relationships/slide" Target="slides/slide189.xml"/><Relationship Id="rId206" Type="http://schemas.openxmlformats.org/officeDocument/2006/relationships/slide" Target="slides/slide203.xml"/><Relationship Id="rId227" Type="http://schemas.openxmlformats.org/officeDocument/2006/relationships/slide" Target="slides/slide224.xml"/><Relationship Id="rId248" Type="http://schemas.openxmlformats.org/officeDocument/2006/relationships/slide" Target="slides/slide245.xml"/><Relationship Id="rId269" Type="http://schemas.openxmlformats.org/officeDocument/2006/relationships/slide" Target="slides/slide266.xml"/><Relationship Id="rId12" Type="http://schemas.openxmlformats.org/officeDocument/2006/relationships/slide" Target="slides/slide9.xml"/><Relationship Id="rId33" Type="http://schemas.openxmlformats.org/officeDocument/2006/relationships/slide" Target="slides/slide30.xml"/><Relationship Id="rId108" Type="http://schemas.openxmlformats.org/officeDocument/2006/relationships/slide" Target="slides/slide105.xml"/><Relationship Id="rId129" Type="http://schemas.openxmlformats.org/officeDocument/2006/relationships/slide" Target="slides/slide126.xml"/><Relationship Id="rId280" Type="http://schemas.openxmlformats.org/officeDocument/2006/relationships/slide" Target="slides/slide277.xml"/><Relationship Id="rId315" Type="http://schemas.openxmlformats.org/officeDocument/2006/relationships/notesMaster" Target="notesMasters/notesMaster1.xml"/><Relationship Id="rId54" Type="http://schemas.openxmlformats.org/officeDocument/2006/relationships/slide" Target="slides/slide51.xml"/><Relationship Id="rId75" Type="http://schemas.openxmlformats.org/officeDocument/2006/relationships/slide" Target="slides/slide72.xml"/><Relationship Id="rId96" Type="http://schemas.openxmlformats.org/officeDocument/2006/relationships/slide" Target="slides/slide93.xml"/><Relationship Id="rId140" Type="http://schemas.openxmlformats.org/officeDocument/2006/relationships/slide" Target="slides/slide137.xml"/><Relationship Id="rId161" Type="http://schemas.openxmlformats.org/officeDocument/2006/relationships/slide" Target="slides/slide158.xml"/><Relationship Id="rId182" Type="http://schemas.openxmlformats.org/officeDocument/2006/relationships/slide" Target="slides/slide179.xml"/><Relationship Id="rId217" Type="http://schemas.openxmlformats.org/officeDocument/2006/relationships/slide" Target="slides/slide214.xml"/><Relationship Id="rId6" Type="http://schemas.openxmlformats.org/officeDocument/2006/relationships/slide" Target="slides/slide3.xml"/><Relationship Id="rId238" Type="http://schemas.openxmlformats.org/officeDocument/2006/relationships/slide" Target="slides/slide235.xml"/><Relationship Id="rId259" Type="http://schemas.openxmlformats.org/officeDocument/2006/relationships/slide" Target="slides/slide256.xml"/><Relationship Id="rId23" Type="http://schemas.openxmlformats.org/officeDocument/2006/relationships/slide" Target="slides/slide20.xml"/><Relationship Id="rId119" Type="http://schemas.openxmlformats.org/officeDocument/2006/relationships/slide" Target="slides/slide116.xml"/><Relationship Id="rId270" Type="http://schemas.openxmlformats.org/officeDocument/2006/relationships/slide" Target="slides/slide267.xml"/><Relationship Id="rId291" Type="http://schemas.openxmlformats.org/officeDocument/2006/relationships/slide" Target="slides/slide288.xml"/><Relationship Id="rId305" Type="http://schemas.openxmlformats.org/officeDocument/2006/relationships/slide" Target="slides/slide302.xml"/><Relationship Id="rId44" Type="http://schemas.openxmlformats.org/officeDocument/2006/relationships/slide" Target="slides/slide41.xml"/><Relationship Id="rId65" Type="http://schemas.openxmlformats.org/officeDocument/2006/relationships/slide" Target="slides/slide62.xml"/><Relationship Id="rId86" Type="http://schemas.openxmlformats.org/officeDocument/2006/relationships/slide" Target="slides/slide83.xml"/><Relationship Id="rId130" Type="http://schemas.openxmlformats.org/officeDocument/2006/relationships/slide" Target="slides/slide127.xml"/><Relationship Id="rId151" Type="http://schemas.openxmlformats.org/officeDocument/2006/relationships/slide" Target="slides/slide148.xml"/><Relationship Id="rId172" Type="http://schemas.openxmlformats.org/officeDocument/2006/relationships/slide" Target="slides/slide169.xml"/><Relationship Id="rId193" Type="http://schemas.openxmlformats.org/officeDocument/2006/relationships/slide" Target="slides/slide190.xml"/><Relationship Id="rId207" Type="http://schemas.openxmlformats.org/officeDocument/2006/relationships/slide" Target="slides/slide204.xml"/><Relationship Id="rId228" Type="http://schemas.openxmlformats.org/officeDocument/2006/relationships/slide" Target="slides/slide225.xml"/><Relationship Id="rId249" Type="http://schemas.openxmlformats.org/officeDocument/2006/relationships/slide" Target="slides/slide246.xml"/><Relationship Id="rId13" Type="http://schemas.openxmlformats.org/officeDocument/2006/relationships/slide" Target="slides/slide10.xml"/><Relationship Id="rId109" Type="http://schemas.openxmlformats.org/officeDocument/2006/relationships/slide" Target="slides/slide106.xml"/><Relationship Id="rId260" Type="http://schemas.openxmlformats.org/officeDocument/2006/relationships/slide" Target="slides/slide257.xml"/><Relationship Id="rId281" Type="http://schemas.openxmlformats.org/officeDocument/2006/relationships/slide" Target="slides/slide278.xml"/><Relationship Id="rId316" Type="http://schemas.openxmlformats.org/officeDocument/2006/relationships/handoutMaster" Target="handoutMasters/handoutMaster1.xml"/><Relationship Id="rId34" Type="http://schemas.openxmlformats.org/officeDocument/2006/relationships/slide" Target="slides/slide31.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20" Type="http://schemas.openxmlformats.org/officeDocument/2006/relationships/slide" Target="slides/slide117.xml"/><Relationship Id="rId141" Type="http://schemas.openxmlformats.org/officeDocument/2006/relationships/slide" Target="slides/slide138.xml"/><Relationship Id="rId7" Type="http://schemas.openxmlformats.org/officeDocument/2006/relationships/slide" Target="slides/slide4.xml"/><Relationship Id="rId162" Type="http://schemas.openxmlformats.org/officeDocument/2006/relationships/slide" Target="slides/slide159.xml"/><Relationship Id="rId183" Type="http://schemas.openxmlformats.org/officeDocument/2006/relationships/slide" Target="slides/slide180.xml"/><Relationship Id="rId218" Type="http://schemas.openxmlformats.org/officeDocument/2006/relationships/slide" Target="slides/slide215.xml"/><Relationship Id="rId239" Type="http://schemas.openxmlformats.org/officeDocument/2006/relationships/slide" Target="slides/slide236.xml"/><Relationship Id="rId250" Type="http://schemas.openxmlformats.org/officeDocument/2006/relationships/slide" Target="slides/slide247.xml"/><Relationship Id="rId271" Type="http://schemas.openxmlformats.org/officeDocument/2006/relationships/slide" Target="slides/slide268.xml"/><Relationship Id="rId292" Type="http://schemas.openxmlformats.org/officeDocument/2006/relationships/slide" Target="slides/slide289.xml"/><Relationship Id="rId306" Type="http://schemas.openxmlformats.org/officeDocument/2006/relationships/slide" Target="slides/slide303.xml"/><Relationship Id="rId24" Type="http://schemas.openxmlformats.org/officeDocument/2006/relationships/slide" Target="slides/slide21.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31" Type="http://schemas.openxmlformats.org/officeDocument/2006/relationships/slide" Target="slides/slide128.xml"/><Relationship Id="rId152" Type="http://schemas.openxmlformats.org/officeDocument/2006/relationships/slide" Target="slides/slide149.xml"/><Relationship Id="rId173" Type="http://schemas.openxmlformats.org/officeDocument/2006/relationships/slide" Target="slides/slide170.xml"/><Relationship Id="rId194" Type="http://schemas.openxmlformats.org/officeDocument/2006/relationships/slide" Target="slides/slide191.xml"/><Relationship Id="rId208" Type="http://schemas.openxmlformats.org/officeDocument/2006/relationships/slide" Target="slides/slide205.xml"/><Relationship Id="rId229" Type="http://schemas.openxmlformats.org/officeDocument/2006/relationships/slide" Target="slides/slide226.xml"/><Relationship Id="rId19" Type="http://schemas.openxmlformats.org/officeDocument/2006/relationships/slide" Target="slides/slide16.xml"/><Relationship Id="rId224" Type="http://schemas.openxmlformats.org/officeDocument/2006/relationships/slide" Target="slides/slide221.xml"/><Relationship Id="rId240" Type="http://schemas.openxmlformats.org/officeDocument/2006/relationships/slide" Target="slides/slide237.xml"/><Relationship Id="rId245" Type="http://schemas.openxmlformats.org/officeDocument/2006/relationships/slide" Target="slides/slide242.xml"/><Relationship Id="rId261" Type="http://schemas.openxmlformats.org/officeDocument/2006/relationships/slide" Target="slides/slide258.xml"/><Relationship Id="rId266" Type="http://schemas.openxmlformats.org/officeDocument/2006/relationships/slide" Target="slides/slide263.xml"/><Relationship Id="rId287" Type="http://schemas.openxmlformats.org/officeDocument/2006/relationships/slide" Target="slides/slide284.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26" Type="http://schemas.openxmlformats.org/officeDocument/2006/relationships/slide" Target="slides/slide123.xml"/><Relationship Id="rId147" Type="http://schemas.openxmlformats.org/officeDocument/2006/relationships/slide" Target="slides/slide144.xml"/><Relationship Id="rId168" Type="http://schemas.openxmlformats.org/officeDocument/2006/relationships/slide" Target="slides/slide165.xml"/><Relationship Id="rId282" Type="http://schemas.openxmlformats.org/officeDocument/2006/relationships/slide" Target="slides/slide279.xml"/><Relationship Id="rId312" Type="http://schemas.openxmlformats.org/officeDocument/2006/relationships/slide" Target="slides/slide309.xml"/><Relationship Id="rId317"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142" Type="http://schemas.openxmlformats.org/officeDocument/2006/relationships/slide" Target="slides/slide139.xml"/><Relationship Id="rId163" Type="http://schemas.openxmlformats.org/officeDocument/2006/relationships/slide" Target="slides/slide160.xml"/><Relationship Id="rId184" Type="http://schemas.openxmlformats.org/officeDocument/2006/relationships/slide" Target="slides/slide181.xml"/><Relationship Id="rId189" Type="http://schemas.openxmlformats.org/officeDocument/2006/relationships/slide" Target="slides/slide186.xml"/><Relationship Id="rId219" Type="http://schemas.openxmlformats.org/officeDocument/2006/relationships/slide" Target="slides/slide216.xml"/><Relationship Id="rId3" Type="http://schemas.openxmlformats.org/officeDocument/2006/relationships/slideMaster" Target="slideMasters/slideMaster3.xml"/><Relationship Id="rId214" Type="http://schemas.openxmlformats.org/officeDocument/2006/relationships/slide" Target="slides/slide211.xml"/><Relationship Id="rId230" Type="http://schemas.openxmlformats.org/officeDocument/2006/relationships/slide" Target="slides/slide227.xml"/><Relationship Id="rId235" Type="http://schemas.openxmlformats.org/officeDocument/2006/relationships/slide" Target="slides/slide232.xml"/><Relationship Id="rId251" Type="http://schemas.openxmlformats.org/officeDocument/2006/relationships/slide" Target="slides/slide248.xml"/><Relationship Id="rId256" Type="http://schemas.openxmlformats.org/officeDocument/2006/relationships/slide" Target="slides/slide253.xml"/><Relationship Id="rId277" Type="http://schemas.openxmlformats.org/officeDocument/2006/relationships/slide" Target="slides/slide274.xml"/><Relationship Id="rId298" Type="http://schemas.openxmlformats.org/officeDocument/2006/relationships/slide" Target="slides/slide295.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137" Type="http://schemas.openxmlformats.org/officeDocument/2006/relationships/slide" Target="slides/slide134.xml"/><Relationship Id="rId158" Type="http://schemas.openxmlformats.org/officeDocument/2006/relationships/slide" Target="slides/slide155.xml"/><Relationship Id="rId272" Type="http://schemas.openxmlformats.org/officeDocument/2006/relationships/slide" Target="slides/slide269.xml"/><Relationship Id="rId293" Type="http://schemas.openxmlformats.org/officeDocument/2006/relationships/slide" Target="slides/slide290.xml"/><Relationship Id="rId302" Type="http://schemas.openxmlformats.org/officeDocument/2006/relationships/slide" Target="slides/slide299.xml"/><Relationship Id="rId307" Type="http://schemas.openxmlformats.org/officeDocument/2006/relationships/slide" Target="slides/slide30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32" Type="http://schemas.openxmlformats.org/officeDocument/2006/relationships/slide" Target="slides/slide129.xml"/><Relationship Id="rId153" Type="http://schemas.openxmlformats.org/officeDocument/2006/relationships/slide" Target="slides/slide150.xml"/><Relationship Id="rId174" Type="http://schemas.openxmlformats.org/officeDocument/2006/relationships/slide" Target="slides/slide171.xml"/><Relationship Id="rId179" Type="http://schemas.openxmlformats.org/officeDocument/2006/relationships/slide" Target="slides/slide176.xml"/><Relationship Id="rId195" Type="http://schemas.openxmlformats.org/officeDocument/2006/relationships/slide" Target="slides/slide192.xml"/><Relationship Id="rId209" Type="http://schemas.openxmlformats.org/officeDocument/2006/relationships/slide" Target="slides/slide206.xml"/><Relationship Id="rId190" Type="http://schemas.openxmlformats.org/officeDocument/2006/relationships/slide" Target="slides/slide187.xml"/><Relationship Id="rId204" Type="http://schemas.openxmlformats.org/officeDocument/2006/relationships/slide" Target="slides/slide201.xml"/><Relationship Id="rId220" Type="http://schemas.openxmlformats.org/officeDocument/2006/relationships/slide" Target="slides/slide217.xml"/><Relationship Id="rId225" Type="http://schemas.openxmlformats.org/officeDocument/2006/relationships/slide" Target="slides/slide222.xml"/><Relationship Id="rId241" Type="http://schemas.openxmlformats.org/officeDocument/2006/relationships/slide" Target="slides/slide238.xml"/><Relationship Id="rId246" Type="http://schemas.openxmlformats.org/officeDocument/2006/relationships/slide" Target="slides/slide243.xml"/><Relationship Id="rId267" Type="http://schemas.openxmlformats.org/officeDocument/2006/relationships/slide" Target="slides/slide264.xml"/><Relationship Id="rId288" Type="http://schemas.openxmlformats.org/officeDocument/2006/relationships/slide" Target="slides/slide285.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27" Type="http://schemas.openxmlformats.org/officeDocument/2006/relationships/slide" Target="slides/slide124.xml"/><Relationship Id="rId262" Type="http://schemas.openxmlformats.org/officeDocument/2006/relationships/slide" Target="slides/slide259.xml"/><Relationship Id="rId283" Type="http://schemas.openxmlformats.org/officeDocument/2006/relationships/slide" Target="slides/slide280.xml"/><Relationship Id="rId313" Type="http://schemas.openxmlformats.org/officeDocument/2006/relationships/slide" Target="slides/slide310.xml"/><Relationship Id="rId318"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43" Type="http://schemas.openxmlformats.org/officeDocument/2006/relationships/slide" Target="slides/slide140.xml"/><Relationship Id="rId148" Type="http://schemas.openxmlformats.org/officeDocument/2006/relationships/slide" Target="slides/slide145.xml"/><Relationship Id="rId164" Type="http://schemas.openxmlformats.org/officeDocument/2006/relationships/slide" Target="slides/slide161.xml"/><Relationship Id="rId169" Type="http://schemas.openxmlformats.org/officeDocument/2006/relationships/slide" Target="slides/slide166.xml"/><Relationship Id="rId185" Type="http://schemas.openxmlformats.org/officeDocument/2006/relationships/slide" Target="slides/slide182.xml"/><Relationship Id="rId4" Type="http://schemas.openxmlformats.org/officeDocument/2006/relationships/slide" Target="slides/slide1.xml"/><Relationship Id="rId9" Type="http://schemas.openxmlformats.org/officeDocument/2006/relationships/slide" Target="slides/slide6.xml"/><Relationship Id="rId180" Type="http://schemas.openxmlformats.org/officeDocument/2006/relationships/slide" Target="slides/slide177.xml"/><Relationship Id="rId210" Type="http://schemas.openxmlformats.org/officeDocument/2006/relationships/slide" Target="slides/slide207.xml"/><Relationship Id="rId215" Type="http://schemas.openxmlformats.org/officeDocument/2006/relationships/slide" Target="slides/slide212.xml"/><Relationship Id="rId236" Type="http://schemas.openxmlformats.org/officeDocument/2006/relationships/slide" Target="slides/slide233.xml"/><Relationship Id="rId257" Type="http://schemas.openxmlformats.org/officeDocument/2006/relationships/slide" Target="slides/slide254.xml"/><Relationship Id="rId278" Type="http://schemas.openxmlformats.org/officeDocument/2006/relationships/slide" Target="slides/slide275.xml"/><Relationship Id="rId26" Type="http://schemas.openxmlformats.org/officeDocument/2006/relationships/slide" Target="slides/slide23.xml"/><Relationship Id="rId231" Type="http://schemas.openxmlformats.org/officeDocument/2006/relationships/slide" Target="slides/slide228.xml"/><Relationship Id="rId252" Type="http://schemas.openxmlformats.org/officeDocument/2006/relationships/slide" Target="slides/slide249.xml"/><Relationship Id="rId273" Type="http://schemas.openxmlformats.org/officeDocument/2006/relationships/slide" Target="slides/slide270.xml"/><Relationship Id="rId294" Type="http://schemas.openxmlformats.org/officeDocument/2006/relationships/slide" Target="slides/slide291.xml"/><Relationship Id="rId308" Type="http://schemas.openxmlformats.org/officeDocument/2006/relationships/slide" Target="slides/slide305.xml"/><Relationship Id="rId47" Type="http://schemas.openxmlformats.org/officeDocument/2006/relationships/slide" Target="slides/slide44.xml"/><Relationship Id="rId68" Type="http://schemas.openxmlformats.org/officeDocument/2006/relationships/slide" Target="slides/slide65.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slide" Target="slides/slide130.xml"/><Relationship Id="rId154" Type="http://schemas.openxmlformats.org/officeDocument/2006/relationships/slide" Target="slides/slide151.xml"/><Relationship Id="rId175" Type="http://schemas.openxmlformats.org/officeDocument/2006/relationships/slide" Target="slides/slide172.xml"/><Relationship Id="rId196" Type="http://schemas.openxmlformats.org/officeDocument/2006/relationships/slide" Target="slides/slide193.xml"/><Relationship Id="rId200" Type="http://schemas.openxmlformats.org/officeDocument/2006/relationships/slide" Target="slides/slide197.xml"/><Relationship Id="rId16" Type="http://schemas.openxmlformats.org/officeDocument/2006/relationships/slide" Target="slides/slide13.xml"/><Relationship Id="rId221" Type="http://schemas.openxmlformats.org/officeDocument/2006/relationships/slide" Target="slides/slide218.xml"/><Relationship Id="rId242" Type="http://schemas.openxmlformats.org/officeDocument/2006/relationships/slide" Target="slides/slide239.xml"/><Relationship Id="rId263" Type="http://schemas.openxmlformats.org/officeDocument/2006/relationships/slide" Target="slides/slide260.xml"/><Relationship Id="rId284" Type="http://schemas.openxmlformats.org/officeDocument/2006/relationships/slide" Target="slides/slide281.xml"/><Relationship Id="rId319" Type="http://schemas.openxmlformats.org/officeDocument/2006/relationships/viewProps" Target="viewProps.xml"/><Relationship Id="rId37" Type="http://schemas.openxmlformats.org/officeDocument/2006/relationships/slide" Target="slides/slide34.xml"/><Relationship Id="rId58" Type="http://schemas.openxmlformats.org/officeDocument/2006/relationships/slide" Target="slides/slide55.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44" Type="http://schemas.openxmlformats.org/officeDocument/2006/relationships/slide" Target="slides/slide141.xml"/><Relationship Id="rId90" Type="http://schemas.openxmlformats.org/officeDocument/2006/relationships/slide" Target="slides/slide87.xml"/><Relationship Id="rId165" Type="http://schemas.openxmlformats.org/officeDocument/2006/relationships/slide" Target="slides/slide162.xml"/><Relationship Id="rId186" Type="http://schemas.openxmlformats.org/officeDocument/2006/relationships/slide" Target="slides/slide183.xml"/><Relationship Id="rId211" Type="http://schemas.openxmlformats.org/officeDocument/2006/relationships/slide" Target="slides/slide208.xml"/><Relationship Id="rId232" Type="http://schemas.openxmlformats.org/officeDocument/2006/relationships/slide" Target="slides/slide229.xml"/><Relationship Id="rId253" Type="http://schemas.openxmlformats.org/officeDocument/2006/relationships/slide" Target="slides/slide250.xml"/><Relationship Id="rId274" Type="http://schemas.openxmlformats.org/officeDocument/2006/relationships/slide" Target="slides/slide271.xml"/><Relationship Id="rId295" Type="http://schemas.openxmlformats.org/officeDocument/2006/relationships/slide" Target="slides/slide292.xml"/><Relationship Id="rId309" Type="http://schemas.openxmlformats.org/officeDocument/2006/relationships/slide" Target="slides/slide306.xml"/><Relationship Id="rId27" Type="http://schemas.openxmlformats.org/officeDocument/2006/relationships/slide" Target="slides/slide24.xml"/><Relationship Id="rId48" Type="http://schemas.openxmlformats.org/officeDocument/2006/relationships/slide" Target="slides/slide45.xml"/><Relationship Id="rId69" Type="http://schemas.openxmlformats.org/officeDocument/2006/relationships/slide" Target="slides/slide66.xml"/><Relationship Id="rId113" Type="http://schemas.openxmlformats.org/officeDocument/2006/relationships/slide" Target="slides/slide110.xml"/><Relationship Id="rId134" Type="http://schemas.openxmlformats.org/officeDocument/2006/relationships/slide" Target="slides/slide131.xml"/><Relationship Id="rId320" Type="http://schemas.openxmlformats.org/officeDocument/2006/relationships/theme" Target="theme/theme1.xml"/><Relationship Id="rId80" Type="http://schemas.openxmlformats.org/officeDocument/2006/relationships/slide" Target="slides/slide77.xml"/><Relationship Id="rId155" Type="http://schemas.openxmlformats.org/officeDocument/2006/relationships/slide" Target="slides/slide152.xml"/><Relationship Id="rId176" Type="http://schemas.openxmlformats.org/officeDocument/2006/relationships/slide" Target="slides/slide173.xml"/><Relationship Id="rId197" Type="http://schemas.openxmlformats.org/officeDocument/2006/relationships/slide" Target="slides/slide194.xml"/><Relationship Id="rId201" Type="http://schemas.openxmlformats.org/officeDocument/2006/relationships/slide" Target="slides/slide198.xml"/><Relationship Id="rId222" Type="http://schemas.openxmlformats.org/officeDocument/2006/relationships/slide" Target="slides/slide219.xml"/><Relationship Id="rId243" Type="http://schemas.openxmlformats.org/officeDocument/2006/relationships/slide" Target="slides/slide240.xml"/><Relationship Id="rId264" Type="http://schemas.openxmlformats.org/officeDocument/2006/relationships/slide" Target="slides/slide261.xml"/><Relationship Id="rId285" Type="http://schemas.openxmlformats.org/officeDocument/2006/relationships/slide" Target="slides/slide282.xml"/><Relationship Id="rId17" Type="http://schemas.openxmlformats.org/officeDocument/2006/relationships/slide" Target="slides/slide14.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24" Type="http://schemas.openxmlformats.org/officeDocument/2006/relationships/slide" Target="slides/slide121.xml"/><Relationship Id="rId310" Type="http://schemas.openxmlformats.org/officeDocument/2006/relationships/slide" Target="slides/slide307.xml"/><Relationship Id="rId70" Type="http://schemas.openxmlformats.org/officeDocument/2006/relationships/slide" Target="slides/slide67.xml"/><Relationship Id="rId91" Type="http://schemas.openxmlformats.org/officeDocument/2006/relationships/slide" Target="slides/slide88.xml"/><Relationship Id="rId145" Type="http://schemas.openxmlformats.org/officeDocument/2006/relationships/slide" Target="slides/slide142.xml"/><Relationship Id="rId166" Type="http://schemas.openxmlformats.org/officeDocument/2006/relationships/slide" Target="slides/slide163.xml"/><Relationship Id="rId187" Type="http://schemas.openxmlformats.org/officeDocument/2006/relationships/slide" Target="slides/slide184.xml"/><Relationship Id="rId1" Type="http://schemas.openxmlformats.org/officeDocument/2006/relationships/slideMaster" Target="slideMasters/slideMaster1.xml"/><Relationship Id="rId212" Type="http://schemas.openxmlformats.org/officeDocument/2006/relationships/slide" Target="slides/slide209.xml"/><Relationship Id="rId233" Type="http://schemas.openxmlformats.org/officeDocument/2006/relationships/slide" Target="slides/slide230.xml"/><Relationship Id="rId254" Type="http://schemas.openxmlformats.org/officeDocument/2006/relationships/slide" Target="slides/slide251.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275" Type="http://schemas.openxmlformats.org/officeDocument/2006/relationships/slide" Target="slides/slide272.xml"/><Relationship Id="rId296" Type="http://schemas.openxmlformats.org/officeDocument/2006/relationships/slide" Target="slides/slide293.xml"/><Relationship Id="rId300" Type="http://schemas.openxmlformats.org/officeDocument/2006/relationships/slide" Target="slides/slide297.xml"/><Relationship Id="rId60" Type="http://schemas.openxmlformats.org/officeDocument/2006/relationships/slide" Target="slides/slide57.xml"/><Relationship Id="rId81" Type="http://schemas.openxmlformats.org/officeDocument/2006/relationships/slide" Target="slides/slide78.xml"/><Relationship Id="rId135" Type="http://schemas.openxmlformats.org/officeDocument/2006/relationships/slide" Target="slides/slide132.xml"/><Relationship Id="rId156" Type="http://schemas.openxmlformats.org/officeDocument/2006/relationships/slide" Target="slides/slide153.xml"/><Relationship Id="rId177" Type="http://schemas.openxmlformats.org/officeDocument/2006/relationships/slide" Target="slides/slide174.xml"/><Relationship Id="rId198" Type="http://schemas.openxmlformats.org/officeDocument/2006/relationships/slide" Target="slides/slide195.xml"/><Relationship Id="rId321" Type="http://schemas.openxmlformats.org/officeDocument/2006/relationships/tableStyles" Target="tableStyles.xml"/><Relationship Id="rId202" Type="http://schemas.openxmlformats.org/officeDocument/2006/relationships/slide" Target="slides/slide199.xml"/><Relationship Id="rId223" Type="http://schemas.openxmlformats.org/officeDocument/2006/relationships/slide" Target="slides/slide220.xml"/><Relationship Id="rId244" Type="http://schemas.openxmlformats.org/officeDocument/2006/relationships/slide" Target="slides/slide241.xml"/><Relationship Id="rId18" Type="http://schemas.openxmlformats.org/officeDocument/2006/relationships/slide" Target="slides/slide15.xml"/><Relationship Id="rId39" Type="http://schemas.openxmlformats.org/officeDocument/2006/relationships/slide" Target="slides/slide36.xml"/><Relationship Id="rId265" Type="http://schemas.openxmlformats.org/officeDocument/2006/relationships/slide" Target="slides/slide262.xml"/><Relationship Id="rId286" Type="http://schemas.openxmlformats.org/officeDocument/2006/relationships/slide" Target="slides/slide283.xml"/><Relationship Id="rId50" Type="http://schemas.openxmlformats.org/officeDocument/2006/relationships/slide" Target="slides/slide47.xml"/><Relationship Id="rId104" Type="http://schemas.openxmlformats.org/officeDocument/2006/relationships/slide" Target="slides/slide101.xml"/><Relationship Id="rId125" Type="http://schemas.openxmlformats.org/officeDocument/2006/relationships/slide" Target="slides/slide122.xml"/><Relationship Id="rId146" Type="http://schemas.openxmlformats.org/officeDocument/2006/relationships/slide" Target="slides/slide143.xml"/><Relationship Id="rId167" Type="http://schemas.openxmlformats.org/officeDocument/2006/relationships/slide" Target="slides/slide164.xml"/><Relationship Id="rId188" Type="http://schemas.openxmlformats.org/officeDocument/2006/relationships/slide" Target="slides/slide185.xml"/><Relationship Id="rId311" Type="http://schemas.openxmlformats.org/officeDocument/2006/relationships/slide" Target="slides/slide308.xml"/><Relationship Id="rId71" Type="http://schemas.openxmlformats.org/officeDocument/2006/relationships/slide" Target="slides/slide68.xml"/><Relationship Id="rId92" Type="http://schemas.openxmlformats.org/officeDocument/2006/relationships/slide" Target="slides/slide89.xml"/><Relationship Id="rId213" Type="http://schemas.openxmlformats.org/officeDocument/2006/relationships/slide" Target="slides/slide210.xml"/><Relationship Id="rId234" Type="http://schemas.openxmlformats.org/officeDocument/2006/relationships/slide" Target="slides/slide231.xml"/><Relationship Id="rId2" Type="http://schemas.openxmlformats.org/officeDocument/2006/relationships/slideMaster" Target="slideMasters/slideMaster2.xml"/><Relationship Id="rId29" Type="http://schemas.openxmlformats.org/officeDocument/2006/relationships/slide" Target="slides/slide26.xml"/><Relationship Id="rId255" Type="http://schemas.openxmlformats.org/officeDocument/2006/relationships/slide" Target="slides/slide252.xml"/><Relationship Id="rId276" Type="http://schemas.openxmlformats.org/officeDocument/2006/relationships/slide" Target="slides/slide273.xml"/><Relationship Id="rId297" Type="http://schemas.openxmlformats.org/officeDocument/2006/relationships/slide" Target="slides/slide294.xml"/><Relationship Id="rId40" Type="http://schemas.openxmlformats.org/officeDocument/2006/relationships/slide" Target="slides/slide37.xml"/><Relationship Id="rId115" Type="http://schemas.openxmlformats.org/officeDocument/2006/relationships/slide" Target="slides/slide112.xml"/><Relationship Id="rId136" Type="http://schemas.openxmlformats.org/officeDocument/2006/relationships/slide" Target="slides/slide133.xml"/><Relationship Id="rId157" Type="http://schemas.openxmlformats.org/officeDocument/2006/relationships/slide" Target="slides/slide154.xml"/><Relationship Id="rId178" Type="http://schemas.openxmlformats.org/officeDocument/2006/relationships/slide" Target="slides/slide175.xml"/><Relationship Id="rId301" Type="http://schemas.openxmlformats.org/officeDocument/2006/relationships/slide" Target="slides/slide298.xml"/><Relationship Id="rId61" Type="http://schemas.openxmlformats.org/officeDocument/2006/relationships/slide" Target="slides/slide58.xml"/><Relationship Id="rId82" Type="http://schemas.openxmlformats.org/officeDocument/2006/relationships/slide" Target="slides/slide79.xml"/><Relationship Id="rId199" Type="http://schemas.openxmlformats.org/officeDocument/2006/relationships/slide" Target="slides/slide196.xml"/><Relationship Id="rId203" Type="http://schemas.openxmlformats.org/officeDocument/2006/relationships/slide" Target="slides/slide200.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57.wmf"/><Relationship Id="rId2" Type="http://schemas.openxmlformats.org/officeDocument/2006/relationships/image" Target="../media/image156.wmf"/><Relationship Id="rId1" Type="http://schemas.openxmlformats.org/officeDocument/2006/relationships/image" Target="../media/image155.wmf"/><Relationship Id="rId4" Type="http://schemas.openxmlformats.org/officeDocument/2006/relationships/image" Target="../media/image15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1804"/>
          </a:xfrm>
          <a:prstGeom prst="rect">
            <a:avLst/>
          </a:prstGeom>
        </p:spPr>
        <p:txBody>
          <a:bodyPr vert="horz" lIns="92487" tIns="46244" rIns="92487" bIns="46244" rtlCol="0"/>
          <a:lstStyle>
            <a:lvl1pPr algn="l">
              <a:defRPr sz="1200"/>
            </a:lvl1pPr>
          </a:lstStyle>
          <a:p>
            <a:r>
              <a:rPr lang="en-US"/>
              <a:t>Math Vocabulary</a:t>
            </a:r>
          </a:p>
        </p:txBody>
      </p:sp>
      <p:sp>
        <p:nvSpPr>
          <p:cNvPr id="3" name="Date Placeholder 2"/>
          <p:cNvSpPr>
            <a:spLocks noGrp="1"/>
          </p:cNvSpPr>
          <p:nvPr>
            <p:ph type="dt" sz="quarter" idx="1"/>
          </p:nvPr>
        </p:nvSpPr>
        <p:spPr>
          <a:xfrm>
            <a:off x="3936768" y="0"/>
            <a:ext cx="3011699" cy="461804"/>
          </a:xfrm>
          <a:prstGeom prst="rect">
            <a:avLst/>
          </a:prstGeom>
        </p:spPr>
        <p:txBody>
          <a:bodyPr vert="horz" lIns="92487" tIns="46244" rIns="92487" bIns="46244" rtlCol="0"/>
          <a:lstStyle>
            <a:lvl1pPr algn="r">
              <a:defRPr sz="1200"/>
            </a:lvl1pPr>
          </a:lstStyle>
          <a:p>
            <a:endParaRPr lang="en-US"/>
          </a:p>
        </p:txBody>
      </p:sp>
      <p:sp>
        <p:nvSpPr>
          <p:cNvPr id="4" name="Footer Placeholder 3"/>
          <p:cNvSpPr>
            <a:spLocks noGrp="1"/>
          </p:cNvSpPr>
          <p:nvPr>
            <p:ph type="ftr" sz="quarter" idx="2"/>
          </p:nvPr>
        </p:nvSpPr>
        <p:spPr>
          <a:xfrm>
            <a:off x="0" y="8772669"/>
            <a:ext cx="3011699" cy="461804"/>
          </a:xfrm>
          <a:prstGeom prst="rect">
            <a:avLst/>
          </a:prstGeom>
        </p:spPr>
        <p:txBody>
          <a:bodyPr vert="horz" lIns="92487" tIns="46244" rIns="92487" bIns="46244"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1804"/>
          </a:xfrm>
          <a:prstGeom prst="rect">
            <a:avLst/>
          </a:prstGeom>
        </p:spPr>
        <p:txBody>
          <a:bodyPr vert="horz" lIns="92487" tIns="46244" rIns="92487" bIns="46244" rtlCol="0" anchor="b"/>
          <a:lstStyle>
            <a:lvl1pPr algn="r">
              <a:defRPr sz="1200"/>
            </a:lvl1pPr>
          </a:lstStyle>
          <a:p>
            <a:fld id="{C4BD799D-CC69-4FEB-A9A5-7CE706334E27}" type="slidenum">
              <a:rPr lang="en-US" smtClean="0"/>
              <a:pPr/>
              <a:t>‹#›</a:t>
            </a:fld>
            <a:endParaRPr lang="en-US"/>
          </a:p>
        </p:txBody>
      </p:sp>
    </p:spTree>
    <p:extLst>
      <p:ext uri="{BB962C8B-B14F-4D97-AF65-F5344CB8AC3E}">
        <p14:creationId xmlns:p14="http://schemas.microsoft.com/office/powerpoint/2010/main" val="2831074076"/>
      </p:ext>
    </p:extLst>
  </p:cSld>
  <p:clrMap bg1="lt1" tx1="dk1" bg2="lt2" tx2="dk2" accent1="accent1" accent2="accent2" accent3="accent3" accent4="accent4" accent5="accent5" accent6="accent6" hlink="hlink" folHlink="folHlink"/>
  <p:hf sldNum="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2329" cy="462120"/>
          </a:xfrm>
          <a:prstGeom prst="rect">
            <a:avLst/>
          </a:prstGeom>
        </p:spPr>
        <p:txBody>
          <a:bodyPr vert="horz" lIns="90763" tIns="45382" rIns="90763" bIns="45382" rtlCol="0"/>
          <a:lstStyle>
            <a:lvl1pPr algn="l">
              <a:defRPr sz="1200"/>
            </a:lvl1pPr>
          </a:lstStyle>
          <a:p>
            <a:r>
              <a:rPr lang="en-US"/>
              <a:t>Math Vocabulary</a:t>
            </a:r>
          </a:p>
        </p:txBody>
      </p:sp>
      <p:sp>
        <p:nvSpPr>
          <p:cNvPr id="3" name="Date Placeholder 2"/>
          <p:cNvSpPr>
            <a:spLocks noGrp="1"/>
          </p:cNvSpPr>
          <p:nvPr>
            <p:ph type="dt" idx="1"/>
          </p:nvPr>
        </p:nvSpPr>
        <p:spPr>
          <a:xfrm>
            <a:off x="3936173" y="0"/>
            <a:ext cx="3012329" cy="462120"/>
          </a:xfrm>
          <a:prstGeom prst="rect">
            <a:avLst/>
          </a:prstGeom>
        </p:spPr>
        <p:txBody>
          <a:bodyPr vert="horz" lIns="90763" tIns="45382" rIns="90763" bIns="45382" rtlCol="0"/>
          <a:lstStyle>
            <a:lvl1pPr algn="r">
              <a:defRPr sz="1200"/>
            </a:lvl1pPr>
          </a:lstStyle>
          <a:p>
            <a:endParaRPr lang="en-US"/>
          </a:p>
        </p:txBody>
      </p:sp>
      <p:sp>
        <p:nvSpPr>
          <p:cNvPr id="4" name="Slide Image Placeholder 3"/>
          <p:cNvSpPr>
            <a:spLocks noGrp="1" noRot="1" noChangeAspect="1"/>
          </p:cNvSpPr>
          <p:nvPr>
            <p:ph type="sldImg" idx="2"/>
          </p:nvPr>
        </p:nvSpPr>
        <p:spPr>
          <a:xfrm>
            <a:off x="1166813" y="692150"/>
            <a:ext cx="4616450" cy="3463925"/>
          </a:xfrm>
          <a:prstGeom prst="rect">
            <a:avLst/>
          </a:prstGeom>
          <a:noFill/>
          <a:ln w="12700">
            <a:solidFill>
              <a:prstClr val="black"/>
            </a:solidFill>
          </a:ln>
        </p:spPr>
        <p:txBody>
          <a:bodyPr vert="horz" lIns="90763" tIns="45382" rIns="90763" bIns="45382" rtlCol="0" anchor="ctr"/>
          <a:lstStyle/>
          <a:p>
            <a:endParaRPr lang="en-US"/>
          </a:p>
        </p:txBody>
      </p:sp>
      <p:sp>
        <p:nvSpPr>
          <p:cNvPr id="5" name="Notes Placeholder 4"/>
          <p:cNvSpPr>
            <a:spLocks noGrp="1"/>
          </p:cNvSpPr>
          <p:nvPr>
            <p:ph type="body" sz="quarter" idx="3"/>
          </p:nvPr>
        </p:nvSpPr>
        <p:spPr>
          <a:xfrm>
            <a:off x="695637" y="4387767"/>
            <a:ext cx="5558801" cy="4155919"/>
          </a:xfrm>
          <a:prstGeom prst="rect">
            <a:avLst/>
          </a:prstGeom>
        </p:spPr>
        <p:txBody>
          <a:bodyPr vert="horz" lIns="90763" tIns="45382" rIns="90763" bIns="4538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378"/>
            <a:ext cx="3012329" cy="462120"/>
          </a:xfrm>
          <a:prstGeom prst="rect">
            <a:avLst/>
          </a:prstGeom>
        </p:spPr>
        <p:txBody>
          <a:bodyPr vert="horz" lIns="90763" tIns="45382" rIns="90763" bIns="45382" rtlCol="0" anchor="b"/>
          <a:lstStyle>
            <a:lvl1pPr algn="l">
              <a:defRPr sz="1200"/>
            </a:lvl1pPr>
          </a:lstStyle>
          <a:p>
            <a:endParaRPr lang="en-US"/>
          </a:p>
        </p:txBody>
      </p:sp>
      <p:sp>
        <p:nvSpPr>
          <p:cNvPr id="7" name="Slide Number Placeholder 6"/>
          <p:cNvSpPr>
            <a:spLocks noGrp="1"/>
          </p:cNvSpPr>
          <p:nvPr>
            <p:ph type="sldNum" sz="quarter" idx="5"/>
          </p:nvPr>
        </p:nvSpPr>
        <p:spPr>
          <a:xfrm>
            <a:off x="3936173" y="8772378"/>
            <a:ext cx="3012329" cy="462120"/>
          </a:xfrm>
          <a:prstGeom prst="rect">
            <a:avLst/>
          </a:prstGeom>
        </p:spPr>
        <p:txBody>
          <a:bodyPr vert="horz" lIns="90763" tIns="45382" rIns="90763" bIns="45382" rtlCol="0" anchor="b"/>
          <a:lstStyle>
            <a:lvl1pPr algn="r">
              <a:defRPr sz="1200"/>
            </a:lvl1pPr>
          </a:lstStyle>
          <a:p>
            <a:fld id="{301B41D3-CC90-4CF7-ADAD-E15432E6832E}" type="slidenum">
              <a:rPr lang="en-US" smtClean="0"/>
              <a:pPr/>
              <a:t>‹#›</a:t>
            </a:fld>
            <a:endParaRPr lang="en-US"/>
          </a:p>
        </p:txBody>
      </p:sp>
    </p:spTree>
    <p:extLst>
      <p:ext uri="{BB962C8B-B14F-4D97-AF65-F5344CB8AC3E}">
        <p14:creationId xmlns:p14="http://schemas.microsoft.com/office/powerpoint/2010/main" val="3902907745"/>
      </p:ext>
    </p:extLst>
  </p:cSld>
  <p:clrMap bg1="lt1" tx1="dk1" bg2="lt2" tx2="dk2" accent1="accent1" accent2="accent2" accent3="accent3" accent4="accent4" accent5="accent5" accent6="accent6" hlink="hlink" folHlink="folHlink"/>
  <p:hf sldNum="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237.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238.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239.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240.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241.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242.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243.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244.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245.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246.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247.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248.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249.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250.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251.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252.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253.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254.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255.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256.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257.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258.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259.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260.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261.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262.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263.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264.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265.xml.rels><?xml version="1.0" encoding="UTF-8" standalone="yes"?>
<Relationships xmlns="http://schemas.openxmlformats.org/package/2006/relationships"><Relationship Id="rId2" Type="http://schemas.openxmlformats.org/officeDocument/2006/relationships/slide" Target="../slides/slide266.xml"/><Relationship Id="rId1" Type="http://schemas.openxmlformats.org/officeDocument/2006/relationships/notesMaster" Target="../notesMasters/notesMaster1.xml"/></Relationships>
</file>

<file path=ppt/notesSlides/_rels/notesSlide266.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267.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268.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269.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270.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271.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272.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273.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274.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275.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76.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277.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278.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279.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280.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281.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282.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283.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284.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285.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286.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287.xml.rels><?xml version="1.0" encoding="UTF-8" standalone="yes"?>
<Relationships xmlns="http://schemas.openxmlformats.org/package/2006/relationships"><Relationship Id="rId2" Type="http://schemas.openxmlformats.org/officeDocument/2006/relationships/slide" Target="../slides/slide288.xml"/><Relationship Id="rId1" Type="http://schemas.openxmlformats.org/officeDocument/2006/relationships/notesMaster" Target="../notesMasters/notesMaster1.xml"/></Relationships>
</file>

<file path=ppt/notesSlides/_rels/notesSlide288.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289.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_rels/notesSlide290.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_rels/notesSlide291.xml.rels><?xml version="1.0" encoding="UTF-8" standalone="yes"?>
<Relationships xmlns="http://schemas.openxmlformats.org/package/2006/relationships"><Relationship Id="rId2" Type="http://schemas.openxmlformats.org/officeDocument/2006/relationships/slide" Target="../slides/slide292.xml"/><Relationship Id="rId1" Type="http://schemas.openxmlformats.org/officeDocument/2006/relationships/notesMaster" Target="../notesMasters/notesMaster1.xml"/></Relationships>
</file>

<file path=ppt/notesSlides/_rels/notesSlide292.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293.xml.rels><?xml version="1.0" encoding="UTF-8" standalone="yes"?>
<Relationships xmlns="http://schemas.openxmlformats.org/package/2006/relationships"><Relationship Id="rId2" Type="http://schemas.openxmlformats.org/officeDocument/2006/relationships/slide" Target="../slides/slide294.xml"/><Relationship Id="rId1" Type="http://schemas.openxmlformats.org/officeDocument/2006/relationships/notesMaster" Target="../notesMasters/notesMaster1.xml"/></Relationships>
</file>

<file path=ppt/notesSlides/_rels/notesSlide294.xml.rels><?xml version="1.0" encoding="UTF-8" standalone="yes"?>
<Relationships xmlns="http://schemas.openxmlformats.org/package/2006/relationships"><Relationship Id="rId2" Type="http://schemas.openxmlformats.org/officeDocument/2006/relationships/slide" Target="../slides/slide295.xml"/><Relationship Id="rId1" Type="http://schemas.openxmlformats.org/officeDocument/2006/relationships/notesMaster" Target="../notesMasters/notesMaster1.xml"/></Relationships>
</file>

<file path=ppt/notesSlides/_rels/notesSlide295.xml.rels><?xml version="1.0" encoding="UTF-8" standalone="yes"?>
<Relationships xmlns="http://schemas.openxmlformats.org/package/2006/relationships"><Relationship Id="rId2" Type="http://schemas.openxmlformats.org/officeDocument/2006/relationships/slide" Target="../slides/slide296.xml"/><Relationship Id="rId1" Type="http://schemas.openxmlformats.org/officeDocument/2006/relationships/notesMaster" Target="../notesMasters/notesMaster1.xml"/></Relationships>
</file>

<file path=ppt/notesSlides/_rels/notesSlide296.xml.rels><?xml version="1.0" encoding="UTF-8" standalone="yes"?>
<Relationships xmlns="http://schemas.openxmlformats.org/package/2006/relationships"><Relationship Id="rId2" Type="http://schemas.openxmlformats.org/officeDocument/2006/relationships/slide" Target="../slides/slide297.xml"/><Relationship Id="rId1" Type="http://schemas.openxmlformats.org/officeDocument/2006/relationships/notesMaster" Target="../notesMasters/notesMaster1.xml"/></Relationships>
</file>

<file path=ppt/notesSlides/_rels/notesSlide297.xml.rels><?xml version="1.0" encoding="UTF-8" standalone="yes"?>
<Relationships xmlns="http://schemas.openxmlformats.org/package/2006/relationships"><Relationship Id="rId2" Type="http://schemas.openxmlformats.org/officeDocument/2006/relationships/slide" Target="../slides/slide298.xml"/><Relationship Id="rId1" Type="http://schemas.openxmlformats.org/officeDocument/2006/relationships/notesMaster" Target="../notesMasters/notesMaster1.xml"/></Relationships>
</file>

<file path=ppt/notesSlides/_rels/notesSlide298.xml.rels><?xml version="1.0" encoding="UTF-8" standalone="yes"?>
<Relationships xmlns="http://schemas.openxmlformats.org/package/2006/relationships"><Relationship Id="rId2" Type="http://schemas.openxmlformats.org/officeDocument/2006/relationships/slide" Target="../slides/slide299.xml"/><Relationship Id="rId1" Type="http://schemas.openxmlformats.org/officeDocument/2006/relationships/notesMaster" Target="../notesMasters/notesMaster1.xml"/></Relationships>
</file>

<file path=ppt/notesSlides/_rels/notesSlide299.xml.rels><?xml version="1.0" encoding="UTF-8" standalone="yes"?>
<Relationships xmlns="http://schemas.openxmlformats.org/package/2006/relationships"><Relationship Id="rId2" Type="http://schemas.openxmlformats.org/officeDocument/2006/relationships/slide" Target="../slides/slide300.xml"/><Relationship Id="rId1" Type="http://schemas.openxmlformats.org/officeDocument/2006/relationships/notesMaster" Target="../notesMasters/notesMaster1.xml"/></Relationships>
</file>

<file path=ppt/notesSlides/_rels/notesSlide300.xml.rels><?xml version="1.0" encoding="UTF-8" standalone="yes"?>
<Relationships xmlns="http://schemas.openxmlformats.org/package/2006/relationships"><Relationship Id="rId2" Type="http://schemas.openxmlformats.org/officeDocument/2006/relationships/slide" Target="../slides/slide301.xml"/><Relationship Id="rId1" Type="http://schemas.openxmlformats.org/officeDocument/2006/relationships/notesMaster" Target="../notesMasters/notesMaster1.xml"/></Relationships>
</file>

<file path=ppt/notesSlides/_rels/notesSlide301.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302.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303.xml.rels><?xml version="1.0" encoding="UTF-8" standalone="yes"?>
<Relationships xmlns="http://schemas.openxmlformats.org/package/2006/relationships"><Relationship Id="rId2" Type="http://schemas.openxmlformats.org/officeDocument/2006/relationships/slide" Target="../slides/slide304.xml"/><Relationship Id="rId1" Type="http://schemas.openxmlformats.org/officeDocument/2006/relationships/notesMaster" Target="../notesMasters/notesMaster1.xml"/></Relationships>
</file>

<file path=ppt/notesSlides/_rels/notesSlide304.xml.rels><?xml version="1.0" encoding="UTF-8" standalone="yes"?>
<Relationships xmlns="http://schemas.openxmlformats.org/package/2006/relationships"><Relationship Id="rId2" Type="http://schemas.openxmlformats.org/officeDocument/2006/relationships/slide" Target="../slides/slide305.xml"/><Relationship Id="rId1" Type="http://schemas.openxmlformats.org/officeDocument/2006/relationships/notesMaster" Target="../notesMasters/notesMaster1.xml"/></Relationships>
</file>

<file path=ppt/notesSlides/_rels/notesSlide305.xml.rels><?xml version="1.0" encoding="UTF-8" standalone="yes"?>
<Relationships xmlns="http://schemas.openxmlformats.org/package/2006/relationships"><Relationship Id="rId2" Type="http://schemas.openxmlformats.org/officeDocument/2006/relationships/slide" Target="../slides/slide306.xml"/><Relationship Id="rId1" Type="http://schemas.openxmlformats.org/officeDocument/2006/relationships/notesMaster" Target="../notesMasters/notesMaster1.xml"/></Relationships>
</file>

<file path=ppt/notesSlides/_rels/notesSlide306.xml.rels><?xml version="1.0" encoding="UTF-8" standalone="yes"?>
<Relationships xmlns="http://schemas.openxmlformats.org/package/2006/relationships"><Relationship Id="rId2" Type="http://schemas.openxmlformats.org/officeDocument/2006/relationships/slide" Target="../slides/slide307.xml"/><Relationship Id="rId1" Type="http://schemas.openxmlformats.org/officeDocument/2006/relationships/notesMaster" Target="../notesMasters/notesMaster1.xml"/></Relationships>
</file>

<file path=ppt/notesSlides/_rels/notesSlide307.xml.rels><?xml version="1.0" encoding="UTF-8" standalone="yes"?>
<Relationships xmlns="http://schemas.openxmlformats.org/package/2006/relationships"><Relationship Id="rId2" Type="http://schemas.openxmlformats.org/officeDocument/2006/relationships/slide" Target="../slides/slide308.xml"/><Relationship Id="rId1" Type="http://schemas.openxmlformats.org/officeDocument/2006/relationships/notesMaster" Target="../notesMasters/notesMaster1.xml"/></Relationships>
</file>

<file path=ppt/notesSlides/_rels/notesSlide308.xml.rels><?xml version="1.0" encoding="UTF-8" standalone="yes"?>
<Relationships xmlns="http://schemas.openxmlformats.org/package/2006/relationships"><Relationship Id="rId2" Type="http://schemas.openxmlformats.org/officeDocument/2006/relationships/slide" Target="../slides/slide309.xml"/><Relationship Id="rId1" Type="http://schemas.openxmlformats.org/officeDocument/2006/relationships/notesMaster" Target="../notesMasters/notesMaster1.xml"/></Relationships>
</file>

<file path=ppt/notesSlides/_rels/notesSlide309.xml.rels><?xml version="1.0" encoding="UTF-8" standalone="yes"?>
<Relationships xmlns="http://schemas.openxmlformats.org/package/2006/relationships"><Relationship Id="rId2" Type="http://schemas.openxmlformats.org/officeDocument/2006/relationships/slide" Target="../slides/slide310.xml"/><Relationship Id="rId1" Type="http://schemas.openxmlformats.org/officeDocument/2006/relationships/notesMaster" Target="../notesMasters/notesMaster1.xml"/></Relationships>
</file>

<file path=ppt/notesSlides/_rels/notesSlide310.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64009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42006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16514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715623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K word 1</a:t>
            </a:r>
            <a:r>
              <a:rPr lang="en-US" baseline="30000" dirty="0" smtClean="0"/>
              <a:t>st</a:t>
            </a:r>
            <a:r>
              <a:rPr lang="en-US" dirty="0" smtClean="0"/>
              <a:t> grade the</a:t>
            </a:r>
            <a:r>
              <a:rPr lang="en-US" baseline="0" dirty="0" smtClean="0"/>
              <a:t> addition equation</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15180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 in elementary starting</a:t>
            </a:r>
            <a:r>
              <a:rPr lang="en-US" baseline="0" dirty="0" smtClean="0"/>
              <a:t> in 1</a:t>
            </a:r>
            <a:r>
              <a:rPr lang="en-US" baseline="30000" dirty="0" smtClean="0"/>
              <a:t>st</a:t>
            </a:r>
            <a:r>
              <a:rPr lang="en-US" dirty="0" smtClean="0"/>
              <a:t> but don’t need to know the name of the property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92202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64280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0185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new plus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98132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2</a:t>
            </a:r>
            <a:r>
              <a:rPr lang="en-US" baseline="30000" dirty="0" smtClean="0"/>
              <a:t>nd</a:t>
            </a:r>
            <a:r>
              <a:rPr lang="en-US" dirty="0" smtClean="0"/>
              <a:t> (as an attribute to describe</a:t>
            </a:r>
            <a:r>
              <a:rPr lang="en-US" baseline="0" dirty="0" smtClean="0"/>
              <a:t> geometric figures)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106150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144314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901943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3335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 (+)</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9779926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286169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3909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solidFill>
                  <a:srgbClr val="FF0000"/>
                </a:solidFill>
              </a:rPr>
              <a:t>GRADE 3</a:t>
            </a:r>
            <a:endParaRPr lang="en-US" dirty="0">
              <a:solidFill>
                <a:srgbClr val="FF0000"/>
              </a:solidFill>
            </a:endParaRPr>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47352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03896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4402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245995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41315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a:t>
            </a:r>
            <a:r>
              <a:rPr lang="en-US" baseline="0" dirty="0" smtClean="0"/>
              <a:t> 6</a:t>
            </a:r>
            <a:r>
              <a:rPr lang="en-US" baseline="30000" dirty="0" smtClean="0"/>
              <a:t>th</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26758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619317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58065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42920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Elementary in K</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0654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84384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14209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322468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528182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303023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a:t>
            </a:r>
          </a:p>
          <a:p>
            <a:r>
              <a:rPr lang="en-US" dirty="0" smtClean="0"/>
              <a:t>9/10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65504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92678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204093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19210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a:t>
            </a:r>
            <a:r>
              <a:rPr lang="en-US" baseline="0" dirty="0" smtClean="0"/>
              <a:t> in Elem at 1st but don</a:t>
            </a:r>
            <a:r>
              <a:rPr lang="mr-IN" baseline="0" dirty="0" smtClean="0"/>
              <a:t>’</a:t>
            </a:r>
            <a:r>
              <a:rPr lang="en-US" baseline="0" dirty="0" smtClean="0"/>
              <a:t>t need to know definition of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085384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2975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344165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811756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381809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Slide Number Placeholder 3"/>
          <p:cNvSpPr>
            <a:spLocks noGrp="1"/>
          </p:cNvSpPr>
          <p:nvPr>
            <p:ph type="sldNum" sz="quarter" idx="10"/>
          </p:nvPr>
        </p:nvSpPr>
        <p:spPr/>
        <p:txBody>
          <a:bodyPr/>
          <a:lstStyle/>
          <a:p>
            <a:fld id="{C47A05B5-37E3-4AC4-8684-91133BC00728}" type="slidenum">
              <a:rPr lang="en-US" smtClean="0"/>
              <a:t>42</a:t>
            </a:fld>
            <a:endParaRPr lang="en-US"/>
          </a:p>
        </p:txBody>
      </p:sp>
    </p:spTree>
    <p:extLst>
      <p:ext uri="{BB962C8B-B14F-4D97-AF65-F5344CB8AC3E}">
        <p14:creationId xmlns:p14="http://schemas.microsoft.com/office/powerpoint/2010/main" val="2180797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HS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897888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0287634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355954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HS 9/10</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700475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HS 11</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2539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91177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733119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3170917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03275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27305644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305203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894468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5</a:t>
            </a:r>
            <a:r>
              <a:rPr lang="en-US" baseline="30000" dirty="0" smtClean="0"/>
              <a:t>th</a:t>
            </a:r>
            <a:r>
              <a:rPr lang="en-US" dirty="0" smtClean="0"/>
              <a:t> (only w/</a:t>
            </a:r>
            <a:r>
              <a:rPr lang="en-US" baseline="0" dirty="0" smtClean="0"/>
              <a:t> positive values)</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030795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Grade 5</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4845659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735603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835526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62501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4648057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13715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2nd</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78738608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683541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3</a:t>
            </a:r>
            <a:r>
              <a:rPr lang="en-US" baseline="30000" dirty="0" smtClean="0"/>
              <a:t>rd</a:t>
            </a:r>
            <a:r>
              <a:rPr lang="en-US" dirty="0" smtClean="0"/>
              <a:t> </a:t>
            </a:r>
          </a:p>
          <a:p>
            <a:endParaRPr lang="en-US" b="1"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127997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9981035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0338071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8th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4015047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Elem</a:t>
            </a:r>
            <a:r>
              <a:rPr lang="en-US" b="0" baseline="0" dirty="0" smtClean="0"/>
              <a:t> </a:t>
            </a:r>
            <a:r>
              <a:rPr lang="mr-IN" b="0" baseline="0" dirty="0" smtClean="0"/>
              <a:t>–</a:t>
            </a:r>
            <a:r>
              <a:rPr lang="en-US" b="0" baseline="0" dirty="0" smtClean="0"/>
              <a:t> 3rd</a:t>
            </a:r>
            <a:endParaRPr lang="en-US" b="0"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464525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3286153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443383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259096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9707798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Used in formulas grade 7 but not formally mentioned in standards until HS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2217732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4785086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1</a:t>
            </a:r>
            <a:r>
              <a:rPr lang="en-US" baseline="30000" dirty="0" smtClean="0"/>
              <a:t>st</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7198912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8667029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Know</a:t>
            </a:r>
            <a:r>
              <a:rPr lang="en-US" baseline="0" dirty="0" smtClean="0"/>
              <a:t> how to use it in Elem in 3</a:t>
            </a:r>
            <a:r>
              <a:rPr lang="en-US" baseline="30000" dirty="0" smtClean="0"/>
              <a:t>rd</a:t>
            </a:r>
            <a:r>
              <a:rPr lang="en-US" baseline="0" dirty="0" smtClean="0"/>
              <a:t> grade but don’t need to know definition of term term until MS</a:t>
            </a:r>
          </a:p>
          <a:p>
            <a:endParaRPr lang="en-US" baseline="0" dirty="0" smtClean="0"/>
          </a:p>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0237543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3rd</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9771371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1049822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704837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a:t>
            </a:r>
            <a:r>
              <a:rPr lang="en-US" baseline="0" dirty="0" smtClean="0"/>
              <a:t> </a:t>
            </a:r>
            <a:r>
              <a:rPr lang="mr-IN" baseline="0" dirty="0" smtClean="0"/>
              <a:t>–</a:t>
            </a:r>
            <a:r>
              <a:rPr lang="en-US" baseline="0" dirty="0" smtClean="0"/>
              <a:t> 5th</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12143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should be familiar with tern</a:t>
            </a:r>
            <a:r>
              <a:rPr lang="en-US" baseline="0" dirty="0" smtClean="0"/>
              <a:t> but will </a:t>
            </a:r>
            <a:r>
              <a:rPr lang="en-US" dirty="0" smtClean="0"/>
              <a:t>not be in assessment</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8400922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6872690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begin to understand in K but don’t use until 2</a:t>
            </a:r>
            <a:r>
              <a:rPr lang="en-US" baseline="30000" dirty="0" smtClean="0"/>
              <a:t>nd</a:t>
            </a:r>
            <a:r>
              <a:rPr lang="en-US" baseline="0" dirty="0" smtClean="0"/>
              <a:t> </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796931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9454574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4th</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6807726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start understanding</a:t>
            </a:r>
            <a:r>
              <a:rPr lang="en-US" baseline="0" dirty="0" smtClean="0"/>
              <a:t> term in 1</a:t>
            </a:r>
            <a:r>
              <a:rPr lang="en-US" baseline="30000" dirty="0" smtClean="0"/>
              <a:t>st</a:t>
            </a:r>
            <a:r>
              <a:rPr lang="en-US" baseline="0" dirty="0" smtClean="0"/>
              <a:t> grade but don’t need to know until 3rd</a:t>
            </a:r>
            <a:endParaRPr lang="en-US" dirty="0" smtClean="0"/>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5446380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K</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6865742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231468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a:t>
            </a:r>
            <a:r>
              <a:rPr lang="mr-IN" dirty="0" smtClean="0"/>
              <a:t>–</a:t>
            </a:r>
            <a:r>
              <a:rPr lang="en-US" dirty="0" smtClean="0"/>
              <a:t> 2</a:t>
            </a:r>
            <a:r>
              <a:rPr lang="en-US" baseline="30000" dirty="0" smtClean="0"/>
              <a:t>nd</a:t>
            </a:r>
            <a:r>
              <a:rPr lang="en-US" dirty="0" smtClean="0"/>
              <a:t> </a:t>
            </a:r>
          </a:p>
          <a:p>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3522070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258693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Elem - 5</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3472265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4588876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An expression</a:t>
            </a:r>
            <a:r>
              <a:rPr lang="en-US" baseline="0" dirty="0"/>
              <a:t> DOES NOT contain relation symbols such as =, &lt;, </a:t>
            </a:r>
            <a:r>
              <a:rPr lang="en-US" baseline="0" dirty="0" smtClean="0"/>
              <a:t>&gt;</a:t>
            </a:r>
          </a:p>
          <a:p>
            <a:r>
              <a:rPr lang="en-US" baseline="0" dirty="0" smtClean="0"/>
              <a:t>Elem </a:t>
            </a:r>
            <a:r>
              <a:rPr lang="mr-IN" baseline="0" dirty="0" smtClean="0"/>
              <a:t>–</a:t>
            </a:r>
            <a:r>
              <a:rPr lang="en-US" baseline="0"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8165851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p>
          <a:p>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4992028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57157821"/>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39142171"/>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Process</a:t>
            </a:r>
            <a:r>
              <a:rPr lang="en-US" baseline="0" dirty="0" smtClean="0"/>
              <a:t> is u</a:t>
            </a:r>
            <a:r>
              <a:rPr lang="en-US" dirty="0" smtClean="0"/>
              <a:t>sed in grade 8 but not formally referred to as factoring until HS</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400874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1585716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MS 7</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0564497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3434794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2055957"/>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074628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68154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645621719"/>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53014998"/>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96255621"/>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94908840"/>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6132510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50217553"/>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37755209"/>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5" name="Date Placeholder 4"/>
          <p:cNvSpPr>
            <a:spLocks noGrp="1"/>
          </p:cNvSpPr>
          <p:nvPr>
            <p:ph type="dt"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571717"/>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83584114"/>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term that is not</a:t>
            </a:r>
            <a:r>
              <a:rPr lang="en-US" baseline="0" dirty="0" smtClean="0"/>
              <a:t> needed according to the standards but we included it since so many different curricula have it </a:t>
            </a:r>
            <a:r>
              <a:rPr lang="mr-IN" baseline="0" dirty="0" smtClean="0"/>
              <a:t>–</a:t>
            </a:r>
            <a:r>
              <a:rPr lang="en-US" baseline="0" dirty="0" smtClean="0"/>
              <a:t> Elem 3</a:t>
            </a:r>
            <a:r>
              <a:rPr lang="en-US" baseline="30000" dirty="0" smtClean="0"/>
              <a:t>rd</a:t>
            </a:r>
            <a:r>
              <a:rPr lang="en-US" baseline="0" dirty="0" smtClean="0"/>
              <a:t> grade starts with the understanding but the term is </a:t>
            </a:r>
            <a:r>
              <a:rPr lang="en-US" b="1" baseline="0" dirty="0" smtClean="0"/>
              <a:t>not</a:t>
            </a:r>
            <a:r>
              <a:rPr lang="en-US" baseline="0" dirty="0" smtClean="0"/>
              <a:t> required.</a:t>
            </a:r>
          </a:p>
          <a:p>
            <a:endParaRPr lang="en-US" baseline="0" dirty="0" smtClean="0"/>
          </a:p>
          <a:p>
            <a:r>
              <a:rPr lang="en-US" baseline="0" dirty="0" smtClean="0"/>
              <a:t>Should use the phrase “fractions larger than one” instead of this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71787708"/>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70354202"/>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149188"/>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06824422"/>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a:t>
            </a:r>
          </a:p>
          <a:p>
            <a:r>
              <a:rPr lang="en-US" dirty="0" smtClean="0"/>
              <a:t>Used at MS grade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24969883"/>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a:t>
            </a:r>
            <a:r>
              <a:rPr lang="en-US" baseline="30000" dirty="0" smtClean="0"/>
              <a:t>st</a:t>
            </a:r>
            <a:r>
              <a:rPr lang="en-US" baseline="0" dirty="0" smtClean="0"/>
              <a:t> start understanding but use the term in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3979334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676254835"/>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8th</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744704145"/>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a required term in Elem but used.</a:t>
            </a:r>
          </a:p>
          <a:p>
            <a:endParaRPr lang="en-US" dirty="0" smtClean="0"/>
          </a:p>
          <a:p>
            <a:r>
              <a:rPr lang="en-US" dirty="0" smtClean="0"/>
              <a:t>Required by</a:t>
            </a:r>
            <a:r>
              <a:rPr lang="en-US" baseline="0" dirty="0" smtClean="0"/>
              <a:t> </a:t>
            </a:r>
            <a:r>
              <a:rPr lang="en-US" dirty="0" smtClean="0"/>
              <a:t>8</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60853709"/>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58534963"/>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82112500"/>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Elementary – used to describe</a:t>
            </a:r>
            <a:r>
              <a:rPr lang="en-US" baseline="0" dirty="0" smtClean="0"/>
              <a:t> equal spacing on number line starting in 3</a:t>
            </a:r>
            <a:r>
              <a:rPr lang="en-US" baseline="30000" dirty="0" smtClean="0"/>
              <a:t>rd</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6848136"/>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 grade 4</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43395820"/>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757647"/>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39589081"/>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a:t>
            </a:r>
          </a:p>
          <a:p>
            <a:r>
              <a:rPr lang="en-US" dirty="0" smtClean="0"/>
              <a:t>8th</a:t>
            </a:r>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024308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74473131"/>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9/10</a:t>
            </a:r>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863131406"/>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13248043"/>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Term does not need to be known</a:t>
            </a:r>
            <a:r>
              <a:rPr lang="en-US" baseline="0" dirty="0" smtClean="0"/>
              <a:t> for Elem but they understand the concept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5699712"/>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61110814"/>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High School 9/10</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92142666"/>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22132361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47488813"/>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93596990"/>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050338003"/>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18143336"/>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a:t>
            </a:r>
            <a:r>
              <a:rPr lang="en-US" baseline="0" dirty="0" smtClean="0"/>
              <a:t> </a:t>
            </a:r>
            <a:r>
              <a:rPr lang="mr-IN" baseline="0" dirty="0" smtClean="0"/>
              <a:t>–</a:t>
            </a:r>
            <a:r>
              <a:rPr lang="en-US" baseline="0"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72647963"/>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36764203"/>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01669207"/>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83103024"/>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21113168"/>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47821188"/>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98907631"/>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a:p>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83327301"/>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68308722"/>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98824211"/>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on assessment but all grades should be familiar</a:t>
            </a:r>
            <a:r>
              <a:rPr lang="en-US" baseline="0" dirty="0" smtClean="0"/>
              <a:t> with term.</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7114898"/>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323924408"/>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844968132"/>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51458020"/>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07972932"/>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517809220"/>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 6 but it is referred to as measure of variability not measure</a:t>
            </a:r>
            <a:r>
              <a:rPr lang="en-US" baseline="0" dirty="0" smtClean="0"/>
              <a:t> of spread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8435041"/>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24239744"/>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30823640"/>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42010532"/>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92864397"/>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994277647"/>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72071404"/>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21625497"/>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06335588"/>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72479077"/>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46464685"/>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83446940"/>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Know</a:t>
            </a:r>
            <a:r>
              <a:rPr lang="en-US" baseline="0" dirty="0" smtClean="0"/>
              <a:t> how to use this in Elem at 3</a:t>
            </a:r>
            <a:r>
              <a:rPr lang="en-US" baseline="30000" dirty="0" smtClean="0"/>
              <a:t>rd</a:t>
            </a:r>
            <a:r>
              <a:rPr lang="en-US" baseline="0" dirty="0" smtClean="0"/>
              <a:t> but not know term until MS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150397020"/>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893499046"/>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78374000"/>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784480549"/>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11418342"/>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66889613"/>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77899468"/>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9352439"/>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260253620"/>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46187860"/>
      </p:ext>
    </p:extLst>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48933970"/>
      </p:ext>
    </p:extLst>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82125528"/>
      </p:ext>
    </p:extLst>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40403489"/>
      </p:ext>
    </p:extLst>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5726068"/>
      </p:ext>
    </p:extLst>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153128"/>
      </p:ext>
    </p:extLst>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740615075"/>
      </p:ext>
    </p:extLst>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2nd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9734474"/>
      </p:ext>
    </p:extLst>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93922176"/>
      </p:ext>
    </p:extLst>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a:t>
            </a:r>
            <a:r>
              <a:rPr lang="en-US" baseline="0" dirty="0" smtClean="0"/>
              <a:t> in 1</a:t>
            </a:r>
            <a:r>
              <a:rPr lang="en-US" baseline="30000" dirty="0" smtClean="0"/>
              <a:t>st</a:t>
            </a:r>
            <a:r>
              <a:rPr lang="en-US" baseline="0" dirty="0" smtClean="0"/>
              <a:t> grade but not use until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639734474"/>
      </p:ext>
    </p:extLst>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97083318"/>
      </p:ext>
    </p:extLst>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 in Elem but not necessary to know the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97083318"/>
      </p:ext>
    </p:extLst>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5</a:t>
            </a:r>
            <a:r>
              <a:rPr lang="en-US" baseline="30000" dirty="0" smtClean="0"/>
              <a:t>th</a:t>
            </a:r>
            <a:r>
              <a:rPr lang="en-US" baseline="0"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35823623"/>
      </p:ext>
    </p:extLst>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5046961"/>
      </p:ext>
    </p:extLst>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737038474"/>
      </p:ext>
    </p:extLst>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37266166"/>
      </p:ext>
    </p:extLst>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01914236"/>
      </p:ext>
    </p:extLst>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88950802"/>
      </p:ext>
    </p:extLst>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512673050"/>
      </p:ext>
    </p:extLst>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17524937"/>
      </p:ext>
    </p:extLst>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3844159"/>
      </p:ext>
    </p:extLst>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not necessary to know the term repeating since it is not a standards expectation. Growing patterns begin in 1</a:t>
            </a:r>
            <a:r>
              <a:rPr lang="en-US" baseline="30000" dirty="0" smtClean="0"/>
              <a:t>st</a:t>
            </a:r>
            <a:r>
              <a:rPr lang="en-US" baseline="0"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846116810"/>
      </p:ext>
    </p:extLst>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13235165"/>
      </p:ext>
    </p:extLst>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36749179"/>
      </p:ext>
    </p:extLst>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3rd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19834003"/>
      </p:ext>
    </p:extLst>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6177776"/>
      </p:ext>
    </p:extLst>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3970087"/>
      </p:ext>
    </p:extLst>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33073063"/>
      </p:ext>
    </p:extLst>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018265574"/>
      </p:ext>
    </p:extLst>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28382727"/>
      </p:ext>
    </p:extLst>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need</a:t>
            </a:r>
            <a:r>
              <a:rPr lang="en-US" baseline="0" dirty="0" smtClean="0"/>
              <a:t> to know 2-D shapes in 1</a:t>
            </a:r>
            <a:r>
              <a:rPr lang="en-US" baseline="30000" dirty="0" smtClean="0"/>
              <a:t>st</a:t>
            </a:r>
            <a:r>
              <a:rPr lang="en-US" baseline="0" dirty="0" smtClean="0"/>
              <a:t> grade but don’t need to know the term plane figures until MS</a:t>
            </a:r>
          </a:p>
          <a:p>
            <a:endParaRPr lang="en-US" baseline="0" dirty="0" smtClean="0"/>
          </a:p>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58431407"/>
      </p:ext>
    </p:extLst>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55222767"/>
      </p:ext>
    </p:extLst>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39119279"/>
      </p:ext>
    </p:extLst>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645706012"/>
      </p:ext>
    </p:extLst>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76627447"/>
      </p:ext>
    </p:extLst>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95504677"/>
      </p:ext>
    </p:extLst>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27993662"/>
      </p:ext>
    </p:extLst>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689410218"/>
      </p:ext>
    </p:extLst>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6394139"/>
      </p:ext>
    </p:extLst>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727648"/>
      </p:ext>
    </p:extLst>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on assessment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31738233"/>
      </p:ext>
    </p:extLst>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looking at this shape in elementary</a:t>
            </a:r>
            <a:r>
              <a:rPr lang="en-US" baseline="0" dirty="0" smtClean="0"/>
              <a:t> but don’t need to know term then.</a:t>
            </a:r>
          </a:p>
          <a:p>
            <a:r>
              <a:rPr lang="en-US" dirty="0" smtClean="0"/>
              <a:t>MS – grade</a:t>
            </a:r>
            <a:r>
              <a:rPr lang="en-US" baseline="0" dirty="0" smtClean="0"/>
              <a:t> 8</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66224486"/>
      </p:ext>
    </p:extLst>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29630201"/>
      </p:ext>
    </p:extLst>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Introduced in grade</a:t>
            </a:r>
            <a:r>
              <a:rPr lang="en-US" baseline="0" dirty="0" smtClean="0"/>
              <a:t> 5 but more fully integrated at MS grade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848426711"/>
      </p:ext>
    </p:extLst>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2238362"/>
      </p:ext>
    </p:extLst>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2</a:t>
            </a:r>
            <a:r>
              <a:rPr lang="en-US" baseline="30000" dirty="0" smtClean="0"/>
              <a:t>nd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30857316"/>
      </p:ext>
    </p:extLst>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992458389"/>
      </p:ext>
    </p:extLst>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40831772"/>
      </p:ext>
    </p:extLst>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12572594"/>
      </p:ext>
    </p:extLst>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22999551"/>
      </p:ext>
    </p:extLst>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15947831"/>
      </p:ext>
    </p:extLst>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37519769"/>
      </p:ext>
    </p:extLst>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07153087"/>
      </p:ext>
    </p:extLst>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28500854"/>
      </p:ext>
    </p:extLst>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11819456"/>
      </p:ext>
    </p:extLst>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dirty="0" smtClean="0"/>
              <a:t>new</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580846544"/>
      </p:ext>
    </p:extLst>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30931854"/>
      </p:ext>
    </p:extLst>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89978211"/>
      </p:ext>
    </p:extLst>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K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4103598"/>
      </p:ext>
    </p:extLst>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51050637"/>
      </p:ext>
    </p:extLst>
  </p:cSld>
  <p:clrMapOvr>
    <a:masterClrMapping/>
  </p:clrMapOvr>
</p:notes>
</file>

<file path=ppt/notesSlides/notesSlide2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841660403"/>
      </p:ext>
    </p:extLst>
  </p:cSld>
  <p:clrMapOvr>
    <a:masterClrMapping/>
  </p:clrMapOvr>
</p:notes>
</file>

<file path=ppt/notesSlides/notesSlide2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09075343"/>
      </p:ext>
    </p:extLst>
  </p:cSld>
  <p:clrMapOvr>
    <a:masterClrMapping/>
  </p:clrMapOvr>
</p:notes>
</file>

<file path=ppt/notesSlides/notesSlide2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Need to start understanding</a:t>
            </a:r>
            <a:r>
              <a:rPr lang="en-US" baseline="0" dirty="0" smtClean="0"/>
              <a:t> the qualities but don’t need to know the term in Elem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050192706"/>
      </p:ext>
    </p:extLst>
  </p:cSld>
  <p:clrMapOvr>
    <a:masterClrMapping/>
  </p:clrMapOvr>
</p:notes>
</file>

<file path=ppt/notesSlides/notesSlide2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1</a:t>
            </a:r>
            <a:r>
              <a:rPr lang="en-US" baseline="30000" dirty="0" smtClean="0"/>
              <a:t>st</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698961048"/>
      </p:ext>
    </p:extLst>
  </p:cSld>
  <p:clrMapOvr>
    <a:masterClrMapping/>
  </p:clrMapOvr>
</p:notes>
</file>

<file path=ppt/notesSlides/notesSlide2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89646145"/>
      </p:ext>
    </p:extLst>
  </p:cSld>
  <p:clrMapOvr>
    <a:masterClrMapping/>
  </p:clrMapOvr>
</p:notes>
</file>

<file path=ppt/notesSlides/notesSlide2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a:t>
            </a:r>
            <a:r>
              <a:rPr lang="en-US" baseline="0" dirty="0" smtClean="0"/>
              <a:t> building understanding in K but don’t need to know term until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029620"/>
      </p:ext>
    </p:extLst>
  </p:cSld>
  <p:clrMapOvr>
    <a:masterClrMapping/>
  </p:clrMapOvr>
</p:notes>
</file>

<file path=ppt/notesSlides/notesSlide2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48029620"/>
      </p:ext>
    </p:extLst>
  </p:cSld>
  <p:clrMapOvr>
    <a:masterClrMapping/>
  </p:clrMapOvr>
</p:notes>
</file>

<file path=ppt/notesSlides/notesSlide2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139033867"/>
      </p:ext>
    </p:extLst>
  </p:cSld>
  <p:clrMapOvr>
    <a:masterClrMapping/>
  </p:clrMapOvr>
</p:notes>
</file>

<file path=ppt/notesSlides/notesSlide2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a:t>
            </a:r>
            <a:r>
              <a:rPr lang="en-US" baseline="0" dirty="0" smtClean="0"/>
              <a:t> 6</a:t>
            </a:r>
            <a:r>
              <a:rPr lang="en-US" baseline="30000" dirty="0" smtClean="0"/>
              <a:t>th</a:t>
            </a:r>
            <a:r>
              <a:rPr lang="en-US" baseline="0" dirty="0" smtClean="0"/>
              <a:t> grade</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42520461"/>
      </p:ext>
    </p:extLst>
  </p:cSld>
  <p:clrMapOvr>
    <a:masterClrMapping/>
  </p:clrMapOvr>
</p:notes>
</file>

<file path=ppt/notesSlides/notesSlide2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49686524"/>
      </p:ext>
    </p:extLst>
  </p:cSld>
  <p:clrMapOvr>
    <a:masterClrMapping/>
  </p:clrMapOvr>
</p:notes>
</file>

<file path=ppt/notesSlides/notesSlide2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50950458"/>
      </p:ext>
    </p:extLst>
  </p:cSld>
  <p:clrMapOvr>
    <a:masterClrMapping/>
  </p:clrMapOvr>
</p:notes>
</file>

<file path=ppt/notesSlides/notesSlide2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04959221"/>
      </p:ext>
    </p:extLst>
  </p:cSld>
  <p:clrMapOvr>
    <a:masterClrMapping/>
  </p:clrMapOvr>
</p:notes>
</file>

<file path=ppt/notesSlides/notesSlide2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58688922"/>
      </p:ext>
    </p:extLst>
  </p:cSld>
  <p:clrMapOvr>
    <a:masterClrMapping/>
  </p:clrMapOvr>
</p:notes>
</file>

<file path=ppt/notesSlides/notesSlide2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Pyramid is used at grade 8 but “right rectangular pyramid” does not appear in the document as a specific name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247355118"/>
      </p:ext>
    </p:extLst>
  </p:cSld>
  <p:clrMapOvr>
    <a:masterClrMapping/>
  </p:clrMapOvr>
</p:notes>
</file>

<file path=ppt/notesSlides/notesSlide2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(leg and hypotenuse are not until 8</a:t>
            </a:r>
            <a:r>
              <a:rPr lang="en-US" baseline="30000" dirty="0" smtClean="0"/>
              <a:t>th</a:t>
            </a:r>
            <a:r>
              <a:rPr lang="en-US" dirty="0" smtClean="0"/>
              <a:t> grade)</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26596943"/>
      </p:ext>
    </p:extLst>
  </p:cSld>
  <p:clrMapOvr>
    <a:masterClrMapping/>
  </p:clrMapOvr>
</p:notes>
</file>

<file path=ppt/notesSlides/notesSlide2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99744658"/>
      </p:ext>
    </p:extLst>
  </p:cSld>
  <p:clrMapOvr>
    <a:masterClrMapping/>
  </p:clrMapOvr>
</p:notes>
</file>

<file path=ppt/notesSlides/notesSlide2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23230927"/>
      </p:ext>
    </p:extLst>
  </p:cSld>
  <p:clrMapOvr>
    <a:masterClrMapping/>
  </p:clrMapOvr>
</p:notes>
</file>

<file path=ppt/notesSlides/notesSlide2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3862532"/>
      </p:ext>
    </p:extLst>
  </p:cSld>
  <p:clrMapOvr>
    <a:masterClrMapping/>
  </p:clrMapOvr>
</p:notes>
</file>

<file path=ppt/notesSlides/notesSlide2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standard</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812865"/>
      </p:ext>
    </p:extLst>
  </p:cSld>
  <p:clrMapOvr>
    <a:masterClrMapping/>
  </p:clrMapOvr>
</p:notes>
</file>

<file path=ppt/notesSlides/notesSlide2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Elem </a:t>
            </a:r>
            <a:r>
              <a:rPr lang="mr-IN" dirty="0" smtClean="0"/>
              <a:t>–</a:t>
            </a:r>
            <a:r>
              <a:rPr lang="en-US" dirty="0" smtClean="0"/>
              <a:t> start using this in 2</a:t>
            </a:r>
            <a:r>
              <a:rPr lang="en-US" baseline="30000" dirty="0" smtClean="0"/>
              <a:t>nd</a:t>
            </a:r>
            <a:r>
              <a:rPr lang="en-US" dirty="0" smtClean="0"/>
              <a:t> grade but don’t need to know term until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445849454"/>
      </p:ext>
    </p:extLst>
  </p:cSld>
  <p:clrMapOvr>
    <a:masterClrMapping/>
  </p:clrMapOvr>
</p:notes>
</file>

<file path=ppt/notesSlides/notesSlide2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69598055"/>
      </p:ext>
    </p:extLst>
  </p:cSld>
  <p:clrMapOvr>
    <a:masterClrMapping/>
  </p:clrMapOvr>
</p:notes>
</file>

<file path=ppt/notesSlides/notesSlide2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Elem </a:t>
            </a:r>
            <a:r>
              <a:rPr lang="mr-IN" baseline="0" dirty="0" smtClean="0"/>
              <a:t>–</a:t>
            </a:r>
            <a:r>
              <a:rPr lang="en-US" baseline="0" dirty="0" smtClean="0"/>
              <a:t> 5</a:t>
            </a:r>
            <a:r>
              <a:rPr lang="en-US" baseline="30000" dirty="0" smtClean="0"/>
              <a:t>th</a:t>
            </a:r>
            <a:r>
              <a:rPr lang="en-US" baseline="0" dirty="0" smtClean="0"/>
              <a:t> </a:t>
            </a:r>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97985425"/>
      </p:ext>
    </p:extLst>
  </p:cSld>
  <p:clrMapOvr>
    <a:masterClrMapping/>
  </p:clrMapOvr>
</p:notes>
</file>

<file path=ppt/notesSlides/notesSlide2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4</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81058125"/>
      </p:ext>
    </p:extLst>
  </p:cSld>
  <p:clrMapOvr>
    <a:masterClrMapping/>
  </p:clrMapOvr>
</p:notes>
</file>

<file path=ppt/notesSlides/notesSlide2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25371740"/>
      </p:ext>
    </p:extLst>
  </p:cSld>
  <p:clrMapOvr>
    <a:masterClrMapping/>
  </p:clrMapOvr>
</p:notes>
</file>

<file path=ppt/notesSlides/notesSlide2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90304715"/>
      </p:ext>
    </p:extLst>
  </p:cSld>
  <p:clrMapOvr>
    <a:masterClrMapping/>
  </p:clrMapOvr>
</p:notes>
</file>

<file path=ppt/notesSlides/notesSlide2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72973311"/>
      </p:ext>
    </p:extLst>
  </p:cSld>
  <p:clrMapOvr>
    <a:masterClrMapping/>
  </p:clrMapOvr>
</p:notes>
</file>

<file path=ppt/notesSlides/notesSlide2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10312720"/>
      </p:ext>
    </p:extLst>
  </p:cSld>
  <p:clrMapOvr>
    <a:masterClrMapping/>
  </p:clrMapOvr>
</p:notes>
</file>

<file path=ppt/notesSlides/notesSlide2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using term in 2</a:t>
            </a:r>
            <a:r>
              <a:rPr lang="en-US" baseline="30000" dirty="0" smtClean="0"/>
              <a:t>nd</a:t>
            </a:r>
            <a:r>
              <a:rPr lang="en-US" baseline="0" dirty="0" smtClean="0"/>
              <a:t> grade but don’t need term until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881058125"/>
      </p:ext>
    </p:extLst>
  </p:cSld>
  <p:clrMapOvr>
    <a:masterClrMapping/>
  </p:clrMapOvr>
</p:notes>
</file>

<file path=ppt/notesSlides/notesSlide2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429621859"/>
      </p:ext>
    </p:extLst>
  </p:cSld>
  <p:clrMapOvr>
    <a:masterClrMapping/>
  </p:clrMapOvr>
</p:notes>
</file>

<file path=ppt/notesSlides/notesSlide2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146952919"/>
      </p:ext>
    </p:extLst>
  </p:cSld>
  <p:clrMapOvr>
    <a:masterClrMapping/>
  </p:clrMapOvr>
</p:notes>
</file>

<file path=ppt/notesSlides/notesSlide2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looking at these in K but don’t need to know term until 5</a:t>
            </a:r>
            <a:r>
              <a:rPr lang="en-US" baseline="30000" dirty="0" smtClean="0"/>
              <a:t>th</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26480597"/>
      </p:ext>
    </p:extLst>
  </p:cSld>
  <p:clrMapOvr>
    <a:masterClrMapping/>
  </p:clrMapOvr>
</p:notes>
</file>

<file path=ppt/notesSlides/notesSlide2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042254118"/>
      </p:ext>
    </p:extLst>
  </p:cSld>
  <p:clrMapOvr>
    <a:masterClrMapping/>
  </p:clrMapOvr>
</p:notes>
</file>

<file path=ppt/notesSlides/notesSlide2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272755299"/>
      </p:ext>
    </p:extLst>
  </p:cSld>
  <p:clrMapOvr>
    <a:masterClrMapping/>
  </p:clrMapOvr>
</p:notes>
</file>

<file path=ppt/notesSlides/notesSlide2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K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820344619"/>
      </p:ext>
    </p:extLst>
  </p:cSld>
  <p:clrMapOvr>
    <a:masterClrMapping/>
  </p:clrMapOvr>
</p:notes>
</file>

<file path=ppt/notesSlides/notesSlide2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11th</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40852647"/>
      </p:ext>
    </p:extLst>
  </p:cSld>
  <p:clrMapOvr>
    <a:masterClrMapping/>
  </p:clrMapOvr>
</p:notes>
</file>

<file path=ppt/notesSlides/notesSlide2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5" name="Header Placeholder 4"/>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6" name="Date Placeholder 5"/>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470327"/>
      </p:ext>
    </p:extLst>
  </p:cSld>
  <p:clrMapOvr>
    <a:masterClrMapping/>
  </p:clrMapOvr>
</p:notes>
</file>

<file path=ppt/notesSlides/notesSlide2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4th</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012288295"/>
      </p:ext>
    </p:extLst>
  </p:cSld>
  <p:clrMapOvr>
    <a:masterClrMapping/>
  </p:clrMapOvr>
</p:notes>
</file>

<file path=ppt/notesSlides/notesSlide2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19695999"/>
      </p:ext>
    </p:extLst>
  </p:cSld>
  <p:clrMapOvr>
    <a:masterClrMapping/>
  </p:clrMapOvr>
</p:notes>
</file>

<file path=ppt/notesSlides/notesSlide2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Students should be familiar with term</a:t>
            </a:r>
            <a:r>
              <a:rPr lang="en-US" baseline="0" dirty="0" smtClean="0"/>
              <a:t> but will not be assessed.</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75551450"/>
      </p:ext>
    </p:extLst>
  </p:cSld>
  <p:clrMapOvr>
    <a:masterClrMapping/>
  </p:clrMapOvr>
</p:notes>
</file>

<file path=ppt/notesSlides/notesSlide2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1st</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02922510"/>
      </p:ext>
    </p:extLst>
  </p:cSld>
  <p:clrMapOvr>
    <a:masterClrMapping/>
  </p:clrMapOvr>
</p:notes>
</file>

<file path=ppt/notesSlides/notesSlide2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89637155"/>
      </p:ext>
    </p:extLst>
  </p:cSld>
  <p:clrMapOvr>
    <a:masterClrMapping/>
  </p:clrMapOvr>
</p:notes>
</file>

<file path=ppt/notesSlides/notesSlide2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80998440"/>
      </p:ext>
    </p:extLst>
  </p:cSld>
  <p:clrMapOvr>
    <a:masterClrMapping/>
  </p:clrMapOvr>
</p:notes>
</file>

<file path=ppt/notesSlides/notesSlide2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using this in Elem but don’t need to know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229173984"/>
      </p:ext>
    </p:extLst>
  </p:cSld>
  <p:clrMapOvr>
    <a:masterClrMapping/>
  </p:clrMapOvr>
</p:notes>
</file>

<file path=ppt/notesSlides/notesSlide2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4</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736739941"/>
      </p:ext>
    </p:extLst>
  </p:cSld>
  <p:clrMapOvr>
    <a:masterClrMapping/>
  </p:clrMapOvr>
</p:notes>
</file>

<file path=ppt/notesSlides/notesSlide2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572570381"/>
      </p:ext>
    </p:extLst>
  </p:cSld>
  <p:clrMapOvr>
    <a:masterClrMapping/>
  </p:clrMapOvr>
</p:notes>
</file>

<file path=ppt/notesSlides/notesSlide2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83459135"/>
      </p:ext>
    </p:extLst>
  </p:cSld>
  <p:clrMapOvr>
    <a:masterClrMapping/>
  </p:clrMapOvr>
</p:notes>
</file>

<file path=ppt/notesSlides/notesSlide2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773616932"/>
      </p:ext>
    </p:extLst>
  </p:cSld>
  <p:clrMapOvr>
    <a:masterClrMapping/>
  </p:clrMapOvr>
</p:notes>
</file>

<file path=ppt/notesSlides/notesSlide2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a:t>
            </a:r>
          </a:p>
          <a:p>
            <a:r>
              <a:rPr lang="en-US" dirty="0" smtClean="0"/>
              <a:t>MS – grade</a:t>
            </a:r>
            <a:r>
              <a:rPr lang="en-US" baseline="0" dirty="0" smtClean="0"/>
              <a:t> 8 (specifically Pythagorean Theorem)</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75442188"/>
      </p:ext>
    </p:extLst>
  </p:cSld>
  <p:clrMapOvr>
    <a:masterClrMapping/>
  </p:clrMapOvr>
</p:notes>
</file>

<file path=ppt/notesSlides/notesSlide2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166044766"/>
      </p:ext>
    </p:extLst>
  </p:cSld>
  <p:clrMapOvr>
    <a:masterClrMapping/>
  </p:clrMapOvr>
</p:notes>
</file>

<file path=ppt/notesSlides/notesSlide2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start using this in</a:t>
            </a:r>
            <a:r>
              <a:rPr lang="en-US" baseline="0" dirty="0" smtClean="0"/>
              <a:t> K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18970524"/>
      </p:ext>
    </p:extLst>
  </p:cSld>
  <p:clrMapOvr>
    <a:masterClrMapping/>
  </p:clrMapOvr>
</p:notes>
</file>

<file path=ppt/notesSlides/notesSlide2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595557280"/>
      </p:ext>
    </p:extLst>
  </p:cSld>
  <p:clrMapOvr>
    <a:masterClrMapping/>
  </p:clrMapOvr>
</p:notes>
</file>

<file path=ppt/notesSlides/notesSlide2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287801658"/>
      </p:ext>
    </p:extLst>
  </p:cSld>
  <p:clrMapOvr>
    <a:masterClrMapping/>
  </p:clrMapOvr>
</p:notes>
</file>

<file path=ppt/notesSlides/notesSlide2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65559422"/>
      </p:ext>
    </p:extLst>
  </p:cSld>
  <p:clrMapOvr>
    <a:masterClrMapping/>
  </p:clrMapOvr>
</p:notes>
</file>

<file path=ppt/notesSlides/notesSlide2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542877408"/>
      </p:ext>
    </p:extLst>
  </p:cSld>
  <p:clrMapOvr>
    <a:masterClrMapping/>
  </p:clrMapOvr>
</p:notes>
</file>

<file path=ppt/notesSlides/notesSlide2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8249536"/>
      </p:ext>
    </p:extLst>
  </p:cSld>
  <p:clrMapOvr>
    <a:masterClrMapping/>
  </p:clrMapOvr>
</p:notes>
</file>

<file path=ppt/notesSlides/notesSlide2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 K</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474780218"/>
      </p:ext>
    </p:extLst>
  </p:cSld>
  <p:clrMapOvr>
    <a:masterClrMapping/>
  </p:clrMapOvr>
</p:notes>
</file>

<file path=ppt/notesSlides/notesSlide2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HS 9/10</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04573302"/>
      </p:ext>
    </p:extLst>
  </p:cSld>
  <p:clrMapOvr>
    <a:masterClrMapping/>
  </p:clrMapOvr>
</p:notes>
</file>

<file path=ppt/notesSlides/notesSlide2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75558731"/>
      </p:ext>
    </p:extLst>
  </p:cSld>
  <p:clrMapOvr>
    <a:masterClrMapping/>
  </p:clrMapOvr>
</p:notes>
</file>

<file path=ppt/notesSlides/notesSlide2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new</a:t>
            </a:r>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719287579"/>
      </p:ext>
    </p:extLst>
  </p:cSld>
  <p:clrMapOvr>
    <a:masterClrMapping/>
  </p:clrMapOvr>
</p:notes>
</file>

<file path=ppt/notesSlides/notesSlide2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464192245"/>
      </p:ext>
    </p:extLst>
  </p:cSld>
  <p:clrMapOvr>
    <a:masterClrMapping/>
  </p:clrMapOvr>
</p:notes>
</file>

<file path=ppt/notesSlides/notesSlide2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3</a:t>
            </a:r>
            <a:r>
              <a:rPr lang="en-US" baseline="30000" dirty="0" smtClean="0"/>
              <a:t>rd</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2985739239"/>
      </p:ext>
    </p:extLst>
  </p:cSld>
  <p:clrMapOvr>
    <a:masterClrMapping/>
  </p:clrMapOvr>
</p:notes>
</file>

<file path=ppt/notesSlides/notesSlide2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78914510"/>
      </p:ext>
    </p:extLst>
  </p:cSld>
  <p:clrMapOvr>
    <a:masterClrMapping/>
  </p:clrMapOvr>
</p:notes>
</file>

<file path=ppt/notesSlides/notesSlide2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6</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309329904"/>
      </p:ext>
    </p:extLst>
  </p:cSld>
  <p:clrMapOvr>
    <a:masterClrMapping/>
  </p:clrMapOvr>
</p:notes>
</file>

<file path=ppt/notesSlides/notesSlide3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35838614"/>
      </p:ext>
    </p:extLst>
  </p:cSld>
  <p:clrMapOvr>
    <a:masterClrMapping/>
  </p:clrMapOvr>
</p:notes>
</file>

<file path=ppt/notesSlides/notesSlide3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Start understanding</a:t>
            </a:r>
            <a:r>
              <a:rPr lang="en-US" baseline="0" dirty="0" smtClean="0"/>
              <a:t> this in Elem but not a required known term</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700721840"/>
      </p:ext>
    </p:extLst>
  </p:cSld>
  <p:clrMapOvr>
    <a:masterClrMapping/>
  </p:clrMapOvr>
</p:notes>
</file>

<file path=ppt/notesSlides/notesSlide3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8</a:t>
            </a:r>
            <a:endParaRPr lang="en-US" dirty="0"/>
          </a:p>
        </p:txBody>
      </p:sp>
      <p:sp>
        <p:nvSpPr>
          <p:cNvPr id="4" name="Header Placeholder 3"/>
          <p:cNvSpPr>
            <a:spLocks noGrp="1"/>
          </p:cNvSpPr>
          <p:nvPr>
            <p:ph type="hdr" sz="quarter" idx="10"/>
          </p:nvPr>
        </p:nvSpPr>
        <p:spPr/>
        <p:txBody>
          <a:bodyPr/>
          <a:lstStyle/>
          <a:p>
            <a:r>
              <a:rPr lang="en-US" smtClean="0"/>
              <a:t>Math Vocabulary</a:t>
            </a:r>
            <a:endParaRPr lang="en-US"/>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2407497664"/>
      </p:ext>
    </p:extLst>
  </p:cSld>
  <p:clrMapOvr>
    <a:masterClrMapping/>
  </p:clrMapOvr>
</p:notes>
</file>

<file path=ppt/notesSlides/notesSlide3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New</a:t>
            </a:r>
          </a:p>
          <a:p>
            <a:r>
              <a:rPr lang="en-US" dirty="0" smtClean="0"/>
              <a:t>(+)</a:t>
            </a:r>
            <a:r>
              <a:rPr lang="en-US" baseline="0" dirty="0" smtClean="0"/>
              <a:t> standard</a:t>
            </a:r>
            <a:endParaRPr lang="en-US"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Math Vocabulary</a:t>
            </a:r>
          </a:p>
        </p:txBody>
      </p:sp>
      <p:sp>
        <p:nvSpPr>
          <p:cNvPr id="5" name="Date Placeholder 4"/>
          <p:cNvSpPr>
            <a:spLocks noGrp="1"/>
          </p:cNvSpPr>
          <p:nvPr>
            <p:ph type="dt" idx="11"/>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7146286"/>
      </p:ext>
    </p:extLst>
  </p:cSld>
  <p:clrMapOvr>
    <a:masterClrMapping/>
  </p:clrMapOvr>
</p:notes>
</file>

<file path=ppt/notesSlides/notesSlide3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5</a:t>
            </a:r>
            <a:r>
              <a:rPr lang="en-US" baseline="30000" dirty="0" smtClean="0"/>
              <a:t>th</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095152970"/>
      </p:ext>
    </p:extLst>
  </p:cSld>
  <p:clrMapOvr>
    <a:masterClrMapping/>
  </p:clrMapOvr>
</p:notes>
</file>

<file path=ppt/notesSlides/notesSlide3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a:t>
            </a:r>
            <a:r>
              <a:rPr lang="en-US" baseline="0" dirty="0" smtClean="0"/>
              <a:t> </a:t>
            </a:r>
            <a:r>
              <a:rPr lang="mr-IN" baseline="0" dirty="0" smtClean="0"/>
              <a:t>–</a:t>
            </a:r>
            <a:r>
              <a:rPr lang="en-US" baseline="0" dirty="0" smtClean="0"/>
              <a:t> start using weight in K and mass in 3</a:t>
            </a:r>
            <a:r>
              <a:rPr lang="en-US" baseline="30000" dirty="0" smtClean="0"/>
              <a:t>rd</a:t>
            </a:r>
            <a:r>
              <a:rPr lang="en-US" baseline="0"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910865767"/>
      </p:ext>
    </p:extLst>
  </p:cSld>
  <p:clrMapOvr>
    <a:masterClrMapping/>
  </p:clrMapOvr>
</p:notes>
</file>

<file path=ppt/notesSlides/notesSlide3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17934414"/>
      </p:ext>
    </p:extLst>
  </p:cSld>
  <p:clrMapOvr>
    <a:masterClrMapping/>
  </p:clrMapOvr>
</p:notes>
</file>

<file path=ppt/notesSlides/notesSlide3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a:t>
            </a:r>
            <a:r>
              <a:rPr lang="mr-IN" dirty="0" smtClean="0"/>
              <a:t>–</a:t>
            </a:r>
            <a:r>
              <a:rPr lang="en-US" dirty="0" smtClean="0"/>
              <a:t> 1</a:t>
            </a:r>
            <a:r>
              <a:rPr lang="en-US" baseline="30000" dirty="0" smtClean="0"/>
              <a:t>st</a:t>
            </a:r>
            <a:r>
              <a:rPr lang="en-US" dirty="0" smtClean="0"/>
              <a:t> </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4141660656"/>
      </p:ext>
    </p:extLst>
  </p:cSld>
  <p:clrMapOvr>
    <a:masterClrMapping/>
  </p:clrMapOvr>
</p:notes>
</file>

<file path=ppt/notesSlides/notesSlide3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MS – grade</a:t>
            </a:r>
            <a:r>
              <a:rPr lang="en-US" baseline="0" dirty="0" smtClean="0"/>
              <a:t> 7</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3901790913"/>
      </p:ext>
    </p:extLst>
  </p:cSld>
  <p:clrMapOvr>
    <a:masterClrMapping/>
  </p:clrMapOvr>
</p:notes>
</file>

<file path=ppt/notesSlides/notesSlide3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Elem start understanding</a:t>
            </a:r>
            <a:r>
              <a:rPr lang="en-US" baseline="0" dirty="0" smtClean="0"/>
              <a:t> in 3</a:t>
            </a:r>
            <a:r>
              <a:rPr lang="en-US" baseline="30000" dirty="0" smtClean="0"/>
              <a:t>rd</a:t>
            </a:r>
            <a:r>
              <a:rPr lang="en-US" baseline="0" dirty="0" smtClean="0"/>
              <a:t> grade but don’t need to know term for assessment purposes.</a:t>
            </a:r>
            <a:endParaRPr lang="en-US" dirty="0"/>
          </a:p>
        </p:txBody>
      </p:sp>
      <p:sp>
        <p:nvSpPr>
          <p:cNvPr id="5" name="Header Placeholder 4"/>
          <p:cNvSpPr>
            <a:spLocks noGrp="1"/>
          </p:cNvSpPr>
          <p:nvPr>
            <p:ph type="hdr" sz="quarter" idx="10"/>
          </p:nvPr>
        </p:nvSpPr>
        <p:spPr/>
        <p:txBody>
          <a:bodyPr/>
          <a:lstStyle/>
          <a:p>
            <a:r>
              <a:rPr lang="en-US"/>
              <a:t>Math Vocabulary</a:t>
            </a:r>
          </a:p>
        </p:txBody>
      </p:sp>
      <p:sp>
        <p:nvSpPr>
          <p:cNvPr id="6" name="Date Placeholder 5"/>
          <p:cNvSpPr>
            <a:spLocks noGrp="1"/>
          </p:cNvSpPr>
          <p:nvPr>
            <p:ph type="dt" idx="11"/>
          </p:nvPr>
        </p:nvSpPr>
        <p:spPr/>
        <p:txBody>
          <a:bodyPr/>
          <a:lstStyle/>
          <a:p>
            <a:endParaRPr lang="en-US"/>
          </a:p>
        </p:txBody>
      </p:sp>
    </p:spTree>
    <p:extLst>
      <p:ext uri="{BB962C8B-B14F-4D97-AF65-F5344CB8AC3E}">
        <p14:creationId xmlns:p14="http://schemas.microsoft.com/office/powerpoint/2010/main" val="1922308298"/>
      </p:ext>
    </p:extLst>
  </p:cSld>
  <p:clrMapOvr>
    <a:masterClrMapping/>
  </p:clrMapOvr>
</p:notes>
</file>

<file path=ppt/notesSlides/notesSlide3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9/10</a:t>
            </a:r>
            <a:endParaRPr lang="en-US" dirty="0"/>
          </a:p>
        </p:txBody>
      </p:sp>
      <p:sp>
        <p:nvSpPr>
          <p:cNvPr id="4" name="Header Placeholder 3"/>
          <p:cNvSpPr>
            <a:spLocks noGrp="1"/>
          </p:cNvSpPr>
          <p:nvPr>
            <p:ph type="hdr" sz="quarter" idx="10"/>
          </p:nvPr>
        </p:nvSpPr>
        <p:spPr/>
        <p:txBody>
          <a:bodyPr/>
          <a:lstStyle/>
          <a:p>
            <a:r>
              <a:rPr lang="en-US"/>
              <a:t>Math Vocabulary</a:t>
            </a:r>
          </a:p>
        </p:txBody>
      </p:sp>
      <p:sp>
        <p:nvSpPr>
          <p:cNvPr id="5" name="Date Placeholder 4"/>
          <p:cNvSpPr>
            <a:spLocks noGrp="1"/>
          </p:cNvSpPr>
          <p:nvPr>
            <p:ph type="dt" idx="11"/>
          </p:nvPr>
        </p:nvSpPr>
        <p:spPr/>
        <p:txBody>
          <a:bodyPr/>
          <a:lstStyle/>
          <a:p>
            <a:endParaRPr lang="en-US"/>
          </a:p>
        </p:txBody>
      </p:sp>
    </p:spTree>
    <p:extLst>
      <p:ext uri="{BB962C8B-B14F-4D97-AF65-F5344CB8AC3E}">
        <p14:creationId xmlns:p14="http://schemas.microsoft.com/office/powerpoint/2010/main" val="1340848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8F252BB-138B-482B-9F29-CCDC50D420D5}" type="datetimeFigureOut">
              <a:rPr lang="en-US" smtClean="0"/>
              <a:pPr/>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30A639-8CBD-4D75-A71C-6059DF5E4ABC}"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05AE65AF-E355-403C-955F-A11A86B0E6A3}"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1438910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AE65AF-E355-403C-955F-A11A86B0E6A3}"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4280315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AE65AF-E355-403C-955F-A11A86B0E6A3}"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4027722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AE65AF-E355-403C-955F-A11A86B0E6A3}"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155537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AE65AF-E355-403C-955F-A11A86B0E6A3}" type="datetimeFigureOut">
              <a:rPr lang="en-US" smtClean="0"/>
              <a:t>12/10/2018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7182406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AE65AF-E355-403C-955F-A11A86B0E6A3}" type="datetimeFigureOut">
              <a:rPr lang="en-US" smtClean="0"/>
              <a:t>12/10/2018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660929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E65AF-E355-403C-955F-A11A86B0E6A3}" type="datetimeFigureOut">
              <a:rPr lang="en-US" smtClean="0"/>
              <a:t>12/10/2018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3434460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AE65AF-E355-403C-955F-A11A86B0E6A3}"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16695182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AE65AF-E355-403C-955F-A11A86B0E6A3}"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38854459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AE65AF-E355-403C-955F-A11A86B0E6A3}"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1178972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AE65AF-E355-403C-955F-A11A86B0E6A3}"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DF1A73-17E2-4FF4-BACB-4B1D43200900}" type="slidenum">
              <a:rPr lang="en-US" smtClean="0"/>
              <a:t>‹#›</a:t>
            </a:fld>
            <a:endParaRPr lang="en-US"/>
          </a:p>
        </p:txBody>
      </p:sp>
    </p:spTree>
    <p:extLst>
      <p:ext uri="{BB962C8B-B14F-4D97-AF65-F5344CB8AC3E}">
        <p14:creationId xmlns:p14="http://schemas.microsoft.com/office/powerpoint/2010/main" val="1337398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5564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42323713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305408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5271684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C0DCED-2A2B-4376-ACA6-9885635F1E56}" type="datetimeFigureOut">
              <a:rPr lang="en-US" smtClean="0"/>
              <a:t>12/10/2018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2176337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C0DCED-2A2B-4376-ACA6-9885635F1E56}" type="datetimeFigureOut">
              <a:rPr lang="en-US" smtClean="0"/>
              <a:t>12/10/2018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768870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C0DCED-2A2B-4376-ACA6-9885635F1E56}" type="datetimeFigureOut">
              <a:rPr lang="en-US" smtClean="0"/>
              <a:t>12/10/2018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114555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209906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CC0DCED-2A2B-4376-ACA6-9885635F1E56}" type="datetimeFigureOut">
              <a:rPr lang="en-US" smtClean="0"/>
              <a:t>12/10/2018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3812931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94059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C0DCED-2A2B-4376-ACA6-9885635F1E56}" type="datetimeFigureOut">
              <a:rPr lang="en-US" smtClean="0"/>
              <a:t>12/10/2018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1EE4E1-09D5-401F-A7C0-8FB48F0185D2}" type="slidenum">
              <a:rPr lang="en-US" smtClean="0"/>
              <a:t>‹#›</a:t>
            </a:fld>
            <a:endParaRPr lang="en-US"/>
          </a:p>
        </p:txBody>
      </p:sp>
    </p:spTree>
    <p:extLst>
      <p:ext uri="{BB962C8B-B14F-4D97-AF65-F5344CB8AC3E}">
        <p14:creationId xmlns:p14="http://schemas.microsoft.com/office/powerpoint/2010/main" val="1608076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252BB-138B-482B-9F29-CCDC50D420D5}" type="datetimeFigureOut">
              <a:rPr lang="en-US" smtClean="0"/>
              <a:pPr/>
              <a:t>12/10/2018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30A639-8CBD-4D75-A71C-6059DF5E4A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5AE65AF-E355-403C-955F-A11A86B0E6A3}" type="datetimeFigureOut">
              <a:rPr lang="en-US" smtClean="0"/>
              <a:t>12/10/2018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FDF1A73-17E2-4FF4-BACB-4B1D43200900}" type="slidenum">
              <a:rPr lang="en-US" smtClean="0"/>
              <a:t>‹#›</a:t>
            </a:fld>
            <a:endParaRPr lang="en-US"/>
          </a:p>
        </p:txBody>
      </p:sp>
    </p:spTree>
    <p:extLst>
      <p:ext uri="{BB962C8B-B14F-4D97-AF65-F5344CB8AC3E}">
        <p14:creationId xmlns:p14="http://schemas.microsoft.com/office/powerpoint/2010/main" val="14180579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CC0DCED-2A2B-4376-ACA6-9885635F1E56}" type="datetimeFigureOut">
              <a:rPr lang="en-US" smtClean="0"/>
              <a:t>12/10/2018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1EE4E1-09D5-401F-A7C0-8FB48F0185D2}" type="slidenum">
              <a:rPr lang="en-US" smtClean="0"/>
              <a:t>‹#›</a:t>
            </a:fld>
            <a:endParaRPr lang="en-US"/>
          </a:p>
        </p:txBody>
      </p:sp>
    </p:spTree>
    <p:extLst>
      <p:ext uri="{BB962C8B-B14F-4D97-AF65-F5344CB8AC3E}">
        <p14:creationId xmlns:p14="http://schemas.microsoft.com/office/powerpoint/2010/main" val="32519007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9.pn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9.gif"/></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23.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12.xml"/><Relationship Id="rId5" Type="http://schemas.openxmlformats.org/officeDocument/2006/relationships/image" Target="../media/image43.jpeg"/><Relationship Id="rId4" Type="http://schemas.openxmlformats.org/officeDocument/2006/relationships/image" Target="../media/image42.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gif"/><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6.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490.png"/><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upload.wikimedia.org/wikipedia/commons/0/0e/Cartesian-coordinate-system.svg" TargetMode="External"/><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5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55.wmf"/></Relationships>
</file>

<file path=ppt/slides/_rels/slide5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80.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57.gif"/></Relationships>
</file>

<file path=ppt/slides/_rels/slide6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60.xml"/><Relationship Id="rId1" Type="http://schemas.openxmlformats.org/officeDocument/2006/relationships/slideLayout" Target="../slideLayouts/slideLayout1.xml"/><Relationship Id="rId4" Type="http://schemas.openxmlformats.org/officeDocument/2006/relationships/image" Target="../media/image60.jpeg"/></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6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2.xml"/><Relationship Id="rId1" Type="http://schemas.openxmlformats.org/officeDocument/2006/relationships/slideLayout" Target="../slideLayouts/slideLayout23.xml"/><Relationship Id="rId5" Type="http://schemas.openxmlformats.org/officeDocument/2006/relationships/image" Target="../media/image65.png"/><Relationship Id="rId4" Type="http://schemas.openxmlformats.org/officeDocument/2006/relationships/image" Target="../media/image64.png"/></Relationships>
</file>

<file path=ppt/slides/_rels/slide6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notesSlide" Target="../notesSlides/notesSlide70.xml"/><Relationship Id="rId1" Type="http://schemas.openxmlformats.org/officeDocument/2006/relationships/slideLayout" Target="../slideLayouts/slideLayout12.xml"/><Relationship Id="rId4" Type="http://schemas.openxmlformats.org/officeDocument/2006/relationships/image" Target="../media/image72.gif"/></Relationships>
</file>

<file path=ppt/slides/_rels/slide72.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74.jpg"/></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5.xml"/><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78.gif"/></Relationships>
</file>

<file path=ppt/slides/_rels/slide8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9.xml"/><Relationship Id="rId1" Type="http://schemas.openxmlformats.org/officeDocument/2006/relationships/slideLayout" Target="../slideLayouts/slideLayout2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hyperlink" Target="http://www.google.com/imgres?imgurl=http://etc.usf.edu/clipart/40200/40220/nickle_back_40220_md.gif&amp;imgrefurl=http://etc.usf.edu/clipart/40200/40220/nickle_back_40220.htm&amp;usg=__kEoILjUX_N6X1_kyn1mTi3HWAZk=&amp;h=350&amp;w=350&amp;sz=20&amp;hl=en&amp;start=7&amp;zoom=1&amp;itbs=1&amp;tbnid=lQIAiclVtp_rQM:&amp;tbnh=120&amp;tbnw=120&amp;prev=/images?q=nickle&amp;hl=en&amp;gbv=2&amp;tbs=isch:1" TargetMode="External"/><Relationship Id="rId7" Type="http://schemas.openxmlformats.org/officeDocument/2006/relationships/hyperlink" Target="http://www.google.com/imgres?imgurl=http://etc.usf.edu/clipart/40200/40207/dime_front_40207_md.gif&amp;imgrefurl=http://etc.usf.edu/clipart/40200/40207/dime_front_40207.htm&amp;usg=__jFMc0QePNLiVJuml3Lm9nGwdID8=&amp;h=350&amp;w=350&amp;sz=17&amp;hl=en&amp;start=6&amp;zoom=1&amp;itbs=1&amp;tbnid=e-lKuLdTRDjDOM:&amp;tbnh=120&amp;tbnw=120&amp;prev=/images?q=dime&amp;hl=en&amp;gbv=2&amp;tbs=isch:1" TargetMode="External"/><Relationship Id="rId2" Type="http://schemas.openxmlformats.org/officeDocument/2006/relationships/notesSlide" Target="../notesSlides/notesSlide82.xml"/><Relationship Id="rId1" Type="http://schemas.openxmlformats.org/officeDocument/2006/relationships/slideLayout" Target="../slideLayouts/slideLayout1.xml"/><Relationship Id="rId6" Type="http://schemas.openxmlformats.org/officeDocument/2006/relationships/image" Target="../media/image81.jpeg"/><Relationship Id="rId5" Type="http://schemas.openxmlformats.org/officeDocument/2006/relationships/hyperlink" Target="http://www.google.com/imgres?imgurl=http://etc.usf.edu/clipart/40200/40222/nickle_front_40222_lg.gif&amp;imgrefurl=http://etc.usf.edu/clipart/40200/40222/nickle_front_40222.htm&amp;usg=__kx1OnAkD9G_XwYr4i50X0BvfnUI=&amp;h=700&amp;w=700&amp;sz=39&amp;hl=en&amp;start=3&amp;zoom=1&amp;itbs=1&amp;tbnid=3txVePPEaQYQZM:&amp;tbnh=140&amp;tbnw=140&amp;prev=/images?q=nickle&amp;hl=en&amp;gbv=2&amp;tbs=isch:1" TargetMode="External"/><Relationship Id="rId4" Type="http://schemas.openxmlformats.org/officeDocument/2006/relationships/image" Target="../media/image80.jpeg"/></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86.xml"/><Relationship Id="rId1" Type="http://schemas.openxmlformats.org/officeDocument/2006/relationships/slideLayout" Target="../slideLayouts/slideLayout1.xml"/><Relationship Id="rId5" Type="http://schemas.openxmlformats.org/officeDocument/2006/relationships/image" Target="../media/image86.png"/><Relationship Id="rId4" Type="http://schemas.openxmlformats.org/officeDocument/2006/relationships/image" Target="../media/image85.png"/></Relationships>
</file>

<file path=ppt/slides/_rels/slide88.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92.xml"/><Relationship Id="rId1" Type="http://schemas.openxmlformats.org/officeDocument/2006/relationships/slideLayout" Target="../slideLayouts/slideLayout2.xml"/><Relationship Id="rId4" Type="http://schemas.openxmlformats.org/officeDocument/2006/relationships/image" Target="../media/image88.gif"/></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95.xml"/><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92.gif"/><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8.xml"/><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10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101.xml"/><Relationship Id="rId1" Type="http://schemas.openxmlformats.org/officeDocument/2006/relationships/slideLayout" Target="../slideLayouts/slideLayout2.xml"/><Relationship Id="rId4" Type="http://schemas.openxmlformats.org/officeDocument/2006/relationships/image" Target="../media/image810.png"/></Relationships>
</file>

<file path=ppt/slides/_rels/slide10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6.xml"/><Relationship Id="rId1" Type="http://schemas.openxmlformats.org/officeDocument/2006/relationships/slideLayout" Target="../slideLayouts/slideLayout12.xml"/><Relationship Id="rId4" Type="http://schemas.openxmlformats.org/officeDocument/2006/relationships/image" Target="../media/image98.png"/></Relationships>
</file>

<file path=ppt/slides/_rels/slide108.xml.rels><?xml version="1.0" encoding="UTF-8" standalone="yes"?>
<Relationships xmlns="http://schemas.openxmlformats.org/package/2006/relationships"><Relationship Id="rId3" Type="http://schemas.openxmlformats.org/officeDocument/2006/relationships/image" Target="../media/image99.wmf"/><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102.gif"/><Relationship Id="rId2" Type="http://schemas.openxmlformats.org/officeDocument/2006/relationships/notesSlide" Target="../notesSlides/notesSlide110.xml"/><Relationship Id="rId1" Type="http://schemas.openxmlformats.org/officeDocument/2006/relationships/slideLayout" Target="../slideLayouts/slideLayout1.xml"/><Relationship Id="rId4" Type="http://schemas.openxmlformats.org/officeDocument/2006/relationships/image" Target="../media/image103.png"/></Relationships>
</file>

<file path=ppt/slides/_rels/slide1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1.xml"/><Relationship Id="rId1" Type="http://schemas.openxmlformats.org/officeDocument/2006/relationships/slideLayout" Target="../slideLayouts/slideLayout2.xml"/><Relationship Id="rId5" Type="http://schemas.openxmlformats.org/officeDocument/2006/relationships/image" Target="../media/image105.png"/><Relationship Id="rId4" Type="http://schemas.openxmlformats.org/officeDocument/2006/relationships/image" Target="../media/image104.jpeg"/></Relationships>
</file>

<file path=ppt/slides/_rels/slide11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12.xml"/><Relationship Id="rId1" Type="http://schemas.openxmlformats.org/officeDocument/2006/relationships/slideLayout" Target="../slideLayouts/slideLayout2.xml"/><Relationship Id="rId4" Type="http://schemas.openxmlformats.org/officeDocument/2006/relationships/image" Target="../media/image107.gif"/></Relationships>
</file>

<file path=ppt/slides/_rels/slide11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13.xml"/><Relationship Id="rId1" Type="http://schemas.openxmlformats.org/officeDocument/2006/relationships/slideLayout" Target="../slideLayouts/slideLayout1.xml"/><Relationship Id="rId4" Type="http://schemas.openxmlformats.org/officeDocument/2006/relationships/image" Target="../media/image109.png"/></Relationships>
</file>

<file path=ppt/slides/_rels/slide115.xml.rels><?xml version="1.0" encoding="UTF-8" standalone="yes"?>
<Relationships xmlns="http://schemas.openxmlformats.org/package/2006/relationships"><Relationship Id="rId3" Type="http://schemas.openxmlformats.org/officeDocument/2006/relationships/image" Target="../media/image110.gif"/><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115.xml"/><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19.xml"/><Relationship Id="rId1" Type="http://schemas.openxmlformats.org/officeDocument/2006/relationships/slideLayout" Target="../slideLayouts/slideLayout2.xml"/><Relationship Id="rId4" Type="http://schemas.openxmlformats.org/officeDocument/2006/relationships/image" Target="../media/image113.png"/></Relationships>
</file>

<file path=ppt/slides/_rels/slide121.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124.xml"/><Relationship Id="rId1" Type="http://schemas.openxmlformats.org/officeDocument/2006/relationships/slideLayout" Target="../slideLayouts/slideLayout1.xml"/><Relationship Id="rId4" Type="http://schemas.openxmlformats.org/officeDocument/2006/relationships/image" Target="../media/image117.gif"/></Relationships>
</file>

<file path=ppt/slides/_rels/slide126.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25.xml"/><Relationship Id="rId1" Type="http://schemas.openxmlformats.org/officeDocument/2006/relationships/slideLayout" Target="../slideLayouts/slideLayout1.xml"/><Relationship Id="rId4" Type="http://schemas.openxmlformats.org/officeDocument/2006/relationships/image" Target="../media/image119.gif"/></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3" Type="http://schemas.openxmlformats.org/officeDocument/2006/relationships/image" Target="../media/image120.gif"/><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121.gif"/><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image" Target="../media/image122.gif"/><Relationship Id="rId2" Type="http://schemas.openxmlformats.org/officeDocument/2006/relationships/notesSlide" Target="../notesSlides/notesSlide129.xml"/><Relationship Id="rId1" Type="http://schemas.openxmlformats.org/officeDocument/2006/relationships/slideLayout" Target="../slideLayouts/slideLayout2.xml"/><Relationship Id="rId4" Type="http://schemas.openxmlformats.org/officeDocument/2006/relationships/image" Target="../media/image123.gif"/></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124.gif"/><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33.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134.xml"/><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135.xml"/><Relationship Id="rId1" Type="http://schemas.openxmlformats.org/officeDocument/2006/relationships/slideLayout" Target="../slideLayouts/slideLayout1.xml"/><Relationship Id="rId4" Type="http://schemas.openxmlformats.org/officeDocument/2006/relationships/image" Target="../media/image128.jpeg"/></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image" Target="../media/image129.wmf"/><Relationship Id="rId2" Type="http://schemas.openxmlformats.org/officeDocument/2006/relationships/notesSlide" Target="../notesSlides/notesSlide137.xml"/><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140.xml"/><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142.xml"/><Relationship Id="rId1" Type="http://schemas.openxmlformats.org/officeDocument/2006/relationships/slideLayout" Target="../slideLayouts/slideLayout2.xml"/><Relationship Id="rId4" Type="http://schemas.openxmlformats.org/officeDocument/2006/relationships/image" Target="../media/image133.jpeg"/></Relationships>
</file>

<file path=ppt/slides/_rels/slide144.xml.rels><?xml version="1.0" encoding="UTF-8" standalone="yes"?>
<Relationships xmlns="http://schemas.openxmlformats.org/package/2006/relationships"><Relationship Id="rId3" Type="http://schemas.openxmlformats.org/officeDocument/2006/relationships/image" Target="../media/image134.gif"/><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136.gif"/><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137.wmf"/><Relationship Id="rId2" Type="http://schemas.openxmlformats.org/officeDocument/2006/relationships/notesSlide" Target="../notesSlides/notesSlide146.xml"/><Relationship Id="rId1" Type="http://schemas.openxmlformats.org/officeDocument/2006/relationships/slideLayout" Target="../slideLayouts/slideLayout1.xml"/><Relationship Id="rId4" Type="http://schemas.openxmlformats.org/officeDocument/2006/relationships/image" Target="../media/image138.wmf"/></Relationships>
</file>

<file path=ppt/slides/_rels/slide148.xml.rels><?xml version="1.0" encoding="UTF-8" standalone="yes"?>
<Relationships xmlns="http://schemas.openxmlformats.org/package/2006/relationships"><Relationship Id="rId3" Type="http://schemas.openxmlformats.org/officeDocument/2006/relationships/image" Target="../media/image139.gif"/><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148.xml"/><Relationship Id="rId1" Type="http://schemas.openxmlformats.org/officeDocument/2006/relationships/slideLayout" Target="../slideLayouts/slideLayout2.xml"/><Relationship Id="rId5" Type="http://schemas.openxmlformats.org/officeDocument/2006/relationships/image" Target="../media/image141.gif"/><Relationship Id="rId4" Type="http://schemas.openxmlformats.org/officeDocument/2006/relationships/image" Target="../media/image140.gif"/></Relationships>
</file>

<file path=ppt/slides/_rels/slide150.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notesSlide" Target="../notesSlides/notesSlide149.xml"/><Relationship Id="rId1" Type="http://schemas.openxmlformats.org/officeDocument/2006/relationships/slideLayout" Target="../slideLayouts/slideLayout12.xml"/><Relationship Id="rId4" Type="http://schemas.openxmlformats.org/officeDocument/2006/relationships/image" Target="../media/image142.png"/></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3.xml"/></Relationships>
</file>

<file path=ppt/slides/_rels/slide152.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notesSlide" Target="../notesSlides/notesSlide151.xml"/><Relationship Id="rId1" Type="http://schemas.openxmlformats.org/officeDocument/2006/relationships/slideLayout" Target="../slideLayouts/slideLayout12.xml"/></Relationships>
</file>

<file path=ppt/slides/_rels/slide153.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152.xml"/><Relationship Id="rId1" Type="http://schemas.openxmlformats.org/officeDocument/2006/relationships/slideLayout" Target="../slideLayouts/slideLayout12.xml"/><Relationship Id="rId4" Type="http://schemas.openxmlformats.org/officeDocument/2006/relationships/image" Target="../media/image144.jpeg"/></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56.xml"/><Relationship Id="rId1" Type="http://schemas.openxmlformats.org/officeDocument/2006/relationships/slideLayout" Target="../slideLayouts/slideLayout23.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161.xml"/><Relationship Id="rId1" Type="http://schemas.openxmlformats.org/officeDocument/2006/relationships/slideLayout" Target="../slideLayouts/slideLayout12.xml"/><Relationship Id="rId4" Type="http://schemas.openxmlformats.org/officeDocument/2006/relationships/image" Target="../media/image147.jpeg"/></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163.xml"/><Relationship Id="rId1" Type="http://schemas.openxmlformats.org/officeDocument/2006/relationships/slideLayout" Target="../slideLayouts/slideLayout12.xml"/><Relationship Id="rId4" Type="http://schemas.openxmlformats.org/officeDocument/2006/relationships/image" Target="../media/image149.png"/></Relationships>
</file>

<file path=ppt/slides/_rels/slide165.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164.xml"/><Relationship Id="rId1" Type="http://schemas.openxmlformats.org/officeDocument/2006/relationships/slideLayout" Target="../slideLayouts/slideLayout1.xml"/><Relationship Id="rId6" Type="http://schemas.openxmlformats.org/officeDocument/2006/relationships/image" Target="../media/image154.jpeg"/><Relationship Id="rId5" Type="http://schemas.openxmlformats.org/officeDocument/2006/relationships/image" Target="../media/image153.jpeg"/><Relationship Id="rId4" Type="http://schemas.openxmlformats.org/officeDocument/2006/relationships/image" Target="../media/image152.jpeg"/></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66.xml"/><Relationship Id="rId7" Type="http://schemas.openxmlformats.org/officeDocument/2006/relationships/image" Target="../media/image156.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158.wmf"/><Relationship Id="rId5" Type="http://schemas.openxmlformats.org/officeDocument/2006/relationships/image" Target="../media/image155.w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157.wmf"/></Relationships>
</file>

<file path=ppt/slides/_rels/slide168.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notesSlide" Target="../notesSlides/notesSlide167.xml"/><Relationship Id="rId1" Type="http://schemas.openxmlformats.org/officeDocument/2006/relationships/slideLayout" Target="../slideLayouts/slideLayout1.xml"/><Relationship Id="rId4" Type="http://schemas.openxmlformats.org/officeDocument/2006/relationships/image" Target="../media/image160.wmf"/></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8.xml"/><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169.xml"/><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170.xml"/><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3" Type="http://schemas.openxmlformats.org/officeDocument/2006/relationships/image" Target="../media/image163.gif"/><Relationship Id="rId2" Type="http://schemas.openxmlformats.org/officeDocument/2006/relationships/notesSlide" Target="../notesSlides/notesSlide171.xml"/><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3" Type="http://schemas.openxmlformats.org/officeDocument/2006/relationships/image" Target="../media/image164.gif"/><Relationship Id="rId2" Type="http://schemas.openxmlformats.org/officeDocument/2006/relationships/notesSlide" Target="../notesSlides/notesSlide172.xml"/><Relationship Id="rId1" Type="http://schemas.openxmlformats.org/officeDocument/2006/relationships/slideLayout" Target="../slideLayouts/slideLayout2.xml"/><Relationship Id="rId4" Type="http://schemas.openxmlformats.org/officeDocument/2006/relationships/image" Target="../media/image165.jpeg"/></Relationships>
</file>

<file path=ppt/slides/_rels/slide174.xml.rels><?xml version="1.0" encoding="UTF-8" standalone="yes"?>
<Relationships xmlns="http://schemas.openxmlformats.org/package/2006/relationships"><Relationship Id="rId3" Type="http://schemas.openxmlformats.org/officeDocument/2006/relationships/image" Target="../media/image166.png"/><Relationship Id="rId2" Type="http://schemas.openxmlformats.org/officeDocument/2006/relationships/notesSlide" Target="../notesSlides/notesSlide173.xml"/><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notesSlide" Target="../notesSlides/notesSlide174.xml"/><Relationship Id="rId1" Type="http://schemas.openxmlformats.org/officeDocument/2006/relationships/slideLayout" Target="../slideLayouts/slideLayout2.xml"/><Relationship Id="rId4" Type="http://schemas.openxmlformats.org/officeDocument/2006/relationships/image" Target="../media/image168.gif"/></Relationships>
</file>

<file path=ppt/slides/_rels/slide176.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175.xml"/><Relationship Id="rId1" Type="http://schemas.openxmlformats.org/officeDocument/2006/relationships/slideLayout" Target="../slideLayouts/slideLayout23.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76.xml"/><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3" Type="http://schemas.openxmlformats.org/officeDocument/2006/relationships/image" Target="../media/image170.wmf"/><Relationship Id="rId2" Type="http://schemas.openxmlformats.org/officeDocument/2006/relationships/notesSlide" Target="../notesSlides/notesSlide177.xml"/><Relationship Id="rId1" Type="http://schemas.openxmlformats.org/officeDocument/2006/relationships/slideLayout" Target="../slideLayouts/slideLayout1.xml"/><Relationship Id="rId5" Type="http://schemas.microsoft.com/office/2007/relationships/hdphoto" Target="../media/hdphoto5.wdp"/><Relationship Id="rId4" Type="http://schemas.openxmlformats.org/officeDocument/2006/relationships/image" Target="../media/image171.png"/></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78.xml"/><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179.xml"/><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80.xml"/><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181.xml"/><Relationship Id="rId1" Type="http://schemas.openxmlformats.org/officeDocument/2006/relationships/slideLayout" Target="../slideLayouts/slideLayout7.xml"/><Relationship Id="rId5" Type="http://schemas.openxmlformats.org/officeDocument/2006/relationships/image" Target="../media/image175.png"/><Relationship Id="rId4" Type="http://schemas.openxmlformats.org/officeDocument/2006/relationships/image" Target="../media/image174.png"/></Relationships>
</file>

<file path=ppt/slides/_rels/slide183.xml.rels><?xml version="1.0" encoding="UTF-8" standalone="yes"?>
<Relationships xmlns="http://schemas.openxmlformats.org/package/2006/relationships"><Relationship Id="rId3" Type="http://schemas.openxmlformats.org/officeDocument/2006/relationships/image" Target="../media/image176.gif"/><Relationship Id="rId2" Type="http://schemas.openxmlformats.org/officeDocument/2006/relationships/notesSlide" Target="../notesSlides/notesSlide182.xml"/><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notesSlide" Target="../notesSlides/notesSlide183.xml"/><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84.xml"/><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185.xml"/><Relationship Id="rId1" Type="http://schemas.openxmlformats.org/officeDocument/2006/relationships/slideLayout" Target="../slideLayouts/slideLayout7.xml"/><Relationship Id="rId5" Type="http://schemas.openxmlformats.org/officeDocument/2006/relationships/image" Target="../media/image179.png"/><Relationship Id="rId4" Type="http://schemas.microsoft.com/office/2007/relationships/hdphoto" Target="../media/hdphoto6.wdp"/></Relationships>
</file>

<file path=ppt/slides/_rels/slide187.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notesSlide" Target="../notesSlides/notesSlide186.xml"/><Relationship Id="rId1" Type="http://schemas.openxmlformats.org/officeDocument/2006/relationships/slideLayout" Target="../slideLayouts/slideLayout1.xml"/><Relationship Id="rId4" Type="http://schemas.microsoft.com/office/2007/relationships/hdphoto" Target="../media/hdphoto7.wdp"/></Relationships>
</file>

<file path=ppt/slides/_rels/slide188.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187.xml"/><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88.xml"/><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3" Type="http://schemas.openxmlformats.org/officeDocument/2006/relationships/image" Target="../media/image182.gif"/><Relationship Id="rId2" Type="http://schemas.openxmlformats.org/officeDocument/2006/relationships/notesSlide" Target="../notesSlides/notesSlide189.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90.xml"/><Relationship Id="rId1" Type="http://schemas.openxmlformats.org/officeDocument/2006/relationships/slideLayout" Target="../slideLayouts/slideLayout23.xml"/></Relationships>
</file>

<file path=ppt/slides/_rels/slide192.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191.xml"/><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192.xml"/><Relationship Id="rId1" Type="http://schemas.openxmlformats.org/officeDocument/2006/relationships/slideLayout" Target="../slideLayouts/slideLayout2.xml"/><Relationship Id="rId4" Type="http://schemas.openxmlformats.org/officeDocument/2006/relationships/image" Target="../media/image185.png"/></Relationships>
</file>

<file path=ppt/slides/_rels/slide194.xml.rels><?xml version="1.0" encoding="UTF-8" standalone="yes"?>
<Relationships xmlns="http://schemas.openxmlformats.org/package/2006/relationships"><Relationship Id="rId3" Type="http://schemas.openxmlformats.org/officeDocument/2006/relationships/image" Target="../media/image186.wmf"/><Relationship Id="rId2" Type="http://schemas.openxmlformats.org/officeDocument/2006/relationships/notesSlide" Target="../notesSlides/notesSlide193.xml"/><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94.xml"/><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notesSlide" Target="../notesSlides/notesSlide195.xml"/><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196.xml"/><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notesSlide" Target="../notesSlides/notesSlide197.xml"/><Relationship Id="rId1" Type="http://schemas.openxmlformats.org/officeDocument/2006/relationships/slideLayout" Target="../slideLayouts/slideLayout12.xml"/></Relationships>
</file>

<file path=ppt/slides/_rels/slide199.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198.xml"/><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notesSlide" Target="../notesSlides/notesSlide199.xml"/><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notesSlide" Target="../notesSlides/notesSlide200.xm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2" Type="http://schemas.openxmlformats.org/officeDocument/2006/relationships/notesSlide" Target="../notesSlides/notesSlide201.xml"/><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3" Type="http://schemas.openxmlformats.org/officeDocument/2006/relationships/image" Target="../media/image1920.png"/><Relationship Id="rId2" Type="http://schemas.openxmlformats.org/officeDocument/2006/relationships/notesSlide" Target="../notesSlides/notesSlide202.xml"/><Relationship Id="rId1" Type="http://schemas.openxmlformats.org/officeDocument/2006/relationships/slideLayout" Target="../slideLayouts/slideLayout23.xml"/><Relationship Id="rId4" Type="http://schemas.openxmlformats.org/officeDocument/2006/relationships/image" Target="../media/image1930.png"/></Relationships>
</file>

<file path=ppt/slides/_rels/slide204.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notesSlide" Target="../notesSlides/notesSlide203.xml"/><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204.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205.xml"/><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notesSlide" Target="../notesSlides/notesSlide206.xml"/><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notesSlide" Target="../notesSlides/notesSlide207.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208.xml"/><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2" Type="http://schemas.openxmlformats.org/officeDocument/2006/relationships/notesSlide" Target="../notesSlides/notesSlide210.xml"/><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notesSlide" Target="../notesSlides/notesSlide211.xml"/><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212.xml"/><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3" Type="http://schemas.openxmlformats.org/officeDocument/2006/relationships/image" Target="../media/image199.gif"/><Relationship Id="rId2" Type="http://schemas.openxmlformats.org/officeDocument/2006/relationships/notesSlide" Target="../notesSlides/notesSlide213.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4.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16.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notesSlide" Target="../notesSlides/notesSlide215.xml"/><Relationship Id="rId1" Type="http://schemas.openxmlformats.org/officeDocument/2006/relationships/slideLayout" Target="../slideLayouts/slideLayout1.xml"/><Relationship Id="rId4" Type="http://schemas.openxmlformats.org/officeDocument/2006/relationships/image" Target="../media/image201.gif"/></Relationships>
</file>

<file path=ppt/slides/_rels/slide217.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notesSlide" Target="../notesSlides/notesSlide216.xml"/><Relationship Id="rId1" Type="http://schemas.openxmlformats.org/officeDocument/2006/relationships/slideLayout" Target="../slideLayouts/slideLayout23.xml"/></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217.xml"/><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218.xml"/><Relationship Id="rId1" Type="http://schemas.openxmlformats.org/officeDocument/2006/relationships/slideLayout" Target="../slideLayouts/slideLayout1.xml"/><Relationship Id="rId5" Type="http://schemas.openxmlformats.org/officeDocument/2006/relationships/image" Target="../media/image204.png"/><Relationship Id="rId4" Type="http://schemas.openxmlformats.org/officeDocument/2006/relationships/image" Target="../media/image203.jpeg"/></Relationships>
</file>

<file path=ppt/slides/_rels/slide220.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notesSlide" Target="../notesSlides/notesSlide219.xml"/><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220.xml"/><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notesSlide" Target="../notesSlides/notesSlide221.xml"/><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notesSlide" Target="../notesSlides/notesSlide222.xml"/><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3" Type="http://schemas.openxmlformats.org/officeDocument/2006/relationships/image" Target="../media/image209.gif"/><Relationship Id="rId2" Type="http://schemas.openxmlformats.org/officeDocument/2006/relationships/notesSlide" Target="../notesSlides/notesSlide223.xml"/><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3" Type="http://schemas.openxmlformats.org/officeDocument/2006/relationships/image" Target="../media/image209.gif"/><Relationship Id="rId2" Type="http://schemas.openxmlformats.org/officeDocument/2006/relationships/notesSlide" Target="../notesSlides/notesSlide224.xml"/><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3" Type="http://schemas.openxmlformats.org/officeDocument/2006/relationships/image" Target="../media/image210.jpeg"/><Relationship Id="rId2" Type="http://schemas.openxmlformats.org/officeDocument/2006/relationships/notesSlide" Target="../notesSlides/notesSlide225.xml"/><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226.xml"/><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227.xml"/><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228.xml"/><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229.xml"/><Relationship Id="rId1" Type="http://schemas.openxmlformats.org/officeDocument/2006/relationships/slideLayout" Target="../slideLayouts/slideLayout2.xml"/><Relationship Id="rId4" Type="http://schemas.openxmlformats.org/officeDocument/2006/relationships/image" Target="../media/image78.gif"/></Relationships>
</file>

<file path=ppt/slides/_rels/slide231.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notesSlide" Target="../notesSlides/notesSlide230.xml"/><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notesSlide" Target="../notesSlides/notesSlide231.xml"/><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3" Type="http://schemas.openxmlformats.org/officeDocument/2006/relationships/image" Target="../media/image1850.png"/><Relationship Id="rId2" Type="http://schemas.openxmlformats.org/officeDocument/2006/relationships/notesSlide" Target="../notesSlides/notesSlide232.xml"/><Relationship Id="rId1" Type="http://schemas.openxmlformats.org/officeDocument/2006/relationships/slideLayout" Target="../slideLayouts/slideLayout2.xml"/><Relationship Id="rId4" Type="http://schemas.openxmlformats.org/officeDocument/2006/relationships/image" Target="../media/image213.png"/></Relationships>
</file>

<file path=ppt/slides/_rels/slide234.xml.rels><?xml version="1.0" encoding="UTF-8" standalone="yes"?>
<Relationships xmlns="http://schemas.openxmlformats.org/package/2006/relationships"><Relationship Id="rId2" Type="http://schemas.openxmlformats.org/officeDocument/2006/relationships/notesSlide" Target="../notesSlides/notesSlide233.xml"/><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2" Type="http://schemas.openxmlformats.org/officeDocument/2006/relationships/notesSlide" Target="../notesSlides/notesSlide234.xml"/><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235.xml"/><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236.xml"/><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237.xml"/><Relationship Id="rId1" Type="http://schemas.openxmlformats.org/officeDocument/2006/relationships/slideLayout" Target="../slideLayouts/slideLayout2.xml"/><Relationship Id="rId4" Type="http://schemas.openxmlformats.org/officeDocument/2006/relationships/image" Target="../media/image215.jpg"/></Relationships>
</file>

<file path=ppt/slides/_rels/slide239.xml.rels><?xml version="1.0" encoding="UTF-8" standalone="yes"?>
<Relationships xmlns="http://schemas.openxmlformats.org/package/2006/relationships"><Relationship Id="rId3" Type="http://schemas.openxmlformats.org/officeDocument/2006/relationships/image" Target="../media/image216.gif"/><Relationship Id="rId2" Type="http://schemas.openxmlformats.org/officeDocument/2006/relationships/notesSlide" Target="../notesSlides/notesSlide238.xml"/><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notesSlide" Target="../notesSlides/notesSlide239.xml"/><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2" Type="http://schemas.openxmlformats.org/officeDocument/2006/relationships/notesSlide" Target="../notesSlides/notesSlide240.xml"/><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2" Type="http://schemas.openxmlformats.org/officeDocument/2006/relationships/notesSlide" Target="../notesSlides/notesSlide241.xml"/><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2" Type="http://schemas.openxmlformats.org/officeDocument/2006/relationships/notesSlide" Target="../notesSlides/notesSlide242.xml"/><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243.xml"/><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3" Type="http://schemas.openxmlformats.org/officeDocument/2006/relationships/image" Target="../media/image217.jpg"/><Relationship Id="rId2" Type="http://schemas.openxmlformats.org/officeDocument/2006/relationships/notesSlide" Target="../notesSlides/notesSlide244.xml"/><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3" Type="http://schemas.openxmlformats.org/officeDocument/2006/relationships/image" Target="../media/image218.gif"/><Relationship Id="rId2" Type="http://schemas.openxmlformats.org/officeDocument/2006/relationships/notesSlide" Target="../notesSlides/notesSlide245.xml"/><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2" Type="http://schemas.openxmlformats.org/officeDocument/2006/relationships/notesSlide" Target="../notesSlides/notesSlide246.xml"/><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3" Type="http://schemas.openxmlformats.org/officeDocument/2006/relationships/image" Target="../media/image219.gif"/><Relationship Id="rId2" Type="http://schemas.openxmlformats.org/officeDocument/2006/relationships/notesSlide" Target="../notesSlides/notesSlide247.xml"/><Relationship Id="rId1" Type="http://schemas.openxmlformats.org/officeDocument/2006/relationships/slideLayout" Target="../slideLayouts/slideLayout7.xml"/><Relationship Id="rId4" Type="http://schemas.openxmlformats.org/officeDocument/2006/relationships/image" Target="../media/image220.gif"/></Relationships>
</file>

<file path=ppt/slides/_rels/slide249.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notesSlide" Target="../notesSlides/notesSlide248.xml"/><Relationship Id="rId1" Type="http://schemas.openxmlformats.org/officeDocument/2006/relationships/slideLayout" Target="../slideLayouts/slideLayout1.xml"/><Relationship Id="rId4" Type="http://schemas.openxmlformats.org/officeDocument/2006/relationships/image" Target="../media/image221.jpg"/></Relationships>
</file>

<file path=ppt/slides/_rels/slide250.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notesSlide" Target="../notesSlides/notesSlide249.xml"/><Relationship Id="rId1" Type="http://schemas.openxmlformats.org/officeDocument/2006/relationships/slideLayout" Target="../slideLayouts/slideLayout1.xml"/><Relationship Id="rId4" Type="http://schemas.openxmlformats.org/officeDocument/2006/relationships/image" Target="../media/image222.png"/></Relationships>
</file>

<file path=ppt/slides/_rels/slide251.xml.rels><?xml version="1.0" encoding="UTF-8" standalone="yes"?>
<Relationships xmlns="http://schemas.openxmlformats.org/package/2006/relationships"><Relationship Id="rId3" Type="http://schemas.openxmlformats.org/officeDocument/2006/relationships/image" Target="../media/image223.gif"/><Relationship Id="rId2" Type="http://schemas.openxmlformats.org/officeDocument/2006/relationships/notesSlide" Target="../notesSlides/notesSlide250.xml"/><Relationship Id="rId1" Type="http://schemas.openxmlformats.org/officeDocument/2006/relationships/slideLayout" Target="../slideLayouts/slideLayout1.xml"/><Relationship Id="rId4" Type="http://schemas.openxmlformats.org/officeDocument/2006/relationships/image" Target="../media/image224.png"/></Relationships>
</file>

<file path=ppt/slides/_rels/slide252.xml.rels><?xml version="1.0" encoding="UTF-8" standalone="yes"?>
<Relationships xmlns="http://schemas.openxmlformats.org/package/2006/relationships"><Relationship Id="rId3" Type="http://schemas.openxmlformats.org/officeDocument/2006/relationships/image" Target="../media/image225.png"/><Relationship Id="rId2" Type="http://schemas.openxmlformats.org/officeDocument/2006/relationships/notesSlide" Target="../notesSlides/notesSlide251.xml"/><Relationship Id="rId1" Type="http://schemas.openxmlformats.org/officeDocument/2006/relationships/slideLayout" Target="../slideLayouts/slideLayout1.xml"/><Relationship Id="rId4" Type="http://schemas.openxmlformats.org/officeDocument/2006/relationships/image" Target="../media/image226.png"/></Relationships>
</file>

<file path=ppt/slides/_rels/slide253.xml.rels><?xml version="1.0" encoding="UTF-8" standalone="yes"?>
<Relationships xmlns="http://schemas.openxmlformats.org/package/2006/relationships"><Relationship Id="rId3" Type="http://schemas.openxmlformats.org/officeDocument/2006/relationships/image" Target="../media/image227.png"/><Relationship Id="rId2" Type="http://schemas.openxmlformats.org/officeDocument/2006/relationships/notesSlide" Target="../notesSlides/notesSlide252.xml"/><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3" Type="http://schemas.openxmlformats.org/officeDocument/2006/relationships/image" Target="../media/image228.png"/><Relationship Id="rId2" Type="http://schemas.openxmlformats.org/officeDocument/2006/relationships/notesSlide" Target="../notesSlides/notesSlide253.xml"/><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2" Type="http://schemas.openxmlformats.org/officeDocument/2006/relationships/notesSlide" Target="../notesSlides/notesSlide254.xml"/><Relationship Id="rId1" Type="http://schemas.openxmlformats.org/officeDocument/2006/relationships/slideLayout" Target="../slideLayouts/slideLayout23.xml"/></Relationships>
</file>

<file path=ppt/slides/_rels/slide256.xml.rels><?xml version="1.0" encoding="UTF-8" standalone="yes"?>
<Relationships xmlns="http://schemas.openxmlformats.org/package/2006/relationships"><Relationship Id="rId3" Type="http://schemas.openxmlformats.org/officeDocument/2006/relationships/image" Target="../media/image229.jpeg"/><Relationship Id="rId2" Type="http://schemas.openxmlformats.org/officeDocument/2006/relationships/notesSlide" Target="../notesSlides/notesSlide255.xml"/><Relationship Id="rId1" Type="http://schemas.openxmlformats.org/officeDocument/2006/relationships/slideLayout" Target="../slideLayouts/slideLayout12.xml"/></Relationships>
</file>

<file path=ppt/slides/_rels/slide257.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notesSlide" Target="../notesSlides/notesSlide256.xml"/><Relationship Id="rId1" Type="http://schemas.openxmlformats.org/officeDocument/2006/relationships/slideLayout" Target="../slideLayouts/slideLayout1.xml"/><Relationship Id="rId4" Type="http://schemas.openxmlformats.org/officeDocument/2006/relationships/image" Target="../media/image231.png"/></Relationships>
</file>

<file path=ppt/slides/_rels/slide258.xml.rels><?xml version="1.0" encoding="UTF-8" standalone="yes"?>
<Relationships xmlns="http://schemas.openxmlformats.org/package/2006/relationships"><Relationship Id="rId3" Type="http://schemas.openxmlformats.org/officeDocument/2006/relationships/image" Target="../media/image232.png"/><Relationship Id="rId2" Type="http://schemas.openxmlformats.org/officeDocument/2006/relationships/notesSlide" Target="../notesSlides/notesSlide257.xml"/><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3" Type="http://schemas.openxmlformats.org/officeDocument/2006/relationships/image" Target="../media/image233.wmf"/><Relationship Id="rId2" Type="http://schemas.openxmlformats.org/officeDocument/2006/relationships/notesSlide" Target="../notesSlides/notesSlide258.xml"/><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3" Type="http://schemas.openxmlformats.org/officeDocument/2006/relationships/image" Target="../media/image234.gif"/><Relationship Id="rId2" Type="http://schemas.openxmlformats.org/officeDocument/2006/relationships/notesSlide" Target="../notesSlides/notesSlide259.xml"/><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3" Type="http://schemas.openxmlformats.org/officeDocument/2006/relationships/image" Target="../media/image198.png"/><Relationship Id="rId2" Type="http://schemas.openxmlformats.org/officeDocument/2006/relationships/notesSlide" Target="../notesSlides/notesSlide260.xml"/><Relationship Id="rId1" Type="http://schemas.openxmlformats.org/officeDocument/2006/relationships/slideLayout" Target="../slideLayouts/slideLayout7.xml"/><Relationship Id="rId4" Type="http://schemas.openxmlformats.org/officeDocument/2006/relationships/image" Target="../media/image161.png"/></Relationships>
</file>

<file path=ppt/slides/_rels/slide262.xml.rels><?xml version="1.0" encoding="UTF-8" standalone="yes"?>
<Relationships xmlns="http://schemas.openxmlformats.org/package/2006/relationships"><Relationship Id="rId3" Type="http://schemas.openxmlformats.org/officeDocument/2006/relationships/image" Target="../media/image235.gif"/><Relationship Id="rId2" Type="http://schemas.openxmlformats.org/officeDocument/2006/relationships/notesSlide" Target="../notesSlides/notesSlide261.xml"/><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62.xm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3" Type="http://schemas.openxmlformats.org/officeDocument/2006/relationships/image" Target="../media/image236.gif"/><Relationship Id="rId2" Type="http://schemas.openxmlformats.org/officeDocument/2006/relationships/notesSlide" Target="../notesSlides/notesSlide263.xml"/><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2" Type="http://schemas.openxmlformats.org/officeDocument/2006/relationships/notesSlide" Target="../notesSlides/notesSlide264.xml"/><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3" Type="http://schemas.openxmlformats.org/officeDocument/2006/relationships/image" Target="../media/image237.png"/><Relationship Id="rId2" Type="http://schemas.openxmlformats.org/officeDocument/2006/relationships/notesSlide" Target="../notesSlides/notesSlide265.xml"/><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3" Type="http://schemas.openxmlformats.org/officeDocument/2006/relationships/image" Target="../media/image238.gif"/><Relationship Id="rId2" Type="http://schemas.openxmlformats.org/officeDocument/2006/relationships/notesSlide" Target="../notesSlides/notesSlide266.xml"/><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267.xml"/><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3" Type="http://schemas.openxmlformats.org/officeDocument/2006/relationships/image" Target="../media/image239.png"/><Relationship Id="rId2" Type="http://schemas.openxmlformats.org/officeDocument/2006/relationships/notesSlide" Target="../notesSlides/notesSlide268.xml"/><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3" Type="http://schemas.openxmlformats.org/officeDocument/2006/relationships/image" Target="../media/image240.jpeg"/><Relationship Id="rId2" Type="http://schemas.openxmlformats.org/officeDocument/2006/relationships/notesSlide" Target="../notesSlides/notesSlide269.xml"/><Relationship Id="rId1" Type="http://schemas.openxmlformats.org/officeDocument/2006/relationships/slideLayout" Target="../slideLayouts/slideLayout1.xml"/><Relationship Id="rId5" Type="http://schemas.openxmlformats.org/officeDocument/2006/relationships/image" Target="../media/image242.png"/><Relationship Id="rId4" Type="http://schemas.openxmlformats.org/officeDocument/2006/relationships/image" Target="../media/image241.jpeg"/></Relationships>
</file>

<file path=ppt/slides/_rels/slide271.xml.rels><?xml version="1.0" encoding="UTF-8" standalone="yes"?>
<Relationships xmlns="http://schemas.openxmlformats.org/package/2006/relationships"><Relationship Id="rId2" Type="http://schemas.openxmlformats.org/officeDocument/2006/relationships/notesSlide" Target="../notesSlides/notesSlide270.xml"/><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3" Type="http://schemas.openxmlformats.org/officeDocument/2006/relationships/image" Target="../media/image2140.png"/><Relationship Id="rId2" Type="http://schemas.openxmlformats.org/officeDocument/2006/relationships/notesSlide" Target="../notesSlides/notesSlide271.xml"/><Relationship Id="rId1" Type="http://schemas.openxmlformats.org/officeDocument/2006/relationships/slideLayout" Target="../slideLayouts/slideLayout2.xml"/><Relationship Id="rId4" Type="http://schemas.openxmlformats.org/officeDocument/2006/relationships/image" Target="../media/image243.jpg"/></Relationships>
</file>

<file path=ppt/slides/_rels/slide273.xml.rels><?xml version="1.0" encoding="UTF-8" standalone="yes"?>
<Relationships xmlns="http://schemas.openxmlformats.org/package/2006/relationships"><Relationship Id="rId3" Type="http://schemas.openxmlformats.org/officeDocument/2006/relationships/image" Target="../media/image244.png"/><Relationship Id="rId2" Type="http://schemas.openxmlformats.org/officeDocument/2006/relationships/notesSlide" Target="../notesSlides/notesSlide272.xml"/><Relationship Id="rId1" Type="http://schemas.openxmlformats.org/officeDocument/2006/relationships/slideLayout" Target="../slideLayouts/slideLayout23.xml"/></Relationships>
</file>

<file path=ppt/slides/_rels/slide274.xml.rels><?xml version="1.0" encoding="UTF-8" standalone="yes"?>
<Relationships xmlns="http://schemas.openxmlformats.org/package/2006/relationships"><Relationship Id="rId3" Type="http://schemas.openxmlformats.org/officeDocument/2006/relationships/image" Target="../media/image245.gif"/><Relationship Id="rId2" Type="http://schemas.openxmlformats.org/officeDocument/2006/relationships/notesSlide" Target="../notesSlides/notesSlide273.xml"/><Relationship Id="rId1" Type="http://schemas.openxmlformats.org/officeDocument/2006/relationships/slideLayout" Target="../slideLayouts/slideLayout7.xml"/></Relationships>
</file>

<file path=ppt/slides/_rels/slide275.xml.rels><?xml version="1.0" encoding="UTF-8" standalone="yes"?>
<Relationships xmlns="http://schemas.openxmlformats.org/package/2006/relationships"><Relationship Id="rId3" Type="http://schemas.openxmlformats.org/officeDocument/2006/relationships/image" Target="../media/image246.png"/><Relationship Id="rId2" Type="http://schemas.openxmlformats.org/officeDocument/2006/relationships/notesSlide" Target="../notesSlides/notesSlide274.xml"/><Relationship Id="rId1" Type="http://schemas.openxmlformats.org/officeDocument/2006/relationships/slideLayout" Target="../slideLayouts/slideLayout2.xml"/><Relationship Id="rId4" Type="http://schemas.openxmlformats.org/officeDocument/2006/relationships/image" Target="../media/image247.png"/></Relationships>
</file>

<file path=ppt/slides/_rels/slide276.xml.rels><?xml version="1.0" encoding="UTF-8" standalone="yes"?>
<Relationships xmlns="http://schemas.openxmlformats.org/package/2006/relationships"><Relationship Id="rId2" Type="http://schemas.openxmlformats.org/officeDocument/2006/relationships/notesSlide" Target="../notesSlides/notesSlide275.xml"/><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3" Type="http://schemas.openxmlformats.org/officeDocument/2006/relationships/image" Target="../media/image248.wmf"/><Relationship Id="rId2" Type="http://schemas.openxmlformats.org/officeDocument/2006/relationships/notesSlide" Target="../notesSlides/notesSlide276.xml"/><Relationship Id="rId1" Type="http://schemas.openxmlformats.org/officeDocument/2006/relationships/slideLayout" Target="../slideLayouts/slideLayout1.xml"/><Relationship Id="rId4" Type="http://schemas.openxmlformats.org/officeDocument/2006/relationships/image" Target="../media/image249.wmf"/></Relationships>
</file>

<file path=ppt/slides/_rels/slide278.xml.rels><?xml version="1.0" encoding="UTF-8" standalone="yes"?>
<Relationships xmlns="http://schemas.openxmlformats.org/package/2006/relationships"><Relationship Id="rId3" Type="http://schemas.openxmlformats.org/officeDocument/2006/relationships/image" Target="../media/image250.png"/><Relationship Id="rId2" Type="http://schemas.openxmlformats.org/officeDocument/2006/relationships/notesSlide" Target="../notesSlides/notesSlide277.xml"/><Relationship Id="rId1" Type="http://schemas.openxmlformats.org/officeDocument/2006/relationships/slideLayout" Target="../slideLayouts/slideLayout7.xml"/><Relationship Id="rId4" Type="http://schemas.openxmlformats.org/officeDocument/2006/relationships/image" Target="../media/image251.png"/></Relationships>
</file>

<file path=ppt/slides/_rels/slide279.xml.rels><?xml version="1.0" encoding="UTF-8" standalone="yes"?>
<Relationships xmlns="http://schemas.openxmlformats.org/package/2006/relationships"><Relationship Id="rId3" Type="http://schemas.openxmlformats.org/officeDocument/2006/relationships/image" Target="../media/image252.png"/><Relationship Id="rId2" Type="http://schemas.openxmlformats.org/officeDocument/2006/relationships/notesSlide" Target="../notesSlides/notesSlide278.xml"/><Relationship Id="rId1" Type="http://schemas.openxmlformats.org/officeDocument/2006/relationships/slideLayout" Target="../slideLayouts/slideLayout7.xml"/><Relationship Id="rId6" Type="http://schemas.openxmlformats.org/officeDocument/2006/relationships/image" Target="../media/image255.png"/><Relationship Id="rId5" Type="http://schemas.openxmlformats.org/officeDocument/2006/relationships/image" Target="../media/image254.png"/><Relationship Id="rId4" Type="http://schemas.openxmlformats.org/officeDocument/2006/relationships/image" Target="../media/image253.png"/></Relationships>
</file>

<file path=ppt/slides/_rels/slide280.xml.rels><?xml version="1.0" encoding="UTF-8" standalone="yes"?>
<Relationships xmlns="http://schemas.openxmlformats.org/package/2006/relationships"><Relationship Id="rId2" Type="http://schemas.openxmlformats.org/officeDocument/2006/relationships/notesSlide" Target="../notesSlides/notesSlide279.xml"/><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2" Type="http://schemas.openxmlformats.org/officeDocument/2006/relationships/notesSlide" Target="../notesSlides/notesSlide280.xml"/><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3" Type="http://schemas.openxmlformats.org/officeDocument/2006/relationships/image" Target="../media/image256.gif"/><Relationship Id="rId2" Type="http://schemas.openxmlformats.org/officeDocument/2006/relationships/notesSlide" Target="../notesSlides/notesSlide281.xml"/><Relationship Id="rId1" Type="http://schemas.openxmlformats.org/officeDocument/2006/relationships/slideLayout" Target="../slideLayouts/slideLayout12.xml"/><Relationship Id="rId4" Type="http://schemas.openxmlformats.org/officeDocument/2006/relationships/image" Target="../media/image257.gif"/></Relationships>
</file>

<file path=ppt/slides/_rels/slide28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82.xml"/><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3" Type="http://schemas.openxmlformats.org/officeDocument/2006/relationships/image" Target="../media/image258.png"/><Relationship Id="rId2" Type="http://schemas.openxmlformats.org/officeDocument/2006/relationships/notesSlide" Target="../notesSlides/notesSlide283.xml"/><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3" Type="http://schemas.openxmlformats.org/officeDocument/2006/relationships/image" Target="../media/image259.png"/><Relationship Id="rId2" Type="http://schemas.openxmlformats.org/officeDocument/2006/relationships/notesSlide" Target="../notesSlides/notesSlide284.xml"/><Relationship Id="rId1" Type="http://schemas.openxmlformats.org/officeDocument/2006/relationships/slideLayout" Target="../slideLayouts/slideLayout2.xml"/><Relationship Id="rId5" Type="http://schemas.openxmlformats.org/officeDocument/2006/relationships/image" Target="../media/image261.png"/><Relationship Id="rId4" Type="http://schemas.openxmlformats.org/officeDocument/2006/relationships/image" Target="../media/image260.png"/></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285.xml"/><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3" Type="http://schemas.openxmlformats.org/officeDocument/2006/relationships/image" Target="../media/image262.png"/><Relationship Id="rId2" Type="http://schemas.openxmlformats.org/officeDocument/2006/relationships/notesSlide" Target="../notesSlides/notesSlide286.xml"/><Relationship Id="rId1" Type="http://schemas.openxmlformats.org/officeDocument/2006/relationships/slideLayout" Target="../slideLayouts/slideLayout7.xml"/></Relationships>
</file>

<file path=ppt/slides/_rels/slide288.xml.rels><?xml version="1.0" encoding="UTF-8" standalone="yes"?>
<Relationships xmlns="http://schemas.openxmlformats.org/package/2006/relationships"><Relationship Id="rId3" Type="http://schemas.openxmlformats.org/officeDocument/2006/relationships/image" Target="../media/image263.jpeg"/><Relationship Id="rId2" Type="http://schemas.openxmlformats.org/officeDocument/2006/relationships/notesSlide" Target="../notesSlides/notesSlide287.xml"/><Relationship Id="rId1" Type="http://schemas.openxmlformats.org/officeDocument/2006/relationships/slideLayout" Target="../slideLayouts/slideLayout1.xml"/><Relationship Id="rId5" Type="http://schemas.openxmlformats.org/officeDocument/2006/relationships/image" Target="../media/image265.jpeg"/><Relationship Id="rId4" Type="http://schemas.openxmlformats.org/officeDocument/2006/relationships/image" Target="../media/image264.wmf"/></Relationships>
</file>

<file path=ppt/slides/_rels/slide289.xml.rels><?xml version="1.0" encoding="UTF-8" standalone="yes"?>
<Relationships xmlns="http://schemas.openxmlformats.org/package/2006/relationships"><Relationship Id="rId3" Type="http://schemas.openxmlformats.org/officeDocument/2006/relationships/image" Target="../media/image266.jpeg"/><Relationship Id="rId2" Type="http://schemas.openxmlformats.org/officeDocument/2006/relationships/notesSlide" Target="../notesSlides/notesSlide288.xml"/><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3" Type="http://schemas.openxmlformats.org/officeDocument/2006/relationships/image" Target="../media/image267.png"/><Relationship Id="rId2" Type="http://schemas.openxmlformats.org/officeDocument/2006/relationships/notesSlide" Target="../notesSlides/notesSlide289.xml"/><Relationship Id="rId1" Type="http://schemas.openxmlformats.org/officeDocument/2006/relationships/slideLayout" Target="../slideLayouts/slideLayout7.xml"/><Relationship Id="rId4" Type="http://schemas.microsoft.com/office/2007/relationships/hdphoto" Target="../media/hdphoto8.wdp"/></Relationships>
</file>

<file path=ppt/slides/_rels/slide291.xml.rels><?xml version="1.0" encoding="UTF-8" standalone="yes"?>
<Relationships xmlns="http://schemas.openxmlformats.org/package/2006/relationships"><Relationship Id="rId3" Type="http://schemas.openxmlformats.org/officeDocument/2006/relationships/image" Target="../media/image268.gif"/><Relationship Id="rId2" Type="http://schemas.openxmlformats.org/officeDocument/2006/relationships/notesSlide" Target="../notesSlides/notesSlide290.xml"/><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2" Type="http://schemas.openxmlformats.org/officeDocument/2006/relationships/notesSlide" Target="../notesSlides/notesSlide291.xml"/><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2" Type="http://schemas.openxmlformats.org/officeDocument/2006/relationships/notesSlide" Target="../notesSlides/notesSlide292.xml"/><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3" Type="http://schemas.openxmlformats.org/officeDocument/2006/relationships/image" Target="../media/image269.png"/><Relationship Id="rId2" Type="http://schemas.openxmlformats.org/officeDocument/2006/relationships/notesSlide" Target="../notesSlides/notesSlide293.xml"/><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3" Type="http://schemas.openxmlformats.org/officeDocument/2006/relationships/image" Target="../media/image270.jpg"/><Relationship Id="rId2" Type="http://schemas.openxmlformats.org/officeDocument/2006/relationships/notesSlide" Target="../notesSlides/notesSlide294.xml"/><Relationship Id="rId1" Type="http://schemas.openxmlformats.org/officeDocument/2006/relationships/slideLayout" Target="../slideLayouts/slideLayout2.xml"/><Relationship Id="rId4" Type="http://schemas.openxmlformats.org/officeDocument/2006/relationships/image" Target="../media/image271.jpg"/></Relationships>
</file>

<file path=ppt/slides/_rels/slide296.xml.rels><?xml version="1.0" encoding="UTF-8" standalone="yes"?>
<Relationships xmlns="http://schemas.openxmlformats.org/package/2006/relationships"><Relationship Id="rId3" Type="http://schemas.openxmlformats.org/officeDocument/2006/relationships/image" Target="../media/image272.jpeg"/><Relationship Id="rId2" Type="http://schemas.openxmlformats.org/officeDocument/2006/relationships/notesSlide" Target="../notesSlides/notesSlide295.xml"/><Relationship Id="rId1" Type="http://schemas.openxmlformats.org/officeDocument/2006/relationships/slideLayout" Target="../slideLayouts/slideLayout2.xml"/><Relationship Id="rId4" Type="http://schemas.openxmlformats.org/officeDocument/2006/relationships/image" Target="../media/image273.png"/></Relationships>
</file>

<file path=ppt/slides/_rels/slide297.xml.rels><?xml version="1.0" encoding="UTF-8" standalone="yes"?>
<Relationships xmlns="http://schemas.openxmlformats.org/package/2006/relationships"><Relationship Id="rId3" Type="http://schemas.openxmlformats.org/officeDocument/2006/relationships/image" Target="../media/image262.png"/><Relationship Id="rId2" Type="http://schemas.openxmlformats.org/officeDocument/2006/relationships/notesSlide" Target="../notesSlides/notesSlide296.xml"/><Relationship Id="rId1" Type="http://schemas.openxmlformats.org/officeDocument/2006/relationships/slideLayout" Target="../slideLayouts/slideLayout7.xml"/></Relationships>
</file>

<file path=ppt/slides/_rels/slide298.xml.rels><?xml version="1.0" encoding="UTF-8" standalone="yes"?>
<Relationships xmlns="http://schemas.openxmlformats.org/package/2006/relationships"><Relationship Id="rId2" Type="http://schemas.openxmlformats.org/officeDocument/2006/relationships/notesSlide" Target="../notesSlides/notesSlide297.xml"/><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3" Type="http://schemas.openxmlformats.org/officeDocument/2006/relationships/image" Target="../media/image274.jpeg"/><Relationship Id="rId2" Type="http://schemas.openxmlformats.org/officeDocument/2006/relationships/notesSlide" Target="../notesSlides/notesSlide298.xml"/><Relationship Id="rId1" Type="http://schemas.openxmlformats.org/officeDocument/2006/relationships/slideLayout" Target="../slideLayouts/slideLayout1.xml"/><Relationship Id="rId4" Type="http://schemas.openxmlformats.org/officeDocument/2006/relationships/image" Target="../media/image400.png"/></Relationships>
</file>

<file path=ppt/slides/_rels/slide300.xml.rels><?xml version="1.0" encoding="UTF-8" standalone="yes"?>
<Relationships xmlns="http://schemas.openxmlformats.org/package/2006/relationships"><Relationship Id="rId2" Type="http://schemas.openxmlformats.org/officeDocument/2006/relationships/notesSlide" Target="../notesSlides/notesSlide299.xml"/><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3" Type="http://schemas.openxmlformats.org/officeDocument/2006/relationships/image" Target="../media/image275.gif"/><Relationship Id="rId2" Type="http://schemas.openxmlformats.org/officeDocument/2006/relationships/notesSlide" Target="../notesSlides/notesSlide300.xml"/><Relationship Id="rId1" Type="http://schemas.openxmlformats.org/officeDocument/2006/relationships/slideLayout" Target="../slideLayouts/slideLayout12.xml"/><Relationship Id="rId4" Type="http://schemas.openxmlformats.org/officeDocument/2006/relationships/image" Target="../media/image276.jpeg"/></Relationships>
</file>

<file path=ppt/slides/_rels/slide302.xml.rels><?xml version="1.0" encoding="UTF-8" standalone="yes"?>
<Relationships xmlns="http://schemas.openxmlformats.org/package/2006/relationships"><Relationship Id="rId3" Type="http://schemas.openxmlformats.org/officeDocument/2006/relationships/image" Target="../media/image277.jpeg"/><Relationship Id="rId2" Type="http://schemas.openxmlformats.org/officeDocument/2006/relationships/notesSlide" Target="../notesSlides/notesSlide301.xml"/><Relationship Id="rId1" Type="http://schemas.openxmlformats.org/officeDocument/2006/relationships/slideLayout" Target="../slideLayouts/slideLayout1.xml"/><Relationship Id="rId4" Type="http://schemas.openxmlformats.org/officeDocument/2006/relationships/image" Target="../media/image278.jpeg"/></Relationships>
</file>

<file path=ppt/slides/_rels/slide303.xml.rels><?xml version="1.0" encoding="UTF-8" standalone="yes"?>
<Relationships xmlns="http://schemas.openxmlformats.org/package/2006/relationships"><Relationship Id="rId3" Type="http://schemas.openxmlformats.org/officeDocument/2006/relationships/image" Target="../media/image279.png"/><Relationship Id="rId2" Type="http://schemas.openxmlformats.org/officeDocument/2006/relationships/notesSlide" Target="../notesSlides/notesSlide302.xml"/><Relationship Id="rId1" Type="http://schemas.openxmlformats.org/officeDocument/2006/relationships/slideLayout" Target="../slideLayouts/slideLayout7.xml"/><Relationship Id="rId5" Type="http://schemas.openxmlformats.org/officeDocument/2006/relationships/image" Target="../media/image280.png"/><Relationship Id="rId4" Type="http://schemas.microsoft.com/office/2007/relationships/hdphoto" Target="../media/hdphoto9.wdp"/></Relationships>
</file>

<file path=ppt/slides/_rels/slide30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3.xml"/><Relationship Id="rId1" Type="http://schemas.openxmlformats.org/officeDocument/2006/relationships/slideLayout" Target="../slideLayouts/slideLayout2.xml"/><Relationship Id="rId5" Type="http://schemas.openxmlformats.org/officeDocument/2006/relationships/image" Target="../media/image282.png"/><Relationship Id="rId4" Type="http://schemas.openxmlformats.org/officeDocument/2006/relationships/image" Target="../media/image281.png"/></Relationships>
</file>

<file path=ppt/slides/_rels/slide305.xml.rels><?xml version="1.0" encoding="UTF-8" standalone="yes"?>
<Relationships xmlns="http://schemas.openxmlformats.org/package/2006/relationships"><Relationship Id="rId3" Type="http://schemas.openxmlformats.org/officeDocument/2006/relationships/image" Target="../media/image283.jpeg"/><Relationship Id="rId2" Type="http://schemas.openxmlformats.org/officeDocument/2006/relationships/notesSlide" Target="../notesSlides/notesSlide304.xml"/><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3" Type="http://schemas.openxmlformats.org/officeDocument/2006/relationships/image" Target="../media/image284.wmf"/><Relationship Id="rId2" Type="http://schemas.openxmlformats.org/officeDocument/2006/relationships/notesSlide" Target="../notesSlides/notesSlide305.xml"/><Relationship Id="rId1" Type="http://schemas.openxmlformats.org/officeDocument/2006/relationships/slideLayout" Target="../slideLayouts/slideLayout1.xml"/><Relationship Id="rId4" Type="http://schemas.openxmlformats.org/officeDocument/2006/relationships/image" Target="../media/image285.wmf"/></Relationships>
</file>

<file path=ppt/slides/_rels/slide307.xml.rels><?xml version="1.0" encoding="UTF-8" standalone="yes"?>
<Relationships xmlns="http://schemas.openxmlformats.org/package/2006/relationships"><Relationship Id="rId2" Type="http://schemas.openxmlformats.org/officeDocument/2006/relationships/notesSlide" Target="../notesSlides/notesSlide306.xml"/><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3" Type="http://schemas.openxmlformats.org/officeDocument/2006/relationships/image" Target="../media/image286.png"/><Relationship Id="rId2" Type="http://schemas.openxmlformats.org/officeDocument/2006/relationships/notesSlide" Target="../notesSlides/notesSlide307.xml"/><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2" Type="http://schemas.openxmlformats.org/officeDocument/2006/relationships/notesSlide" Target="../notesSlides/notesSlide308.xml"/><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2" Type="http://schemas.openxmlformats.org/officeDocument/2006/relationships/notesSlide" Target="../notesSlides/notesSlide309.xml"/><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3" Type="http://schemas.openxmlformats.org/officeDocument/2006/relationships/image" Target="../media/image287.gif"/><Relationship Id="rId2" Type="http://schemas.openxmlformats.org/officeDocument/2006/relationships/notesSlide" Target="../notesSlides/notesSlide3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4672" y="3388873"/>
            <a:ext cx="7397885" cy="1342418"/>
          </a:xfrm>
        </p:spPr>
        <p:txBody>
          <a:bodyPr>
            <a:normAutofit fontScale="90000"/>
          </a:bodyPr>
          <a:lstStyle/>
          <a:p>
            <a:r>
              <a:rPr lang="en-US" b="1" dirty="0" smtClean="0">
                <a:solidFill>
                  <a:schemeClr val="accent1"/>
                </a:solidFill>
              </a:rPr>
              <a:t>K-12 Student Glossary for the 2017 Kansas Mathematics Standards</a:t>
            </a:r>
            <a:endParaRPr lang="en-US" b="1" dirty="0">
              <a:solidFill>
                <a:schemeClr val="accent1"/>
              </a:solidFill>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3472330" y="1387482"/>
            <a:ext cx="2050256" cy="1667828"/>
          </a:xfrm>
          <a:prstGeom prst="rect">
            <a:avLst/>
          </a:prstGeom>
        </p:spPr>
      </p:pic>
      <p:sp>
        <p:nvSpPr>
          <p:cNvPr id="5" name="Date Placeholder 4"/>
          <p:cNvSpPr>
            <a:spLocks noGrp="1"/>
          </p:cNvSpPr>
          <p:nvPr>
            <p:ph type="dt" sz="half" idx="10"/>
          </p:nvPr>
        </p:nvSpPr>
        <p:spPr>
          <a:xfrm>
            <a:off x="7955615" y="369803"/>
            <a:ext cx="693884" cy="350413"/>
          </a:xfrm>
        </p:spPr>
        <p:txBody>
          <a:bodyPr/>
          <a:lstStyle/>
          <a:p>
            <a:pPr defTabSz="685800"/>
            <a:fld id="{46FCFFFB-EBDD-4F7E-89F9-B3BD91A57E42}" type="datetime1">
              <a:rPr lang="en-US">
                <a:solidFill>
                  <a:prstClr val="black">
                    <a:tint val="75000"/>
                  </a:prstClr>
                </a:solidFill>
                <a:latin typeface="Calibri" panose="020F0502020204030204"/>
              </a:rPr>
              <a:pPr defTabSz="685800"/>
              <a:t>12/10/2018</a:t>
            </a:fld>
            <a:endParaRPr lang="en-US" dirty="0">
              <a:solidFill>
                <a:prstClr val="black">
                  <a:tint val="75000"/>
                </a:prstClr>
              </a:solidFill>
              <a:latin typeface="Calibri" panose="020F0502020204030204"/>
            </a:endParaRPr>
          </a:p>
        </p:txBody>
      </p:sp>
      <p:sp>
        <p:nvSpPr>
          <p:cNvPr id="6" name="Footer Placeholder 5"/>
          <p:cNvSpPr>
            <a:spLocks noGrp="1"/>
          </p:cNvSpPr>
          <p:nvPr>
            <p:ph type="ftr" sz="quarter" idx="11"/>
          </p:nvPr>
        </p:nvSpPr>
        <p:spPr>
          <a:xfrm>
            <a:off x="531340" y="5942056"/>
            <a:ext cx="8240971" cy="582311"/>
          </a:xfrm>
        </p:spPr>
        <p:txBody>
          <a:bodyPr/>
          <a:lstStyle/>
          <a:p>
            <a:pPr defTabSz="685800"/>
            <a:r>
              <a:rPr lang="en-US" dirty="0">
                <a:solidFill>
                  <a:prstClr val="black">
                    <a:tint val="75000"/>
                  </a:prstClr>
                </a:solidFill>
                <a:latin typeface="Calibri" panose="020F0502020204030204"/>
              </a:rPr>
              <a:t>The Kansas State Department of Education does not discriminate on the basis of race, color, national origin, sex, disability, or age in its programs and activities.  The following person has been designated to handle inquiries regarding the non-discrimination policies:  KSDE General Counsel, 900 SW Jackson St., Topeka, KS  66612; 785-296-3201</a:t>
            </a:r>
          </a:p>
        </p:txBody>
      </p:sp>
    </p:spTree>
    <p:extLst>
      <p:ext uri="{BB962C8B-B14F-4D97-AF65-F5344CB8AC3E}">
        <p14:creationId xmlns:p14="http://schemas.microsoft.com/office/powerpoint/2010/main" val="3770836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92504"/>
            <a:ext cx="8534400" cy="14606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200329"/>
          </a:xfrm>
          <a:prstGeom prst="rect">
            <a:avLst/>
          </a:prstGeom>
          <a:noFill/>
        </p:spPr>
        <p:txBody>
          <a:bodyPr wrap="square" rtlCol="0">
            <a:spAutoFit/>
          </a:bodyPr>
          <a:lstStyle/>
          <a:p>
            <a:pPr algn="ctr"/>
            <a:r>
              <a:rPr lang="en-US" sz="7200" dirty="0">
                <a:latin typeface="Comic Sans MS" pitchFamily="66" charset="0"/>
              </a:rPr>
              <a:t>absolute value</a:t>
            </a:r>
          </a:p>
        </p:txBody>
      </p:sp>
      <p:sp>
        <p:nvSpPr>
          <p:cNvPr id="10" name="TextBox 9"/>
          <p:cNvSpPr txBox="1"/>
          <p:nvPr/>
        </p:nvSpPr>
        <p:spPr>
          <a:xfrm>
            <a:off x="381000" y="5178088"/>
            <a:ext cx="8382000" cy="1077218"/>
          </a:xfrm>
          <a:prstGeom prst="rect">
            <a:avLst/>
          </a:prstGeom>
          <a:noFill/>
        </p:spPr>
        <p:txBody>
          <a:bodyPr wrap="square" rtlCol="0">
            <a:spAutoFit/>
          </a:bodyPr>
          <a:lstStyle/>
          <a:p>
            <a:pPr algn="ctr"/>
            <a:r>
              <a:rPr lang="en-US" sz="3200" dirty="0">
                <a:latin typeface="Comic Sans MS" pitchFamily="66" charset="0"/>
              </a:rPr>
              <a:t>the magnitude of a number without regard to its sign - it’s distance from zero</a:t>
            </a:r>
          </a:p>
        </p:txBody>
      </p:sp>
      <p:sp>
        <p:nvSpPr>
          <p:cNvPr id="11" name="TextBox 10"/>
          <p:cNvSpPr txBox="1"/>
          <p:nvPr/>
        </p:nvSpPr>
        <p:spPr>
          <a:xfrm>
            <a:off x="304800" y="3893493"/>
            <a:ext cx="8102990" cy="830997"/>
          </a:xfrm>
          <a:prstGeom prst="rect">
            <a:avLst/>
          </a:prstGeom>
          <a:noFill/>
        </p:spPr>
        <p:txBody>
          <a:bodyPr wrap="square" rtlCol="0">
            <a:spAutoFit/>
          </a:bodyPr>
          <a:lstStyle/>
          <a:p>
            <a:r>
              <a:rPr lang="en-US" sz="4800" dirty="0">
                <a:latin typeface="Comic Sans MS" pitchFamily="66" charset="0"/>
              </a:rPr>
              <a:t>|2| = 2     |-4| = 4     |0| = 0</a:t>
            </a:r>
          </a:p>
        </p:txBody>
      </p:sp>
      <p:cxnSp>
        <p:nvCxnSpPr>
          <p:cNvPr id="3" name="Straight Arrow Connector 2"/>
          <p:cNvCxnSpPr/>
          <p:nvPr/>
        </p:nvCxnSpPr>
        <p:spPr>
          <a:xfrm>
            <a:off x="304800" y="2475914"/>
            <a:ext cx="8102990" cy="0"/>
          </a:xfrm>
          <a:prstGeom prst="straightConnector1">
            <a:avLst/>
          </a:prstGeom>
          <a:ln w="38100">
            <a:headEnd type="triangle"/>
            <a:tailEnd type="triangle"/>
          </a:ln>
        </p:spPr>
        <p:style>
          <a:lnRef idx="2">
            <a:schemeClr val="dk1"/>
          </a:lnRef>
          <a:fillRef idx="0">
            <a:schemeClr val="dk1"/>
          </a:fillRef>
          <a:effectRef idx="1">
            <a:schemeClr val="dk1"/>
          </a:effectRef>
          <a:fontRef idx="minor">
            <a:schemeClr val="tx1"/>
          </a:fontRef>
        </p:style>
      </p:cxnSp>
      <p:cxnSp>
        <p:nvCxnSpPr>
          <p:cNvPr id="5" name="Straight Connector 4"/>
          <p:cNvCxnSpPr/>
          <p:nvPr/>
        </p:nvCxnSpPr>
        <p:spPr>
          <a:xfrm>
            <a:off x="689317"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a:off x="1611923"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2534529"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a:off x="3457135"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p:cNvCxnSpPr/>
          <p:nvPr/>
        </p:nvCxnSpPr>
        <p:spPr>
          <a:xfrm>
            <a:off x="4379741"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6" name="Straight Connector 15"/>
          <p:cNvCxnSpPr/>
          <p:nvPr/>
        </p:nvCxnSpPr>
        <p:spPr>
          <a:xfrm>
            <a:off x="5302347"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7" name="Straight Connector 16"/>
          <p:cNvCxnSpPr/>
          <p:nvPr/>
        </p:nvCxnSpPr>
        <p:spPr>
          <a:xfrm>
            <a:off x="6224953"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7147559" y="2222695"/>
            <a:ext cx="0" cy="506437"/>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8070167" y="2222695"/>
            <a:ext cx="0" cy="506437"/>
          </a:xfrm>
          <a:prstGeom prst="line">
            <a:avLst/>
          </a:prstGeom>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304800" y="2707083"/>
            <a:ext cx="8102990" cy="707886"/>
          </a:xfrm>
          <a:prstGeom prst="rect">
            <a:avLst/>
          </a:prstGeom>
          <a:noFill/>
        </p:spPr>
        <p:txBody>
          <a:bodyPr wrap="square" rtlCol="0">
            <a:spAutoFit/>
          </a:bodyPr>
          <a:lstStyle/>
          <a:p>
            <a:r>
              <a:rPr lang="en-US" sz="4000" dirty="0">
                <a:latin typeface="Comic Sans MS" pitchFamily="66" charset="0"/>
              </a:rPr>
              <a:t>-4  -3   -2   -1    0    1     2    3   4</a:t>
            </a:r>
          </a:p>
        </p:txBody>
      </p:sp>
      <p:sp>
        <p:nvSpPr>
          <p:cNvPr id="7" name="Curved Down Arrow 6"/>
          <p:cNvSpPr/>
          <p:nvPr/>
        </p:nvSpPr>
        <p:spPr>
          <a:xfrm flipH="1">
            <a:off x="641252" y="1637902"/>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1" name="Curved Down Arrow 20"/>
          <p:cNvSpPr/>
          <p:nvPr/>
        </p:nvSpPr>
        <p:spPr>
          <a:xfrm flipH="1">
            <a:off x="1563858" y="1637902"/>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2" name="Curved Down Arrow 21"/>
          <p:cNvSpPr/>
          <p:nvPr/>
        </p:nvSpPr>
        <p:spPr>
          <a:xfrm flipH="1">
            <a:off x="2486464" y="1637902"/>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3" name="Curved Down Arrow 22"/>
          <p:cNvSpPr/>
          <p:nvPr/>
        </p:nvSpPr>
        <p:spPr>
          <a:xfrm flipH="1">
            <a:off x="3441896" y="1637902"/>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4" name="Curved Down Arrow 23"/>
          <p:cNvSpPr/>
          <p:nvPr/>
        </p:nvSpPr>
        <p:spPr>
          <a:xfrm flipV="1">
            <a:off x="4331676" y="3261657"/>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5" name="Curved Down Arrow 24"/>
          <p:cNvSpPr/>
          <p:nvPr/>
        </p:nvSpPr>
        <p:spPr>
          <a:xfrm flipV="1">
            <a:off x="5302347" y="3261657"/>
            <a:ext cx="970671" cy="436099"/>
          </a:xfrm>
          <a:prstGeom prst="curvedDownArrow">
            <a:avLst/>
          </a:prstGeom>
        </p:spPr>
        <p:style>
          <a:lnRef idx="1">
            <a:schemeClr val="dk1"/>
          </a:lnRef>
          <a:fillRef idx="3">
            <a:schemeClr val="dk1"/>
          </a:fillRef>
          <a:effectRef idx="2">
            <a:schemeClr val="dk1"/>
          </a:effectRef>
          <a:fontRef idx="minor">
            <a:schemeClr val="lt1"/>
          </a:fontRef>
        </p:style>
        <p:txBody>
          <a:bodyPr rtlCol="0" anchor="ctr"/>
          <a:lstStyle/>
          <a:p>
            <a:pPr algn="ctr"/>
            <a:endParaRPr lang="en-US">
              <a:solidFill>
                <a:schemeClr val="tx1"/>
              </a:solidFill>
            </a:endParaRPr>
          </a:p>
        </p:txBody>
      </p:sp>
      <p:sp>
        <p:nvSpPr>
          <p:cNvPr id="26" name="TextBox 25"/>
          <p:cNvSpPr txBox="1"/>
          <p:nvPr/>
        </p:nvSpPr>
        <p:spPr>
          <a:xfrm>
            <a:off x="689317" y="1661777"/>
            <a:ext cx="3690424" cy="523220"/>
          </a:xfrm>
          <a:prstGeom prst="rect">
            <a:avLst/>
          </a:prstGeom>
          <a:noFill/>
        </p:spPr>
        <p:txBody>
          <a:bodyPr wrap="square" rtlCol="0">
            <a:spAutoFit/>
          </a:bodyPr>
          <a:lstStyle/>
          <a:p>
            <a:r>
              <a:rPr lang="en-US" sz="2800" dirty="0">
                <a:latin typeface="Comic Sans MS" pitchFamily="66" charset="0"/>
              </a:rPr>
              <a:t>  4       3       2       1</a:t>
            </a:r>
          </a:p>
        </p:txBody>
      </p:sp>
      <p:sp>
        <p:nvSpPr>
          <p:cNvPr id="27" name="TextBox 26"/>
          <p:cNvSpPr txBox="1"/>
          <p:nvPr/>
        </p:nvSpPr>
        <p:spPr>
          <a:xfrm>
            <a:off x="4427806" y="3174536"/>
            <a:ext cx="1845212" cy="523220"/>
          </a:xfrm>
          <a:prstGeom prst="rect">
            <a:avLst/>
          </a:prstGeom>
          <a:noFill/>
        </p:spPr>
        <p:txBody>
          <a:bodyPr wrap="square" rtlCol="0">
            <a:spAutoFit/>
          </a:bodyPr>
          <a:lstStyle/>
          <a:p>
            <a:r>
              <a:rPr lang="en-US" sz="2800" dirty="0">
                <a:latin typeface="Comic Sans MS" pitchFamily="66" charset="0"/>
              </a:rPr>
              <a:t>  1       2     </a:t>
            </a:r>
          </a:p>
        </p:txBody>
      </p:sp>
    </p:spTree>
    <p:extLst>
      <p:ext uri="{BB962C8B-B14F-4D97-AF65-F5344CB8AC3E}">
        <p14:creationId xmlns:p14="http://schemas.microsoft.com/office/powerpoint/2010/main" val="3119242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absolute value function</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3385" y="1892230"/>
            <a:ext cx="2540000" cy="2540000"/>
          </a:xfrm>
          <a:prstGeom prst="rect">
            <a:avLst/>
          </a:prstGeom>
        </p:spPr>
      </p:pic>
      <p:sp>
        <p:nvSpPr>
          <p:cNvPr id="3" name="TextBox 2"/>
          <p:cNvSpPr txBox="1"/>
          <p:nvPr/>
        </p:nvSpPr>
        <p:spPr>
          <a:xfrm>
            <a:off x="1002890" y="2094271"/>
            <a:ext cx="2492990" cy="2831544"/>
          </a:xfrm>
          <a:prstGeom prst="rect">
            <a:avLst/>
          </a:prstGeom>
          <a:noFill/>
        </p:spPr>
        <p:txBody>
          <a:bodyPr wrap="none" rtlCol="0">
            <a:spAutoFit/>
          </a:bodyPr>
          <a:lstStyle/>
          <a:p>
            <a:r>
              <a:rPr lang="en-US" sz="3200" dirty="0"/>
              <a:t>y = |x|</a:t>
            </a:r>
          </a:p>
          <a:p>
            <a:endParaRPr lang="en-US" sz="3200" dirty="0"/>
          </a:p>
          <a:p>
            <a:r>
              <a:rPr lang="en-US" sz="3200" dirty="0"/>
              <a:t>f(x) = |3x + 4|</a:t>
            </a:r>
          </a:p>
          <a:p>
            <a:endParaRPr lang="en-US" sz="3200" dirty="0"/>
          </a:p>
          <a:p>
            <a:r>
              <a:rPr lang="en-US" sz="3200" dirty="0"/>
              <a:t>g(x) = |x</a:t>
            </a:r>
            <a:r>
              <a:rPr lang="en-US" sz="3200" baseline="30000" dirty="0"/>
              <a:t>2</a:t>
            </a:r>
            <a:r>
              <a:rPr lang="en-US" sz="3200" dirty="0"/>
              <a:t>| - 7</a:t>
            </a:r>
          </a:p>
          <a:p>
            <a:endParaRPr lang="en-US" dirty="0"/>
          </a:p>
        </p:txBody>
      </p:sp>
      <p:sp>
        <p:nvSpPr>
          <p:cNvPr id="4" name="TextBox 3"/>
          <p:cNvSpPr txBox="1"/>
          <p:nvPr/>
        </p:nvSpPr>
        <p:spPr>
          <a:xfrm>
            <a:off x="780484" y="5246023"/>
            <a:ext cx="7583031" cy="954107"/>
          </a:xfrm>
          <a:prstGeom prst="rect">
            <a:avLst/>
          </a:prstGeom>
          <a:noFill/>
          <a:ln>
            <a:solidFill>
              <a:schemeClr val="tx1"/>
            </a:solidFill>
          </a:ln>
        </p:spPr>
        <p:txBody>
          <a:bodyPr wrap="square" rtlCol="0">
            <a:spAutoFit/>
          </a:bodyPr>
          <a:lstStyle/>
          <a:p>
            <a:pPr algn="ctr"/>
            <a:r>
              <a:rPr lang="en-US" sz="2800" dirty="0"/>
              <a:t>A function that contains an algebraic expression within absolute value symbols.</a:t>
            </a:r>
          </a:p>
        </p:txBody>
      </p:sp>
    </p:spTree>
    <p:extLst>
      <p:ext uri="{BB962C8B-B14F-4D97-AF65-F5344CB8AC3E}">
        <p14:creationId xmlns:p14="http://schemas.microsoft.com/office/powerpoint/2010/main" val="898048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14997"/>
            <a:ext cx="8534400" cy="6194474"/>
            <a:chOff x="304800" y="358726"/>
            <a:chExt cx="8534400" cy="6194474"/>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358726"/>
              <a:ext cx="6781800" cy="1446550"/>
            </a:xfrm>
            <a:prstGeom prst="rect">
              <a:avLst/>
            </a:prstGeom>
            <a:noFill/>
          </p:spPr>
          <p:txBody>
            <a:bodyPr wrap="square" rtlCol="0">
              <a:spAutoFit/>
            </a:bodyPr>
            <a:lstStyle/>
            <a:p>
              <a:pPr algn="ctr"/>
              <a:r>
                <a:rPr lang="en-US" sz="8800" dirty="0">
                  <a:latin typeface="Comic Sans MS" pitchFamily="66" charset="0"/>
                </a:rPr>
                <a:t>acute angle</a:t>
              </a:r>
            </a:p>
          </p:txBody>
        </p:sp>
        <p:sp>
          <p:nvSpPr>
            <p:cNvPr id="8" name="TextBox 7"/>
            <p:cNvSpPr txBox="1"/>
            <p:nvPr/>
          </p:nvSpPr>
          <p:spPr>
            <a:xfrm>
              <a:off x="351020" y="5000378"/>
              <a:ext cx="8382000" cy="1446550"/>
            </a:xfrm>
            <a:prstGeom prst="rect">
              <a:avLst/>
            </a:prstGeom>
            <a:noFill/>
          </p:spPr>
          <p:txBody>
            <a:bodyPr wrap="square" rtlCol="0">
              <a:spAutoFit/>
            </a:bodyPr>
            <a:lstStyle/>
            <a:p>
              <a:pPr algn="ctr"/>
              <a:r>
                <a:rPr lang="en-US" sz="4400" dirty="0">
                  <a:latin typeface="Comic Sans MS" pitchFamily="66" charset="0"/>
                </a:rPr>
                <a:t>an angle with a measure </a:t>
              </a:r>
            </a:p>
            <a:p>
              <a:pPr algn="ctr"/>
              <a:r>
                <a:rPr lang="en-US" sz="4400" dirty="0">
                  <a:latin typeface="Comic Sans MS" pitchFamily="66" charset="0"/>
                </a:rPr>
                <a:t>less than 90</a:t>
              </a:r>
              <a:r>
                <a:rPr lang="en-US" sz="4400" dirty="0">
                  <a:latin typeface="Candy Round BTN"/>
                </a:rPr>
                <a:t>°</a:t>
              </a:r>
              <a:endParaRPr lang="en-US" sz="4400" dirty="0">
                <a:latin typeface="Comic Sans MS" pitchFamily="66" charset="0"/>
              </a:endParaRPr>
            </a:p>
          </p:txBody>
        </p:sp>
      </p:grpSp>
      <p:pic>
        <p:nvPicPr>
          <p:cNvPr id="103426" name="Picture 2"/>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rot="19571095">
            <a:off x="-140167" y="2408700"/>
            <a:ext cx="3049965" cy="1799093"/>
          </a:xfrm>
          <a:prstGeom prst="rect">
            <a:avLst/>
          </a:prstGeom>
          <a:noFill/>
          <a:ln w="9525">
            <a:noFill/>
            <a:miter lim="800000"/>
            <a:headEnd/>
            <a:tailEnd/>
          </a:ln>
        </p:spPr>
      </p:pic>
      <p:pic>
        <p:nvPicPr>
          <p:cNvPr id="103427" name="Picture 3"/>
          <p:cNvPicPr>
            <a:picLocks noChangeAspect="1" noChangeArrowheads="1"/>
          </p:cNvPicPr>
          <p:nvPr/>
        </p:nvPicPr>
        <p:blipFill>
          <a:blip r:embed="rId4" cstate="print">
            <a:clrChange>
              <a:clrFrom>
                <a:srgbClr val="FFFFFF"/>
              </a:clrFrom>
              <a:clrTo>
                <a:srgbClr val="FFFFFF">
                  <a:alpha val="0"/>
                </a:srgbClr>
              </a:clrTo>
            </a:clrChange>
            <a:grayscl/>
          </a:blip>
          <a:srcRect/>
          <a:stretch>
            <a:fillRect/>
          </a:stretch>
        </p:blipFill>
        <p:spPr bwMode="auto">
          <a:xfrm rot="3297902">
            <a:off x="3658015" y="2104178"/>
            <a:ext cx="2353897" cy="2337203"/>
          </a:xfrm>
          <a:prstGeom prst="rect">
            <a:avLst/>
          </a:prstGeom>
          <a:noFill/>
          <a:ln w="9525">
            <a:noFill/>
            <a:miter lim="800000"/>
            <a:headEnd/>
            <a:tailEnd/>
          </a:ln>
        </p:spPr>
      </p:pic>
      <p:pic>
        <p:nvPicPr>
          <p:cNvPr id="103428" name="Picture 4"/>
          <p:cNvPicPr>
            <a:picLocks noChangeAspect="1" noChangeArrowheads="1"/>
          </p:cNvPicPr>
          <p:nvPr/>
        </p:nvPicPr>
        <p:blipFill>
          <a:blip r:embed="rId5" cstate="print">
            <a:clrChange>
              <a:clrFrom>
                <a:srgbClr val="FFFFFF"/>
              </a:clrFrom>
              <a:clrTo>
                <a:srgbClr val="FFFFFF">
                  <a:alpha val="0"/>
                </a:srgbClr>
              </a:clrTo>
            </a:clrChange>
            <a:grayscl/>
          </a:blip>
          <a:srcRect/>
          <a:stretch>
            <a:fillRect/>
          </a:stretch>
        </p:blipFill>
        <p:spPr bwMode="auto">
          <a:xfrm rot="16200000">
            <a:off x="5820883" y="2050644"/>
            <a:ext cx="3009900" cy="235267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acute triangle</a:t>
            </a:r>
          </a:p>
        </p:txBody>
      </p:sp>
      <p:sp>
        <p:nvSpPr>
          <p:cNvPr id="10" name="TextBox 9"/>
          <p:cNvSpPr txBox="1"/>
          <p:nvPr/>
        </p:nvSpPr>
        <p:spPr>
          <a:xfrm>
            <a:off x="300789" y="5076669"/>
            <a:ext cx="8382000" cy="1323439"/>
          </a:xfrm>
          <a:prstGeom prst="rect">
            <a:avLst/>
          </a:prstGeom>
          <a:noFill/>
        </p:spPr>
        <p:txBody>
          <a:bodyPr wrap="square" rtlCol="0">
            <a:spAutoFit/>
          </a:bodyPr>
          <a:lstStyle/>
          <a:p>
            <a:pPr algn="ctr"/>
            <a:r>
              <a:rPr lang="en-US" sz="4000" dirty="0">
                <a:latin typeface="Comic Sans MS" pitchFamily="66" charset="0"/>
              </a:rPr>
              <a:t>a triangle with all interior angles measuring less than 90°</a:t>
            </a:r>
          </a:p>
        </p:txBody>
      </p:sp>
      <p:pic>
        <p:nvPicPr>
          <p:cNvPr id="14338" name="Picture 2"/>
          <p:cNvPicPr>
            <a:picLocks noChangeAspect="1" noChangeArrowheads="1"/>
          </p:cNvPicPr>
          <p:nvPr/>
        </p:nvPicPr>
        <p:blipFill>
          <a:blip r:embed="rId3" cstate="print"/>
          <a:srcRect/>
          <a:stretch>
            <a:fillRect/>
          </a:stretch>
        </p:blipFill>
        <p:spPr bwMode="auto">
          <a:xfrm>
            <a:off x="3048000" y="1956924"/>
            <a:ext cx="3014663" cy="2843151"/>
          </a:xfrm>
          <a:prstGeom prst="rect">
            <a:avLst/>
          </a:prstGeom>
          <a:noFill/>
          <a:ln w="9525">
            <a:noFill/>
            <a:miter lim="800000"/>
            <a:headEnd/>
            <a:tailEnd/>
          </a:ln>
        </p:spPr>
      </p:pic>
      <p:sp>
        <p:nvSpPr>
          <p:cNvPr id="7" name="Arc 6"/>
          <p:cNvSpPr/>
          <p:nvPr/>
        </p:nvSpPr>
        <p:spPr>
          <a:xfrm>
            <a:off x="2887437" y="4219216"/>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w="38100">
                <a:solidFill>
                  <a:schemeClr val="tx1"/>
                </a:solidFill>
              </a:ln>
            </a:endParaRPr>
          </a:p>
        </p:txBody>
      </p:sp>
      <p:sp>
        <p:nvSpPr>
          <p:cNvPr id="11" name="Arc 10"/>
          <p:cNvSpPr/>
          <p:nvPr/>
        </p:nvSpPr>
        <p:spPr>
          <a:xfrm rot="7942770">
            <a:off x="3665619" y="1980775"/>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15249128">
            <a:off x="5157893" y="4098688"/>
            <a:ext cx="914400" cy="91440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3924886" y="2912012"/>
            <a:ext cx="561372" cy="369332"/>
          </a:xfrm>
          <a:prstGeom prst="rect">
            <a:avLst/>
          </a:prstGeom>
          <a:noFill/>
        </p:spPr>
        <p:txBody>
          <a:bodyPr wrap="none" rtlCol="0">
            <a:spAutoFit/>
          </a:bodyPr>
          <a:lstStyle/>
          <a:p>
            <a:r>
              <a:rPr lang="en-US" dirty="0">
                <a:latin typeface="Comic Sans MS" pitchFamily="66" charset="0"/>
              </a:rPr>
              <a:t>50°</a:t>
            </a:r>
            <a:endParaRPr lang="en-US" dirty="0"/>
          </a:p>
        </p:txBody>
      </p:sp>
      <p:sp>
        <p:nvSpPr>
          <p:cNvPr id="14" name="TextBox 13"/>
          <p:cNvSpPr txBox="1"/>
          <p:nvPr/>
        </p:nvSpPr>
        <p:spPr>
          <a:xfrm>
            <a:off x="4794738" y="4063219"/>
            <a:ext cx="561372" cy="369332"/>
          </a:xfrm>
          <a:prstGeom prst="rect">
            <a:avLst/>
          </a:prstGeom>
          <a:noFill/>
        </p:spPr>
        <p:txBody>
          <a:bodyPr wrap="none" rtlCol="0">
            <a:spAutoFit/>
          </a:bodyPr>
          <a:lstStyle/>
          <a:p>
            <a:r>
              <a:rPr lang="en-US" dirty="0">
                <a:latin typeface="Comic Sans MS" pitchFamily="66" charset="0"/>
              </a:rPr>
              <a:t>55°</a:t>
            </a:r>
            <a:endParaRPr lang="en-US" dirty="0"/>
          </a:p>
        </p:txBody>
      </p:sp>
      <p:sp>
        <p:nvSpPr>
          <p:cNvPr id="15" name="TextBox 14"/>
          <p:cNvSpPr txBox="1"/>
          <p:nvPr/>
        </p:nvSpPr>
        <p:spPr>
          <a:xfrm>
            <a:off x="3554437" y="4060875"/>
            <a:ext cx="561372" cy="369332"/>
          </a:xfrm>
          <a:prstGeom prst="rect">
            <a:avLst/>
          </a:prstGeom>
          <a:noFill/>
        </p:spPr>
        <p:txBody>
          <a:bodyPr wrap="none" rtlCol="0">
            <a:spAutoFit/>
          </a:bodyPr>
          <a:lstStyle/>
          <a:p>
            <a:r>
              <a:rPr lang="en-US" dirty="0">
                <a:latin typeface="Comic Sans MS" pitchFamily="66" charset="0"/>
              </a:rPr>
              <a:t>75°</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04800" y="325580"/>
            <a:ext cx="8534400" cy="6303820"/>
            <a:chOff x="304800" y="249380"/>
            <a:chExt cx="8534400" cy="6303820"/>
          </a:xfrm>
        </p:grpSpPr>
        <p:sp>
          <p:nvSpPr>
            <p:cNvPr id="6" name="Rectangle 5"/>
            <p:cNvSpPr/>
            <p:nvPr/>
          </p:nvSpPr>
          <p:spPr>
            <a:xfrm>
              <a:off x="304800" y="5164540"/>
              <a:ext cx="8534400" cy="13886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249380"/>
              <a:ext cx="6781800" cy="1446550"/>
            </a:xfrm>
            <a:prstGeom prst="rect">
              <a:avLst/>
            </a:prstGeom>
            <a:noFill/>
          </p:spPr>
          <p:txBody>
            <a:bodyPr wrap="square" rtlCol="0">
              <a:spAutoFit/>
            </a:bodyPr>
            <a:lstStyle/>
            <a:p>
              <a:pPr algn="ctr"/>
              <a:r>
                <a:rPr lang="en-US" sz="8800" dirty="0">
                  <a:latin typeface="Comic Sans MS" pitchFamily="66" charset="0"/>
                </a:rPr>
                <a:t>addition</a:t>
              </a:r>
            </a:p>
          </p:txBody>
        </p:sp>
        <p:sp>
          <p:nvSpPr>
            <p:cNvPr id="8" name="TextBox 7"/>
            <p:cNvSpPr txBox="1"/>
            <p:nvPr/>
          </p:nvSpPr>
          <p:spPr>
            <a:xfrm>
              <a:off x="381000" y="5261357"/>
              <a:ext cx="8382000" cy="1200329"/>
            </a:xfrm>
            <a:prstGeom prst="rect">
              <a:avLst/>
            </a:prstGeom>
            <a:noFill/>
          </p:spPr>
          <p:txBody>
            <a:bodyPr wrap="square" rtlCol="0">
              <a:spAutoFit/>
            </a:bodyPr>
            <a:lstStyle/>
            <a:p>
              <a:pPr algn="ctr"/>
              <a:r>
                <a:rPr lang="en-US" sz="3600" dirty="0">
                  <a:latin typeface="Comic Sans MS" pitchFamily="66" charset="0"/>
                </a:rPr>
                <a:t>an operation that combines two or more numbers or groups of objects</a:t>
              </a:r>
            </a:p>
          </p:txBody>
        </p:sp>
      </p:grpSp>
      <p:sp>
        <p:nvSpPr>
          <p:cNvPr id="10255" name="Rectangle 1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256" name="Rectangle 16"/>
          <p:cNvSpPr>
            <a:spLocks noChangeArrowheads="1"/>
          </p:cNvSpPr>
          <p:nvPr/>
        </p:nvSpPr>
        <p:spPr bwMode="auto">
          <a:xfrm>
            <a:off x="0" y="24574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72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7" name="Rectangle 17"/>
          <p:cNvSpPr>
            <a:spLocks noChangeArrowheads="1"/>
          </p:cNvSpPr>
          <p:nvPr/>
        </p:nvSpPr>
        <p:spPr bwMode="auto">
          <a:xfrm>
            <a:off x="0" y="34575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8" name="Rectangle 18"/>
          <p:cNvSpPr>
            <a:spLocks noChangeArrowheads="1"/>
          </p:cNvSpPr>
          <p:nvPr/>
        </p:nvSpPr>
        <p:spPr bwMode="auto">
          <a:xfrm>
            <a:off x="0" y="64770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59" name="Rectangle 19"/>
          <p:cNvSpPr>
            <a:spLocks noChangeArrowheads="1"/>
          </p:cNvSpPr>
          <p:nvPr/>
        </p:nvSpPr>
        <p:spPr bwMode="auto">
          <a:xfrm>
            <a:off x="228600" y="79152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10260" name="Rectangle 20"/>
          <p:cNvSpPr>
            <a:spLocks noChangeArrowheads="1"/>
          </p:cNvSpPr>
          <p:nvPr/>
        </p:nvSpPr>
        <p:spPr bwMode="auto">
          <a:xfrm>
            <a:off x="228600" y="8915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200" b="0" i="0" u="none" strike="noStrike" cap="none" normalizeH="0" baseline="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46" name="TextBox 45"/>
          <p:cNvSpPr txBox="1"/>
          <p:nvPr/>
        </p:nvSpPr>
        <p:spPr>
          <a:xfrm>
            <a:off x="304800" y="3581400"/>
            <a:ext cx="8229600" cy="1569660"/>
          </a:xfrm>
          <a:prstGeom prst="rect">
            <a:avLst/>
          </a:prstGeom>
          <a:noFill/>
        </p:spPr>
        <p:txBody>
          <a:bodyPr wrap="square" rtlCol="0">
            <a:spAutoFit/>
          </a:bodyPr>
          <a:lstStyle/>
          <a:p>
            <a:r>
              <a:rPr lang="en-US" sz="9600" dirty="0">
                <a:latin typeface="Comic Sans MS" pitchFamily="66" charset="0"/>
              </a:rPr>
              <a:t>  2 + 2  =  4</a:t>
            </a:r>
          </a:p>
        </p:txBody>
      </p:sp>
      <p:sp>
        <p:nvSpPr>
          <p:cNvPr id="48" name="TextBox 47"/>
          <p:cNvSpPr txBox="1"/>
          <p:nvPr/>
        </p:nvSpPr>
        <p:spPr>
          <a:xfrm>
            <a:off x="4569656" y="2015197"/>
            <a:ext cx="1066800" cy="1569660"/>
          </a:xfrm>
          <a:prstGeom prst="rect">
            <a:avLst/>
          </a:prstGeom>
          <a:noFill/>
        </p:spPr>
        <p:txBody>
          <a:bodyPr wrap="square" rtlCol="0">
            <a:spAutoFit/>
          </a:bodyPr>
          <a:lstStyle/>
          <a:p>
            <a:r>
              <a:rPr lang="en-US" sz="9600" dirty="0">
                <a:latin typeface="Comic Sans MS" pitchFamily="66" charset="0"/>
              </a:rPr>
              <a:t>=</a:t>
            </a:r>
          </a:p>
        </p:txBody>
      </p:sp>
      <p:sp>
        <p:nvSpPr>
          <p:cNvPr id="49" name="TextBox 48"/>
          <p:cNvSpPr txBox="1"/>
          <p:nvPr/>
        </p:nvSpPr>
        <p:spPr>
          <a:xfrm>
            <a:off x="2078502" y="1995268"/>
            <a:ext cx="685800" cy="1569660"/>
          </a:xfrm>
          <a:prstGeom prst="rect">
            <a:avLst/>
          </a:prstGeom>
          <a:noFill/>
        </p:spPr>
        <p:txBody>
          <a:bodyPr wrap="square" rtlCol="0">
            <a:spAutoFit/>
          </a:bodyPr>
          <a:lstStyle/>
          <a:p>
            <a:r>
              <a:rPr lang="en-US" sz="9600" dirty="0">
                <a:latin typeface="Comic Sans MS" pitchFamily="66" charset="0"/>
              </a:rPr>
              <a:t>+</a:t>
            </a:r>
          </a:p>
        </p:txBody>
      </p:sp>
      <p:grpSp>
        <p:nvGrpSpPr>
          <p:cNvPr id="40" name="Group 39"/>
          <p:cNvGrpSpPr/>
          <p:nvPr/>
        </p:nvGrpSpPr>
        <p:grpSpPr>
          <a:xfrm>
            <a:off x="253218" y="2419642"/>
            <a:ext cx="1831526" cy="926075"/>
            <a:chOff x="-110155" y="2015746"/>
            <a:chExt cx="2048825" cy="1181116"/>
          </a:xfrm>
        </p:grpSpPr>
        <p:pic>
          <p:nvPicPr>
            <p:cNvPr id="98306"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28"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27" name="Group 26"/>
          <p:cNvGrpSpPr/>
          <p:nvPr/>
        </p:nvGrpSpPr>
        <p:grpSpPr>
          <a:xfrm>
            <a:off x="2797126" y="2403230"/>
            <a:ext cx="1831526" cy="926075"/>
            <a:chOff x="-110155" y="2015746"/>
            <a:chExt cx="2048825" cy="1181116"/>
          </a:xfrm>
        </p:grpSpPr>
        <p:pic>
          <p:nvPicPr>
            <p:cNvPr id="29"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0"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31" name="Group 30"/>
          <p:cNvGrpSpPr/>
          <p:nvPr/>
        </p:nvGrpSpPr>
        <p:grpSpPr>
          <a:xfrm>
            <a:off x="5301175" y="2417298"/>
            <a:ext cx="1831526" cy="926075"/>
            <a:chOff x="-110155" y="2015746"/>
            <a:chExt cx="2048825" cy="1181116"/>
          </a:xfrm>
        </p:grpSpPr>
        <p:pic>
          <p:nvPicPr>
            <p:cNvPr id="32"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3"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grpSp>
        <p:nvGrpSpPr>
          <p:cNvPr id="34" name="Group 33"/>
          <p:cNvGrpSpPr/>
          <p:nvPr/>
        </p:nvGrpSpPr>
        <p:grpSpPr>
          <a:xfrm>
            <a:off x="7129975" y="2403230"/>
            <a:ext cx="1831526" cy="926075"/>
            <a:chOff x="-110155" y="2015746"/>
            <a:chExt cx="2048825" cy="1181116"/>
          </a:xfrm>
        </p:grpSpPr>
        <p:pic>
          <p:nvPicPr>
            <p:cNvPr id="35" name="Picture 2" descr="Seven petal flower"/>
            <p:cNvPicPr>
              <a:picLocks noChangeAspect="1" noChangeArrowheads="1"/>
            </p:cNvPicPr>
            <p:nvPr/>
          </p:nvPicPr>
          <p:blipFill>
            <a:blip r:embed="rId3" cstate="print">
              <a:grayscl/>
            </a:blip>
            <a:srcRect/>
            <a:stretch>
              <a:fillRect/>
            </a:stretch>
          </p:blipFill>
          <p:spPr bwMode="auto">
            <a:xfrm>
              <a:off x="-110155" y="2015746"/>
              <a:ext cx="999460" cy="1166941"/>
            </a:xfrm>
            <a:prstGeom prst="rect">
              <a:avLst/>
            </a:prstGeom>
            <a:noFill/>
          </p:spPr>
        </p:pic>
        <p:pic>
          <p:nvPicPr>
            <p:cNvPr id="36" name="Picture 2" descr="Seven petal flower"/>
            <p:cNvPicPr>
              <a:picLocks noChangeAspect="1" noChangeArrowheads="1"/>
            </p:cNvPicPr>
            <p:nvPr/>
          </p:nvPicPr>
          <p:blipFill>
            <a:blip r:embed="rId3" cstate="print">
              <a:grayscl/>
            </a:blip>
            <a:srcRect/>
            <a:stretch>
              <a:fillRect/>
            </a:stretch>
          </p:blipFill>
          <p:spPr bwMode="auto">
            <a:xfrm>
              <a:off x="939210" y="2029921"/>
              <a:ext cx="999460" cy="1166941"/>
            </a:xfrm>
            <a:prstGeom prst="rect">
              <a:avLst/>
            </a:prstGeom>
            <a:noFill/>
          </p:spPr>
        </p:pic>
      </p:grpSp>
      <p:sp>
        <p:nvSpPr>
          <p:cNvPr id="2" name="TextBox 1"/>
          <p:cNvSpPr txBox="1"/>
          <p:nvPr/>
        </p:nvSpPr>
        <p:spPr>
          <a:xfrm>
            <a:off x="1776845" y="1637049"/>
            <a:ext cx="5626220" cy="461665"/>
          </a:xfrm>
          <a:prstGeom prst="rect">
            <a:avLst/>
          </a:prstGeom>
          <a:noFill/>
        </p:spPr>
        <p:txBody>
          <a:bodyPr wrap="none" rtlCol="0">
            <a:spAutoFit/>
          </a:bodyPr>
          <a:lstStyle/>
          <a:p>
            <a:r>
              <a:rPr lang="en-US" sz="2400" dirty="0"/>
              <a:t>component parts:   addend + addend = sum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10660"/>
            <a:ext cx="8534400" cy="2123658"/>
          </a:xfrm>
          <a:prstGeom prst="rect">
            <a:avLst/>
          </a:prstGeom>
          <a:noFill/>
        </p:spPr>
        <p:txBody>
          <a:bodyPr wrap="square" rtlCol="0">
            <a:spAutoFit/>
          </a:bodyPr>
          <a:lstStyle/>
          <a:p>
            <a:pPr algn="ctr"/>
            <a:r>
              <a:rPr lang="en-US" sz="6600" dirty="0">
                <a:latin typeface="Comic Sans MS" pitchFamily="66" charset="0"/>
              </a:rPr>
              <a:t>additive identity property of zero</a:t>
            </a:r>
          </a:p>
        </p:txBody>
      </p:sp>
      <p:sp>
        <p:nvSpPr>
          <p:cNvPr id="10" name="TextBox 9"/>
          <p:cNvSpPr txBox="1"/>
          <p:nvPr/>
        </p:nvSpPr>
        <p:spPr>
          <a:xfrm>
            <a:off x="381000" y="4953000"/>
            <a:ext cx="8382000" cy="1200329"/>
          </a:xfrm>
          <a:prstGeom prst="rect">
            <a:avLst/>
          </a:prstGeom>
          <a:noFill/>
        </p:spPr>
        <p:txBody>
          <a:bodyPr wrap="square" rtlCol="0">
            <a:spAutoFit/>
          </a:bodyPr>
          <a:lstStyle/>
          <a:p>
            <a:pPr algn="ctr"/>
            <a:r>
              <a:rPr lang="en-US" sz="3600" dirty="0">
                <a:latin typeface="Comic Sans MS" pitchFamily="66" charset="0"/>
              </a:rPr>
              <a:t>when you add 0 to any number you end up with that number</a:t>
            </a:r>
          </a:p>
        </p:txBody>
      </p:sp>
      <p:sp>
        <p:nvSpPr>
          <p:cNvPr id="14338" name="Text Box 2"/>
          <p:cNvSpPr txBox="1">
            <a:spLocks noChangeArrowheads="1"/>
          </p:cNvSpPr>
          <p:nvPr/>
        </p:nvSpPr>
        <p:spPr bwMode="auto">
          <a:xfrm>
            <a:off x="463296" y="2857500"/>
            <a:ext cx="8241792" cy="212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spcBef>
                <a:spcPct val="0"/>
              </a:spcBef>
              <a:spcAft>
                <a:spcPct val="0"/>
              </a:spcAft>
              <a:buClrTx/>
              <a:buSzTx/>
              <a:buFontTx/>
              <a:buNone/>
              <a:tabLst/>
            </a:pPr>
            <a:r>
              <a:rPr kumimoji="0" lang="en-US" sz="6000" i="0" u="none" strike="noStrike" cap="none" normalizeH="0" baseline="0" dirty="0">
                <a:ln>
                  <a:noFill/>
                </a:ln>
                <a:solidFill>
                  <a:schemeClr val="tx1"/>
                </a:solidFill>
                <a:effectLst/>
                <a:latin typeface="Comic Sans MS" pitchFamily="66" charset="0"/>
              </a:rPr>
              <a:t> </a:t>
            </a:r>
            <a:r>
              <a:rPr kumimoji="0" lang="en-US" sz="5400" i="0" u="none" strike="noStrike" cap="none" normalizeH="0" baseline="0" dirty="0">
                <a:ln>
                  <a:noFill/>
                </a:ln>
                <a:solidFill>
                  <a:schemeClr val="tx1"/>
                </a:solidFill>
                <a:effectLst/>
                <a:latin typeface="Comic Sans MS" pitchFamily="66" charset="0"/>
              </a:rPr>
              <a:t>8 + 0 = 8</a:t>
            </a:r>
          </a:p>
          <a:p>
            <a:pPr marL="0" marR="0" lvl="0" indent="0" defTabSz="914400" rtl="0" eaLnBrk="1" fontAlgn="base" latinLnBrk="0" hangingPunct="1">
              <a:spcBef>
                <a:spcPct val="0"/>
              </a:spcBef>
              <a:spcAft>
                <a:spcPct val="0"/>
              </a:spcAft>
              <a:buClrTx/>
              <a:buSzTx/>
              <a:buFontTx/>
              <a:buNone/>
              <a:tabLst/>
            </a:pPr>
            <a:r>
              <a:rPr lang="en-US" sz="6000" dirty="0">
                <a:latin typeface="Comic Sans MS" pitchFamily="66" charset="0"/>
              </a:rPr>
              <a:t>				      </a:t>
            </a:r>
            <a:r>
              <a:rPr kumimoji="0" lang="en-US" sz="5400" i="0" u="none" strike="noStrike" cap="none" normalizeH="0" baseline="0" dirty="0">
                <a:ln>
                  <a:noFill/>
                </a:ln>
                <a:effectLst/>
                <a:latin typeface="Comic Sans MS" pitchFamily="66" charset="0"/>
              </a:rPr>
              <a:t>0 + ½ = ½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additive inverse</a:t>
            </a:r>
          </a:p>
        </p:txBody>
      </p:sp>
      <p:sp>
        <p:nvSpPr>
          <p:cNvPr id="10" name="TextBox 9"/>
          <p:cNvSpPr txBox="1"/>
          <p:nvPr/>
        </p:nvSpPr>
        <p:spPr>
          <a:xfrm>
            <a:off x="381000" y="4889500"/>
            <a:ext cx="8382000" cy="1569660"/>
          </a:xfrm>
          <a:prstGeom prst="rect">
            <a:avLst/>
          </a:prstGeom>
          <a:noFill/>
        </p:spPr>
        <p:txBody>
          <a:bodyPr wrap="square" rtlCol="0">
            <a:spAutoFit/>
          </a:bodyPr>
          <a:lstStyle/>
          <a:p>
            <a:pPr algn="ctr"/>
            <a:r>
              <a:rPr lang="en-US" sz="3200" dirty="0">
                <a:latin typeface="Comic Sans MS" pitchFamily="66" charset="0"/>
              </a:rPr>
              <a:t>the number in the set of real numbers that when added to a given number will yield zero, also referred to as an opposite</a:t>
            </a:r>
          </a:p>
        </p:txBody>
      </p:sp>
      <p:sp>
        <p:nvSpPr>
          <p:cNvPr id="12" name="TextBox 11"/>
          <p:cNvSpPr txBox="1"/>
          <p:nvPr/>
        </p:nvSpPr>
        <p:spPr>
          <a:xfrm>
            <a:off x="203200" y="1993900"/>
            <a:ext cx="8686800" cy="2523768"/>
          </a:xfrm>
          <a:prstGeom prst="rect">
            <a:avLst/>
          </a:prstGeom>
          <a:noFill/>
        </p:spPr>
        <p:txBody>
          <a:bodyPr wrap="square" rtlCol="0">
            <a:spAutoFit/>
          </a:bodyPr>
          <a:lstStyle/>
          <a:p>
            <a:r>
              <a:rPr lang="en-US" sz="5400" dirty="0">
                <a:latin typeface="Comic Sans MS" pitchFamily="66" charset="0"/>
              </a:rPr>
              <a:t>(-5) + 5 = 0      x + (–x) = 0</a:t>
            </a:r>
          </a:p>
          <a:p>
            <a:endParaRPr lang="en-US" sz="3200" dirty="0">
              <a:latin typeface="Comic Sans MS" pitchFamily="66" charset="0"/>
            </a:endParaRPr>
          </a:p>
          <a:p>
            <a:r>
              <a:rPr lang="en-US" sz="3600" dirty="0">
                <a:latin typeface="Comic Sans MS" pitchFamily="66" charset="0"/>
              </a:rPr>
              <a:t>additive inverse of -5          							additive inverse of x</a:t>
            </a:r>
          </a:p>
        </p:txBody>
      </p:sp>
      <p:cxnSp>
        <p:nvCxnSpPr>
          <p:cNvPr id="11" name="Straight Arrow Connector 10"/>
          <p:cNvCxnSpPr/>
          <p:nvPr/>
        </p:nvCxnSpPr>
        <p:spPr>
          <a:xfrm flipV="1">
            <a:off x="2108200" y="2832100"/>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184900" y="2882900"/>
            <a:ext cx="723900" cy="11176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361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3" y="661768"/>
            <a:ext cx="7592389" cy="1107996"/>
          </a:xfrm>
          <a:prstGeom prst="rect">
            <a:avLst/>
          </a:prstGeom>
        </p:spPr>
        <p:txBody>
          <a:bodyPr wrap="square">
            <a:spAutoFit/>
          </a:bodyPr>
          <a:lstStyle/>
          <a:p>
            <a:pPr algn="ctr"/>
            <a:r>
              <a:rPr lang="en-US" sz="6600" dirty="0">
                <a:latin typeface="Comic Sans MS" panose="030F0702030302020204" pitchFamily="66" charset="0"/>
              </a:rPr>
              <a:t>adjacent angles </a:t>
            </a:r>
          </a:p>
        </p:txBody>
      </p:sp>
      <p:sp>
        <p:nvSpPr>
          <p:cNvPr id="3" name="TextBox 2"/>
          <p:cNvSpPr txBox="1"/>
          <p:nvPr/>
        </p:nvSpPr>
        <p:spPr>
          <a:xfrm>
            <a:off x="671998" y="4815590"/>
            <a:ext cx="7721597" cy="1477328"/>
          </a:xfrm>
          <a:prstGeom prst="rect">
            <a:avLst/>
          </a:prstGeom>
          <a:noFill/>
          <a:ln>
            <a:solidFill>
              <a:schemeClr val="tx1"/>
            </a:solidFill>
          </a:ln>
        </p:spPr>
        <p:txBody>
          <a:bodyPr wrap="square" rtlCol="0">
            <a:spAutoFit/>
          </a:bodyPr>
          <a:lstStyle/>
          <a:p>
            <a:pPr algn="ctr"/>
            <a:r>
              <a:rPr lang="en-US" sz="3000" dirty="0">
                <a:latin typeface="Comic Sans MS" panose="030F0702030302020204" pitchFamily="66" charset="0"/>
              </a:rPr>
              <a:t>two angles are adjacent when they have a common side and a common vertex, and they don’t overlap</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566287" y="2227006"/>
            <a:ext cx="3197984" cy="1976283"/>
          </a:xfrm>
          <a:prstGeom prst="rect">
            <a:avLst/>
          </a:prstGeom>
        </p:spPr>
      </p:pic>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4279579" y="1917290"/>
            <a:ext cx="2584672" cy="2286000"/>
          </a:xfrm>
          <a:prstGeom prst="rect">
            <a:avLst/>
          </a:prstGeom>
        </p:spPr>
      </p:pic>
    </p:spTree>
    <p:extLst>
      <p:ext uri="{BB962C8B-B14F-4D97-AF65-F5344CB8AC3E}">
        <p14:creationId xmlns:p14="http://schemas.microsoft.com/office/powerpoint/2010/main" val="879056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amplitude</a:t>
            </a:r>
          </a:p>
        </p:txBody>
      </p:sp>
      <p:sp>
        <p:nvSpPr>
          <p:cNvPr id="3" name="Content Placeholder 2"/>
          <p:cNvSpPr>
            <a:spLocks noGrp="1"/>
          </p:cNvSpPr>
          <p:nvPr>
            <p:ph idx="1"/>
          </p:nvPr>
        </p:nvSpPr>
        <p:spPr>
          <a:xfrm>
            <a:off x="506046" y="5003493"/>
            <a:ext cx="8229600" cy="1305232"/>
          </a:xfrm>
          <a:ln>
            <a:solidFill>
              <a:schemeClr val="tx1"/>
            </a:solidFill>
          </a:ln>
        </p:spPr>
        <p:txBody>
          <a:bodyPr/>
          <a:lstStyle/>
          <a:p>
            <a:pPr marL="0" indent="0" algn="ctr">
              <a:buNone/>
            </a:pPr>
            <a:r>
              <a:rPr lang="en-US" dirty="0"/>
              <a:t>the height from the mean value of the function to its maximum or minimum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1373" y="1238108"/>
            <a:ext cx="5058946" cy="3536785"/>
          </a:xfrm>
          <a:prstGeom prst="rect">
            <a:avLst/>
          </a:prstGeom>
        </p:spPr>
      </p:pic>
    </p:spTree>
    <p:extLst>
      <p:ext uri="{BB962C8B-B14F-4D97-AF65-F5344CB8AC3E}">
        <p14:creationId xmlns:p14="http://schemas.microsoft.com/office/powerpoint/2010/main" val="1868651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304800" y="358724"/>
            <a:ext cx="8534400" cy="6194476"/>
            <a:chOff x="304800" y="358724"/>
            <a:chExt cx="8534400" cy="6194476"/>
          </a:xfrm>
        </p:grpSpPr>
        <p:sp>
          <p:nvSpPr>
            <p:cNvPr id="12" name="Rectangle 11"/>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angle</a:t>
              </a:r>
            </a:p>
          </p:txBody>
        </p:sp>
        <p:sp>
          <p:nvSpPr>
            <p:cNvPr id="14" name="TextBox 13"/>
            <p:cNvSpPr txBox="1"/>
            <p:nvPr/>
          </p:nvSpPr>
          <p:spPr>
            <a:xfrm>
              <a:off x="381000" y="5023340"/>
              <a:ext cx="8382000" cy="1384995"/>
            </a:xfrm>
            <a:prstGeom prst="rect">
              <a:avLst/>
            </a:prstGeom>
            <a:noFill/>
          </p:spPr>
          <p:txBody>
            <a:bodyPr wrap="square" rtlCol="0">
              <a:spAutoFit/>
            </a:bodyPr>
            <a:lstStyle/>
            <a:p>
              <a:pPr algn="ctr"/>
              <a:r>
                <a:rPr lang="en-US" sz="4200" dirty="0">
                  <a:latin typeface="Comic Sans MS" pitchFamily="66" charset="0"/>
                </a:rPr>
                <a:t>two rays or line segments that share an endpoint</a:t>
              </a:r>
            </a:p>
          </p:txBody>
        </p:sp>
      </p:grpSp>
      <p:grpSp>
        <p:nvGrpSpPr>
          <p:cNvPr id="19" name="Group 18"/>
          <p:cNvGrpSpPr/>
          <p:nvPr/>
        </p:nvGrpSpPr>
        <p:grpSpPr>
          <a:xfrm>
            <a:off x="685800" y="2209800"/>
            <a:ext cx="7899400" cy="2527300"/>
            <a:chOff x="685800" y="2209800"/>
            <a:chExt cx="7899400" cy="2527300"/>
          </a:xfrm>
        </p:grpSpPr>
        <p:grpSp>
          <p:nvGrpSpPr>
            <p:cNvPr id="1026" name="Group 2"/>
            <p:cNvGrpSpPr>
              <a:grpSpLocks/>
            </p:cNvGrpSpPr>
            <p:nvPr/>
          </p:nvGrpSpPr>
          <p:grpSpPr bwMode="auto">
            <a:xfrm>
              <a:off x="685800" y="2362200"/>
              <a:ext cx="2381250" cy="2038350"/>
              <a:chOff x="5940" y="7410"/>
              <a:chExt cx="3750" cy="3210"/>
            </a:xfrm>
          </p:grpSpPr>
          <p:sp>
            <p:nvSpPr>
              <p:cNvPr id="1027" name="Line 3"/>
              <p:cNvSpPr>
                <a:spLocks noChangeShapeType="1"/>
              </p:cNvSpPr>
              <p:nvPr/>
            </p:nvSpPr>
            <p:spPr bwMode="auto">
              <a:xfrm flipH="1" flipV="1">
                <a:off x="5940" y="7410"/>
                <a:ext cx="0" cy="321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1028" name="Line 4"/>
              <p:cNvSpPr>
                <a:spLocks noChangeShapeType="1"/>
              </p:cNvSpPr>
              <p:nvPr/>
            </p:nvSpPr>
            <p:spPr bwMode="auto">
              <a:xfrm>
                <a:off x="5940" y="10620"/>
                <a:ext cx="3750" cy="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1029" name="Rectangle 5"/>
              <p:cNvSpPr>
                <a:spLocks noChangeArrowheads="1"/>
              </p:cNvSpPr>
              <p:nvPr/>
            </p:nvSpPr>
            <p:spPr bwMode="auto">
              <a:xfrm>
                <a:off x="5940" y="10144"/>
                <a:ext cx="403" cy="476"/>
              </a:xfrm>
              <a:prstGeom prst="rect">
                <a:avLst/>
              </a:prstGeom>
              <a:no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030" name="Line 6"/>
            <p:cNvSpPr>
              <a:spLocks noChangeShapeType="1"/>
            </p:cNvSpPr>
            <p:nvPr/>
          </p:nvSpPr>
          <p:spPr bwMode="auto">
            <a:xfrm flipH="1" flipV="1">
              <a:off x="3733800" y="2438400"/>
              <a:ext cx="609600" cy="1752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31" name="Line 7"/>
            <p:cNvSpPr>
              <a:spLocks noChangeShapeType="1"/>
            </p:cNvSpPr>
            <p:nvPr/>
          </p:nvSpPr>
          <p:spPr bwMode="auto">
            <a:xfrm flipV="1">
              <a:off x="4343400" y="2209800"/>
              <a:ext cx="406400" cy="19812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1032" name="Line 8"/>
            <p:cNvSpPr>
              <a:spLocks noChangeShapeType="1"/>
            </p:cNvSpPr>
            <p:nvPr/>
          </p:nvSpPr>
          <p:spPr bwMode="auto">
            <a:xfrm flipH="1" flipV="1">
              <a:off x="5638800" y="2286000"/>
              <a:ext cx="990600" cy="1752600"/>
            </a:xfrm>
            <a:prstGeom prst="line">
              <a:avLst/>
            </a:prstGeom>
            <a:noFill/>
            <a:ln w="38100">
              <a:solidFill>
                <a:srgbClr val="000000"/>
              </a:solidFill>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a:p>
          </p:txBody>
        </p:sp>
        <p:sp>
          <p:nvSpPr>
            <p:cNvPr id="1033" name="Line 9"/>
            <p:cNvSpPr>
              <a:spLocks noChangeShapeType="1"/>
            </p:cNvSpPr>
            <p:nvPr/>
          </p:nvSpPr>
          <p:spPr bwMode="auto">
            <a:xfrm>
              <a:off x="6629400" y="4038600"/>
              <a:ext cx="1955800" cy="698500"/>
            </a:xfrm>
            <a:prstGeom prst="line">
              <a:avLst/>
            </a:prstGeom>
            <a:noFill/>
            <a:ln w="38100">
              <a:solidFill>
                <a:srgbClr val="000000"/>
              </a:solidFill>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354535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 length</a:t>
            </a:r>
          </a:p>
        </p:txBody>
      </p:sp>
      <p:sp>
        <p:nvSpPr>
          <p:cNvPr id="3" name="Content Placeholder 2"/>
          <p:cNvSpPr>
            <a:spLocks noGrp="1"/>
          </p:cNvSpPr>
          <p:nvPr>
            <p:ph idx="1"/>
          </p:nvPr>
        </p:nvSpPr>
        <p:spPr>
          <a:xfrm>
            <a:off x="517155" y="3094215"/>
            <a:ext cx="4985574" cy="1492537"/>
          </a:xfrm>
        </p:spPr>
        <p:txBody>
          <a:bodyPr>
            <a:normAutofit fontScale="62500" lnSpcReduction="20000"/>
          </a:bodyPr>
          <a:lstStyle/>
          <a:p>
            <a:pPr marL="0" indent="0">
              <a:buNone/>
            </a:pPr>
            <a:r>
              <a:rPr lang="en-US" sz="4000" b="1" i="1" dirty="0"/>
              <a:t>s = </a:t>
            </a:r>
            <a:r>
              <a:rPr lang="en-US" sz="4000" b="1" i="1" dirty="0" err="1"/>
              <a:t>r</a:t>
            </a:r>
            <a:r>
              <a:rPr lang="en-US" sz="4000" b="1" dirty="0" err="1"/>
              <a:t>θ</a:t>
            </a:r>
            <a:r>
              <a:rPr lang="en-US" dirty="0"/>
              <a:t/>
            </a:r>
            <a:br>
              <a:rPr lang="en-US" dirty="0"/>
            </a:br>
            <a:r>
              <a:rPr lang="en-US" i="1" dirty="0"/>
              <a:t>s</a:t>
            </a:r>
            <a:r>
              <a:rPr lang="en-US" dirty="0"/>
              <a:t> = arc length</a:t>
            </a:r>
            <a:br>
              <a:rPr lang="en-US" dirty="0"/>
            </a:br>
            <a:r>
              <a:rPr lang="en-US" i="1" dirty="0"/>
              <a:t>r</a:t>
            </a:r>
            <a:r>
              <a:rPr lang="en-US" dirty="0"/>
              <a:t> = radius of the circle</a:t>
            </a:r>
            <a:br>
              <a:rPr lang="en-US" dirty="0"/>
            </a:br>
            <a:r>
              <a:rPr lang="en-US" dirty="0"/>
              <a:t>θ = measure of the central angle in radians </a:t>
            </a:r>
          </a:p>
        </p:txBody>
      </p:sp>
      <p:sp>
        <p:nvSpPr>
          <p:cNvPr id="7" name="AutoShape 8" descr="Image result for formula for arc of circle"/>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22" name="Picture 10" descr="Image result for formula for arc of circle"/>
          <p:cNvPicPr>
            <a:picLocks noChangeAspect="1" noChangeArrowheads="1"/>
          </p:cNvPicPr>
          <p:nvPr/>
        </p:nvPicPr>
        <p:blipFill rotWithShape="1">
          <a:blip r:embed="rId3">
            <a:extLst>
              <a:ext uri="{28A0092B-C50C-407E-A947-70E740481C1C}">
                <a14:useLocalDpi xmlns:a14="http://schemas.microsoft.com/office/drawing/2010/main" val="0"/>
              </a:ext>
            </a:extLst>
          </a:blip>
          <a:srcRect t="9739"/>
          <a:stretch/>
        </p:blipFill>
        <p:spPr bwMode="auto">
          <a:xfrm>
            <a:off x="5589045" y="1129271"/>
            <a:ext cx="3048769" cy="334521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517156" y="4586753"/>
            <a:ext cx="8189843" cy="1615827"/>
          </a:xfrm>
          <a:prstGeom prst="rect">
            <a:avLst/>
          </a:prstGeom>
          <a:ln>
            <a:solidFill>
              <a:schemeClr val="tx1"/>
            </a:solidFill>
          </a:ln>
        </p:spPr>
        <p:txBody>
          <a:bodyPr wrap="square">
            <a:spAutoFit/>
          </a:bodyPr>
          <a:lstStyle/>
          <a:p>
            <a:pPr algn="ctr"/>
            <a:r>
              <a:rPr lang="en-US" sz="3300" dirty="0">
                <a:latin typeface="Comic Sans MS" panose="030F0702030302020204" pitchFamily="66" charset="0"/>
              </a:rPr>
              <a:t>the distance along a segment of the circumference of a circle or of any curve</a:t>
            </a:r>
          </a:p>
        </p:txBody>
      </p:sp>
      <p:pic>
        <p:nvPicPr>
          <p:cNvPr id="6" name="Picture 5"/>
          <p:cNvPicPr>
            <a:picLocks noChangeAspect="1"/>
          </p:cNvPicPr>
          <p:nvPr/>
        </p:nvPicPr>
        <p:blipFill>
          <a:blip r:embed="rId4" cstate="print">
            <a:biLevel thresh="25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264313" y="1529908"/>
            <a:ext cx="1899473" cy="2014391"/>
          </a:xfrm>
          <a:prstGeom prst="rect">
            <a:avLst/>
          </a:prstGeom>
        </p:spPr>
      </p:pic>
    </p:spTree>
    <p:extLst>
      <p:ext uri="{BB962C8B-B14F-4D97-AF65-F5344CB8AC3E}">
        <p14:creationId xmlns:p14="http://schemas.microsoft.com/office/powerpoint/2010/main" val="2758621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9696" y="473240"/>
            <a:ext cx="7866322" cy="1107996"/>
          </a:xfrm>
          <a:prstGeom prst="rect">
            <a:avLst/>
          </a:prstGeom>
        </p:spPr>
        <p:txBody>
          <a:bodyPr wrap="square">
            <a:spAutoFit/>
          </a:bodyPr>
          <a:lstStyle/>
          <a:p>
            <a:pPr algn="ctr"/>
            <a:r>
              <a:rPr lang="en-US" sz="6600" dirty="0">
                <a:latin typeface="Comic Sans MS" panose="030F0702030302020204" pitchFamily="66" charset="0"/>
              </a:rPr>
              <a:t>area of sector </a:t>
            </a:r>
          </a:p>
        </p:txBody>
      </p:sp>
      <p:sp>
        <p:nvSpPr>
          <p:cNvPr id="3" name="Rectangle 2"/>
          <p:cNvSpPr/>
          <p:nvPr/>
        </p:nvSpPr>
        <p:spPr>
          <a:xfrm>
            <a:off x="646043" y="5023116"/>
            <a:ext cx="7782339" cy="1200329"/>
          </a:xfrm>
          <a:prstGeom prst="rect">
            <a:avLst/>
          </a:prstGeom>
          <a:ln>
            <a:solidFill>
              <a:schemeClr val="tx1"/>
            </a:solidFill>
          </a:ln>
        </p:spPr>
        <p:txBody>
          <a:bodyPr wrap="square">
            <a:spAutoFit/>
          </a:bodyPr>
          <a:lstStyle/>
          <a:p>
            <a:pPr algn="ctr"/>
            <a:r>
              <a:rPr lang="en-US" sz="3600" dirty="0">
                <a:latin typeface="Comic Sans MS" panose="030F0702030302020204" pitchFamily="66" charset="0"/>
              </a:rPr>
              <a:t>the fractional part of the area of an entire circle</a:t>
            </a:r>
          </a:p>
        </p:txBody>
      </p:sp>
      <p:pic>
        <p:nvPicPr>
          <p:cNvPr id="4" name="Picture 3"/>
          <p:cNvPicPr>
            <a:picLocks noChangeAspect="1"/>
          </p:cNvPicPr>
          <p:nvPr/>
        </p:nvPicPr>
        <p:blipFill>
          <a:blip r:embed="rId3"/>
          <a:stretch>
            <a:fillRect/>
          </a:stretch>
        </p:blipFill>
        <p:spPr>
          <a:xfrm>
            <a:off x="2875939" y="1582524"/>
            <a:ext cx="3569109" cy="3318306"/>
          </a:xfrm>
          <a:prstGeom prst="rect">
            <a:avLst/>
          </a:prstGeom>
        </p:spPr>
      </p:pic>
    </p:spTree>
    <p:extLst>
      <p:ext uri="{BB962C8B-B14F-4D97-AF65-F5344CB8AC3E}">
        <p14:creationId xmlns:p14="http://schemas.microsoft.com/office/powerpoint/2010/main" val="2318673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area</a:t>
            </a:r>
          </a:p>
        </p:txBody>
      </p:sp>
      <p:sp>
        <p:nvSpPr>
          <p:cNvPr id="10" name="TextBox 9"/>
          <p:cNvSpPr txBox="1"/>
          <p:nvPr/>
        </p:nvSpPr>
        <p:spPr>
          <a:xfrm>
            <a:off x="381000" y="4953000"/>
            <a:ext cx="8382000" cy="1384995"/>
          </a:xfrm>
          <a:prstGeom prst="rect">
            <a:avLst/>
          </a:prstGeom>
          <a:noFill/>
        </p:spPr>
        <p:txBody>
          <a:bodyPr wrap="square" rtlCol="0">
            <a:spAutoFit/>
          </a:bodyPr>
          <a:lstStyle/>
          <a:p>
            <a:pPr algn="ctr"/>
            <a:r>
              <a:rPr lang="en-US" sz="4200" dirty="0">
                <a:latin typeface="Comic Sans MS" pitchFamily="66" charset="0"/>
              </a:rPr>
              <a:t>the number of square units needed to cover a given surface</a:t>
            </a:r>
          </a:p>
        </p:txBody>
      </p:sp>
      <p:pic>
        <p:nvPicPr>
          <p:cNvPr id="3088" name="Picture 16" descr="C:\Documents and Settings\jjunker\Local Settings\Temporary Internet Files\Content.IE5\C60Z33U1\MC900432517[1].wmf"/>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a:off x="2971800" y="2148840"/>
            <a:ext cx="2971799" cy="2377440"/>
          </a:xfrm>
          <a:prstGeom prst="rect">
            <a:avLst/>
          </a:prstGeom>
          <a:noFill/>
        </p:spPr>
      </p:pic>
      <p:graphicFrame>
        <p:nvGraphicFramePr>
          <p:cNvPr id="25" name="Table 24"/>
          <p:cNvGraphicFramePr>
            <a:graphicFrameLocks noGrp="1"/>
          </p:cNvGraphicFramePr>
          <p:nvPr/>
        </p:nvGraphicFramePr>
        <p:xfrm>
          <a:off x="3066756" y="2362200"/>
          <a:ext cx="2800645" cy="1752600"/>
        </p:xfrm>
        <a:graphic>
          <a:graphicData uri="http://schemas.openxmlformats.org/drawingml/2006/table">
            <a:tbl>
              <a:tblPr firstRow="1" bandRow="1">
                <a:tableStyleId>{5C22544A-7EE6-4342-B048-85BDC9FD1C3A}</a:tableStyleId>
              </a:tblPr>
              <a:tblGrid>
                <a:gridCol w="560129">
                  <a:extLst>
                    <a:ext uri="{9D8B030D-6E8A-4147-A177-3AD203B41FA5}">
                      <a16:colId xmlns:a16="http://schemas.microsoft.com/office/drawing/2014/main" val="20000"/>
                    </a:ext>
                  </a:extLst>
                </a:gridCol>
                <a:gridCol w="560129">
                  <a:extLst>
                    <a:ext uri="{9D8B030D-6E8A-4147-A177-3AD203B41FA5}">
                      <a16:colId xmlns:a16="http://schemas.microsoft.com/office/drawing/2014/main" val="20001"/>
                    </a:ext>
                  </a:extLst>
                </a:gridCol>
                <a:gridCol w="560129">
                  <a:extLst>
                    <a:ext uri="{9D8B030D-6E8A-4147-A177-3AD203B41FA5}">
                      <a16:colId xmlns:a16="http://schemas.microsoft.com/office/drawing/2014/main" val="20002"/>
                    </a:ext>
                  </a:extLst>
                </a:gridCol>
                <a:gridCol w="560129">
                  <a:extLst>
                    <a:ext uri="{9D8B030D-6E8A-4147-A177-3AD203B41FA5}">
                      <a16:colId xmlns:a16="http://schemas.microsoft.com/office/drawing/2014/main" val="20003"/>
                    </a:ext>
                  </a:extLst>
                </a:gridCol>
                <a:gridCol w="560129">
                  <a:extLst>
                    <a:ext uri="{9D8B030D-6E8A-4147-A177-3AD203B41FA5}">
                      <a16:colId xmlns:a16="http://schemas.microsoft.com/office/drawing/2014/main" val="20004"/>
                    </a:ext>
                  </a:extLst>
                </a:gridCol>
              </a:tblGrid>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4200">
                <a:tc>
                  <a:txBody>
                    <a:bodyPr/>
                    <a:lstStyle/>
                    <a:p>
                      <a:endParaRPr lang="en-US" dirty="0"/>
                    </a:p>
                  </a:txBody>
                  <a:tcP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26" name="TextBox 25"/>
          <p:cNvSpPr txBox="1"/>
          <p:nvPr/>
        </p:nvSpPr>
        <p:spPr>
          <a:xfrm>
            <a:off x="351692" y="2514600"/>
            <a:ext cx="2504050" cy="1200329"/>
          </a:xfrm>
          <a:prstGeom prst="rect">
            <a:avLst/>
          </a:prstGeom>
          <a:noFill/>
        </p:spPr>
        <p:txBody>
          <a:bodyPr wrap="square" rtlCol="0">
            <a:spAutoFit/>
          </a:bodyPr>
          <a:lstStyle/>
          <a:p>
            <a:r>
              <a:rPr lang="en-US" sz="2400" dirty="0">
                <a:latin typeface="Comic Sans MS" pitchFamily="66" charset="0"/>
              </a:rPr>
              <a:t>The area of the TV screen is </a:t>
            </a:r>
          </a:p>
          <a:p>
            <a:r>
              <a:rPr lang="en-US" sz="2400" dirty="0">
                <a:latin typeface="Comic Sans MS" pitchFamily="66" charset="0"/>
              </a:rPr>
              <a:t>15 square units.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7200" dirty="0"/>
              <a:t>arithmetic sequence</a:t>
            </a:r>
            <a:endParaRPr lang="en-US" dirty="0"/>
          </a:p>
        </p:txBody>
      </p:sp>
      <p:sp>
        <p:nvSpPr>
          <p:cNvPr id="3" name="Content Placeholder 2"/>
          <p:cNvSpPr>
            <a:spLocks noGrp="1"/>
          </p:cNvSpPr>
          <p:nvPr>
            <p:ph idx="1"/>
          </p:nvPr>
        </p:nvSpPr>
        <p:spPr>
          <a:xfrm>
            <a:off x="457200" y="3290931"/>
            <a:ext cx="8229600" cy="1854684"/>
          </a:xfrm>
        </p:spPr>
        <p:txBody>
          <a:bodyPr/>
          <a:lstStyle/>
          <a:p>
            <a:pPr marL="0" indent="0" algn="ctr">
              <a:buNone/>
            </a:pPr>
            <a:r>
              <a:rPr lang="mr-IN" b="1" dirty="0">
                <a:solidFill>
                  <a:srgbClr val="000000"/>
                </a:solidFill>
              </a:rPr>
              <a:t>a</a:t>
            </a:r>
            <a:r>
              <a:rPr lang="mr-IN" b="1" baseline="-25000" dirty="0">
                <a:solidFill>
                  <a:srgbClr val="000000"/>
                </a:solidFill>
              </a:rPr>
              <a:t>n</a:t>
            </a:r>
            <a:r>
              <a:rPr lang="mr-IN" b="1" dirty="0">
                <a:solidFill>
                  <a:srgbClr val="000000"/>
                </a:solidFill>
              </a:rPr>
              <a:t> = a</a:t>
            </a:r>
            <a:r>
              <a:rPr lang="mr-IN" b="1" baseline="-25000" dirty="0">
                <a:solidFill>
                  <a:srgbClr val="000000"/>
                </a:solidFill>
              </a:rPr>
              <a:t>1</a:t>
            </a:r>
            <a:r>
              <a:rPr lang="mr-IN" b="1" dirty="0">
                <a:solidFill>
                  <a:srgbClr val="000000"/>
                </a:solidFill>
              </a:rPr>
              <a:t> + (n – 1)d</a:t>
            </a:r>
            <a:endParaRPr lang="en-US" b="1"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	</a:t>
            </a:r>
          </a:p>
          <a:p>
            <a:pPr marL="0" indent="0">
              <a:buNone/>
            </a:pPr>
            <a:r>
              <a:rPr lang="en-US" dirty="0">
                <a:solidFill>
                  <a:srgbClr val="000000"/>
                </a:solidFill>
              </a:rPr>
              <a:t>d = common difference	n = number of terms</a:t>
            </a:r>
            <a:endParaRPr lang="mr-IN" baseline="-25000" dirty="0">
              <a:solidFill>
                <a:srgbClr val="000000"/>
              </a:solidFill>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23649" b="17442"/>
          <a:stretch/>
        </p:blipFill>
        <p:spPr>
          <a:xfrm>
            <a:off x="1461737" y="1417638"/>
            <a:ext cx="6615464" cy="1679473"/>
          </a:xfrm>
          <a:prstGeom prst="rect">
            <a:avLst/>
          </a:prstGeom>
        </p:spPr>
      </p:pic>
      <p:sp>
        <p:nvSpPr>
          <p:cNvPr id="6" name="Rectangle 1"/>
          <p:cNvSpPr>
            <a:spLocks noChangeArrowheads="1"/>
          </p:cNvSpPr>
          <p:nvPr/>
        </p:nvSpPr>
        <p:spPr bwMode="auto">
          <a:xfrm>
            <a:off x="742950" y="3497263"/>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r>
            <a:br>
              <a:rPr kumimoji="0" lang="en-US" altLang="en-US" sz="1800" b="0" i="0" u="none" strike="noStrike" cap="none" normalizeH="0" baseline="0">
                <a:ln>
                  <a:noFill/>
                </a:ln>
                <a:solidFill>
                  <a:schemeClr val="tx1"/>
                </a:solidFill>
                <a:effectLst/>
                <a:latin typeface="Arial" charset="0"/>
              </a:rPr>
            </a:br>
            <a:endParaRPr kumimoji="0" lang="en-US" altLang="en-US" sz="1800" b="0" i="0" u="none" strike="noStrike" cap="none" normalizeH="0" baseline="0">
              <a:ln>
                <a:noFill/>
              </a:ln>
              <a:solidFill>
                <a:schemeClr val="tx1"/>
              </a:solidFill>
              <a:effectLst/>
              <a:latin typeface="Arial" charset="0"/>
            </a:endParaRPr>
          </a:p>
        </p:txBody>
      </p:sp>
      <p:sp>
        <p:nvSpPr>
          <p:cNvPr id="5" name="TextBox 4"/>
          <p:cNvSpPr txBox="1"/>
          <p:nvPr/>
        </p:nvSpPr>
        <p:spPr>
          <a:xfrm>
            <a:off x="798195" y="5250076"/>
            <a:ext cx="7547610" cy="1077218"/>
          </a:xfrm>
          <a:prstGeom prst="rect">
            <a:avLst/>
          </a:prstGeom>
          <a:noFill/>
          <a:ln>
            <a:solidFill>
              <a:schemeClr val="tx1"/>
            </a:solidFill>
          </a:ln>
        </p:spPr>
        <p:txBody>
          <a:bodyPr wrap="square" rtlCol="0">
            <a:spAutoFit/>
          </a:bodyPr>
          <a:lstStyle/>
          <a:p>
            <a:pPr algn="ctr"/>
            <a:r>
              <a:rPr lang="en-US" sz="3200" dirty="0">
                <a:solidFill>
                  <a:srgbClr val="000000"/>
                </a:solidFill>
              </a:rPr>
              <a:t>a pattern of numbers where the difference between consecutive terms is constant</a:t>
            </a:r>
          </a:p>
        </p:txBody>
      </p:sp>
    </p:spTree>
    <p:extLst>
      <p:ext uri="{BB962C8B-B14F-4D97-AF65-F5344CB8AC3E}">
        <p14:creationId xmlns:p14="http://schemas.microsoft.com/office/powerpoint/2010/main" val="1678206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7200" dirty="0"/>
              <a:t>arithmetic series</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50374" y="1385718"/>
                <a:ext cx="7373140" cy="4525963"/>
              </a:xfrm>
            </p:spPr>
            <p:txBody>
              <a:bodyPr/>
              <a:lstStyle/>
              <a:p>
                <a:pPr marL="0" indent="0">
                  <a:buNone/>
                </a:pPr>
                <a:endParaRPr lang="en-US" dirty="0">
                  <a:solidFill>
                    <a:srgbClr val="000000"/>
                  </a:solidFill>
                </a:endParaRPr>
              </a:p>
              <a:p>
                <a:pPr marL="0" indent="0">
                  <a:buNone/>
                </a:pPr>
                <a:endParaRPr lang="en-US" dirty="0">
                  <a:solidFill>
                    <a:srgbClr val="000000"/>
                  </a:solidFill>
                </a:endParaRPr>
              </a:p>
              <a:p>
                <a:pPr marL="0" indent="0">
                  <a:buNone/>
                </a:pPr>
                <a:endParaRPr lang="en-US"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a:t>
                </a:r>
              </a:p>
              <a:p>
                <a:pPr marL="0" indent="0">
                  <a:buNone/>
                </a:pPr>
                <a:r>
                  <a:rPr lang="en-US" dirty="0">
                    <a:solidFill>
                      <a:srgbClr val="000000"/>
                    </a:solidFill>
                  </a:rPr>
                  <a:t>n = number of terms</a:t>
                </a:r>
              </a:p>
              <a:p>
                <a:pPr marL="0" indent="0">
                  <a:buNone/>
                </a:pPr>
                <a14:m>
                  <m:oMathPara xmlns:m="http://schemas.openxmlformats.org/officeDocument/2006/math">
                    <m:oMathParaPr>
                      <m:jc m:val="centerGroup"/>
                    </m:oMathParaPr>
                    <m:oMath xmlns:m="http://schemas.openxmlformats.org/officeDocument/2006/math">
                      <m:sSub>
                        <m:sSubPr>
                          <m:ctrlPr>
                            <a:rPr lang="en-US"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1</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2</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3</m:t>
                          </m:r>
                        </m:sub>
                      </m:sSub>
                      <m:r>
                        <a:rPr lang="en-US" b="0" i="1" smtClean="0">
                          <a:solidFill>
                            <a:srgbClr val="000000"/>
                          </a:solidFill>
                          <a:latin typeface="Cambria Math" charset="0"/>
                        </a:rPr>
                        <m:t>…+</m:t>
                      </m:r>
                      <m:sSub>
                        <m:sSubPr>
                          <m:ctrlPr>
                            <a:rPr lang="en-US" b="0" i="1" smtClean="0">
                              <a:solidFill>
                                <a:srgbClr val="000000"/>
                              </a:solidFill>
                              <a:latin typeface="Cambria Math" panose="02040503050406030204" pitchFamily="18" charset="0"/>
                            </a:rPr>
                          </m:ctrlPr>
                        </m:sSubPr>
                        <m:e>
                          <m:r>
                            <a:rPr lang="en-US" b="0" i="1" smtClean="0">
                              <a:solidFill>
                                <a:srgbClr val="000000"/>
                              </a:solidFill>
                              <a:latin typeface="Cambria Math" charset="0"/>
                            </a:rPr>
                            <m:t>𝑎</m:t>
                          </m:r>
                        </m:e>
                        <m:sub>
                          <m:r>
                            <a:rPr lang="en-US" b="0" i="1" smtClean="0">
                              <a:solidFill>
                                <a:srgbClr val="000000"/>
                              </a:solidFill>
                              <a:latin typeface="Cambria Math" charset="0"/>
                            </a:rPr>
                            <m:t>𝑛</m:t>
                          </m:r>
                        </m:sub>
                      </m:sSub>
                    </m:oMath>
                  </m:oMathPara>
                </a14:m>
                <a:endParaRPr lang="en-US" dirty="0">
                  <a:solidFill>
                    <a:srgbClr val="00000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50374" y="1385718"/>
                <a:ext cx="7373140" cy="4525963"/>
              </a:xfrm>
              <a:blipFill>
                <a:blip r:embed="rId3"/>
                <a:stretch>
                  <a:fillRect l="-2151"/>
                </a:stretch>
              </a:blipFill>
            </p:spPr>
            <p:txBody>
              <a:bodyPr/>
              <a:lstStyle/>
              <a:p>
                <a:r>
                  <a:rPr lang="en-US">
                    <a:noFill/>
                  </a:rPr>
                  <a:t> </a:t>
                </a:r>
              </a:p>
            </p:txBody>
          </p:sp>
        </mc:Fallback>
      </mc:AlternateContent>
      <p:sp>
        <p:nvSpPr>
          <p:cNvPr id="6" name="Rectangle 1"/>
          <p:cNvSpPr>
            <a:spLocks noChangeArrowheads="1"/>
          </p:cNvSpPr>
          <p:nvPr/>
        </p:nvSpPr>
        <p:spPr bwMode="auto">
          <a:xfrm>
            <a:off x="742950" y="3497263"/>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r>
            <a:br>
              <a:rPr kumimoji="0" lang="en-US" altLang="en-US" sz="1800" b="0" i="0" u="none" strike="noStrike" cap="none" normalizeH="0" baseline="0">
                <a:ln>
                  <a:noFill/>
                </a:ln>
                <a:solidFill>
                  <a:schemeClr val="tx1"/>
                </a:solidFill>
                <a:effectLst/>
                <a:latin typeface="Arial" charset="0"/>
              </a:rPr>
            </a:br>
            <a:endParaRPr kumimoji="0" lang="en-US" altLang="en-US" sz="1800" b="0" i="0" u="none" strike="noStrike" cap="none" normalizeH="0" baseline="0">
              <a:ln>
                <a:noFill/>
              </a:ln>
              <a:solidFill>
                <a:schemeClr val="tx1"/>
              </a:solidFill>
              <a:effectLst/>
              <a:latin typeface="Arial" charset="0"/>
            </a:endParaRPr>
          </a:p>
        </p:txBody>
      </p:sp>
      <mc:AlternateContent xmlns:mc="http://schemas.openxmlformats.org/markup-compatibility/2006" xmlns:a14="http://schemas.microsoft.com/office/drawing/2010/main">
        <mc:Choice Requires="a14">
          <p:sp>
            <p:nvSpPr>
              <p:cNvPr id="4" name="TextBox 3"/>
              <p:cNvSpPr txBox="1"/>
              <p:nvPr/>
            </p:nvSpPr>
            <p:spPr>
              <a:xfrm>
                <a:off x="2688723" y="1840493"/>
                <a:ext cx="3439981" cy="921471"/>
              </a:xfrm>
              <a:prstGeom prst="rect">
                <a:avLst/>
              </a:prstGeom>
              <a:noFill/>
            </p:spPr>
            <p:txBody>
              <a:bodyPr wrap="none" rtlCol="0">
                <a:spAutoFit/>
              </a:bodyPr>
              <a:lstStyle/>
              <a:p>
                <a:r>
                  <a:rPr lang="en-US" sz="3600" b="0" dirty="0"/>
                  <a:t>Sum </a:t>
                </a:r>
                <a14:m>
                  <m:oMath xmlns:m="http://schemas.openxmlformats.org/officeDocument/2006/math">
                    <m:r>
                      <a:rPr lang="en-US" sz="3600" b="0" i="1" smtClean="0">
                        <a:latin typeface="Cambria Math" panose="02040503050406030204" pitchFamily="18" charset="0"/>
                      </a:rPr>
                      <m:t>=</m:t>
                    </m:r>
                    <m:r>
                      <a:rPr lang="en-US" sz="3600" b="0" i="1" smtClean="0">
                        <a:latin typeface="Cambria Math" panose="02040503050406030204" pitchFamily="18" charset="0"/>
                      </a:rPr>
                      <m:t>𝑛</m:t>
                    </m:r>
                    <m:d>
                      <m:dPr>
                        <m:ctrlPr>
                          <a:rPr lang="en-US" sz="3600" b="0" i="1" smtClean="0">
                            <a:latin typeface="Cambria Math" panose="02040503050406030204" pitchFamily="18" charset="0"/>
                          </a:rPr>
                        </m:ctrlPr>
                      </m:dPr>
                      <m:e>
                        <m:f>
                          <m:fPr>
                            <m:ctrlPr>
                              <a:rPr lang="en-US" sz="3600" b="0" i="1" smtClean="0">
                                <a:latin typeface="Cambria Math" panose="02040503050406030204" pitchFamily="18" charset="0"/>
                              </a:rPr>
                            </m:ctrlPr>
                          </m:fPr>
                          <m:num>
                            <m:sSub>
                              <m:sSubPr>
                                <m:ctrlPr>
                                  <a:rPr lang="en-US" sz="3600" b="0" i="1" smtClean="0">
                                    <a:latin typeface="Cambria Math" panose="02040503050406030204" pitchFamily="18" charset="0"/>
                                  </a:rPr>
                                </m:ctrlPr>
                              </m:sSubPr>
                              <m:e>
                                <m:r>
                                  <a:rPr lang="en-US" sz="3600" b="0" i="1" smtClean="0">
                                    <a:latin typeface="Cambria Math" panose="02040503050406030204" pitchFamily="18" charset="0"/>
                                  </a:rPr>
                                  <m:t>𝑎</m:t>
                                </m:r>
                              </m:e>
                              <m:sub>
                                <m:r>
                                  <a:rPr lang="en-US" sz="3600" b="0" i="1" smtClean="0">
                                    <a:latin typeface="Cambria Math" panose="02040503050406030204" pitchFamily="18" charset="0"/>
                                  </a:rPr>
                                  <m:t>1</m:t>
                                </m:r>
                              </m:sub>
                            </m:sSub>
                            <m:r>
                              <a:rPr lang="en-US" sz="3600" b="0" i="1" smtClean="0">
                                <a:latin typeface="Cambria Math" panose="02040503050406030204" pitchFamily="18" charset="0"/>
                              </a:rPr>
                              <m:t>+</m:t>
                            </m:r>
                            <m:sSub>
                              <m:sSubPr>
                                <m:ctrlPr>
                                  <a:rPr lang="en-US" sz="3600" b="0" i="1" smtClean="0">
                                    <a:latin typeface="Cambria Math" panose="02040503050406030204" pitchFamily="18" charset="0"/>
                                  </a:rPr>
                                </m:ctrlPr>
                              </m:sSubPr>
                              <m:e>
                                <m:r>
                                  <a:rPr lang="en-US" sz="3600" b="0" i="1" smtClean="0">
                                    <a:latin typeface="Cambria Math" panose="02040503050406030204" pitchFamily="18" charset="0"/>
                                  </a:rPr>
                                  <m:t>𝑎</m:t>
                                </m:r>
                              </m:e>
                              <m:sub>
                                <m:r>
                                  <a:rPr lang="en-US" sz="3600" b="0" i="1" smtClean="0">
                                    <a:latin typeface="Cambria Math" panose="02040503050406030204" pitchFamily="18" charset="0"/>
                                  </a:rPr>
                                  <m:t>𝑛</m:t>
                                </m:r>
                              </m:sub>
                            </m:sSub>
                          </m:num>
                          <m:den>
                            <m:r>
                              <a:rPr lang="en-US" sz="3600" b="0" i="1" smtClean="0">
                                <a:latin typeface="Cambria Math" panose="02040503050406030204" pitchFamily="18" charset="0"/>
                              </a:rPr>
                              <m:t>2</m:t>
                            </m:r>
                          </m:den>
                        </m:f>
                      </m:e>
                    </m:d>
                  </m:oMath>
                </a14:m>
                <a:endParaRPr lang="en-US" sz="3600" dirty="0"/>
              </a:p>
            </p:txBody>
          </p:sp>
        </mc:Choice>
        <mc:Fallback xmlns="">
          <p:sp>
            <p:nvSpPr>
              <p:cNvPr id="4" name="TextBox 3"/>
              <p:cNvSpPr txBox="1">
                <a:spLocks noRot="1" noChangeAspect="1" noMove="1" noResize="1" noEditPoints="1" noAdjustHandles="1" noChangeArrowheads="1" noChangeShapeType="1" noTextEdit="1"/>
              </p:cNvSpPr>
              <p:nvPr/>
            </p:nvSpPr>
            <p:spPr>
              <a:xfrm>
                <a:off x="2688723" y="1840493"/>
                <a:ext cx="3439981" cy="921471"/>
              </a:xfrm>
              <a:prstGeom prst="rect">
                <a:avLst/>
              </a:prstGeom>
              <a:blipFill>
                <a:blip r:embed="rId4"/>
                <a:stretch>
                  <a:fillRect l="-5319" b="-10596"/>
                </a:stretch>
              </a:blipFill>
            </p:spPr>
            <p:txBody>
              <a:bodyPr/>
              <a:lstStyle/>
              <a:p>
                <a:r>
                  <a:rPr lang="en-US">
                    <a:noFill/>
                  </a:rPr>
                  <a:t> </a:t>
                </a:r>
              </a:p>
            </p:txBody>
          </p:sp>
        </mc:Fallback>
      </mc:AlternateContent>
      <p:sp>
        <p:nvSpPr>
          <p:cNvPr id="5" name="TextBox 4"/>
          <p:cNvSpPr txBox="1"/>
          <p:nvPr/>
        </p:nvSpPr>
        <p:spPr>
          <a:xfrm>
            <a:off x="883909" y="5371765"/>
            <a:ext cx="7354408" cy="1200329"/>
          </a:xfrm>
          <a:prstGeom prst="rect">
            <a:avLst/>
          </a:prstGeom>
          <a:noFill/>
          <a:ln>
            <a:solidFill>
              <a:schemeClr val="tx1"/>
            </a:solidFill>
          </a:ln>
        </p:spPr>
        <p:txBody>
          <a:bodyPr wrap="square" rtlCol="0">
            <a:spAutoFit/>
          </a:bodyPr>
          <a:lstStyle/>
          <a:p>
            <a:pPr algn="ctr"/>
            <a:r>
              <a:rPr lang="en-US" sz="3600" dirty="0"/>
              <a:t>the sum of the terms of an arithmetic sequence</a:t>
            </a:r>
          </a:p>
        </p:txBody>
      </p:sp>
    </p:spTree>
    <p:extLst>
      <p:ext uri="{BB962C8B-B14F-4D97-AF65-F5344CB8AC3E}">
        <p14:creationId xmlns:p14="http://schemas.microsoft.com/office/powerpoint/2010/main" val="1201371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323439"/>
          </a:xfrm>
          <a:prstGeom prst="rect">
            <a:avLst/>
          </a:prstGeom>
          <a:noFill/>
        </p:spPr>
        <p:txBody>
          <a:bodyPr wrap="square" rtlCol="0">
            <a:spAutoFit/>
          </a:bodyPr>
          <a:lstStyle/>
          <a:p>
            <a:pPr algn="ctr"/>
            <a:r>
              <a:rPr lang="en-US" sz="8000" dirty="0">
                <a:latin typeface="Comic Sans MS" pitchFamily="66" charset="0"/>
              </a:rPr>
              <a:t>array</a:t>
            </a:r>
          </a:p>
        </p:txBody>
      </p:sp>
      <p:sp>
        <p:nvSpPr>
          <p:cNvPr id="12" name="TextBox 11"/>
          <p:cNvSpPr txBox="1"/>
          <p:nvPr/>
        </p:nvSpPr>
        <p:spPr>
          <a:xfrm>
            <a:off x="304800" y="5105400"/>
            <a:ext cx="8534400" cy="1200329"/>
          </a:xfrm>
          <a:prstGeom prst="rect">
            <a:avLst/>
          </a:prstGeom>
          <a:noFill/>
        </p:spPr>
        <p:txBody>
          <a:bodyPr wrap="square" rtlCol="0">
            <a:spAutoFit/>
          </a:bodyPr>
          <a:lstStyle/>
          <a:p>
            <a:pPr algn="ctr"/>
            <a:r>
              <a:rPr lang="en-US" sz="3600" dirty="0">
                <a:latin typeface="Comic Sans MS" pitchFamily="66" charset="0"/>
              </a:rPr>
              <a:t>a rectangular arrangement of objects with equal amounts in each row</a:t>
            </a:r>
          </a:p>
        </p:txBody>
      </p:sp>
      <p:grpSp>
        <p:nvGrpSpPr>
          <p:cNvPr id="3" name="Group 24"/>
          <p:cNvGrpSpPr/>
          <p:nvPr/>
        </p:nvGrpSpPr>
        <p:grpSpPr>
          <a:xfrm>
            <a:off x="1325884" y="2209800"/>
            <a:ext cx="6341012" cy="1940169"/>
            <a:chOff x="609600" y="1905000"/>
            <a:chExt cx="6781800" cy="2333148"/>
          </a:xfrm>
        </p:grpSpPr>
        <p:pic>
          <p:nvPicPr>
            <p:cNvPr id="13" name="Picture 12" descr="dogtoy_c.wmf"/>
            <p:cNvPicPr>
              <a:picLocks noChangeAspect="1"/>
            </p:cNvPicPr>
            <p:nvPr/>
          </p:nvPicPr>
          <p:blipFill>
            <a:blip r:embed="rId3" cstate="print"/>
            <a:stretch>
              <a:fillRect/>
            </a:stretch>
          </p:blipFill>
          <p:spPr>
            <a:xfrm>
              <a:off x="609600" y="1905000"/>
              <a:ext cx="1066800" cy="1113948"/>
            </a:xfrm>
            <a:prstGeom prst="rect">
              <a:avLst/>
            </a:prstGeom>
          </p:spPr>
        </p:pic>
        <p:pic>
          <p:nvPicPr>
            <p:cNvPr id="14" name="Picture 13" descr="dogtoy_c.wmf"/>
            <p:cNvPicPr>
              <a:picLocks noChangeAspect="1"/>
            </p:cNvPicPr>
            <p:nvPr/>
          </p:nvPicPr>
          <p:blipFill>
            <a:blip r:embed="rId3" cstate="print"/>
            <a:stretch>
              <a:fillRect/>
            </a:stretch>
          </p:blipFill>
          <p:spPr>
            <a:xfrm>
              <a:off x="1752600" y="1905000"/>
              <a:ext cx="1066800" cy="1113948"/>
            </a:xfrm>
            <a:prstGeom prst="rect">
              <a:avLst/>
            </a:prstGeom>
          </p:spPr>
        </p:pic>
        <p:pic>
          <p:nvPicPr>
            <p:cNvPr id="15" name="Picture 14" descr="dogtoy_c.wmf"/>
            <p:cNvPicPr>
              <a:picLocks noChangeAspect="1"/>
            </p:cNvPicPr>
            <p:nvPr/>
          </p:nvPicPr>
          <p:blipFill>
            <a:blip r:embed="rId3" cstate="print"/>
            <a:stretch>
              <a:fillRect/>
            </a:stretch>
          </p:blipFill>
          <p:spPr>
            <a:xfrm>
              <a:off x="2895600" y="1905000"/>
              <a:ext cx="1066800" cy="1113948"/>
            </a:xfrm>
            <a:prstGeom prst="rect">
              <a:avLst/>
            </a:prstGeom>
          </p:spPr>
        </p:pic>
        <p:pic>
          <p:nvPicPr>
            <p:cNvPr id="16" name="Picture 15" descr="dogtoy_c.wmf"/>
            <p:cNvPicPr>
              <a:picLocks noChangeAspect="1"/>
            </p:cNvPicPr>
            <p:nvPr/>
          </p:nvPicPr>
          <p:blipFill>
            <a:blip r:embed="rId3" cstate="print"/>
            <a:stretch>
              <a:fillRect/>
            </a:stretch>
          </p:blipFill>
          <p:spPr>
            <a:xfrm>
              <a:off x="4038600" y="1905000"/>
              <a:ext cx="1066800" cy="1113948"/>
            </a:xfrm>
            <a:prstGeom prst="rect">
              <a:avLst/>
            </a:prstGeom>
          </p:spPr>
        </p:pic>
        <p:pic>
          <p:nvPicPr>
            <p:cNvPr id="17" name="Picture 16" descr="dogtoy_c.wmf"/>
            <p:cNvPicPr>
              <a:picLocks noChangeAspect="1"/>
            </p:cNvPicPr>
            <p:nvPr/>
          </p:nvPicPr>
          <p:blipFill>
            <a:blip r:embed="rId3" cstate="print"/>
            <a:stretch>
              <a:fillRect/>
            </a:stretch>
          </p:blipFill>
          <p:spPr>
            <a:xfrm>
              <a:off x="5181600" y="1905000"/>
              <a:ext cx="1066800" cy="1113948"/>
            </a:xfrm>
            <a:prstGeom prst="rect">
              <a:avLst/>
            </a:prstGeom>
          </p:spPr>
        </p:pic>
        <p:pic>
          <p:nvPicPr>
            <p:cNvPr id="18" name="Picture 17" descr="dogtoy_c.wmf"/>
            <p:cNvPicPr>
              <a:picLocks noChangeAspect="1"/>
            </p:cNvPicPr>
            <p:nvPr/>
          </p:nvPicPr>
          <p:blipFill>
            <a:blip r:embed="rId3" cstate="print"/>
            <a:stretch>
              <a:fillRect/>
            </a:stretch>
          </p:blipFill>
          <p:spPr>
            <a:xfrm>
              <a:off x="6324600" y="1905000"/>
              <a:ext cx="1066800" cy="1113948"/>
            </a:xfrm>
            <a:prstGeom prst="rect">
              <a:avLst/>
            </a:prstGeom>
          </p:spPr>
        </p:pic>
        <p:pic>
          <p:nvPicPr>
            <p:cNvPr id="19" name="Picture 18" descr="dogtoy_c.wmf"/>
            <p:cNvPicPr>
              <a:picLocks noChangeAspect="1"/>
            </p:cNvPicPr>
            <p:nvPr/>
          </p:nvPicPr>
          <p:blipFill>
            <a:blip r:embed="rId3" cstate="print"/>
            <a:stretch>
              <a:fillRect/>
            </a:stretch>
          </p:blipFill>
          <p:spPr>
            <a:xfrm>
              <a:off x="609600" y="3124200"/>
              <a:ext cx="1066800" cy="1113948"/>
            </a:xfrm>
            <a:prstGeom prst="rect">
              <a:avLst/>
            </a:prstGeom>
          </p:spPr>
        </p:pic>
        <p:pic>
          <p:nvPicPr>
            <p:cNvPr id="20" name="Picture 19" descr="dogtoy_c.wmf"/>
            <p:cNvPicPr>
              <a:picLocks noChangeAspect="1"/>
            </p:cNvPicPr>
            <p:nvPr/>
          </p:nvPicPr>
          <p:blipFill>
            <a:blip r:embed="rId3" cstate="print"/>
            <a:stretch>
              <a:fillRect/>
            </a:stretch>
          </p:blipFill>
          <p:spPr>
            <a:xfrm>
              <a:off x="1752600" y="3124200"/>
              <a:ext cx="1066800" cy="1113948"/>
            </a:xfrm>
            <a:prstGeom prst="rect">
              <a:avLst/>
            </a:prstGeom>
          </p:spPr>
        </p:pic>
        <p:pic>
          <p:nvPicPr>
            <p:cNvPr id="21" name="Picture 20" descr="dogtoy_c.wmf"/>
            <p:cNvPicPr>
              <a:picLocks noChangeAspect="1"/>
            </p:cNvPicPr>
            <p:nvPr/>
          </p:nvPicPr>
          <p:blipFill>
            <a:blip r:embed="rId3" cstate="print"/>
            <a:stretch>
              <a:fillRect/>
            </a:stretch>
          </p:blipFill>
          <p:spPr>
            <a:xfrm>
              <a:off x="2895600" y="3124200"/>
              <a:ext cx="1066800" cy="1113948"/>
            </a:xfrm>
            <a:prstGeom prst="rect">
              <a:avLst/>
            </a:prstGeom>
          </p:spPr>
        </p:pic>
        <p:pic>
          <p:nvPicPr>
            <p:cNvPr id="22" name="Picture 21" descr="dogtoy_c.wmf"/>
            <p:cNvPicPr>
              <a:picLocks noChangeAspect="1"/>
            </p:cNvPicPr>
            <p:nvPr/>
          </p:nvPicPr>
          <p:blipFill>
            <a:blip r:embed="rId3" cstate="print"/>
            <a:stretch>
              <a:fillRect/>
            </a:stretch>
          </p:blipFill>
          <p:spPr>
            <a:xfrm>
              <a:off x="4038600" y="3124200"/>
              <a:ext cx="1066800" cy="1113948"/>
            </a:xfrm>
            <a:prstGeom prst="rect">
              <a:avLst/>
            </a:prstGeom>
          </p:spPr>
        </p:pic>
        <p:pic>
          <p:nvPicPr>
            <p:cNvPr id="23" name="Picture 22" descr="dogtoy_c.wmf"/>
            <p:cNvPicPr>
              <a:picLocks noChangeAspect="1"/>
            </p:cNvPicPr>
            <p:nvPr/>
          </p:nvPicPr>
          <p:blipFill>
            <a:blip r:embed="rId3" cstate="print"/>
            <a:stretch>
              <a:fillRect/>
            </a:stretch>
          </p:blipFill>
          <p:spPr>
            <a:xfrm>
              <a:off x="5181600" y="3124200"/>
              <a:ext cx="1066800" cy="1113948"/>
            </a:xfrm>
            <a:prstGeom prst="rect">
              <a:avLst/>
            </a:prstGeom>
          </p:spPr>
        </p:pic>
        <p:pic>
          <p:nvPicPr>
            <p:cNvPr id="24" name="Picture 23" descr="dogtoy_c.wmf"/>
            <p:cNvPicPr>
              <a:picLocks noChangeAspect="1"/>
            </p:cNvPicPr>
            <p:nvPr/>
          </p:nvPicPr>
          <p:blipFill>
            <a:blip r:embed="rId3" cstate="print"/>
            <a:stretch>
              <a:fillRect/>
            </a:stretch>
          </p:blipFill>
          <p:spPr>
            <a:xfrm>
              <a:off x="6324600" y="3124200"/>
              <a:ext cx="1066800" cy="1113948"/>
            </a:xfrm>
            <a:prstGeom prst="rect">
              <a:avLst/>
            </a:prstGeom>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107996"/>
          </a:xfrm>
          <a:prstGeom prst="rect">
            <a:avLst/>
          </a:prstGeom>
          <a:noFill/>
        </p:spPr>
        <p:txBody>
          <a:bodyPr wrap="square" rtlCol="0">
            <a:spAutoFit/>
          </a:bodyPr>
          <a:lstStyle/>
          <a:p>
            <a:pPr algn="ctr"/>
            <a:r>
              <a:rPr lang="en-US" sz="6600" dirty="0">
                <a:latin typeface="Comic Sans MS" pitchFamily="66" charset="0"/>
              </a:rPr>
              <a:t>associative property</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in addition and multiplication, no matter how the numbers are grouped, the answer will always be the same</a:t>
            </a:r>
          </a:p>
        </p:txBody>
      </p:sp>
      <p:sp>
        <p:nvSpPr>
          <p:cNvPr id="13" name="Text Box 2"/>
          <p:cNvSpPr txBox="1">
            <a:spLocks noChangeArrowheads="1"/>
          </p:cNvSpPr>
          <p:nvPr/>
        </p:nvSpPr>
        <p:spPr bwMode="auto">
          <a:xfrm>
            <a:off x="614152" y="2018728"/>
            <a:ext cx="8465024"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5800" i="0" u="none" strike="noStrike" cap="none" normalizeH="0" baseline="0" dirty="0">
                <a:ln>
                  <a:noFill/>
                </a:ln>
                <a:solidFill>
                  <a:schemeClr val="tx1"/>
                </a:solidFill>
                <a:effectLst/>
                <a:latin typeface="Comic Sans MS" pitchFamily="66" charset="0"/>
              </a:rPr>
              <a:t>(5+2)+8 = 5+(2+8)</a:t>
            </a:r>
          </a:p>
        </p:txBody>
      </p:sp>
      <p:sp>
        <p:nvSpPr>
          <p:cNvPr id="14" name="Text Box 2"/>
          <p:cNvSpPr txBox="1">
            <a:spLocks noChangeArrowheads="1"/>
          </p:cNvSpPr>
          <p:nvPr/>
        </p:nvSpPr>
        <p:spPr bwMode="auto">
          <a:xfrm>
            <a:off x="228600" y="3429000"/>
            <a:ext cx="8267700"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r" fontAlgn="base">
              <a:spcBef>
                <a:spcPct val="0"/>
              </a:spcBef>
              <a:spcAft>
                <a:spcPct val="0"/>
              </a:spcAft>
            </a:pPr>
            <a:r>
              <a:rPr lang="en-US" sz="5800" dirty="0">
                <a:latin typeface="Comic Sans MS" pitchFamily="66" charset="0"/>
              </a:rPr>
              <a:t>(</a:t>
            </a:r>
            <a:r>
              <a:rPr lang="en-US" sz="5800" i="1" dirty="0">
                <a:latin typeface="Comic Sans MS" pitchFamily="66" charset="0"/>
              </a:rPr>
              <a:t>a</a:t>
            </a:r>
            <a:r>
              <a:rPr lang="en-US" sz="5800" dirty="0">
                <a:latin typeface="Comic Sans MS" pitchFamily="66" charset="0"/>
              </a:rPr>
              <a:t> </a:t>
            </a:r>
            <a:r>
              <a:rPr lang="en-US" sz="5800" dirty="0">
                <a:latin typeface="Comic Sans MS" pitchFamily="66" charset="0"/>
                <a:sym typeface="Wingdings"/>
              </a:rPr>
              <a:t></a:t>
            </a:r>
            <a:r>
              <a:rPr lang="en-US" sz="5800" i="1" dirty="0">
                <a:latin typeface="Comic Sans MS" pitchFamily="66" charset="0"/>
              </a:rPr>
              <a:t>b</a:t>
            </a:r>
            <a:r>
              <a:rPr lang="en-US" sz="5800" dirty="0">
                <a:latin typeface="Comic Sans MS" pitchFamily="66" charset="0"/>
              </a:rPr>
              <a:t>)</a:t>
            </a:r>
            <a:r>
              <a:rPr lang="en-US" sz="5800" dirty="0">
                <a:latin typeface="Comic Sans MS" pitchFamily="66" charset="0"/>
                <a:sym typeface="Wingdings"/>
              </a:rPr>
              <a:t></a:t>
            </a:r>
            <a:r>
              <a:rPr lang="en-US" sz="5800" i="1" dirty="0">
                <a:latin typeface="Comic Sans MS" pitchFamily="66" charset="0"/>
              </a:rPr>
              <a:t>c</a:t>
            </a:r>
            <a:r>
              <a:rPr lang="en-US" sz="5800" dirty="0">
                <a:latin typeface="Comic Sans MS" pitchFamily="66" charset="0"/>
              </a:rPr>
              <a:t> = </a:t>
            </a:r>
            <a:r>
              <a:rPr kumimoji="0" lang="en-US" sz="5800" i="1" u="none" strike="noStrike" cap="none" normalizeH="0" baseline="0" dirty="0">
                <a:ln>
                  <a:noFill/>
                </a:ln>
                <a:solidFill>
                  <a:schemeClr val="tx1"/>
                </a:solidFill>
                <a:effectLst/>
                <a:latin typeface="Comic Sans MS" pitchFamily="66" charset="0"/>
              </a:rPr>
              <a:t>a</a:t>
            </a:r>
            <a:r>
              <a:rPr kumimoji="0" lang="en-US" sz="5800" i="0" u="none" strike="noStrike" cap="none" normalizeH="0" baseline="0" dirty="0">
                <a:ln>
                  <a:noFill/>
                </a:ln>
                <a:solidFill>
                  <a:schemeClr val="tx1"/>
                </a:solidFill>
                <a:effectLst/>
                <a:latin typeface="Comic Sans MS" pitchFamily="66" charset="0"/>
              </a:rPr>
              <a:t> </a:t>
            </a:r>
            <a:r>
              <a:rPr kumimoji="0" lang="en-US" sz="5800" i="0" u="none" strike="noStrike" cap="none" normalizeH="0" baseline="0" dirty="0">
                <a:ln>
                  <a:noFill/>
                </a:ln>
                <a:solidFill>
                  <a:schemeClr val="tx1"/>
                </a:solidFill>
                <a:effectLst/>
                <a:latin typeface="Comic Sans MS" pitchFamily="66" charset="0"/>
                <a:sym typeface="Wingdings"/>
              </a:rPr>
              <a:t></a:t>
            </a:r>
            <a:r>
              <a:rPr kumimoji="0" lang="en-US" sz="5800" i="0" u="none" strike="noStrike" cap="none" normalizeH="0" baseline="0" dirty="0">
                <a:ln>
                  <a:noFill/>
                </a:ln>
                <a:solidFill>
                  <a:schemeClr val="tx1"/>
                </a:solidFill>
                <a:effectLst/>
                <a:latin typeface="Comic Sans MS" pitchFamily="66" charset="0"/>
              </a:rPr>
              <a:t>(</a:t>
            </a:r>
            <a:r>
              <a:rPr kumimoji="0" lang="en-US" sz="5800" i="1" u="none" strike="noStrike" cap="none" normalizeH="0" baseline="0" dirty="0">
                <a:ln>
                  <a:noFill/>
                </a:ln>
                <a:solidFill>
                  <a:schemeClr val="tx1"/>
                </a:solidFill>
                <a:effectLst/>
                <a:latin typeface="Comic Sans MS" pitchFamily="66" charset="0"/>
              </a:rPr>
              <a:t>b</a:t>
            </a:r>
            <a:r>
              <a:rPr kumimoji="0" lang="en-US" sz="5800" i="0" u="none" strike="noStrike" cap="none" normalizeH="0" baseline="0" dirty="0">
                <a:ln>
                  <a:noFill/>
                </a:ln>
                <a:solidFill>
                  <a:schemeClr val="tx1"/>
                </a:solidFill>
                <a:effectLst/>
                <a:latin typeface="Comic Sans MS" pitchFamily="66" charset="0"/>
              </a:rPr>
              <a:t> </a:t>
            </a:r>
            <a:r>
              <a:rPr kumimoji="0" lang="en-US" sz="5800" i="0" u="none" strike="noStrike" cap="none" normalizeH="0" baseline="0" dirty="0">
                <a:ln>
                  <a:noFill/>
                </a:ln>
                <a:solidFill>
                  <a:schemeClr val="tx1"/>
                </a:solidFill>
                <a:effectLst/>
                <a:latin typeface="Comic Sans MS" pitchFamily="66" charset="0"/>
                <a:sym typeface="Wingdings"/>
              </a:rPr>
              <a:t></a:t>
            </a:r>
            <a:r>
              <a:rPr kumimoji="0" lang="en-US" sz="5800" i="1" u="none" strike="noStrike" cap="none" normalizeH="0" baseline="0" dirty="0">
                <a:ln>
                  <a:noFill/>
                </a:ln>
                <a:solidFill>
                  <a:schemeClr val="tx1"/>
                </a:solidFill>
                <a:effectLst/>
                <a:latin typeface="Comic Sans MS" pitchFamily="66" charset="0"/>
              </a:rPr>
              <a:t>c</a:t>
            </a:r>
            <a:r>
              <a:rPr kumimoji="0" lang="en-US" sz="5800" i="0" u="none" strike="noStrike" cap="none" normalizeH="0" baseline="0" dirty="0">
                <a:ln>
                  <a:noFill/>
                </a:ln>
                <a:solidFill>
                  <a:schemeClr val="tx1"/>
                </a:solidFill>
                <a:effectLst/>
                <a:latin typeface="Comic Sans MS" pitchFamily="66" charset="0"/>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attribute</a:t>
            </a:r>
          </a:p>
        </p:txBody>
      </p:sp>
      <p:sp>
        <p:nvSpPr>
          <p:cNvPr id="10" name="TextBox 9"/>
          <p:cNvSpPr txBox="1"/>
          <p:nvPr/>
        </p:nvSpPr>
        <p:spPr>
          <a:xfrm>
            <a:off x="381000" y="4868592"/>
            <a:ext cx="8382000" cy="1661993"/>
          </a:xfrm>
          <a:prstGeom prst="rect">
            <a:avLst/>
          </a:prstGeom>
          <a:noFill/>
        </p:spPr>
        <p:txBody>
          <a:bodyPr wrap="square" rtlCol="0">
            <a:spAutoFit/>
          </a:bodyPr>
          <a:lstStyle/>
          <a:p>
            <a:pPr algn="ctr"/>
            <a:r>
              <a:rPr lang="en-US" sz="3400" dirty="0">
                <a:latin typeface="Comic Sans MS" pitchFamily="66" charset="0"/>
              </a:rPr>
              <a:t>a characteristic of a number, geometric figure, mathematical operation, equation, or inequality</a:t>
            </a:r>
          </a:p>
        </p:txBody>
      </p:sp>
      <p:sp>
        <p:nvSpPr>
          <p:cNvPr id="11" name="TextBox 10"/>
          <p:cNvSpPr txBox="1"/>
          <p:nvPr/>
        </p:nvSpPr>
        <p:spPr>
          <a:xfrm>
            <a:off x="1447800" y="2057400"/>
            <a:ext cx="6477000" cy="2462213"/>
          </a:xfrm>
          <a:prstGeom prst="rect">
            <a:avLst/>
          </a:prstGeom>
          <a:noFill/>
        </p:spPr>
        <p:txBody>
          <a:bodyPr wrap="square" rtlCol="0">
            <a:spAutoFit/>
          </a:bodyPr>
          <a:lstStyle/>
          <a:p>
            <a:r>
              <a:rPr lang="en-US" sz="10000" dirty="0"/>
              <a:t> 3</a:t>
            </a:r>
          </a:p>
          <a:p>
            <a:endParaRPr lang="en-US" sz="1000" dirty="0"/>
          </a:p>
          <a:p>
            <a:r>
              <a:rPr lang="en-US" sz="4000" dirty="0"/>
              <a:t>  odd</a:t>
            </a:r>
            <a:r>
              <a:rPr lang="en-US" sz="4400" dirty="0"/>
              <a:t>                     </a:t>
            </a:r>
            <a:r>
              <a:rPr lang="en-US" sz="4000" dirty="0"/>
              <a:t>equal sides               </a:t>
            </a:r>
          </a:p>
        </p:txBody>
      </p:sp>
      <p:sp>
        <p:nvSpPr>
          <p:cNvPr id="12" name="Heptagon 11"/>
          <p:cNvSpPr/>
          <p:nvPr/>
        </p:nvSpPr>
        <p:spPr>
          <a:xfrm>
            <a:off x="5257800" y="2133600"/>
            <a:ext cx="2057400" cy="1676400"/>
          </a:xfrm>
          <a:prstGeom prst="heptagon">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10813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auxiliary line</a:t>
            </a:r>
          </a:p>
        </p:txBody>
      </p:sp>
      <p:sp>
        <p:nvSpPr>
          <p:cNvPr id="3" name="Content Placeholder 2"/>
          <p:cNvSpPr>
            <a:spLocks noGrp="1"/>
          </p:cNvSpPr>
          <p:nvPr>
            <p:ph idx="1"/>
          </p:nvPr>
        </p:nvSpPr>
        <p:spPr>
          <a:xfrm>
            <a:off x="457200" y="4889083"/>
            <a:ext cx="8229600" cy="1349477"/>
          </a:xfrm>
          <a:ln>
            <a:solidFill>
              <a:schemeClr val="tx1"/>
            </a:solidFill>
          </a:ln>
        </p:spPr>
        <p:txBody>
          <a:bodyPr/>
          <a:lstStyle/>
          <a:p>
            <a:pPr marL="0" indent="0" algn="ctr">
              <a:buNone/>
            </a:pPr>
            <a:r>
              <a:rPr lang="en-US" dirty="0"/>
              <a:t>an extra line needed to complete a proof in plane geometry</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4958" y="1520211"/>
            <a:ext cx="3894083" cy="2954132"/>
          </a:xfrm>
          <a:prstGeom prst="rect">
            <a:avLst/>
          </a:prstGeom>
        </p:spPr>
      </p:pic>
    </p:spTree>
    <p:extLst>
      <p:ext uri="{BB962C8B-B14F-4D97-AF65-F5344CB8AC3E}">
        <p14:creationId xmlns:p14="http://schemas.microsoft.com/office/powerpoint/2010/main" val="13148704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57200"/>
            <a:ext cx="8534400" cy="6096000"/>
            <a:chOff x="304800" y="457200"/>
            <a:chExt cx="8534400" cy="6096000"/>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16520"/>
            <a:ext cx="8382000" cy="1446550"/>
          </a:xfrm>
          <a:prstGeom prst="rect">
            <a:avLst/>
          </a:prstGeom>
          <a:noFill/>
        </p:spPr>
        <p:txBody>
          <a:bodyPr wrap="square" rtlCol="0">
            <a:spAutoFit/>
          </a:bodyPr>
          <a:lstStyle/>
          <a:p>
            <a:pPr algn="ctr"/>
            <a:r>
              <a:rPr lang="en-US" sz="8800" dirty="0">
                <a:latin typeface="Comic Sans MS" pitchFamily="66" charset="0"/>
              </a:rPr>
              <a:t>axis</a:t>
            </a:r>
          </a:p>
        </p:txBody>
      </p:sp>
      <p:sp>
        <p:nvSpPr>
          <p:cNvPr id="12" name="TextBox 11"/>
          <p:cNvSpPr txBox="1"/>
          <p:nvPr/>
        </p:nvSpPr>
        <p:spPr>
          <a:xfrm>
            <a:off x="304800" y="4925781"/>
            <a:ext cx="8534400" cy="1631216"/>
          </a:xfrm>
          <a:prstGeom prst="rect">
            <a:avLst/>
          </a:prstGeom>
          <a:noFill/>
        </p:spPr>
        <p:txBody>
          <a:bodyPr wrap="square" rtlCol="0">
            <a:spAutoFit/>
          </a:bodyPr>
          <a:lstStyle/>
          <a:p>
            <a:pPr algn="ctr"/>
            <a:r>
              <a:rPr lang="en-US" sz="3600" dirty="0">
                <a:latin typeface="Comic Sans MS" pitchFamily="66" charset="0"/>
              </a:rPr>
              <a:t>any of the number lines that intersect to form a coordinate system</a:t>
            </a:r>
            <a:br>
              <a:rPr lang="en-US" sz="3600" dirty="0">
                <a:latin typeface="Comic Sans MS" pitchFamily="66" charset="0"/>
              </a:rPr>
            </a:br>
            <a:r>
              <a:rPr lang="en-US" sz="2800" dirty="0">
                <a:latin typeface="Comic Sans MS" pitchFamily="66" charset="0"/>
              </a:rPr>
              <a:t>*the plural of axis is axes</a:t>
            </a:r>
            <a:endParaRPr lang="en-US" sz="3600" dirty="0">
              <a:latin typeface="Comic Sans MS" pitchFamily="66" charset="0"/>
            </a:endParaRPr>
          </a:p>
        </p:txBody>
      </p:sp>
      <p:grpSp>
        <p:nvGrpSpPr>
          <p:cNvPr id="18" name="Group 17"/>
          <p:cNvGrpSpPr/>
          <p:nvPr/>
        </p:nvGrpSpPr>
        <p:grpSpPr>
          <a:xfrm>
            <a:off x="4596980" y="1801320"/>
            <a:ext cx="4648200" cy="2860675"/>
            <a:chOff x="4267200" y="1981200"/>
            <a:chExt cx="4648200" cy="2860675"/>
          </a:xfrm>
        </p:grpSpPr>
        <p:pic>
          <p:nvPicPr>
            <p:cNvPr id="12290" name="Picture 2" descr="-10 To 10 Coordinate Grid With Axes And Even Increments Labeled"/>
            <p:cNvPicPr>
              <a:picLocks noChangeAspect="1" noChangeArrowheads="1"/>
            </p:cNvPicPr>
            <p:nvPr/>
          </p:nvPicPr>
          <p:blipFill>
            <a:blip r:embed="rId3" cstate="print"/>
            <a:srcRect/>
            <a:stretch>
              <a:fillRect/>
            </a:stretch>
          </p:blipFill>
          <p:spPr bwMode="auto">
            <a:xfrm>
              <a:off x="4267200" y="1981200"/>
              <a:ext cx="2746248" cy="2860675"/>
            </a:xfrm>
            <a:prstGeom prst="rect">
              <a:avLst/>
            </a:prstGeom>
            <a:noFill/>
          </p:spPr>
        </p:pic>
        <p:cxnSp>
          <p:nvCxnSpPr>
            <p:cNvPr id="16" name="Straight Arrow Connector 15"/>
            <p:cNvCxnSpPr/>
            <p:nvPr/>
          </p:nvCxnSpPr>
          <p:spPr>
            <a:xfrm rot="10800000" flipV="1">
              <a:off x="5867400" y="2667000"/>
              <a:ext cx="1066800" cy="762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010400" y="2209800"/>
              <a:ext cx="1905000" cy="646331"/>
            </a:xfrm>
            <a:prstGeom prst="rect">
              <a:avLst/>
            </a:prstGeom>
            <a:noFill/>
          </p:spPr>
          <p:txBody>
            <a:bodyPr wrap="square" rtlCol="0">
              <a:spAutoFit/>
            </a:bodyPr>
            <a:lstStyle/>
            <a:p>
              <a:r>
                <a:rPr lang="en-US" sz="3600" dirty="0">
                  <a:latin typeface="Comic Sans MS" pitchFamily="66" charset="0"/>
                </a:rPr>
                <a:t>axes</a:t>
              </a:r>
            </a:p>
          </p:txBody>
        </p:sp>
        <p:cxnSp>
          <p:nvCxnSpPr>
            <p:cNvPr id="14" name="Straight Arrow Connector 13"/>
            <p:cNvCxnSpPr/>
            <p:nvPr/>
          </p:nvCxnSpPr>
          <p:spPr>
            <a:xfrm rot="10800000" flipV="1">
              <a:off x="6172200" y="2743200"/>
              <a:ext cx="838200" cy="5334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96128" y="1738860"/>
            <a:ext cx="3739602" cy="3008531"/>
            <a:chOff x="96128" y="1828800"/>
            <a:chExt cx="3739602" cy="3008531"/>
          </a:xfrm>
        </p:grpSpPr>
        <p:pic>
          <p:nvPicPr>
            <p:cNvPr id="12292" name="Picture 4" descr="http://www.eduplace.com/math/mathsteps/artwork/4_coord_what1.gif"/>
            <p:cNvPicPr>
              <a:picLocks noChangeAspect="1" noChangeArrowheads="1"/>
            </p:cNvPicPr>
            <p:nvPr/>
          </p:nvPicPr>
          <p:blipFill>
            <a:blip r:embed="rId4" cstate="print">
              <a:clrChange>
                <a:clrFrom>
                  <a:srgbClr val="FFFFFF"/>
                </a:clrFrom>
                <a:clrTo>
                  <a:srgbClr val="FFFFFF">
                    <a:alpha val="0"/>
                  </a:srgbClr>
                </a:clrTo>
              </a:clrChange>
              <a:grayscl/>
              <a:lum bright="-30000"/>
            </a:blip>
            <a:srcRect t="11696" r="4592"/>
            <a:stretch>
              <a:fillRect/>
            </a:stretch>
          </p:blipFill>
          <p:spPr bwMode="auto">
            <a:xfrm>
              <a:off x="839449" y="1828800"/>
              <a:ext cx="2996281" cy="2773181"/>
            </a:xfrm>
            <a:prstGeom prst="rect">
              <a:avLst/>
            </a:prstGeom>
            <a:noFill/>
            <a:ln>
              <a:noFill/>
            </a:ln>
          </p:spPr>
        </p:pic>
        <p:sp>
          <p:nvSpPr>
            <p:cNvPr id="20" name="TextBox 19"/>
            <p:cNvSpPr txBox="1"/>
            <p:nvPr/>
          </p:nvSpPr>
          <p:spPr>
            <a:xfrm>
              <a:off x="96128" y="4191000"/>
              <a:ext cx="1423182" cy="646331"/>
            </a:xfrm>
            <a:prstGeom prst="rect">
              <a:avLst/>
            </a:prstGeom>
            <a:noFill/>
          </p:spPr>
          <p:txBody>
            <a:bodyPr wrap="square" rtlCol="0">
              <a:spAutoFit/>
            </a:bodyPr>
            <a:lstStyle/>
            <a:p>
              <a:r>
                <a:rPr lang="en-US" sz="3600" dirty="0">
                  <a:latin typeface="Comic Sans MS" pitchFamily="66" charset="0"/>
                </a:rPr>
                <a:t>axes</a:t>
              </a:r>
            </a:p>
          </p:txBody>
        </p:sp>
        <p:cxnSp>
          <p:nvCxnSpPr>
            <p:cNvPr id="21" name="Straight Arrow Connector 20"/>
            <p:cNvCxnSpPr/>
            <p:nvPr/>
          </p:nvCxnSpPr>
          <p:spPr>
            <a:xfrm rot="5400000" flipH="1" flipV="1">
              <a:off x="990600" y="3733800"/>
              <a:ext cx="533400" cy="533400"/>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1252025" y="4114800"/>
              <a:ext cx="957775" cy="400929"/>
            </a:xfrm>
            <a:prstGeom prst="straightConnector1">
              <a:avLst/>
            </a:prstGeom>
            <a:ln w="25400" cmpd="sng">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 bar graph</a:t>
            </a:r>
          </a:p>
        </p:txBody>
      </p:sp>
      <p:sp>
        <p:nvSpPr>
          <p:cNvPr id="10" name="TextBox 9"/>
          <p:cNvSpPr txBox="1"/>
          <p:nvPr/>
        </p:nvSpPr>
        <p:spPr>
          <a:xfrm>
            <a:off x="381000" y="4953000"/>
            <a:ext cx="8382000" cy="1323439"/>
          </a:xfrm>
          <a:prstGeom prst="rect">
            <a:avLst/>
          </a:prstGeom>
          <a:noFill/>
        </p:spPr>
        <p:txBody>
          <a:bodyPr wrap="square" rtlCol="0">
            <a:spAutoFit/>
          </a:bodyPr>
          <a:lstStyle/>
          <a:p>
            <a:pPr algn="ctr"/>
            <a:r>
              <a:rPr lang="en-US" sz="3200" dirty="0"/>
              <a:t> </a:t>
            </a:r>
            <a:r>
              <a:rPr lang="en-US" sz="4000" dirty="0">
                <a:latin typeface="Comic Sans MS" pitchFamily="66" charset="0"/>
              </a:rPr>
              <a:t>a display that uses horizontal or vertical bars to represent data</a:t>
            </a:r>
          </a:p>
        </p:txBody>
      </p:sp>
      <p:pic>
        <p:nvPicPr>
          <p:cNvPr id="12" name="Picture 11"/>
          <p:cNvPicPr/>
          <p:nvPr/>
        </p:nvPicPr>
        <p:blipFill>
          <a:blip r:embed="rId3" cstate="print">
            <a:grayscl/>
          </a:blip>
          <a:srcRect l="3963" t="8181" r="4014" b="9375"/>
          <a:stretch>
            <a:fillRect/>
          </a:stretch>
        </p:blipFill>
        <p:spPr bwMode="auto">
          <a:xfrm>
            <a:off x="341194" y="1951630"/>
            <a:ext cx="3985147" cy="2292824"/>
          </a:xfrm>
          <a:prstGeom prst="rect">
            <a:avLst/>
          </a:prstGeom>
          <a:noFill/>
          <a:ln w="9525">
            <a:noFill/>
            <a:miter lim="800000"/>
            <a:headEnd/>
            <a:tailEnd/>
          </a:ln>
        </p:spPr>
      </p:pic>
      <p:pic>
        <p:nvPicPr>
          <p:cNvPr id="92161" name="Picture 1"/>
          <p:cNvPicPr>
            <a:picLocks noChangeAspect="1" noChangeArrowheads="1"/>
          </p:cNvPicPr>
          <p:nvPr/>
        </p:nvPicPr>
        <p:blipFill>
          <a:blip r:embed="rId4" cstate="print">
            <a:grayscl/>
          </a:blip>
          <a:srcRect l="2342" t="3076" r="3086" b="6829"/>
          <a:stretch>
            <a:fillRect/>
          </a:stretch>
        </p:blipFill>
        <p:spPr bwMode="auto">
          <a:xfrm>
            <a:off x="4804011" y="2333767"/>
            <a:ext cx="3916908" cy="2265529"/>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446550"/>
          </a:xfrm>
          <a:prstGeom prst="rect">
            <a:avLst/>
          </a:prstGeom>
          <a:noFill/>
        </p:spPr>
        <p:txBody>
          <a:bodyPr wrap="square" rtlCol="0">
            <a:spAutoFit/>
          </a:bodyPr>
          <a:lstStyle/>
          <a:p>
            <a:pPr algn="ctr"/>
            <a:r>
              <a:rPr lang="en-US" sz="8800" dirty="0">
                <a:latin typeface="Comic Sans MS" pitchFamily="66" charset="0"/>
              </a:rPr>
              <a:t>base</a:t>
            </a:r>
            <a:r>
              <a:rPr lang="en-US" sz="7200" dirty="0">
                <a:latin typeface="Comic Sans MS" pitchFamily="66" charset="0"/>
              </a:rPr>
              <a:t> (polygon)</a:t>
            </a:r>
          </a:p>
        </p:txBody>
      </p:sp>
      <p:sp>
        <p:nvSpPr>
          <p:cNvPr id="12" name="TextBox 11"/>
          <p:cNvSpPr txBox="1"/>
          <p:nvPr/>
        </p:nvSpPr>
        <p:spPr>
          <a:xfrm>
            <a:off x="318868" y="5386754"/>
            <a:ext cx="8534400" cy="707886"/>
          </a:xfrm>
          <a:prstGeom prst="rect">
            <a:avLst/>
          </a:prstGeom>
          <a:noFill/>
        </p:spPr>
        <p:txBody>
          <a:bodyPr wrap="square" rtlCol="0">
            <a:spAutoFit/>
          </a:bodyPr>
          <a:lstStyle/>
          <a:p>
            <a:pPr algn="ctr"/>
            <a:r>
              <a:rPr lang="en-US" sz="4000" dirty="0">
                <a:latin typeface="Comic Sans MS" pitchFamily="66" charset="0"/>
              </a:rPr>
              <a:t>one of the sides of a plane figure</a:t>
            </a:r>
          </a:p>
        </p:txBody>
      </p:sp>
      <p:sp>
        <p:nvSpPr>
          <p:cNvPr id="13" name="Isosceles Triangle 12"/>
          <p:cNvSpPr/>
          <p:nvPr/>
        </p:nvSpPr>
        <p:spPr>
          <a:xfrm>
            <a:off x="3733800" y="2286000"/>
            <a:ext cx="1600200" cy="152400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gular Pentagon 13"/>
          <p:cNvSpPr/>
          <p:nvPr/>
        </p:nvSpPr>
        <p:spPr>
          <a:xfrm>
            <a:off x="6248400" y="2286000"/>
            <a:ext cx="1524000" cy="1524000"/>
          </a:xfrm>
          <a:prstGeom prst="pentag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p:cNvGrpSpPr/>
          <p:nvPr/>
        </p:nvGrpSpPr>
        <p:grpSpPr>
          <a:xfrm>
            <a:off x="4054937" y="3886994"/>
            <a:ext cx="1600200" cy="903426"/>
            <a:chOff x="1066800" y="3886994"/>
            <a:chExt cx="1600200" cy="903426"/>
          </a:xfrm>
        </p:grpSpPr>
        <p:cxnSp>
          <p:nvCxnSpPr>
            <p:cNvPr id="16" name="Straight Arrow Connector 15"/>
            <p:cNvCxnSpPr/>
            <p:nvPr/>
          </p:nvCxnSpPr>
          <p:spPr>
            <a:xfrm rot="5400000" flipH="1" flipV="1">
              <a:off x="1333500" y="4076700"/>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1066800" y="4267200"/>
              <a:ext cx="1600200" cy="523220"/>
            </a:xfrm>
            <a:prstGeom prst="rect">
              <a:avLst/>
            </a:prstGeom>
            <a:noFill/>
          </p:spPr>
          <p:txBody>
            <a:bodyPr wrap="square" rtlCol="0">
              <a:spAutoFit/>
            </a:bodyPr>
            <a:lstStyle/>
            <a:p>
              <a:r>
                <a:rPr lang="en-US" sz="2800" dirty="0">
                  <a:latin typeface="Comic Sans MS" pitchFamily="66" charset="0"/>
                </a:rPr>
                <a:t>base</a:t>
              </a:r>
            </a:p>
          </p:txBody>
        </p:sp>
      </p:grpSp>
      <p:grpSp>
        <p:nvGrpSpPr>
          <p:cNvPr id="21" name="Group 20"/>
          <p:cNvGrpSpPr/>
          <p:nvPr/>
        </p:nvGrpSpPr>
        <p:grpSpPr>
          <a:xfrm>
            <a:off x="2854779" y="2413704"/>
            <a:ext cx="1758042" cy="651875"/>
            <a:chOff x="908958" y="4267200"/>
            <a:chExt cx="1758042" cy="651875"/>
          </a:xfrm>
        </p:grpSpPr>
        <p:cxnSp>
          <p:nvCxnSpPr>
            <p:cNvPr id="22" name="Straight Arrow Connector 21"/>
            <p:cNvCxnSpPr>
              <a:cxnSpLocks/>
            </p:cNvCxnSpPr>
            <p:nvPr/>
          </p:nvCxnSpPr>
          <p:spPr>
            <a:xfrm flipH="1">
              <a:off x="908958" y="4728789"/>
              <a:ext cx="272142" cy="190286"/>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1066800" y="4267200"/>
              <a:ext cx="1600200" cy="523220"/>
            </a:xfrm>
            <a:prstGeom prst="rect">
              <a:avLst/>
            </a:prstGeom>
            <a:noFill/>
          </p:spPr>
          <p:txBody>
            <a:bodyPr wrap="square" rtlCol="0">
              <a:spAutoFit/>
            </a:bodyPr>
            <a:lstStyle/>
            <a:p>
              <a:r>
                <a:rPr lang="en-US" sz="2800" dirty="0">
                  <a:latin typeface="Comic Sans MS" pitchFamily="66" charset="0"/>
                </a:rPr>
                <a:t>base</a:t>
              </a:r>
            </a:p>
          </p:txBody>
        </p:sp>
      </p:grpSp>
      <p:grpSp>
        <p:nvGrpSpPr>
          <p:cNvPr id="24" name="Group 23"/>
          <p:cNvGrpSpPr/>
          <p:nvPr/>
        </p:nvGrpSpPr>
        <p:grpSpPr>
          <a:xfrm>
            <a:off x="6553200" y="3886200"/>
            <a:ext cx="1600200" cy="903426"/>
            <a:chOff x="1066800" y="3886994"/>
            <a:chExt cx="1600200" cy="903426"/>
          </a:xfrm>
        </p:grpSpPr>
        <p:cxnSp>
          <p:nvCxnSpPr>
            <p:cNvPr id="25" name="Straight Arrow Connector 24"/>
            <p:cNvCxnSpPr/>
            <p:nvPr/>
          </p:nvCxnSpPr>
          <p:spPr>
            <a:xfrm rot="5400000" flipH="1" flipV="1">
              <a:off x="1333500" y="4076700"/>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a:off x="1066800" y="4267200"/>
              <a:ext cx="1600200" cy="523220"/>
            </a:xfrm>
            <a:prstGeom prst="rect">
              <a:avLst/>
            </a:prstGeom>
            <a:noFill/>
          </p:spPr>
          <p:txBody>
            <a:bodyPr wrap="square" rtlCol="0">
              <a:spAutoFit/>
            </a:bodyPr>
            <a:lstStyle/>
            <a:p>
              <a:r>
                <a:rPr lang="en-US" sz="2800" dirty="0">
                  <a:latin typeface="Comic Sans MS" pitchFamily="66" charset="0"/>
                </a:rPr>
                <a:t>base</a:t>
              </a:r>
            </a:p>
          </p:txBody>
        </p:sp>
      </p:grpSp>
      <p:sp>
        <p:nvSpPr>
          <p:cNvPr id="15" name="Trapezoid 14"/>
          <p:cNvSpPr/>
          <p:nvPr/>
        </p:nvSpPr>
        <p:spPr>
          <a:xfrm rot="16200000">
            <a:off x="947057" y="2628900"/>
            <a:ext cx="2008414" cy="1387929"/>
          </a:xfrm>
          <a:prstGeom prst="trapezoi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446550"/>
          </a:xfrm>
          <a:prstGeom prst="rect">
            <a:avLst/>
          </a:prstGeom>
          <a:noFill/>
        </p:spPr>
        <p:txBody>
          <a:bodyPr wrap="square" rtlCol="0">
            <a:spAutoFit/>
          </a:bodyPr>
          <a:lstStyle/>
          <a:p>
            <a:pPr algn="ctr"/>
            <a:r>
              <a:rPr lang="en-US" sz="8800" dirty="0">
                <a:latin typeface="Comic Sans MS" pitchFamily="66" charset="0"/>
              </a:rPr>
              <a:t>base</a:t>
            </a:r>
            <a:r>
              <a:rPr lang="en-US" sz="7200" dirty="0">
                <a:latin typeface="Comic Sans MS" pitchFamily="66" charset="0"/>
              </a:rPr>
              <a:t> </a:t>
            </a:r>
            <a:r>
              <a:rPr lang="en-US" sz="6600" dirty="0">
                <a:latin typeface="Comic Sans MS" pitchFamily="66" charset="0"/>
              </a:rPr>
              <a:t>(solid figure)</a:t>
            </a:r>
          </a:p>
        </p:txBody>
      </p:sp>
      <p:sp>
        <p:nvSpPr>
          <p:cNvPr id="12" name="TextBox 11"/>
          <p:cNvSpPr txBox="1"/>
          <p:nvPr/>
        </p:nvSpPr>
        <p:spPr>
          <a:xfrm>
            <a:off x="304800" y="4842877"/>
            <a:ext cx="8534400" cy="1754326"/>
          </a:xfrm>
          <a:prstGeom prst="rect">
            <a:avLst/>
          </a:prstGeom>
          <a:noFill/>
        </p:spPr>
        <p:txBody>
          <a:bodyPr wrap="square" rtlCol="0">
            <a:spAutoFit/>
          </a:bodyPr>
          <a:lstStyle/>
          <a:p>
            <a:pPr algn="ctr"/>
            <a:r>
              <a:rPr lang="en-US" sz="3600" dirty="0">
                <a:latin typeface="Comic Sans MS" pitchFamily="66" charset="0"/>
              </a:rPr>
              <a:t>the face that helps identify the figure (it does not always have to be on the bottom of the figure)</a:t>
            </a:r>
          </a:p>
        </p:txBody>
      </p:sp>
      <p:grpSp>
        <p:nvGrpSpPr>
          <p:cNvPr id="13" name="Group 12"/>
          <p:cNvGrpSpPr/>
          <p:nvPr/>
        </p:nvGrpSpPr>
        <p:grpSpPr>
          <a:xfrm>
            <a:off x="2209800" y="4003163"/>
            <a:ext cx="1600200" cy="839628"/>
            <a:chOff x="1066800" y="4003957"/>
            <a:chExt cx="1600200" cy="839628"/>
          </a:xfrm>
        </p:grpSpPr>
        <p:cxnSp>
          <p:nvCxnSpPr>
            <p:cNvPr id="14" name="Straight Arrow Connector 13"/>
            <p:cNvCxnSpPr/>
            <p:nvPr/>
          </p:nvCxnSpPr>
          <p:spPr>
            <a:xfrm rot="5400000" flipH="1" flipV="1">
              <a:off x="1333500" y="4193663"/>
              <a:ext cx="381000" cy="1588"/>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1066800" y="4320365"/>
              <a:ext cx="1600200" cy="523220"/>
            </a:xfrm>
            <a:prstGeom prst="rect">
              <a:avLst/>
            </a:prstGeom>
            <a:noFill/>
          </p:spPr>
          <p:txBody>
            <a:bodyPr wrap="square" rtlCol="0">
              <a:spAutoFit/>
            </a:bodyPr>
            <a:lstStyle/>
            <a:p>
              <a:r>
                <a:rPr lang="en-US" sz="2800" dirty="0">
                  <a:latin typeface="Comic Sans MS" pitchFamily="66" charset="0"/>
                </a:rPr>
                <a:t>base</a:t>
              </a:r>
            </a:p>
          </p:txBody>
        </p:sp>
      </p:grpSp>
      <p:sp>
        <p:nvSpPr>
          <p:cNvPr id="16" name="Cube 15"/>
          <p:cNvSpPr/>
          <p:nvPr/>
        </p:nvSpPr>
        <p:spPr>
          <a:xfrm>
            <a:off x="5422604" y="2222204"/>
            <a:ext cx="2647507" cy="1860697"/>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p:nvGrpSpPr>
        <p:grpSpPr>
          <a:xfrm>
            <a:off x="7656969" y="3343020"/>
            <a:ext cx="1487031" cy="1265852"/>
            <a:chOff x="1098698" y="3620261"/>
            <a:chExt cx="1600200" cy="1265852"/>
          </a:xfrm>
        </p:grpSpPr>
        <p:cxnSp>
          <p:nvCxnSpPr>
            <p:cNvPr id="18" name="Straight Arrow Connector 17"/>
            <p:cNvCxnSpPr>
              <a:cxnSpLocks/>
            </p:cNvCxnSpPr>
            <p:nvPr/>
          </p:nvCxnSpPr>
          <p:spPr>
            <a:xfrm flipH="1" flipV="1">
              <a:off x="1295954" y="3620261"/>
              <a:ext cx="247327" cy="739881"/>
            </a:xfrm>
            <a:prstGeom prst="straightConnector1">
              <a:avLst/>
            </a:prstGeom>
            <a:ln w="25400" cmpd="sng">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1098698" y="4362893"/>
              <a:ext cx="1600200" cy="523220"/>
            </a:xfrm>
            <a:prstGeom prst="rect">
              <a:avLst/>
            </a:prstGeom>
            <a:noFill/>
          </p:spPr>
          <p:txBody>
            <a:bodyPr wrap="square" rtlCol="0">
              <a:spAutoFit/>
            </a:bodyPr>
            <a:lstStyle/>
            <a:p>
              <a:r>
                <a:rPr lang="en-US" sz="2800" dirty="0">
                  <a:latin typeface="Comic Sans MS" pitchFamily="66" charset="0"/>
                </a:rPr>
                <a:t>base</a:t>
              </a:r>
            </a:p>
          </p:txBody>
        </p:sp>
      </p:grpSp>
      <p:grpSp>
        <p:nvGrpSpPr>
          <p:cNvPr id="20" name="Group 19"/>
          <p:cNvGrpSpPr>
            <a:grpSpLocks/>
          </p:cNvGrpSpPr>
          <p:nvPr/>
        </p:nvGrpSpPr>
        <p:grpSpPr bwMode="auto">
          <a:xfrm>
            <a:off x="1477926" y="1945758"/>
            <a:ext cx="2515379" cy="1927257"/>
            <a:chOff x="4960" y="7760"/>
            <a:chExt cx="3080" cy="3200"/>
          </a:xfrm>
        </p:grpSpPr>
        <p:sp>
          <p:nvSpPr>
            <p:cNvPr id="21" name="AutoShape 2"/>
            <p:cNvSpPr>
              <a:spLocks noChangeArrowheads="1"/>
            </p:cNvSpPr>
            <p:nvPr/>
          </p:nvSpPr>
          <p:spPr bwMode="auto">
            <a:xfrm>
              <a:off x="4960" y="7780"/>
              <a:ext cx="2400" cy="3160"/>
            </a:xfrm>
            <a:prstGeom prst="triangle">
              <a:avLst>
                <a:gd name="adj" fmla="val 50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22" name="Line 3"/>
            <p:cNvSpPr>
              <a:spLocks noChangeShapeType="1"/>
            </p:cNvSpPr>
            <p:nvPr/>
          </p:nvSpPr>
          <p:spPr bwMode="auto">
            <a:xfrm flipV="1">
              <a:off x="7340" y="10080"/>
              <a:ext cx="700" cy="88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pPr algn="ctr"/>
              <a:endParaRPr lang="en-US"/>
            </a:p>
          </p:txBody>
        </p:sp>
        <p:sp>
          <p:nvSpPr>
            <p:cNvPr id="23" name="Line 4"/>
            <p:cNvSpPr>
              <a:spLocks noChangeShapeType="1"/>
            </p:cNvSpPr>
            <p:nvPr/>
          </p:nvSpPr>
          <p:spPr bwMode="auto">
            <a:xfrm flipH="1" flipV="1">
              <a:off x="6140" y="7760"/>
              <a:ext cx="1880" cy="232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pPr algn="ctr"/>
              <a:endParaRPr lang="en-US"/>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bisect</a:t>
            </a:r>
          </a:p>
        </p:txBody>
      </p:sp>
      <p:sp>
        <p:nvSpPr>
          <p:cNvPr id="3" name="Content Placeholder 2"/>
          <p:cNvSpPr>
            <a:spLocks noGrp="1"/>
          </p:cNvSpPr>
          <p:nvPr>
            <p:ph idx="1"/>
          </p:nvPr>
        </p:nvSpPr>
        <p:spPr>
          <a:xfrm>
            <a:off x="702129" y="5268686"/>
            <a:ext cx="7609114" cy="1050471"/>
          </a:xfrm>
          <a:ln>
            <a:solidFill>
              <a:schemeClr val="tx1"/>
            </a:solidFill>
          </a:ln>
        </p:spPr>
        <p:txBody>
          <a:bodyPr>
            <a:normAutofit lnSpcReduction="10000"/>
          </a:bodyPr>
          <a:lstStyle/>
          <a:p>
            <a:pPr marL="0" indent="0" algn="ctr">
              <a:buNone/>
            </a:pPr>
            <a:r>
              <a:rPr lang="en-US" dirty="0"/>
              <a:t>to divide into two equal parts</a:t>
            </a:r>
            <a:br>
              <a:rPr lang="en-US" dirty="0"/>
            </a:br>
            <a:r>
              <a:rPr lang="en-US" dirty="0"/>
              <a:t>(the dividing line is called a bisector)</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3662" t="4385" r="7639" b="4305"/>
          <a:stretch/>
        </p:blipFill>
        <p:spPr>
          <a:xfrm>
            <a:off x="5127171" y="1888259"/>
            <a:ext cx="3559629" cy="2912341"/>
          </a:xfrm>
          <a:prstGeom prst="rect">
            <a:avLst/>
          </a:prstGeom>
        </p:spPr>
      </p:pic>
      <p:pic>
        <p:nvPicPr>
          <p:cNvPr id="4" name="Picture 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7223" y="1888259"/>
            <a:ext cx="6076391" cy="2553846"/>
          </a:xfrm>
          <a:prstGeom prst="rect">
            <a:avLst/>
          </a:prstGeom>
        </p:spPr>
      </p:pic>
    </p:spTree>
    <p:extLst>
      <p:ext uri="{BB962C8B-B14F-4D97-AF65-F5344CB8AC3E}">
        <p14:creationId xmlns:p14="http://schemas.microsoft.com/office/powerpoint/2010/main" val="1432297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1938992"/>
          </a:xfrm>
          <a:prstGeom prst="rect">
            <a:avLst/>
          </a:prstGeom>
          <a:noFill/>
        </p:spPr>
        <p:txBody>
          <a:bodyPr wrap="square" rtlCol="0">
            <a:spAutoFit/>
          </a:bodyPr>
          <a:lstStyle/>
          <a:p>
            <a:pPr algn="ctr"/>
            <a:r>
              <a:rPr lang="en-US" sz="8000" dirty="0">
                <a:latin typeface="Comic Sans MS" pitchFamily="66" charset="0"/>
              </a:rPr>
              <a:t>box plot</a:t>
            </a:r>
            <a:br>
              <a:rPr lang="en-US" sz="8000" dirty="0">
                <a:latin typeface="Comic Sans MS" pitchFamily="66" charset="0"/>
              </a:rPr>
            </a:br>
            <a:r>
              <a:rPr lang="en-US" sz="4000" dirty="0">
                <a:latin typeface="Comic Sans MS" pitchFamily="66" charset="0"/>
              </a:rPr>
              <a:t>(box and whisker diagram)</a:t>
            </a:r>
            <a:endParaRPr lang="en-US" sz="8000" dirty="0">
              <a:latin typeface="Comic Sans MS" pitchFamily="66" charset="0"/>
            </a:endParaRP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a display of the distribution of a data set using the minimum, lower (1</a:t>
            </a:r>
            <a:r>
              <a:rPr lang="en-US" sz="3200" baseline="30000" dirty="0">
                <a:latin typeface="Comic Sans MS" pitchFamily="66" charset="0"/>
              </a:rPr>
              <a:t>st</a:t>
            </a:r>
            <a:r>
              <a:rPr lang="en-US" sz="3200" dirty="0">
                <a:latin typeface="Comic Sans MS" pitchFamily="66" charset="0"/>
              </a:rPr>
              <a:t>) quartile, median, upper (3</a:t>
            </a:r>
            <a:r>
              <a:rPr lang="en-US" sz="3200" baseline="30000" dirty="0">
                <a:latin typeface="Comic Sans MS" pitchFamily="66" charset="0"/>
              </a:rPr>
              <a:t>rd</a:t>
            </a:r>
            <a:r>
              <a:rPr lang="en-US" sz="3200" dirty="0">
                <a:latin typeface="Comic Sans MS" pitchFamily="66" charset="0"/>
              </a:rPr>
              <a:t>) quartile, and maximum</a:t>
            </a:r>
          </a:p>
        </p:txBody>
      </p:sp>
      <p:pic>
        <p:nvPicPr>
          <p:cNvPr id="1026" name="Picture 2" descr="Image result for box pl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0612" y="2490014"/>
            <a:ext cx="6962775" cy="2209801"/>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4037428" y="4526290"/>
            <a:ext cx="784189" cy="369332"/>
          </a:xfrm>
          <a:prstGeom prst="rect">
            <a:avLst/>
          </a:prstGeom>
          <a:noFill/>
        </p:spPr>
        <p:txBody>
          <a:bodyPr wrap="none" rtlCol="0">
            <a:spAutoFit/>
          </a:bodyPr>
          <a:lstStyle/>
          <a:p>
            <a:r>
              <a:rPr lang="en-US" dirty="0"/>
              <a:t>inches</a:t>
            </a:r>
          </a:p>
        </p:txBody>
      </p:sp>
      <p:sp>
        <p:nvSpPr>
          <p:cNvPr id="12" name="TextBox 11"/>
          <p:cNvSpPr txBox="1"/>
          <p:nvPr/>
        </p:nvSpPr>
        <p:spPr>
          <a:xfrm rot="-1800000">
            <a:off x="3539623" y="2359222"/>
            <a:ext cx="1087157" cy="369332"/>
          </a:xfrm>
          <a:prstGeom prst="rect">
            <a:avLst/>
          </a:prstGeom>
          <a:noFill/>
        </p:spPr>
        <p:txBody>
          <a:bodyPr wrap="none" rtlCol="0">
            <a:spAutoFit/>
          </a:bodyPr>
          <a:lstStyle/>
          <a:p>
            <a:r>
              <a:rPr lang="en-US" dirty="0"/>
              <a:t>minimum</a:t>
            </a:r>
          </a:p>
        </p:txBody>
      </p:sp>
      <p:sp>
        <p:nvSpPr>
          <p:cNvPr id="13" name="TextBox 12"/>
          <p:cNvSpPr txBox="1"/>
          <p:nvPr/>
        </p:nvSpPr>
        <p:spPr>
          <a:xfrm rot="-1800000">
            <a:off x="4338941" y="2255495"/>
            <a:ext cx="1197636" cy="369332"/>
          </a:xfrm>
          <a:prstGeom prst="rect">
            <a:avLst/>
          </a:prstGeom>
          <a:noFill/>
        </p:spPr>
        <p:txBody>
          <a:bodyPr wrap="none" rtlCol="0">
            <a:spAutoFit/>
          </a:bodyPr>
          <a:lstStyle/>
          <a:p>
            <a:r>
              <a:rPr lang="en-US" dirty="0"/>
              <a:t>1</a:t>
            </a:r>
            <a:r>
              <a:rPr lang="en-US" baseline="30000" dirty="0"/>
              <a:t>st</a:t>
            </a:r>
            <a:r>
              <a:rPr lang="en-US" dirty="0"/>
              <a:t> quartile</a:t>
            </a:r>
          </a:p>
        </p:txBody>
      </p:sp>
      <p:sp>
        <p:nvSpPr>
          <p:cNvPr id="14" name="TextBox 13"/>
          <p:cNvSpPr txBox="1"/>
          <p:nvPr/>
        </p:nvSpPr>
        <p:spPr>
          <a:xfrm rot="-1800000">
            <a:off x="4947233" y="2279303"/>
            <a:ext cx="891591" cy="369332"/>
          </a:xfrm>
          <a:prstGeom prst="rect">
            <a:avLst/>
          </a:prstGeom>
          <a:noFill/>
        </p:spPr>
        <p:txBody>
          <a:bodyPr wrap="none" rtlCol="0">
            <a:spAutoFit/>
          </a:bodyPr>
          <a:lstStyle/>
          <a:p>
            <a:r>
              <a:rPr lang="en-US" dirty="0"/>
              <a:t>median</a:t>
            </a:r>
          </a:p>
        </p:txBody>
      </p:sp>
      <p:sp>
        <p:nvSpPr>
          <p:cNvPr id="15" name="TextBox 14"/>
          <p:cNvSpPr txBox="1"/>
          <p:nvPr/>
        </p:nvSpPr>
        <p:spPr>
          <a:xfrm rot="-1800000">
            <a:off x="6030615" y="2259061"/>
            <a:ext cx="1218090" cy="369332"/>
          </a:xfrm>
          <a:prstGeom prst="rect">
            <a:avLst/>
          </a:prstGeom>
          <a:noFill/>
        </p:spPr>
        <p:txBody>
          <a:bodyPr wrap="none" rtlCol="0">
            <a:spAutoFit/>
          </a:bodyPr>
          <a:lstStyle/>
          <a:p>
            <a:r>
              <a:rPr lang="en-US" dirty="0"/>
              <a:t>3</a:t>
            </a:r>
            <a:r>
              <a:rPr lang="en-US" baseline="30000" dirty="0"/>
              <a:t>rd</a:t>
            </a:r>
            <a:r>
              <a:rPr lang="en-US" dirty="0"/>
              <a:t> quartile</a:t>
            </a:r>
          </a:p>
        </p:txBody>
      </p:sp>
      <p:sp>
        <p:nvSpPr>
          <p:cNvPr id="16" name="TextBox 15"/>
          <p:cNvSpPr txBox="1"/>
          <p:nvPr/>
        </p:nvSpPr>
        <p:spPr>
          <a:xfrm rot="-1800000">
            <a:off x="6818263" y="2380288"/>
            <a:ext cx="1120307" cy="369332"/>
          </a:xfrm>
          <a:prstGeom prst="rect">
            <a:avLst/>
          </a:prstGeom>
          <a:noFill/>
        </p:spPr>
        <p:txBody>
          <a:bodyPr wrap="none" rtlCol="0">
            <a:spAutoFit/>
          </a:bodyPr>
          <a:lstStyle/>
          <a:p>
            <a:r>
              <a:rPr lang="en-US" dirty="0"/>
              <a:t>maximum</a:t>
            </a:r>
          </a:p>
        </p:txBody>
      </p:sp>
    </p:spTree>
    <p:extLst>
      <p:ext uri="{BB962C8B-B14F-4D97-AF65-F5344CB8AC3E}">
        <p14:creationId xmlns:p14="http://schemas.microsoft.com/office/powerpoint/2010/main" val="1949809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1480625" y="1126421"/>
            <a:ext cx="571500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categorical data</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data that can be divided into groups; </a:t>
            </a:r>
            <a:r>
              <a:rPr lang="en-US" sz="2400" dirty="0" err="1">
                <a:solidFill>
                  <a:prstClr val="black"/>
                </a:solidFill>
                <a:latin typeface="Comic Sans MS" pitchFamily="66" charset="0"/>
              </a:rPr>
              <a:t>i.e</a:t>
            </a:r>
            <a:r>
              <a:rPr lang="en-US" sz="2400" dirty="0">
                <a:solidFill>
                  <a:prstClr val="black"/>
                </a:solidFill>
                <a:latin typeface="Comic Sans MS" pitchFamily="66" charset="0"/>
              </a:rPr>
              <a:t> eye color,  favorite college</a:t>
            </a:r>
          </a:p>
        </p:txBody>
      </p:sp>
      <p:pic>
        <p:nvPicPr>
          <p:cNvPr id="2" name="Picture 1"/>
          <p:cNvPicPr>
            <a:picLocks noChangeAspect="1"/>
          </p:cNvPicPr>
          <p:nvPr/>
        </p:nvPicPr>
        <p:blipFill>
          <a:blip r:embed="rId3"/>
          <a:stretch>
            <a:fillRect/>
          </a:stretch>
        </p:blipFill>
        <p:spPr>
          <a:xfrm>
            <a:off x="2554841" y="2253867"/>
            <a:ext cx="3566568" cy="1997278"/>
          </a:xfrm>
          <a:prstGeom prst="rect">
            <a:avLst/>
          </a:prstGeom>
        </p:spPr>
      </p:pic>
    </p:spTree>
    <p:extLst>
      <p:ext uri="{BB962C8B-B14F-4D97-AF65-F5344CB8AC3E}">
        <p14:creationId xmlns:p14="http://schemas.microsoft.com/office/powerpoint/2010/main" val="3413739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causation</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indicates that one event is the result of the occurrence of another event</a:t>
            </a:r>
          </a:p>
        </p:txBody>
      </p:sp>
    </p:spTree>
    <p:extLst>
      <p:ext uri="{BB962C8B-B14F-4D97-AF65-F5344CB8AC3E}">
        <p14:creationId xmlns:p14="http://schemas.microsoft.com/office/powerpoint/2010/main" val="13624048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46185"/>
            <a:ext cx="6781800" cy="2123658"/>
          </a:xfrm>
          <a:prstGeom prst="rect">
            <a:avLst/>
          </a:prstGeom>
          <a:noFill/>
        </p:spPr>
        <p:txBody>
          <a:bodyPr wrap="square" rtlCol="0">
            <a:spAutoFit/>
          </a:bodyPr>
          <a:lstStyle/>
          <a:p>
            <a:pPr algn="ctr"/>
            <a:r>
              <a:rPr lang="en-US" sz="7200" dirty="0">
                <a:latin typeface="Comic Sans MS" pitchFamily="66" charset="0"/>
              </a:rPr>
              <a:t>chart</a:t>
            </a:r>
          </a:p>
          <a:p>
            <a:pPr algn="ctr"/>
            <a:r>
              <a:rPr lang="en-US" sz="5500" dirty="0">
                <a:latin typeface="Comic Sans MS" pitchFamily="66" charset="0"/>
              </a:rPr>
              <a:t>(table)</a:t>
            </a:r>
          </a:p>
        </p:txBody>
      </p:sp>
      <p:sp>
        <p:nvSpPr>
          <p:cNvPr id="10" name="TextBox 9"/>
          <p:cNvSpPr txBox="1"/>
          <p:nvPr/>
        </p:nvSpPr>
        <p:spPr>
          <a:xfrm>
            <a:off x="381000" y="4953000"/>
            <a:ext cx="8382000" cy="1446550"/>
          </a:xfrm>
          <a:prstGeom prst="rect">
            <a:avLst/>
          </a:prstGeom>
          <a:noFill/>
        </p:spPr>
        <p:txBody>
          <a:bodyPr wrap="square" rtlCol="0">
            <a:spAutoFit/>
          </a:bodyPr>
          <a:lstStyle/>
          <a:p>
            <a:pPr algn="ctr"/>
            <a:r>
              <a:rPr lang="en-US" sz="3200" dirty="0"/>
              <a:t> </a:t>
            </a:r>
            <a:r>
              <a:rPr lang="en-US" sz="4400" dirty="0">
                <a:latin typeface="Comic Sans MS" pitchFamily="66" charset="0"/>
              </a:rPr>
              <a:t>information organized in  columns and rows </a:t>
            </a:r>
          </a:p>
        </p:txBody>
      </p:sp>
      <p:graphicFrame>
        <p:nvGraphicFramePr>
          <p:cNvPr id="6" name="Table 5"/>
          <p:cNvGraphicFramePr>
            <a:graphicFrameLocks noGrp="1"/>
          </p:cNvGraphicFramePr>
          <p:nvPr/>
        </p:nvGraphicFramePr>
        <p:xfrm>
          <a:off x="2518610" y="2439737"/>
          <a:ext cx="4636169" cy="2103120"/>
        </p:xfrm>
        <a:graphic>
          <a:graphicData uri="http://schemas.openxmlformats.org/drawingml/2006/table">
            <a:tbl>
              <a:tblPr firstRow="1" bandRow="1">
                <a:tableStyleId>{5940675A-B579-460E-94D1-54222C63F5DA}</a:tableStyleId>
              </a:tblPr>
              <a:tblGrid>
                <a:gridCol w="1312124">
                  <a:extLst>
                    <a:ext uri="{9D8B030D-6E8A-4147-A177-3AD203B41FA5}">
                      <a16:colId xmlns:a16="http://schemas.microsoft.com/office/drawing/2014/main" val="20000"/>
                    </a:ext>
                  </a:extLst>
                </a:gridCol>
                <a:gridCol w="3324045">
                  <a:extLst>
                    <a:ext uri="{9D8B030D-6E8A-4147-A177-3AD203B41FA5}">
                      <a16:colId xmlns:a16="http://schemas.microsoft.com/office/drawing/2014/main" val="20001"/>
                    </a:ext>
                  </a:extLst>
                </a:gridCol>
              </a:tblGrid>
              <a:tr h="370840">
                <a:tc gridSpan="2">
                  <a:txBody>
                    <a:bodyPr/>
                    <a:lstStyle/>
                    <a:p>
                      <a:pPr algn="ctr"/>
                      <a:r>
                        <a:rPr lang="en-US" sz="2800" dirty="0"/>
                        <a:t>How Students Get to School</a:t>
                      </a:r>
                    </a:p>
                  </a:txBody>
                  <a:tcP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sz="2000" dirty="0"/>
                        <a:t>Bike</a:t>
                      </a:r>
                    </a:p>
                  </a:txBody>
                  <a:tcPr/>
                </a:tc>
                <a:tc>
                  <a:txBody>
                    <a:bodyPr/>
                    <a:lstStyle/>
                    <a:p>
                      <a:r>
                        <a:rPr lang="en-US" dirty="0"/>
                        <a:t>  l  </a:t>
                      </a:r>
                      <a:r>
                        <a:rPr lang="en-US" dirty="0" err="1"/>
                        <a:t>l</a:t>
                      </a:r>
                      <a:r>
                        <a:rPr lang="en-US" dirty="0"/>
                        <a:t>  </a:t>
                      </a:r>
                      <a:r>
                        <a:rPr lang="en-US" dirty="0" err="1"/>
                        <a:t>l</a:t>
                      </a:r>
                      <a:r>
                        <a:rPr lang="en-US" dirty="0"/>
                        <a:t>  </a:t>
                      </a:r>
                      <a:r>
                        <a:rPr lang="en-US" dirty="0" err="1"/>
                        <a:t>l</a:t>
                      </a:r>
                      <a:endParaRPr lang="en-US" dirty="0"/>
                    </a:p>
                  </a:txBody>
                  <a:tcPr/>
                </a:tc>
                <a:extLst>
                  <a:ext uri="{0D108BD9-81ED-4DB2-BD59-A6C34878D82A}">
                    <a16:rowId xmlns:a16="http://schemas.microsoft.com/office/drawing/2014/main" val="10001"/>
                  </a:ext>
                </a:extLst>
              </a:tr>
              <a:tr h="370840">
                <a:tc>
                  <a:txBody>
                    <a:bodyPr/>
                    <a:lstStyle/>
                    <a:p>
                      <a:r>
                        <a:rPr lang="en-US" sz="2000" dirty="0"/>
                        <a:t>Walk</a:t>
                      </a:r>
                    </a:p>
                  </a:txBody>
                  <a:tcPr/>
                </a:tc>
                <a:tc>
                  <a:txBody>
                    <a:bodyPr/>
                    <a:lstStyle/>
                    <a:p>
                      <a:r>
                        <a:rPr lang="en-US" dirty="0"/>
                        <a:t>  l</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2"/>
                  </a:ext>
                </a:extLst>
              </a:tr>
              <a:tr h="370840">
                <a:tc>
                  <a:txBody>
                    <a:bodyPr/>
                    <a:lstStyle/>
                    <a:p>
                      <a:r>
                        <a:rPr lang="en-US" sz="2000" dirty="0"/>
                        <a:t>Bus</a:t>
                      </a:r>
                    </a:p>
                  </a:txBody>
                  <a:tcPr/>
                </a:tc>
                <a:tc>
                  <a:txBody>
                    <a:bodyPr/>
                    <a:lstStyle/>
                    <a:p>
                      <a:r>
                        <a:rPr lang="en-US" dirty="0"/>
                        <a:t>  l  </a:t>
                      </a:r>
                      <a:r>
                        <a:rPr lang="en-US" dirty="0" err="1"/>
                        <a:t>l</a:t>
                      </a:r>
                      <a:r>
                        <a:rPr lang="en-US" dirty="0"/>
                        <a:t>  </a:t>
                      </a:r>
                      <a:r>
                        <a:rPr lang="en-US" dirty="0" err="1"/>
                        <a:t>l</a:t>
                      </a:r>
                      <a:r>
                        <a:rPr lang="en-US" dirty="0"/>
                        <a:t> </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3"/>
                  </a:ext>
                </a:extLst>
              </a:tr>
              <a:tr h="370840">
                <a:tc>
                  <a:txBody>
                    <a:bodyPr/>
                    <a:lstStyle/>
                    <a:p>
                      <a:r>
                        <a:rPr lang="en-US" sz="2000" dirty="0"/>
                        <a:t>Car</a:t>
                      </a:r>
                    </a:p>
                  </a:txBody>
                  <a:tcPr/>
                </a:tc>
                <a:tc>
                  <a:txBody>
                    <a:bodyPr/>
                    <a:lstStyle/>
                    <a:p>
                      <a:r>
                        <a:rPr lang="en-US" dirty="0"/>
                        <a:t>   l  </a:t>
                      </a:r>
                      <a:r>
                        <a:rPr lang="en-US" dirty="0" err="1"/>
                        <a:t>l</a:t>
                      </a:r>
                      <a:r>
                        <a:rPr lang="en-US" dirty="0"/>
                        <a:t>  </a:t>
                      </a:r>
                      <a:r>
                        <a:rPr lang="en-US" dirty="0" err="1"/>
                        <a:t>l</a:t>
                      </a:r>
                      <a:r>
                        <a:rPr lang="en-US" dirty="0"/>
                        <a:t> </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r>
                        <a:rPr lang="en-US" baseline="0" dirty="0"/>
                        <a:t>  </a:t>
                      </a:r>
                      <a:r>
                        <a:rPr lang="en-US" baseline="0" dirty="0" err="1"/>
                        <a:t>l</a:t>
                      </a:r>
                      <a:endParaRPr lang="en-US" dirty="0"/>
                    </a:p>
                  </a:txBody>
                  <a:tcPr/>
                </a:tc>
                <a:extLst>
                  <a:ext uri="{0D108BD9-81ED-4DB2-BD59-A6C34878D82A}">
                    <a16:rowId xmlns:a16="http://schemas.microsoft.com/office/drawing/2014/main" val="10004"/>
                  </a:ext>
                </a:extLst>
              </a:tr>
            </a:tbl>
          </a:graphicData>
        </a:graphic>
      </p:graphicFrame>
      <p:cxnSp>
        <p:nvCxnSpPr>
          <p:cNvPr id="11" name="Straight Connector 10"/>
          <p:cNvCxnSpPr/>
          <p:nvPr/>
        </p:nvCxnSpPr>
        <p:spPr>
          <a:xfrm flipV="1">
            <a:off x="4050406" y="4269346"/>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4788795" y="4280078"/>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3994597" y="3898005"/>
            <a:ext cx="560231" cy="965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circular arc</a:t>
            </a:r>
          </a:p>
        </p:txBody>
      </p:sp>
      <p:sp>
        <p:nvSpPr>
          <p:cNvPr id="3" name="Content Placeholder 2"/>
          <p:cNvSpPr>
            <a:spLocks noGrp="1"/>
          </p:cNvSpPr>
          <p:nvPr>
            <p:ph idx="1"/>
          </p:nvPr>
        </p:nvSpPr>
        <p:spPr>
          <a:xfrm>
            <a:off x="457200" y="5172892"/>
            <a:ext cx="8229600" cy="1064622"/>
          </a:xfrm>
          <a:ln>
            <a:solidFill>
              <a:schemeClr val="tx1"/>
            </a:solidFill>
          </a:ln>
        </p:spPr>
        <p:txBody>
          <a:bodyPr>
            <a:normAutofit/>
          </a:bodyPr>
          <a:lstStyle/>
          <a:p>
            <a:pPr marL="0" indent="0" algn="ctr">
              <a:buNone/>
            </a:pPr>
            <a:r>
              <a:rPr lang="en-US" dirty="0"/>
              <a:t>a portion of the circumference of circle</a:t>
            </a:r>
          </a:p>
        </p:txBody>
      </p:sp>
      <p:sp>
        <p:nvSpPr>
          <p:cNvPr id="7" name="AutoShape 8" descr="Image result for formula for arc of circle"/>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rotWithShape="1">
          <a:blip r:embed="rId3"/>
          <a:srcRect r="18670"/>
          <a:stretch/>
        </p:blipFill>
        <p:spPr>
          <a:xfrm>
            <a:off x="2975490" y="1646241"/>
            <a:ext cx="3000770" cy="2616089"/>
          </a:xfrm>
          <a:prstGeom prst="rect">
            <a:avLst/>
          </a:prstGeom>
        </p:spPr>
      </p:pic>
    </p:spTree>
    <p:extLst>
      <p:ext uri="{BB962C8B-B14F-4D97-AF65-F5344CB8AC3E}">
        <p14:creationId xmlns:p14="http://schemas.microsoft.com/office/powerpoint/2010/main" val="388049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circle</a:t>
            </a:r>
          </a:p>
        </p:txBody>
      </p:sp>
      <p:sp>
        <p:nvSpPr>
          <p:cNvPr id="10" name="TextBox 9"/>
          <p:cNvSpPr txBox="1"/>
          <p:nvPr/>
        </p:nvSpPr>
        <p:spPr>
          <a:xfrm>
            <a:off x="381000" y="5083124"/>
            <a:ext cx="8382000" cy="1261884"/>
          </a:xfrm>
          <a:prstGeom prst="rect">
            <a:avLst/>
          </a:prstGeom>
          <a:noFill/>
        </p:spPr>
        <p:txBody>
          <a:bodyPr wrap="square" rtlCol="0">
            <a:spAutoFit/>
          </a:bodyPr>
          <a:lstStyle/>
          <a:p>
            <a:pPr algn="ctr"/>
            <a:r>
              <a:rPr lang="en-US" sz="3800" dirty="0">
                <a:latin typeface="Comic Sans MS" pitchFamily="66" charset="0"/>
              </a:rPr>
              <a:t>a closed curve with all its points the same distance from the center</a:t>
            </a:r>
          </a:p>
        </p:txBody>
      </p:sp>
      <p:sp>
        <p:nvSpPr>
          <p:cNvPr id="8194" name="Oval 2"/>
          <p:cNvSpPr>
            <a:spLocks noChangeArrowheads="1"/>
          </p:cNvSpPr>
          <p:nvPr/>
        </p:nvSpPr>
        <p:spPr bwMode="auto">
          <a:xfrm>
            <a:off x="7266432" y="1658112"/>
            <a:ext cx="1063752" cy="10287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95" name="Oval 3"/>
          <p:cNvSpPr>
            <a:spLocks noChangeArrowheads="1"/>
          </p:cNvSpPr>
          <p:nvPr/>
        </p:nvSpPr>
        <p:spPr bwMode="auto">
          <a:xfrm>
            <a:off x="3276599" y="2133600"/>
            <a:ext cx="2441448" cy="2443162"/>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196" name="Oval 4"/>
          <p:cNvSpPr>
            <a:spLocks noChangeArrowheads="1"/>
          </p:cNvSpPr>
          <p:nvPr/>
        </p:nvSpPr>
        <p:spPr bwMode="auto">
          <a:xfrm>
            <a:off x="685800" y="2286000"/>
            <a:ext cx="1462087" cy="146304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
          <p:cNvSpPr>
            <a:spLocks noChangeArrowheads="1"/>
          </p:cNvSpPr>
          <p:nvPr/>
        </p:nvSpPr>
        <p:spPr bwMode="auto">
          <a:xfrm>
            <a:off x="3048000" y="2133600"/>
            <a:ext cx="2514600" cy="25146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58726"/>
            <a:ext cx="8382000" cy="1446550"/>
          </a:xfrm>
          <a:prstGeom prst="rect">
            <a:avLst/>
          </a:prstGeom>
          <a:noFill/>
        </p:spPr>
        <p:txBody>
          <a:bodyPr wrap="square" rtlCol="0">
            <a:spAutoFit/>
          </a:bodyPr>
          <a:lstStyle/>
          <a:p>
            <a:pPr algn="ctr"/>
            <a:r>
              <a:rPr lang="en-US" sz="8800" dirty="0">
                <a:latin typeface="Comic Sans MS" pitchFamily="66" charset="0"/>
              </a:rPr>
              <a:t>circumference</a:t>
            </a:r>
          </a:p>
        </p:txBody>
      </p:sp>
      <p:sp>
        <p:nvSpPr>
          <p:cNvPr id="12" name="TextBox 11"/>
          <p:cNvSpPr txBox="1"/>
          <p:nvPr/>
        </p:nvSpPr>
        <p:spPr>
          <a:xfrm>
            <a:off x="304800" y="5105400"/>
            <a:ext cx="8534400" cy="1323439"/>
          </a:xfrm>
          <a:prstGeom prst="rect">
            <a:avLst/>
          </a:prstGeom>
          <a:noFill/>
        </p:spPr>
        <p:txBody>
          <a:bodyPr wrap="square" rtlCol="0">
            <a:spAutoFit/>
          </a:bodyPr>
          <a:lstStyle/>
          <a:p>
            <a:pPr algn="ctr"/>
            <a:r>
              <a:rPr lang="en-US" sz="4000" dirty="0">
                <a:latin typeface="Comic Sans MS" pitchFamily="66" charset="0"/>
              </a:rPr>
              <a:t>the distance around the outside (perimeter) of a circle</a:t>
            </a:r>
          </a:p>
        </p:txBody>
      </p:sp>
      <p:sp>
        <p:nvSpPr>
          <p:cNvPr id="19" name="Right Arrow 18"/>
          <p:cNvSpPr/>
          <p:nvPr/>
        </p:nvSpPr>
        <p:spPr>
          <a:xfrm rot="2410061">
            <a:off x="4953000" y="2286000"/>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Arrow 19"/>
          <p:cNvSpPr/>
          <p:nvPr/>
        </p:nvSpPr>
        <p:spPr>
          <a:xfrm rot="7448338">
            <a:off x="5075241" y="4008441"/>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rot="14749622">
            <a:off x="3033104" y="3795104"/>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ight Arrow 21"/>
          <p:cNvSpPr/>
          <p:nvPr/>
        </p:nvSpPr>
        <p:spPr>
          <a:xfrm rot="18820498">
            <a:off x="3203037" y="2364837"/>
            <a:ext cx="381000" cy="381000"/>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circumscribed figure</a:t>
            </a:r>
          </a:p>
        </p:txBody>
      </p:sp>
      <p:sp>
        <p:nvSpPr>
          <p:cNvPr id="3" name="Content Placeholder 2"/>
          <p:cNvSpPr>
            <a:spLocks noGrp="1"/>
          </p:cNvSpPr>
          <p:nvPr>
            <p:ph idx="1"/>
          </p:nvPr>
        </p:nvSpPr>
        <p:spPr>
          <a:xfrm>
            <a:off x="457200" y="4898571"/>
            <a:ext cx="8229600" cy="1240971"/>
          </a:xfrm>
          <a:ln>
            <a:solidFill>
              <a:schemeClr val="tx1"/>
            </a:solidFill>
          </a:ln>
        </p:spPr>
        <p:txBody>
          <a:bodyPr>
            <a:normAutofit fontScale="92500"/>
          </a:bodyPr>
          <a:lstStyle/>
          <a:p>
            <a:pPr marL="0" indent="0" algn="ctr">
              <a:buNone/>
            </a:pPr>
            <a:r>
              <a:rPr lang="en-US" dirty="0"/>
              <a:t>a circle that contains another geometric figure that passes through all of the vertices of that figure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812" y="1508478"/>
            <a:ext cx="5906376" cy="2684716"/>
          </a:xfrm>
          <a:prstGeom prst="rect">
            <a:avLst/>
          </a:prstGeom>
        </p:spPr>
      </p:pic>
    </p:spTree>
    <p:extLst>
      <p:ext uri="{BB962C8B-B14F-4D97-AF65-F5344CB8AC3E}">
        <p14:creationId xmlns:p14="http://schemas.microsoft.com/office/powerpoint/2010/main" val="261203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0003" y="839793"/>
            <a:ext cx="7228815" cy="1107996"/>
          </a:xfrm>
          <a:prstGeom prst="rect">
            <a:avLst/>
          </a:prstGeom>
        </p:spPr>
        <p:txBody>
          <a:bodyPr wrap="square">
            <a:spAutoFit/>
          </a:bodyPr>
          <a:lstStyle/>
          <a:p>
            <a:pPr algn="ctr"/>
            <a:r>
              <a:rPr lang="en-US" sz="6600" dirty="0">
                <a:latin typeface="Comic Sans MS" panose="030F0702030302020204" pitchFamily="66" charset="0"/>
              </a:rPr>
              <a:t>clustering</a:t>
            </a:r>
          </a:p>
        </p:txBody>
      </p:sp>
      <p:sp>
        <p:nvSpPr>
          <p:cNvPr id="3" name="Rectangle 2"/>
          <p:cNvSpPr/>
          <p:nvPr/>
        </p:nvSpPr>
        <p:spPr>
          <a:xfrm>
            <a:off x="556591" y="4768856"/>
            <a:ext cx="7921487" cy="1315745"/>
          </a:xfrm>
          <a:prstGeom prst="rect">
            <a:avLst/>
          </a:prstGeom>
          <a:ln>
            <a:solidFill>
              <a:schemeClr val="tx1"/>
            </a:solidFill>
          </a:ln>
        </p:spPr>
        <p:txBody>
          <a:bodyPr wrap="square">
            <a:spAutoFit/>
          </a:bodyPr>
          <a:lstStyle/>
          <a:p>
            <a:pPr algn="ctr"/>
            <a:r>
              <a:rPr lang="en-US" sz="3300" dirty="0">
                <a:latin typeface="Comic Sans MS" panose="030F0702030302020204" pitchFamily="66" charset="0"/>
              </a:rPr>
              <a:t>when data seems to be "gathering" around a particular value</a:t>
            </a:r>
            <a:r>
              <a:rPr lang="en-US" sz="1350" dirty="0"/>
              <a:t/>
            </a:r>
            <a:br>
              <a:rPr lang="en-US" sz="1350" dirty="0"/>
            </a:br>
            <a:endParaRPr lang="en-US" sz="1350" dirty="0"/>
          </a:p>
        </p:txBody>
      </p:sp>
      <p:pic>
        <p:nvPicPr>
          <p:cNvPr id="4" name="Picture 3"/>
          <p:cNvPicPr>
            <a:picLocks noChangeAspect="1"/>
          </p:cNvPicPr>
          <p:nvPr/>
        </p:nvPicPr>
        <p:blipFill>
          <a:blip r:embed="rId3"/>
          <a:stretch>
            <a:fillRect/>
          </a:stretch>
        </p:blipFill>
        <p:spPr>
          <a:xfrm>
            <a:off x="1177275" y="2283066"/>
            <a:ext cx="7412218" cy="1411852"/>
          </a:xfrm>
          <a:prstGeom prst="rect">
            <a:avLst/>
          </a:prstGeom>
        </p:spPr>
      </p:pic>
      <p:sp>
        <p:nvSpPr>
          <p:cNvPr id="5" name="TextBox 4"/>
          <p:cNvSpPr txBox="1"/>
          <p:nvPr/>
        </p:nvSpPr>
        <p:spPr>
          <a:xfrm>
            <a:off x="2864324" y="3694916"/>
            <a:ext cx="3460173" cy="738664"/>
          </a:xfrm>
          <a:prstGeom prst="rect">
            <a:avLst/>
          </a:prstGeom>
          <a:noFill/>
        </p:spPr>
        <p:txBody>
          <a:bodyPr wrap="square" rtlCol="0">
            <a:spAutoFit/>
          </a:bodyPr>
          <a:lstStyle/>
          <a:p>
            <a:r>
              <a:rPr lang="en-US" sz="2100" dirty="0">
                <a:latin typeface="Comic Sans MS" panose="030F0702030302020204" pitchFamily="66" charset="0"/>
              </a:rPr>
              <a:t>There is clustering around the value 8.</a:t>
            </a:r>
          </a:p>
        </p:txBody>
      </p:sp>
    </p:spTree>
    <p:extLst>
      <p:ext uri="{BB962C8B-B14F-4D97-AF65-F5344CB8AC3E}">
        <p14:creationId xmlns:p14="http://schemas.microsoft.com/office/powerpoint/2010/main" val="26243523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coefficient</a:t>
            </a:r>
          </a:p>
        </p:txBody>
      </p:sp>
      <p:sp>
        <p:nvSpPr>
          <p:cNvPr id="10" name="TextBox 9"/>
          <p:cNvSpPr txBox="1"/>
          <p:nvPr/>
        </p:nvSpPr>
        <p:spPr>
          <a:xfrm>
            <a:off x="381000" y="4900444"/>
            <a:ext cx="8382000" cy="1754327"/>
          </a:xfrm>
          <a:prstGeom prst="rect">
            <a:avLst/>
          </a:prstGeom>
          <a:noFill/>
        </p:spPr>
        <p:txBody>
          <a:bodyPr wrap="square" rtlCol="0">
            <a:spAutoFit/>
          </a:bodyPr>
          <a:lstStyle/>
          <a:p>
            <a:pPr algn="ctr"/>
            <a:r>
              <a:rPr lang="en-US" sz="5400" dirty="0">
                <a:latin typeface="Comic Sans MS" pitchFamily="66" charset="0"/>
              </a:rPr>
              <a:t>the number by which a variable is multiplied</a:t>
            </a:r>
          </a:p>
        </p:txBody>
      </p:sp>
      <p:sp>
        <p:nvSpPr>
          <p:cNvPr id="11" name="TextBox 10"/>
          <p:cNvSpPr txBox="1"/>
          <p:nvPr/>
        </p:nvSpPr>
        <p:spPr>
          <a:xfrm>
            <a:off x="1143000" y="2667000"/>
            <a:ext cx="6248400" cy="1015663"/>
          </a:xfrm>
          <a:prstGeom prst="rect">
            <a:avLst/>
          </a:prstGeom>
          <a:noFill/>
        </p:spPr>
        <p:txBody>
          <a:bodyPr wrap="square" rtlCol="0">
            <a:spAutoFit/>
          </a:bodyPr>
          <a:lstStyle/>
          <a:p>
            <a:r>
              <a:rPr lang="en-US" sz="6000" dirty="0">
                <a:latin typeface="Comic Sans MS" pitchFamily="66" charset="0"/>
              </a:rPr>
              <a:t>7n + 8      -4x - 7</a:t>
            </a:r>
            <a:endParaRPr lang="en-US" sz="6000" dirty="0"/>
          </a:p>
        </p:txBody>
      </p:sp>
      <p:cxnSp>
        <p:nvCxnSpPr>
          <p:cNvPr id="15" name="Straight Arrow Connector 14"/>
          <p:cNvCxnSpPr/>
          <p:nvPr/>
        </p:nvCxnSpPr>
        <p:spPr>
          <a:xfrm rot="16200000" flipV="1">
            <a:off x="1384300" y="35814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58800" y="4071610"/>
            <a:ext cx="3594100" cy="523220"/>
          </a:xfrm>
          <a:prstGeom prst="rect">
            <a:avLst/>
          </a:prstGeom>
          <a:noFill/>
        </p:spPr>
        <p:txBody>
          <a:bodyPr wrap="square" rtlCol="0">
            <a:spAutoFit/>
          </a:bodyPr>
          <a:lstStyle/>
          <a:p>
            <a:r>
              <a:rPr lang="en-US" sz="2800" dirty="0">
                <a:latin typeface="Comic Sans MS" pitchFamily="66" charset="0"/>
              </a:rPr>
              <a:t>7 is the coefficient</a:t>
            </a:r>
          </a:p>
        </p:txBody>
      </p:sp>
      <p:cxnSp>
        <p:nvCxnSpPr>
          <p:cNvPr id="12" name="Straight Arrow Connector 11"/>
          <p:cNvCxnSpPr/>
          <p:nvPr/>
        </p:nvCxnSpPr>
        <p:spPr>
          <a:xfrm rot="16200000" flipV="1">
            <a:off x="5308600" y="35814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4876800" y="4082534"/>
            <a:ext cx="3598661" cy="523220"/>
          </a:xfrm>
          <a:prstGeom prst="rect">
            <a:avLst/>
          </a:prstGeom>
        </p:spPr>
        <p:txBody>
          <a:bodyPr wrap="none">
            <a:spAutoFit/>
          </a:bodyPr>
          <a:lstStyle/>
          <a:p>
            <a:r>
              <a:rPr lang="en-US" sz="2800" dirty="0">
                <a:latin typeface="Comic Sans MS" pitchFamily="66" charset="0"/>
              </a:rPr>
              <a:t>-4 is the coefficient</a:t>
            </a:r>
          </a:p>
        </p:txBody>
      </p:sp>
    </p:spTree>
    <p:extLst>
      <p:ext uri="{BB962C8B-B14F-4D97-AF65-F5344CB8AC3E}">
        <p14:creationId xmlns:p14="http://schemas.microsoft.com/office/powerpoint/2010/main" val="310660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combinations</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A selection of objects from a collection where order is irrelevant.</a:t>
            </a:r>
          </a:p>
        </p:txBody>
      </p:sp>
      <mc:AlternateContent xmlns:mc="http://schemas.openxmlformats.org/markup-compatibility/2006" xmlns:a14="http://schemas.microsoft.com/office/drawing/2010/main">
        <mc:Choice Requires="a14">
          <p:sp>
            <p:nvSpPr>
              <p:cNvPr id="2" name="TextBox 1"/>
              <p:cNvSpPr txBox="1"/>
              <p:nvPr/>
            </p:nvSpPr>
            <p:spPr>
              <a:xfrm>
                <a:off x="878476" y="2852602"/>
                <a:ext cx="2837906" cy="641138"/>
              </a:xfrm>
              <a:prstGeom prst="rect">
                <a:avLst/>
              </a:prstGeom>
              <a:noFill/>
            </p:spPr>
            <p:txBody>
              <a:bodyPr wrap="square" lIns="0" tIns="0" rIns="0" bIns="0" rtlCol="0">
                <a:spAutoFit/>
              </a:bodyPr>
              <a:lstStyle/>
              <a:p>
                <a:pPr defTabSz="685800"/>
                <a14:m>
                  <m:oMath xmlns:m="http://schemas.openxmlformats.org/officeDocument/2006/math">
                    <m:d>
                      <m:dPr>
                        <m:ctrlPr>
                          <a:rPr lang="en-US" sz="2700" i="1">
                            <a:solidFill>
                              <a:prstClr val="black"/>
                            </a:solidFill>
                            <a:latin typeface="Cambria Math" panose="02040503050406030204" pitchFamily="18" charset="0"/>
                            <a:ea typeface="Cambria Math" panose="02040503050406030204" pitchFamily="18" charset="0"/>
                          </a:rPr>
                        </m:ctrlPr>
                      </m:dPr>
                      <m:e>
                        <m:m>
                          <m:mPr>
                            <m:mcs>
                              <m:mc>
                                <m:mcPr>
                                  <m:count m:val="1"/>
                                  <m:mcJc m:val="center"/>
                                </m:mcPr>
                              </m:mc>
                            </m:mcs>
                            <m:ctrlPr>
                              <a:rPr lang="en-US" sz="2700" i="1">
                                <a:solidFill>
                                  <a:prstClr val="black"/>
                                </a:solidFill>
                                <a:latin typeface="Cambria Math" panose="02040503050406030204" pitchFamily="18" charset="0"/>
                                <a:ea typeface="Cambria Math" panose="02040503050406030204" pitchFamily="18" charset="0"/>
                              </a:rPr>
                            </m:ctrlPr>
                          </m:mPr>
                          <m:mr>
                            <m:e>
                              <m:r>
                                <m:rPr>
                                  <m:brk m:alnAt="7"/>
                                </m:rPr>
                                <a:rPr lang="en-US" sz="2700" i="1">
                                  <a:solidFill>
                                    <a:prstClr val="black"/>
                                  </a:solidFill>
                                  <a:latin typeface="Cambria Math" panose="02040503050406030204" pitchFamily="18" charset="0"/>
                                  <a:ea typeface="Cambria Math" panose="02040503050406030204" pitchFamily="18" charset="0"/>
                                </a:rPr>
                                <m:t>𝑛</m:t>
                              </m:r>
                            </m:e>
                          </m:mr>
                          <m:mr>
                            <m:e>
                              <m:r>
                                <a:rPr lang="en-US" sz="2700" i="1">
                                  <a:solidFill>
                                    <a:prstClr val="black"/>
                                  </a:solidFill>
                                  <a:latin typeface="Cambria Math" panose="02040503050406030204" pitchFamily="18" charset="0"/>
                                  <a:ea typeface="Cambria Math" panose="02040503050406030204" pitchFamily="18" charset="0"/>
                                </a:rPr>
                                <m:t>𝑟</m:t>
                              </m:r>
                            </m:e>
                          </m:mr>
                        </m:m>
                      </m:e>
                    </m:d>
                  </m:oMath>
                </a14:m>
                <a:r>
                  <a:rPr lang="en-US" sz="2700" dirty="0">
                    <a:solidFill>
                      <a:prstClr val="black"/>
                    </a:solidFill>
                    <a:latin typeface="Cambria Math" panose="02040503050406030204" pitchFamily="18" charset="0"/>
                    <a:ea typeface="Cambria Math" panose="02040503050406030204" pitchFamily="18" charset="0"/>
                  </a:rPr>
                  <a:t> = </a:t>
                </a:r>
                <a:r>
                  <a:rPr lang="en-US" sz="2700" baseline="-25000" dirty="0">
                    <a:solidFill>
                      <a:prstClr val="black"/>
                    </a:solidFill>
                    <a:latin typeface="Cambria Math" panose="02040503050406030204" pitchFamily="18" charset="0"/>
                    <a:ea typeface="Cambria Math" panose="02040503050406030204" pitchFamily="18" charset="0"/>
                  </a:rPr>
                  <a:t>n</a:t>
                </a:r>
                <a14:m>
                  <m:oMath xmlns:m="http://schemas.openxmlformats.org/officeDocument/2006/math">
                    <m:sSub>
                      <m:sSubPr>
                        <m:ctrlPr>
                          <a:rPr lang="en-US" sz="2700" i="1">
                            <a:solidFill>
                              <a:prstClr val="black"/>
                            </a:solidFill>
                            <a:latin typeface="Cambria Math" panose="02040503050406030204" pitchFamily="18" charset="0"/>
                            <a:ea typeface="Cambria Math" panose="02040503050406030204" pitchFamily="18" charset="0"/>
                          </a:rPr>
                        </m:ctrlPr>
                      </m:sSubPr>
                      <m:e>
                        <m:r>
                          <a:rPr lang="en-US" sz="2700" i="1">
                            <a:solidFill>
                              <a:prstClr val="black"/>
                            </a:solidFill>
                            <a:latin typeface="Cambria Math" panose="02040503050406030204" pitchFamily="18" charset="0"/>
                            <a:ea typeface="Cambria Math" panose="02040503050406030204" pitchFamily="18" charset="0"/>
                          </a:rPr>
                          <m:t>𝐶</m:t>
                        </m:r>
                      </m:e>
                      <m:sub>
                        <m:r>
                          <a:rPr lang="en-US" sz="2700" i="1">
                            <a:solidFill>
                              <a:prstClr val="black"/>
                            </a:solidFill>
                            <a:latin typeface="Cambria Math" panose="02040503050406030204" pitchFamily="18" charset="0"/>
                            <a:ea typeface="Cambria Math" panose="02040503050406030204" pitchFamily="18" charset="0"/>
                          </a:rPr>
                          <m:t>𝑟</m:t>
                        </m:r>
                      </m:sub>
                    </m:sSub>
                  </m:oMath>
                </a14:m>
                <a:r>
                  <a:rPr lang="en-US" sz="2700" dirty="0">
                    <a:solidFill>
                      <a:prstClr val="black"/>
                    </a:solidFill>
                    <a:latin typeface="Cambria Math" panose="02040503050406030204" pitchFamily="18" charset="0"/>
                    <a:ea typeface="Cambria Math" panose="02040503050406030204" pitchFamily="18" charset="0"/>
                  </a:rPr>
                  <a:t>=</a:t>
                </a:r>
                <a14:m>
                  <m:oMath xmlns:m="http://schemas.openxmlformats.org/officeDocument/2006/math">
                    <m:f>
                      <m:fPr>
                        <m:ctrlPr>
                          <a:rPr lang="en-US" sz="2700" i="1" dirty="0">
                            <a:solidFill>
                              <a:prstClr val="black"/>
                            </a:solidFill>
                            <a:latin typeface="Cambria Math" panose="02040503050406030204" pitchFamily="18" charset="0"/>
                            <a:ea typeface="Cambria Math" panose="02040503050406030204" pitchFamily="18" charset="0"/>
                          </a:rPr>
                        </m:ctrlPr>
                      </m:fPr>
                      <m:num>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num>
                      <m:den>
                        <m:r>
                          <a:rPr lang="en-US" sz="2700" i="1" dirty="0">
                            <a:solidFill>
                              <a:prstClr val="black"/>
                            </a:solidFill>
                            <a:latin typeface="Cambria Math" panose="02040503050406030204" pitchFamily="18" charset="0"/>
                            <a:ea typeface="Cambria Math" panose="02040503050406030204" pitchFamily="18" charset="0"/>
                          </a:rPr>
                          <m:t>𝑟</m:t>
                        </m:r>
                        <m:r>
                          <a:rPr lang="en-US" sz="2700" i="1" dirty="0">
                            <a:solidFill>
                              <a:prstClr val="black"/>
                            </a:solidFill>
                            <a:latin typeface="Cambria Math" panose="02040503050406030204" pitchFamily="18" charset="0"/>
                            <a:ea typeface="Cambria Math" panose="02040503050406030204" pitchFamily="18" charset="0"/>
                          </a:rPr>
                          <m:t>!</m:t>
                        </m:r>
                        <m:d>
                          <m:dPr>
                            <m:ctrlPr>
                              <a:rPr lang="en-US" sz="2700" i="1" dirty="0">
                                <a:solidFill>
                                  <a:prstClr val="black"/>
                                </a:solidFill>
                                <a:latin typeface="Cambria Math" panose="02040503050406030204" pitchFamily="18" charset="0"/>
                                <a:ea typeface="Cambria Math" panose="02040503050406030204" pitchFamily="18" charset="0"/>
                              </a:rPr>
                            </m:ctrlPr>
                          </m:dPr>
                          <m:e>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r>
                              <a:rPr lang="en-US" sz="2700" i="1" dirty="0">
                                <a:solidFill>
                                  <a:prstClr val="black"/>
                                </a:solidFill>
                                <a:latin typeface="Cambria Math" panose="02040503050406030204" pitchFamily="18" charset="0"/>
                                <a:ea typeface="Cambria Math" panose="02040503050406030204" pitchFamily="18" charset="0"/>
                              </a:rPr>
                              <m:t>𝑟</m:t>
                            </m:r>
                          </m:e>
                        </m:d>
                        <m:r>
                          <a:rPr lang="en-US" sz="2700" i="1" dirty="0">
                            <a:solidFill>
                              <a:prstClr val="black"/>
                            </a:solidFill>
                            <a:latin typeface="Cambria Math" panose="02040503050406030204" pitchFamily="18" charset="0"/>
                            <a:ea typeface="Cambria Math" panose="02040503050406030204" pitchFamily="18" charset="0"/>
                          </a:rPr>
                          <m:t>!</m:t>
                        </m:r>
                      </m:den>
                    </m:f>
                  </m:oMath>
                </a14:m>
                <a:endParaRPr lang="en-US" sz="2700" dirty="0">
                  <a:solidFill>
                    <a:prstClr val="black"/>
                  </a:solidFill>
                  <a:latin typeface="Cambria Math" panose="02040503050406030204" pitchFamily="18" charset="0"/>
                  <a:ea typeface="Cambria Math" panose="020405030504060302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878476" y="2852602"/>
                <a:ext cx="2837906" cy="641138"/>
              </a:xfrm>
              <a:prstGeom prst="rect">
                <a:avLst/>
              </a:prstGeom>
              <a:blipFill>
                <a:blip r:embed="rId3"/>
                <a:stretch>
                  <a:fillRect t="-2857" b="-9524"/>
                </a:stretch>
              </a:blipFill>
            </p:spPr>
            <p:txBody>
              <a:bodyPr/>
              <a:lstStyle/>
              <a:p>
                <a:r>
                  <a:rPr lang="en-US">
                    <a:noFill/>
                  </a:rPr>
                  <a:t> </a:t>
                </a:r>
              </a:p>
            </p:txBody>
          </p:sp>
        </mc:Fallback>
      </mc:AlternateContent>
      <p:sp>
        <p:nvSpPr>
          <p:cNvPr id="4" name="TextBox 3"/>
          <p:cNvSpPr txBox="1"/>
          <p:nvPr/>
        </p:nvSpPr>
        <p:spPr>
          <a:xfrm>
            <a:off x="4572000" y="2241666"/>
            <a:ext cx="4057649" cy="1061829"/>
          </a:xfrm>
          <a:prstGeom prst="rect">
            <a:avLst/>
          </a:prstGeom>
          <a:noFill/>
        </p:spPr>
        <p:txBody>
          <a:bodyPr wrap="none" rtlCol="0">
            <a:spAutoFit/>
          </a:bodyPr>
          <a:lstStyle/>
          <a:p>
            <a:pPr defTabSz="685800"/>
            <a:r>
              <a:rPr lang="en-US" sz="2100" dirty="0">
                <a:solidFill>
                  <a:prstClr val="black"/>
                </a:solidFill>
                <a:latin typeface="Calibri" panose="020F0502020204030204"/>
              </a:rPr>
              <a:t>How many different committees of </a:t>
            </a:r>
          </a:p>
          <a:p>
            <a:pPr defTabSz="685800"/>
            <a:r>
              <a:rPr lang="en-US" sz="2100" dirty="0">
                <a:solidFill>
                  <a:prstClr val="black"/>
                </a:solidFill>
                <a:latin typeface="Calibri" panose="020F0502020204030204"/>
              </a:rPr>
              <a:t>4 students can be chosen </a:t>
            </a:r>
          </a:p>
          <a:p>
            <a:pPr defTabSz="685800"/>
            <a:r>
              <a:rPr lang="en-US" sz="2100" dirty="0">
                <a:solidFill>
                  <a:prstClr val="black"/>
                </a:solidFill>
                <a:latin typeface="Calibri" panose="020F0502020204030204"/>
              </a:rPr>
              <a:t>from a group of 15? </a:t>
            </a:r>
          </a:p>
        </p:txBody>
      </p:sp>
      <mc:AlternateContent xmlns:mc="http://schemas.openxmlformats.org/markup-compatibility/2006" xmlns:a14="http://schemas.microsoft.com/office/drawing/2010/main">
        <mc:Choice Requires="a14">
          <p:sp>
            <p:nvSpPr>
              <p:cNvPr id="30" name="TextBox 29"/>
              <p:cNvSpPr txBox="1"/>
              <p:nvPr/>
            </p:nvSpPr>
            <p:spPr>
              <a:xfrm>
                <a:off x="5012872" y="3358366"/>
                <a:ext cx="2152106" cy="543354"/>
              </a:xfrm>
              <a:prstGeom prst="rect">
                <a:avLst/>
              </a:prstGeom>
              <a:noFill/>
            </p:spPr>
            <p:txBody>
              <a:bodyPr wrap="square" lIns="0" tIns="0" rIns="0" bIns="0" rtlCol="0">
                <a:spAutoFit/>
              </a:bodyPr>
              <a:lstStyle/>
              <a:p>
                <a:pPr defTabSz="685800"/>
                <a14:m>
                  <m:oMath xmlns:m="http://schemas.openxmlformats.org/officeDocument/2006/math">
                    <m:d>
                      <m:dPr>
                        <m:ctrlPr>
                          <a:rPr lang="en-US" sz="2100" i="1">
                            <a:solidFill>
                              <a:prstClr val="black"/>
                            </a:solidFill>
                            <a:latin typeface="Cambria Math" panose="02040503050406030204" pitchFamily="18" charset="0"/>
                          </a:rPr>
                        </m:ctrlPr>
                      </m:dPr>
                      <m:e>
                        <m:m>
                          <m:mPr>
                            <m:mcs>
                              <m:mc>
                                <m:mcPr>
                                  <m:count m:val="1"/>
                                  <m:mcJc m:val="center"/>
                                </m:mcPr>
                              </m:mc>
                            </m:mcs>
                            <m:ctrlPr>
                              <a:rPr lang="en-US" sz="2100" i="1">
                                <a:solidFill>
                                  <a:prstClr val="black"/>
                                </a:solidFill>
                                <a:latin typeface="Cambria Math" panose="02040503050406030204" pitchFamily="18" charset="0"/>
                              </a:rPr>
                            </m:ctrlPr>
                          </m:mPr>
                          <m:mr>
                            <m:e>
                              <m:r>
                                <m:rPr>
                                  <m:brk m:alnAt="7"/>
                                </m:rPr>
                                <a:rPr lang="en-US" sz="2100" i="1">
                                  <a:solidFill>
                                    <a:prstClr val="black"/>
                                  </a:solidFill>
                                  <a:latin typeface="Cambria Math" panose="02040503050406030204" pitchFamily="18" charset="0"/>
                                </a:rPr>
                                <m:t>1</m:t>
                              </m:r>
                              <m:r>
                                <a:rPr lang="en-US" sz="2100" i="1">
                                  <a:solidFill>
                                    <a:prstClr val="black"/>
                                  </a:solidFill>
                                  <a:latin typeface="Cambria Math" panose="02040503050406030204" pitchFamily="18" charset="0"/>
                                </a:rPr>
                                <m:t>5</m:t>
                              </m:r>
                            </m:e>
                          </m:mr>
                          <m:mr>
                            <m:e>
                              <m:r>
                                <a:rPr lang="en-US" sz="2100" i="1">
                                  <a:solidFill>
                                    <a:prstClr val="black"/>
                                  </a:solidFill>
                                  <a:latin typeface="Cambria Math" panose="02040503050406030204" pitchFamily="18" charset="0"/>
                                </a:rPr>
                                <m:t>4</m:t>
                              </m:r>
                            </m:e>
                          </m:mr>
                        </m:m>
                      </m:e>
                    </m:d>
                  </m:oMath>
                </a14:m>
                <a:r>
                  <a:rPr lang="en-US" sz="2100" dirty="0">
                    <a:solidFill>
                      <a:prstClr val="black"/>
                    </a:solidFill>
                    <a:latin typeface="Calibri" panose="020F0502020204030204"/>
                  </a:rPr>
                  <a:t>= </a:t>
                </a:r>
                <a14:m>
                  <m:oMath xmlns:m="http://schemas.openxmlformats.org/officeDocument/2006/math">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15!</m:t>
                        </m:r>
                      </m:num>
                      <m:den>
                        <m:r>
                          <a:rPr lang="en-US" sz="2100" i="1">
                            <a:solidFill>
                              <a:prstClr val="black"/>
                            </a:solidFill>
                            <a:latin typeface="Cambria Math" panose="02040503050406030204" pitchFamily="18" charset="0"/>
                          </a:rPr>
                          <m:t>4!</m:t>
                        </m:r>
                        <m:d>
                          <m:dPr>
                            <m:ctrlPr>
                              <a:rPr lang="en-US" sz="2100" i="1">
                                <a:solidFill>
                                  <a:prstClr val="black"/>
                                </a:solidFill>
                                <a:latin typeface="Cambria Math" panose="02040503050406030204" pitchFamily="18" charset="0"/>
                              </a:rPr>
                            </m:ctrlPr>
                          </m:dPr>
                          <m:e>
                            <m:r>
                              <a:rPr lang="en-US" sz="2100" i="1">
                                <a:solidFill>
                                  <a:prstClr val="black"/>
                                </a:solidFill>
                                <a:latin typeface="Cambria Math" panose="02040503050406030204" pitchFamily="18" charset="0"/>
                              </a:rPr>
                              <m:t>15−4</m:t>
                            </m:r>
                          </m:e>
                        </m:d>
                        <m:r>
                          <a:rPr lang="en-US" sz="2100" i="1">
                            <a:solidFill>
                              <a:prstClr val="black"/>
                            </a:solidFill>
                            <a:latin typeface="Cambria Math" panose="02040503050406030204" pitchFamily="18" charset="0"/>
                          </a:rPr>
                          <m:t>!</m:t>
                        </m:r>
                      </m:den>
                    </m:f>
                  </m:oMath>
                </a14:m>
                <a:endParaRPr lang="en-US" sz="2100" dirty="0">
                  <a:solidFill>
                    <a:prstClr val="black"/>
                  </a:solidFill>
                  <a:latin typeface="Calibri" panose="020F0502020204030204"/>
                </a:endParaRPr>
              </a:p>
            </p:txBody>
          </p:sp>
        </mc:Choice>
        <mc:Fallback xmlns="">
          <p:sp>
            <p:nvSpPr>
              <p:cNvPr id="30" name="TextBox 29"/>
              <p:cNvSpPr txBox="1">
                <a:spLocks noRot="1" noChangeAspect="1" noMove="1" noResize="1" noEditPoints="1" noAdjustHandles="1" noChangeArrowheads="1" noChangeShapeType="1" noTextEdit="1"/>
              </p:cNvSpPr>
              <p:nvPr/>
            </p:nvSpPr>
            <p:spPr>
              <a:xfrm>
                <a:off x="5012872" y="3358366"/>
                <a:ext cx="2152106" cy="543354"/>
              </a:xfrm>
              <a:prstGeom prst="rect">
                <a:avLst/>
              </a:prstGeom>
              <a:blipFill>
                <a:blip r:embed="rId4"/>
                <a:stretch>
                  <a:fillRect b="-11236"/>
                </a:stretch>
              </a:blipFill>
            </p:spPr>
            <p:txBody>
              <a:bodyPr/>
              <a:lstStyle/>
              <a:p>
                <a:r>
                  <a:rPr lang="en-US">
                    <a:noFill/>
                  </a:rPr>
                  <a:t> </a:t>
                </a:r>
              </a:p>
            </p:txBody>
          </p:sp>
        </mc:Fallback>
      </mc:AlternateContent>
    </p:spTree>
    <p:extLst>
      <p:ext uri="{BB962C8B-B14F-4D97-AF65-F5344CB8AC3E}">
        <p14:creationId xmlns:p14="http://schemas.microsoft.com/office/powerpoint/2010/main" val="4554723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381000"/>
            <a:ext cx="9144000" cy="1107996"/>
          </a:xfrm>
          <a:prstGeom prst="rect">
            <a:avLst/>
          </a:prstGeom>
          <a:noFill/>
        </p:spPr>
        <p:txBody>
          <a:bodyPr wrap="square" rtlCol="0">
            <a:spAutoFit/>
          </a:bodyPr>
          <a:lstStyle/>
          <a:p>
            <a:pPr algn="ctr"/>
            <a:r>
              <a:rPr lang="en-US" sz="6600" dirty="0">
                <a:latin typeface="Comic Sans MS" pitchFamily="66" charset="0"/>
              </a:rPr>
              <a:t>commutative property</a:t>
            </a:r>
          </a:p>
        </p:txBody>
      </p:sp>
      <p:sp>
        <p:nvSpPr>
          <p:cNvPr id="10" name="TextBox 9"/>
          <p:cNvSpPr txBox="1"/>
          <p:nvPr/>
        </p:nvSpPr>
        <p:spPr>
          <a:xfrm>
            <a:off x="381000" y="4829175"/>
            <a:ext cx="8382000" cy="1754326"/>
          </a:xfrm>
          <a:prstGeom prst="rect">
            <a:avLst/>
          </a:prstGeom>
          <a:noFill/>
        </p:spPr>
        <p:txBody>
          <a:bodyPr wrap="square" rtlCol="0">
            <a:spAutoFit/>
          </a:bodyPr>
          <a:lstStyle/>
          <a:p>
            <a:pPr algn="ctr"/>
            <a:r>
              <a:rPr lang="en-US" sz="3600" dirty="0">
                <a:latin typeface="Comic Sans MS" pitchFamily="66" charset="0"/>
              </a:rPr>
              <a:t>numbers may be added or multiplied together in any order without changing the answer</a:t>
            </a:r>
          </a:p>
        </p:txBody>
      </p:sp>
      <p:sp>
        <p:nvSpPr>
          <p:cNvPr id="12" name="Text Box 2"/>
          <p:cNvSpPr txBox="1">
            <a:spLocks noChangeArrowheads="1"/>
          </p:cNvSpPr>
          <p:nvPr/>
        </p:nvSpPr>
        <p:spPr bwMode="auto">
          <a:xfrm>
            <a:off x="682388" y="1960999"/>
            <a:ext cx="7661512" cy="1009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6600" i="0" u="none" strike="noStrike" cap="none" normalizeH="0" baseline="0" dirty="0">
                <a:ln>
                  <a:noFill/>
                </a:ln>
                <a:solidFill>
                  <a:schemeClr val="tx1"/>
                </a:solidFill>
                <a:effectLst/>
                <a:latin typeface="Comic Sans MS" pitchFamily="66" charset="0"/>
              </a:rPr>
              <a:t>5+3 = 3+5</a:t>
            </a:r>
          </a:p>
        </p:txBody>
      </p:sp>
      <p:sp>
        <p:nvSpPr>
          <p:cNvPr id="13" name="TextBox 12"/>
          <p:cNvSpPr txBox="1"/>
          <p:nvPr/>
        </p:nvSpPr>
        <p:spPr>
          <a:xfrm>
            <a:off x="1418900" y="3442138"/>
            <a:ext cx="6873765" cy="1200329"/>
          </a:xfrm>
          <a:prstGeom prst="rect">
            <a:avLst/>
          </a:prstGeom>
          <a:noFill/>
        </p:spPr>
        <p:txBody>
          <a:bodyPr wrap="square" rtlCol="0">
            <a:spAutoFit/>
          </a:bodyPr>
          <a:lstStyle/>
          <a:p>
            <a:pPr algn="r"/>
            <a:r>
              <a:rPr lang="en-US" sz="7200" dirty="0">
                <a:latin typeface="Comic Sans MS" pitchFamily="66" charset="0"/>
              </a:rPr>
              <a:t>½ </a:t>
            </a:r>
            <a:r>
              <a:rPr lang="en-US" sz="6000" dirty="0">
                <a:latin typeface="Comic Sans MS" pitchFamily="66" charset="0"/>
              </a:rPr>
              <a:t>x</a:t>
            </a:r>
            <a:r>
              <a:rPr lang="en-US" sz="7200" dirty="0">
                <a:latin typeface="Comic Sans MS" pitchFamily="66" charset="0"/>
              </a:rPr>
              <a:t> ¼ = ¼ </a:t>
            </a:r>
            <a:r>
              <a:rPr lang="en-US" sz="6000" dirty="0">
                <a:latin typeface="Comic Sans MS" pitchFamily="66" charset="0"/>
              </a:rPr>
              <a:t>x</a:t>
            </a:r>
            <a:r>
              <a:rPr lang="en-US" sz="7200" dirty="0">
                <a:latin typeface="Comic Sans MS" pitchFamily="66" charset="0"/>
              </a:rPr>
              <a:t> ½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5584874"/>
            <a:ext cx="8534400" cy="96832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04800" y="381000"/>
            <a:ext cx="8534400" cy="1200329"/>
          </a:xfrm>
          <a:prstGeom prst="rect">
            <a:avLst/>
          </a:prstGeom>
          <a:noFill/>
        </p:spPr>
        <p:txBody>
          <a:bodyPr wrap="square" rtlCol="0">
            <a:spAutoFit/>
          </a:bodyPr>
          <a:lstStyle/>
          <a:p>
            <a:pPr algn="ctr"/>
            <a:r>
              <a:rPr lang="en-US" sz="7200" dirty="0">
                <a:latin typeface="Comic Sans MS" pitchFamily="66" charset="0"/>
              </a:rPr>
              <a:t>composite number</a:t>
            </a:r>
          </a:p>
        </p:txBody>
      </p:sp>
      <p:sp>
        <p:nvSpPr>
          <p:cNvPr id="7" name="TextBox 6"/>
          <p:cNvSpPr txBox="1"/>
          <p:nvPr/>
        </p:nvSpPr>
        <p:spPr>
          <a:xfrm>
            <a:off x="318868" y="5710311"/>
            <a:ext cx="8534400" cy="584775"/>
          </a:xfrm>
          <a:prstGeom prst="rect">
            <a:avLst/>
          </a:prstGeom>
          <a:noFill/>
        </p:spPr>
        <p:txBody>
          <a:bodyPr wrap="square" rtlCol="0">
            <a:spAutoFit/>
          </a:bodyPr>
          <a:lstStyle/>
          <a:p>
            <a:pPr algn="ctr"/>
            <a:r>
              <a:rPr lang="en-US" sz="3200" dirty="0">
                <a:latin typeface="Comic Sans MS" pitchFamily="66" charset="0"/>
              </a:rPr>
              <a:t>a number that has more than two factors</a:t>
            </a:r>
          </a:p>
        </p:txBody>
      </p:sp>
      <p:grpSp>
        <p:nvGrpSpPr>
          <p:cNvPr id="2" name="Group 7"/>
          <p:cNvGrpSpPr/>
          <p:nvPr/>
        </p:nvGrpSpPr>
        <p:grpSpPr>
          <a:xfrm>
            <a:off x="560887" y="1758461"/>
            <a:ext cx="8180060" cy="2954219"/>
            <a:chOff x="689317" y="1758461"/>
            <a:chExt cx="8180060" cy="2954219"/>
          </a:xfrm>
        </p:grpSpPr>
        <p:sp>
          <p:nvSpPr>
            <p:cNvPr id="9" name="TextBox 8"/>
            <p:cNvSpPr txBox="1"/>
            <p:nvPr/>
          </p:nvSpPr>
          <p:spPr>
            <a:xfrm>
              <a:off x="689317" y="1758461"/>
              <a:ext cx="8180060" cy="523220"/>
            </a:xfrm>
            <a:prstGeom prst="rect">
              <a:avLst/>
            </a:prstGeom>
            <a:noFill/>
          </p:spPr>
          <p:txBody>
            <a:bodyPr wrap="none" rtlCol="0">
              <a:spAutoFit/>
            </a:bodyPr>
            <a:lstStyle/>
            <a:p>
              <a:r>
                <a:rPr lang="en-US" sz="2800" u="sng" dirty="0"/>
                <a:t>composite number		       NOT a composite number</a:t>
              </a:r>
            </a:p>
          </p:txBody>
        </p:sp>
        <p:cxnSp>
          <p:nvCxnSpPr>
            <p:cNvPr id="10" name="Straight Connector 9"/>
            <p:cNvCxnSpPr/>
            <p:nvPr/>
          </p:nvCxnSpPr>
          <p:spPr>
            <a:xfrm rot="5400000">
              <a:off x="3359014" y="3238739"/>
              <a:ext cx="2926079" cy="218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 name="Group 10"/>
          <p:cNvGrpSpPr/>
          <p:nvPr/>
        </p:nvGrpSpPr>
        <p:grpSpPr>
          <a:xfrm>
            <a:off x="5572940" y="2687223"/>
            <a:ext cx="3092595" cy="2012368"/>
            <a:chOff x="549033" y="2763484"/>
            <a:chExt cx="3053971" cy="1923774"/>
          </a:xfrm>
        </p:grpSpPr>
        <p:pic>
          <p:nvPicPr>
            <p:cNvPr id="12" name="Picture 2"/>
            <p:cNvPicPr>
              <a:picLocks noChangeAspect="1" noChangeArrowheads="1"/>
            </p:cNvPicPr>
            <p:nvPr/>
          </p:nvPicPr>
          <p:blipFill>
            <a:blip r:embed="rId3" cstate="print">
              <a:clrChange>
                <a:clrFrom>
                  <a:srgbClr val="F0F0FF"/>
                </a:clrFrom>
                <a:clrTo>
                  <a:srgbClr val="F0F0FF">
                    <a:alpha val="0"/>
                  </a:srgbClr>
                </a:clrTo>
              </a:clrChange>
              <a:grayscl/>
            </a:blip>
            <a:srcRect l="30642" t="34653"/>
            <a:stretch>
              <a:fillRect/>
            </a:stretch>
          </p:blipFill>
          <p:spPr bwMode="auto">
            <a:xfrm>
              <a:off x="549033" y="2763484"/>
              <a:ext cx="3053971" cy="1020411"/>
            </a:xfrm>
            <a:prstGeom prst="rect">
              <a:avLst/>
            </a:prstGeom>
            <a:noFill/>
            <a:ln w="9525">
              <a:noFill/>
              <a:miter lim="800000"/>
              <a:headEnd/>
              <a:tailEnd/>
            </a:ln>
          </p:spPr>
        </p:pic>
        <p:sp>
          <p:nvSpPr>
            <p:cNvPr id="13" name="TextBox 12"/>
            <p:cNvSpPr txBox="1"/>
            <p:nvPr/>
          </p:nvSpPr>
          <p:spPr>
            <a:xfrm>
              <a:off x="562707" y="4164038"/>
              <a:ext cx="2535631" cy="523220"/>
            </a:xfrm>
            <a:prstGeom prst="rect">
              <a:avLst/>
            </a:prstGeom>
            <a:noFill/>
          </p:spPr>
          <p:txBody>
            <a:bodyPr wrap="none" rtlCol="0">
              <a:spAutoFit/>
            </a:bodyPr>
            <a:lstStyle/>
            <a:p>
              <a:r>
                <a:rPr lang="en-US" sz="2800" dirty="0"/>
                <a:t>factors of 7: 1, 7</a:t>
              </a:r>
            </a:p>
          </p:txBody>
        </p:sp>
      </p:grpSp>
      <p:grpSp>
        <p:nvGrpSpPr>
          <p:cNvPr id="4" name="Group 18"/>
          <p:cNvGrpSpPr/>
          <p:nvPr/>
        </p:nvGrpSpPr>
        <p:grpSpPr>
          <a:xfrm>
            <a:off x="483329" y="2550932"/>
            <a:ext cx="4088671" cy="2031702"/>
            <a:chOff x="306724" y="2550931"/>
            <a:chExt cx="4299273" cy="2266729"/>
          </a:xfrm>
        </p:grpSpPr>
        <p:pic>
          <p:nvPicPr>
            <p:cNvPr id="16" name="Picture 2"/>
            <p:cNvPicPr>
              <a:picLocks noChangeAspect="1" noChangeArrowheads="1"/>
            </p:cNvPicPr>
            <p:nvPr/>
          </p:nvPicPr>
          <p:blipFill>
            <a:blip r:embed="rId4" cstate="print">
              <a:clrChange>
                <a:clrFrom>
                  <a:srgbClr val="F0F0FF"/>
                </a:clrFrom>
                <a:clrTo>
                  <a:srgbClr val="F0F0FF">
                    <a:alpha val="0"/>
                  </a:srgbClr>
                </a:clrTo>
              </a:clrChange>
              <a:grayscl/>
            </a:blip>
            <a:srcRect/>
            <a:stretch>
              <a:fillRect/>
            </a:stretch>
          </p:blipFill>
          <p:spPr bwMode="auto">
            <a:xfrm>
              <a:off x="306724" y="2582190"/>
              <a:ext cx="2089925" cy="1797423"/>
            </a:xfrm>
            <a:prstGeom prst="rect">
              <a:avLst/>
            </a:prstGeom>
            <a:noFill/>
            <a:ln w="9525">
              <a:noFill/>
              <a:miter lim="800000"/>
              <a:headEnd/>
              <a:tailEnd/>
            </a:ln>
          </p:spPr>
        </p:pic>
        <p:pic>
          <p:nvPicPr>
            <p:cNvPr id="17" name="Picture 2"/>
            <p:cNvPicPr>
              <a:picLocks noChangeAspect="1" noChangeArrowheads="1"/>
            </p:cNvPicPr>
            <p:nvPr/>
          </p:nvPicPr>
          <p:blipFill>
            <a:blip r:embed="rId5" cstate="print">
              <a:clrChange>
                <a:clrFrom>
                  <a:srgbClr val="F0F0FF"/>
                </a:clrFrom>
                <a:clrTo>
                  <a:srgbClr val="F0F0FF">
                    <a:alpha val="0"/>
                  </a:srgbClr>
                </a:clrTo>
              </a:clrChange>
              <a:grayscl/>
            </a:blip>
            <a:srcRect/>
            <a:stretch>
              <a:fillRect/>
            </a:stretch>
          </p:blipFill>
          <p:spPr bwMode="auto">
            <a:xfrm>
              <a:off x="2533854" y="2550931"/>
              <a:ext cx="2072143" cy="1797423"/>
            </a:xfrm>
            <a:prstGeom prst="rect">
              <a:avLst/>
            </a:prstGeom>
            <a:noFill/>
            <a:ln w="9525">
              <a:noFill/>
              <a:miter lim="800000"/>
              <a:headEnd/>
              <a:tailEnd/>
            </a:ln>
          </p:spPr>
        </p:pic>
        <p:sp>
          <p:nvSpPr>
            <p:cNvPr id="18" name="TextBox 17"/>
            <p:cNvSpPr txBox="1"/>
            <p:nvPr/>
          </p:nvSpPr>
          <p:spPr>
            <a:xfrm>
              <a:off x="408732" y="4236341"/>
              <a:ext cx="3442561" cy="581319"/>
            </a:xfrm>
            <a:prstGeom prst="rect">
              <a:avLst/>
            </a:prstGeom>
            <a:noFill/>
          </p:spPr>
          <p:txBody>
            <a:bodyPr wrap="none" rtlCol="0">
              <a:spAutoFit/>
            </a:bodyPr>
            <a:lstStyle/>
            <a:p>
              <a:r>
                <a:rPr lang="en-US" sz="2800" dirty="0"/>
                <a:t>factors of 6: 1, 2, 3, 6</a:t>
              </a:r>
            </a:p>
          </p:txBody>
        </p:sp>
      </p:grpSp>
      <p:sp>
        <p:nvSpPr>
          <p:cNvPr id="15" name="Cloud Callout 14"/>
          <p:cNvSpPr/>
          <p:nvPr/>
        </p:nvSpPr>
        <p:spPr>
          <a:xfrm>
            <a:off x="4763386" y="2328530"/>
            <a:ext cx="2083981" cy="1148316"/>
          </a:xfrm>
          <a:prstGeom prst="cloudCallout">
            <a:avLst>
              <a:gd name="adj1" fmla="val 37871"/>
              <a:gd name="adj2" fmla="val 2028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7 cannot be divided into equal groups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1" y="889482"/>
            <a:ext cx="7712765" cy="1107996"/>
          </a:xfrm>
          <a:prstGeom prst="rect">
            <a:avLst/>
          </a:prstGeom>
        </p:spPr>
        <p:txBody>
          <a:bodyPr wrap="square">
            <a:spAutoFit/>
          </a:bodyPr>
          <a:lstStyle/>
          <a:p>
            <a:pPr algn="ctr"/>
            <a:r>
              <a:rPr lang="en-US" sz="6600" dirty="0">
                <a:latin typeface="Comic Sans MS" panose="030F0702030302020204" pitchFamily="66" charset="0"/>
              </a:rPr>
              <a:t>complementary</a:t>
            </a:r>
            <a:r>
              <a:rPr lang="en-US" sz="4950" dirty="0">
                <a:latin typeface="Comic Sans MS" panose="030F0702030302020204" pitchFamily="66" charset="0"/>
              </a:rPr>
              <a:t> </a:t>
            </a:r>
          </a:p>
        </p:txBody>
      </p:sp>
      <p:sp>
        <p:nvSpPr>
          <p:cNvPr id="3" name="TextBox 2"/>
          <p:cNvSpPr txBox="1"/>
          <p:nvPr/>
        </p:nvSpPr>
        <p:spPr>
          <a:xfrm>
            <a:off x="716667" y="5333416"/>
            <a:ext cx="7970134" cy="715581"/>
          </a:xfrm>
          <a:prstGeom prst="rect">
            <a:avLst/>
          </a:prstGeom>
          <a:noFill/>
          <a:ln>
            <a:solidFill>
              <a:schemeClr val="tx1"/>
            </a:solidFill>
          </a:ln>
        </p:spPr>
        <p:txBody>
          <a:bodyPr wrap="square" rtlCol="0">
            <a:spAutoFit/>
          </a:bodyPr>
          <a:lstStyle/>
          <a:p>
            <a:pPr algn="ctr"/>
            <a:r>
              <a:rPr lang="en-US" sz="4050" dirty="0">
                <a:latin typeface="Comic Sans MS" panose="030F0702030302020204" pitchFamily="66" charset="0"/>
              </a:rPr>
              <a:t>two angles whose sum is 90°</a:t>
            </a:r>
            <a:endParaRPr lang="en-US" sz="4050" baseline="30000"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558142" y="2302330"/>
            <a:ext cx="4032826" cy="2612570"/>
          </a:xfrm>
          <a:prstGeom prst="rect">
            <a:avLst/>
          </a:prstGeom>
        </p:spPr>
      </p:pic>
      <p:pic>
        <p:nvPicPr>
          <p:cNvPr id="1026" name="Picture 2" descr="Image result for complementary angles"/>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415845" y="1997478"/>
            <a:ext cx="2683127" cy="27371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2287676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162028"/>
            <a:ext cx="6858000" cy="827438"/>
          </a:xfrm>
        </p:spPr>
        <p:txBody>
          <a:bodyPr>
            <a:noAutofit/>
          </a:bodyPr>
          <a:lstStyle/>
          <a:p>
            <a:r>
              <a:rPr lang="en-US" sz="6000" dirty="0">
                <a:latin typeface="Comic Sans MS" panose="030F0702030302020204" pitchFamily="66" charset="0"/>
              </a:rPr>
              <a:t>Complex Conjugate</a:t>
            </a:r>
          </a:p>
        </p:txBody>
      </p:sp>
      <p:sp>
        <p:nvSpPr>
          <p:cNvPr id="3" name="Subtitle 2"/>
          <p:cNvSpPr>
            <a:spLocks noGrp="1"/>
          </p:cNvSpPr>
          <p:nvPr>
            <p:ph type="subTitle" idx="1"/>
          </p:nvPr>
        </p:nvSpPr>
        <p:spPr>
          <a:xfrm>
            <a:off x="1429829" y="4212225"/>
            <a:ext cx="6400800" cy="1452092"/>
          </a:xfrm>
        </p:spPr>
        <p:txBody>
          <a:bodyPr>
            <a:normAutofit lnSpcReduction="10000"/>
          </a:bodyPr>
          <a:lstStyle/>
          <a:p>
            <a:r>
              <a:rPr lang="en-US" sz="2700" dirty="0">
                <a:latin typeface="Comic Sans MS" panose="030F0702030302020204" pitchFamily="66" charset="0"/>
              </a:rPr>
              <a:t>Two complex numbers of the form a + bi and a – bi.  </a:t>
            </a:r>
          </a:p>
          <a:p>
            <a:r>
              <a:rPr lang="en-US" sz="1950" dirty="0">
                <a:latin typeface="Comic Sans MS" panose="030F0702030302020204" pitchFamily="66" charset="0"/>
              </a:rPr>
              <a:t>For example, the complex conjugate of 3 + 4i is 3 – 4i.</a:t>
            </a:r>
          </a:p>
        </p:txBody>
      </p:sp>
      <p:sp>
        <p:nvSpPr>
          <p:cNvPr id="5" name="Rectangle 4"/>
          <p:cNvSpPr/>
          <p:nvPr/>
        </p:nvSpPr>
        <p:spPr>
          <a:xfrm>
            <a:off x="1429829" y="404686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4098" name="Picture 2" descr="http://www.mathsisfun.com/numbers/images/complex-conjugat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7912" y="2203026"/>
            <a:ext cx="3414315" cy="138572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396409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dirty="0">
                <a:latin typeface="Comic Sans MS" panose="030F0702030302020204" pitchFamily="66" charset="0"/>
              </a:rPr>
              <a:t>complex fraction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4896465"/>
                <a:ext cx="7886700" cy="1280498"/>
              </a:xfrm>
              <a:ln>
                <a:solidFill>
                  <a:schemeClr val="tx1"/>
                </a:solidFill>
              </a:ln>
            </p:spPr>
            <p:txBody>
              <a:bodyPr>
                <a:normAutofit/>
              </a:bodyPr>
              <a:lstStyle/>
              <a:p>
                <a:pPr marL="0" indent="0" algn="ctr">
                  <a:buNone/>
                </a:pPr>
                <a:r>
                  <a:rPr lang="en-US" sz="2800" dirty="0">
                    <a:latin typeface="Comic Sans MS" panose="030F0702030302020204" pitchFamily="66" charset="0"/>
                  </a:rPr>
                  <a:t>a fraction </a:t>
                </a:r>
                <a14:m>
                  <m:oMath xmlns:m="http://schemas.openxmlformats.org/officeDocument/2006/math">
                    <m:f>
                      <m:fPr>
                        <m:ctrlPr>
                          <a:rPr lang="en-US" sz="2800" i="1" smtClean="0">
                            <a:latin typeface="Cambria Math" panose="02040503050406030204" pitchFamily="18" charset="0"/>
                          </a:rPr>
                        </m:ctrlPr>
                      </m:fPr>
                      <m:num>
                        <m:r>
                          <a:rPr lang="en-US" sz="2800" b="0" i="1" smtClean="0">
                            <a:latin typeface="Cambria Math" panose="02040503050406030204" pitchFamily="18" charset="0"/>
                          </a:rPr>
                          <m:t>𝐴</m:t>
                        </m:r>
                      </m:num>
                      <m:den>
                        <m:r>
                          <a:rPr lang="en-US" sz="2800" b="0" i="1" smtClean="0">
                            <a:latin typeface="Cambria Math" panose="02040503050406030204" pitchFamily="18" charset="0"/>
                          </a:rPr>
                          <m:t>𝐵</m:t>
                        </m:r>
                      </m:den>
                    </m:f>
                  </m:oMath>
                </a14:m>
                <a:r>
                  <a:rPr lang="en-US" sz="2800" dirty="0">
                    <a:latin typeface="Comic Sans MS" panose="030F0702030302020204" pitchFamily="66" charset="0"/>
                  </a:rPr>
                  <a:t> where A and/or B are fractions </a:t>
                </a:r>
              </a:p>
              <a:p>
                <a:pPr marL="0" indent="0" algn="ctr">
                  <a:buNone/>
                </a:pPr>
                <a:r>
                  <a:rPr lang="en-US" sz="2800" dirty="0">
                    <a:latin typeface="Comic Sans MS" panose="030F0702030302020204" pitchFamily="66" charset="0"/>
                  </a:rPr>
                  <a:t>(B cannot equal zero)</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4896465"/>
                <a:ext cx="7886700" cy="1280498"/>
              </a:xfrm>
              <a:blipFill>
                <a:blip r:embed="rId3"/>
                <a:stretch>
                  <a:fillRect t="-472" b="-472"/>
                </a:stretch>
              </a:blipFill>
              <a:ln>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2437391" y="2155372"/>
                <a:ext cx="546303" cy="174015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sz="3200" i="1" smtClean="0">
                              <a:latin typeface="Cambria Math" panose="02040503050406030204" pitchFamily="18" charset="0"/>
                            </a:rPr>
                          </m:ctrlPr>
                        </m:fPr>
                        <m:num>
                          <m:f>
                            <m:fPr>
                              <m:ctrlPr>
                                <a:rPr lang="en-US" sz="3200" i="1" smtClean="0">
                                  <a:latin typeface="Cambria Math" panose="02040503050406030204" pitchFamily="18" charset="0"/>
                                </a:rPr>
                              </m:ctrlPr>
                            </m:fPr>
                            <m:num>
                              <m:r>
                                <a:rPr lang="en-US" sz="3200" b="0" i="1" smtClean="0">
                                  <a:latin typeface="Cambria Math" panose="02040503050406030204" pitchFamily="18" charset="0"/>
                                </a:rPr>
                                <m:t>2</m:t>
                              </m:r>
                            </m:num>
                            <m:den>
                              <m:r>
                                <a:rPr lang="en-US" sz="3200" b="0" i="1" smtClean="0">
                                  <a:latin typeface="Cambria Math" panose="02040503050406030204" pitchFamily="18" charset="0"/>
                                </a:rPr>
                                <m:t>5</m:t>
                              </m:r>
                            </m:den>
                          </m:f>
                        </m:num>
                        <m:den>
                          <m:f>
                            <m:fPr>
                              <m:ctrlPr>
                                <a:rPr lang="en-US" sz="3200" i="1" smtClean="0">
                                  <a:latin typeface="Cambria Math" panose="02040503050406030204" pitchFamily="18" charset="0"/>
                                </a:rPr>
                              </m:ctrlPr>
                            </m:fPr>
                            <m:num>
                              <m:r>
                                <a:rPr lang="en-US" sz="3200" b="0" i="1" smtClean="0">
                                  <a:latin typeface="Cambria Math" panose="02040503050406030204" pitchFamily="18" charset="0"/>
                                </a:rPr>
                                <m:t>3</m:t>
                              </m:r>
                            </m:num>
                            <m:den>
                              <m:r>
                                <a:rPr lang="en-US" sz="3200" b="0" i="1" smtClean="0">
                                  <a:latin typeface="Cambria Math" panose="02040503050406030204" pitchFamily="18" charset="0"/>
                                </a:rPr>
                                <m:t>8</m:t>
                              </m:r>
                            </m:den>
                          </m:f>
                        </m:den>
                      </m:f>
                    </m:oMath>
                  </m:oMathPara>
                </a14:m>
                <a:endParaRPr lang="en-US" sz="3200" dirty="0"/>
              </a:p>
            </p:txBody>
          </p:sp>
        </mc:Choice>
        <mc:Fallback xmlns="">
          <p:sp>
            <p:nvSpPr>
              <p:cNvPr id="4" name="TextBox 3"/>
              <p:cNvSpPr txBox="1">
                <a:spLocks noRot="1" noChangeAspect="1" noMove="1" noResize="1" noEditPoints="1" noAdjustHandles="1" noChangeArrowheads="1" noChangeShapeType="1" noTextEdit="1"/>
              </p:cNvSpPr>
              <p:nvPr/>
            </p:nvSpPr>
            <p:spPr>
              <a:xfrm>
                <a:off x="2437391" y="2155372"/>
                <a:ext cx="546303" cy="1740156"/>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6165748" y="2392215"/>
                <a:ext cx="546303" cy="1421671"/>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f>
                        <m:fPr>
                          <m:ctrlPr>
                            <a:rPr lang="en-US" sz="3200" i="1" smtClean="0">
                              <a:latin typeface="Cambria Math" panose="02040503050406030204" pitchFamily="18" charset="0"/>
                            </a:rPr>
                          </m:ctrlPr>
                        </m:fPr>
                        <m:num>
                          <m:r>
                            <a:rPr lang="en-US" sz="3200" b="0" i="1" smtClean="0">
                              <a:latin typeface="Cambria Math" panose="02040503050406030204" pitchFamily="18" charset="0"/>
                            </a:rPr>
                            <m:t>5</m:t>
                          </m:r>
                        </m:num>
                        <m:den>
                          <m:f>
                            <m:fPr>
                              <m:ctrlPr>
                                <a:rPr lang="en-US" sz="3200" i="1" smtClean="0">
                                  <a:latin typeface="Cambria Math" panose="02040503050406030204" pitchFamily="18" charset="0"/>
                                </a:rPr>
                              </m:ctrlPr>
                            </m:fPr>
                            <m:num>
                              <m:r>
                                <a:rPr lang="en-US" sz="3200" b="0" i="1" smtClean="0">
                                  <a:latin typeface="Cambria Math" panose="02040503050406030204" pitchFamily="18" charset="0"/>
                                </a:rPr>
                                <m:t>1</m:t>
                              </m:r>
                            </m:num>
                            <m:den>
                              <m:r>
                                <a:rPr lang="en-US" sz="3200" b="0" i="1" smtClean="0">
                                  <a:latin typeface="Cambria Math" panose="02040503050406030204" pitchFamily="18" charset="0"/>
                                </a:rPr>
                                <m:t>2</m:t>
                              </m:r>
                            </m:den>
                          </m:f>
                        </m:den>
                      </m:f>
                    </m:oMath>
                  </m:oMathPara>
                </a14:m>
                <a:endParaRPr lang="en-US"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6165748" y="2392215"/>
                <a:ext cx="546303" cy="1421671"/>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2335364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284954"/>
            <a:ext cx="6858000" cy="827438"/>
          </a:xfrm>
        </p:spPr>
        <p:txBody>
          <a:bodyPr>
            <a:noAutofit/>
          </a:bodyPr>
          <a:lstStyle/>
          <a:p>
            <a:r>
              <a:rPr lang="en-US" sz="6000" dirty="0">
                <a:latin typeface="Comic Sans MS" panose="030F0702030302020204" pitchFamily="66" charset="0"/>
              </a:rPr>
              <a:t>Complex Number</a:t>
            </a:r>
          </a:p>
        </p:txBody>
      </p:sp>
      <p:sp>
        <p:nvSpPr>
          <p:cNvPr id="5" name="Rectangle 4"/>
          <p:cNvSpPr/>
          <p:nvPr/>
        </p:nvSpPr>
        <p:spPr>
          <a:xfrm>
            <a:off x="1429829" y="404686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3074" name="Picture 2" descr="http://www.mathsisfun.com/numbers/images/complex-number.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546" y="2437331"/>
            <a:ext cx="3851243" cy="1098418"/>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Box 6"/>
          <p:cNvSpPr txBox="1"/>
          <p:nvPr/>
        </p:nvSpPr>
        <p:spPr>
          <a:xfrm>
            <a:off x="1727440" y="4221875"/>
            <a:ext cx="6103189" cy="1338828"/>
          </a:xfrm>
          <a:prstGeom prst="rect">
            <a:avLst/>
          </a:prstGeom>
          <a:noFill/>
        </p:spPr>
        <p:txBody>
          <a:bodyPr wrap="square" rtlCol="0">
            <a:spAutoFit/>
          </a:bodyPr>
          <a:lstStyle/>
          <a:p>
            <a:pPr algn="ctr"/>
            <a:r>
              <a:rPr lang="en-US" sz="2700" dirty="0">
                <a:latin typeface="Comic Sans MS" panose="030F0702030302020204" pitchFamily="66" charset="0"/>
              </a:rPr>
              <a:t>a number that can be expressed in the form </a:t>
            </a:r>
            <a:r>
              <a:rPr lang="en-US" sz="2700" i="1" dirty="0">
                <a:latin typeface="Comic Sans MS" panose="030F0702030302020204" pitchFamily="66" charset="0"/>
              </a:rPr>
              <a:t>a</a:t>
            </a:r>
            <a:r>
              <a:rPr lang="en-US" sz="2700" dirty="0">
                <a:latin typeface="Comic Sans MS" panose="030F0702030302020204" pitchFamily="66" charset="0"/>
              </a:rPr>
              <a:t> + </a:t>
            </a:r>
            <a:r>
              <a:rPr lang="en-US" sz="2700" i="1" dirty="0">
                <a:latin typeface="Comic Sans MS" panose="030F0702030302020204" pitchFamily="66" charset="0"/>
              </a:rPr>
              <a:t>bi</a:t>
            </a:r>
            <a:r>
              <a:rPr lang="en-US" sz="2700" dirty="0">
                <a:latin typeface="Comic Sans MS" panose="030F0702030302020204" pitchFamily="66" charset="0"/>
              </a:rPr>
              <a:t>, where </a:t>
            </a:r>
            <a:r>
              <a:rPr lang="en-US" sz="2700" i="1" dirty="0">
                <a:latin typeface="Comic Sans MS" panose="030F0702030302020204" pitchFamily="66" charset="0"/>
              </a:rPr>
              <a:t>a</a:t>
            </a:r>
            <a:r>
              <a:rPr lang="en-US" sz="2700" dirty="0">
                <a:latin typeface="Comic Sans MS" panose="030F0702030302020204" pitchFamily="66" charset="0"/>
              </a:rPr>
              <a:t> and </a:t>
            </a:r>
            <a:r>
              <a:rPr lang="en-US" sz="2700" i="1" dirty="0">
                <a:latin typeface="Comic Sans MS" panose="030F0702030302020204" pitchFamily="66" charset="0"/>
              </a:rPr>
              <a:t>b</a:t>
            </a:r>
            <a:r>
              <a:rPr lang="en-US" sz="2700" dirty="0">
                <a:latin typeface="Comic Sans MS" panose="030F0702030302020204" pitchFamily="66" charset="0"/>
              </a:rPr>
              <a:t> are real numbers</a:t>
            </a:r>
          </a:p>
        </p:txBody>
      </p:sp>
    </p:spTree>
    <p:extLst>
      <p:ext uri="{BB962C8B-B14F-4D97-AF65-F5344CB8AC3E}">
        <p14:creationId xmlns:p14="http://schemas.microsoft.com/office/powerpoint/2010/main" val="10690315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Complex Plane</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996351" y="4141059"/>
                <a:ext cx="7062878" cy="1522761"/>
              </a:xfrm>
            </p:spPr>
            <p:txBody>
              <a:bodyPr>
                <a:noAutofit/>
              </a:bodyPr>
              <a:lstStyle/>
              <a:p>
                <a:r>
                  <a:rPr lang="en-US" sz="2700" dirty="0">
                    <a:latin typeface="Comic Sans MS" panose="030F0702030302020204" pitchFamily="66" charset="0"/>
                  </a:rPr>
                  <a:t>A coordinate plane in which each point </a:t>
                </a:r>
                <a14:m>
                  <m:oMath xmlns:m="http://schemas.openxmlformats.org/officeDocument/2006/math">
                    <m:r>
                      <a:rPr lang="en-US" sz="2700" i="1">
                        <a:latin typeface="Cambria Math" panose="02040503050406030204" pitchFamily="18" charset="0"/>
                      </a:rPr>
                      <m:t>(</m:t>
                    </m:r>
                    <m:r>
                      <a:rPr lang="en-US" sz="2700" i="1">
                        <a:latin typeface="Cambria Math" panose="02040503050406030204" pitchFamily="18" charset="0"/>
                      </a:rPr>
                      <m:t>𝑎</m:t>
                    </m:r>
                    <m:r>
                      <a:rPr lang="en-US" sz="2700" i="1">
                        <a:latin typeface="Cambria Math" panose="02040503050406030204" pitchFamily="18" charset="0"/>
                      </a:rPr>
                      <m:t>, </m:t>
                    </m:r>
                    <m:r>
                      <a:rPr lang="en-US" sz="2700" i="1">
                        <a:latin typeface="Cambria Math" panose="02040503050406030204" pitchFamily="18" charset="0"/>
                      </a:rPr>
                      <m:t>𝑏</m:t>
                    </m:r>
                    <m:r>
                      <a:rPr lang="en-US" sz="2700" i="1">
                        <a:latin typeface="Cambria Math" panose="02040503050406030204" pitchFamily="18" charset="0"/>
                      </a:rPr>
                      <m:t>)</m:t>
                    </m:r>
                  </m:oMath>
                </a14:m>
                <a:r>
                  <a:rPr lang="en-US" sz="2700" dirty="0">
                    <a:latin typeface="Comic Sans MS" panose="030F0702030302020204" pitchFamily="66" charset="0"/>
                  </a:rPr>
                  <a:t> represents a complex number </a:t>
                </a:r>
                <a14:m>
                  <m:oMath xmlns:m="http://schemas.openxmlformats.org/officeDocument/2006/math">
                    <m:r>
                      <a:rPr lang="en-US" sz="2700" i="1">
                        <a:latin typeface="Cambria Math" panose="02040503050406030204" pitchFamily="18" charset="0"/>
                      </a:rPr>
                      <m:t>𝑎</m:t>
                    </m:r>
                    <m:r>
                      <a:rPr lang="en-US" sz="2700" i="1">
                        <a:latin typeface="Cambria Math" panose="02040503050406030204" pitchFamily="18" charset="0"/>
                      </a:rPr>
                      <m:t>+</m:t>
                    </m:r>
                    <m:r>
                      <a:rPr lang="en-US" sz="2700" i="1">
                        <a:latin typeface="Cambria Math" panose="02040503050406030204" pitchFamily="18" charset="0"/>
                      </a:rPr>
                      <m:t>𝑏𝑖</m:t>
                    </m:r>
                  </m:oMath>
                </a14:m>
                <a:r>
                  <a:rPr lang="en-US" sz="2700" dirty="0">
                    <a:latin typeface="Comic Sans MS" panose="030F0702030302020204" pitchFamily="66" charset="0"/>
                  </a:rPr>
                  <a:t>.  The horizontal axis is the real axis and the vertical axis is the imaginary axis.</a:t>
                </a: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996351" y="4141059"/>
                <a:ext cx="7062878" cy="1522761"/>
              </a:xfrm>
              <a:blipFill>
                <a:blip r:embed="rId3"/>
                <a:stretch>
                  <a:fillRect t="-6000" r="-3365" b="-14000"/>
                </a:stretch>
              </a:blipFill>
            </p:spPr>
            <p:txBody>
              <a:bodyPr/>
              <a:lstStyle/>
              <a:p>
                <a:r>
                  <a:rPr lang="en-US">
                    <a:noFill/>
                  </a:rPr>
                  <a:t> </a:t>
                </a:r>
              </a:p>
            </p:txBody>
          </p:sp>
        </mc:Fallback>
      </mc:AlternateContent>
      <p:sp>
        <p:nvSpPr>
          <p:cNvPr id="5" name="Rectangle 4"/>
          <p:cNvSpPr/>
          <p:nvPr/>
        </p:nvSpPr>
        <p:spPr>
          <a:xfrm>
            <a:off x="996351" y="4063745"/>
            <a:ext cx="7241876" cy="17687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2050" name="Picture 2" descr="http://betterexplained.com/wp-content/uploads/complex/complex_a_plus_b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7706" y="1853603"/>
            <a:ext cx="2377748" cy="2092419"/>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http://graphics8.nytimes.com/images/2010/03/01/opinion/09strogatz1/09strogatz1-custom1-v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35037" y="1971325"/>
            <a:ext cx="3050381" cy="192167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9994282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78303" y="304800"/>
            <a:ext cx="8284697" cy="1323439"/>
          </a:xfrm>
          <a:prstGeom prst="rect">
            <a:avLst/>
          </a:prstGeom>
          <a:noFill/>
        </p:spPr>
        <p:txBody>
          <a:bodyPr wrap="square" rtlCol="0">
            <a:spAutoFit/>
          </a:bodyPr>
          <a:lstStyle/>
          <a:p>
            <a:pPr algn="ctr"/>
            <a:r>
              <a:rPr lang="en-US" sz="8000" dirty="0">
                <a:solidFill>
                  <a:srgbClr val="000000"/>
                </a:solidFill>
                <a:latin typeface="Comic Sans MS" pitchFamily="66" charset="0"/>
              </a:rPr>
              <a:t>compound events</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4800" dirty="0">
                <a:latin typeface="Comic Sans MS" pitchFamily="66" charset="0"/>
              </a:rPr>
              <a:t>a combination of two or more simple events</a:t>
            </a:r>
          </a:p>
        </p:txBody>
      </p:sp>
      <p:sp>
        <p:nvSpPr>
          <p:cNvPr id="11" name="TextBox 10"/>
          <p:cNvSpPr txBox="1"/>
          <p:nvPr/>
        </p:nvSpPr>
        <p:spPr>
          <a:xfrm>
            <a:off x="1338943" y="2054060"/>
            <a:ext cx="6792686" cy="1815882"/>
          </a:xfrm>
          <a:prstGeom prst="rect">
            <a:avLst/>
          </a:prstGeom>
          <a:noFill/>
        </p:spPr>
        <p:txBody>
          <a:bodyPr wrap="square" rtlCol="0">
            <a:spAutoFit/>
          </a:bodyPr>
          <a:lstStyle/>
          <a:p>
            <a:r>
              <a:rPr lang="en-US" sz="2800" dirty="0">
                <a:latin typeface="Comic Sans MS" pitchFamily="66" charset="0"/>
              </a:rPr>
              <a:t>Example: tossing a coin is a simple event, but rolling a die and tossing a coin is a combination of 2 simple events and therefore a compound event.</a:t>
            </a:r>
          </a:p>
        </p:txBody>
      </p:sp>
    </p:spTree>
    <p:extLst>
      <p:ext uri="{BB962C8B-B14F-4D97-AF65-F5344CB8AC3E}">
        <p14:creationId xmlns:p14="http://schemas.microsoft.com/office/powerpoint/2010/main" val="4978410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066800" y="304800"/>
            <a:ext cx="6781800" cy="1569660"/>
          </a:xfrm>
          <a:prstGeom prst="rect">
            <a:avLst/>
          </a:prstGeom>
          <a:noFill/>
        </p:spPr>
        <p:txBody>
          <a:bodyPr wrap="square" rtlCol="0">
            <a:spAutoFit/>
          </a:bodyPr>
          <a:lstStyle/>
          <a:p>
            <a:pPr algn="ctr"/>
            <a:r>
              <a:rPr lang="en-US" sz="9600" dirty="0">
                <a:latin typeface="Comic Sans MS" pitchFamily="66" charset="0"/>
              </a:rPr>
              <a:t>cone</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a 3-dimensional figure with a curved surface, a flat circular base, and a vertex</a:t>
            </a:r>
          </a:p>
        </p:txBody>
      </p:sp>
      <p:pic>
        <p:nvPicPr>
          <p:cNvPr id="3074" name="Picture 2" descr="ED00213_"/>
          <p:cNvPicPr>
            <a:picLocks noChangeAspect="1" noChangeArrowheads="1"/>
          </p:cNvPicPr>
          <p:nvPr/>
        </p:nvPicPr>
        <p:blipFill>
          <a:blip r:embed="rId3" cstate="print">
            <a:grayscl/>
          </a:blip>
          <a:srcRect/>
          <a:stretch>
            <a:fillRect/>
          </a:stretch>
        </p:blipFill>
        <p:spPr bwMode="auto">
          <a:xfrm>
            <a:off x="2493612" y="1670304"/>
            <a:ext cx="1712126" cy="1616199"/>
          </a:xfrm>
          <a:prstGeom prst="rect">
            <a:avLst/>
          </a:prstGeom>
          <a:noFill/>
          <a:ln w="9525">
            <a:noFill/>
            <a:miter lim="800000"/>
            <a:headEnd/>
            <a:tailEnd/>
          </a:ln>
        </p:spPr>
      </p:pic>
      <p:pic>
        <p:nvPicPr>
          <p:cNvPr id="6" name="Picture 5" descr="cone 1.jpg"/>
          <p:cNvPicPr>
            <a:picLocks noChangeAspect="1"/>
          </p:cNvPicPr>
          <p:nvPr/>
        </p:nvPicPr>
        <p:blipFill>
          <a:blip r:embed="rId4" cstate="print">
            <a:grayscl/>
          </a:blip>
          <a:stretch>
            <a:fillRect/>
          </a:stretch>
        </p:blipFill>
        <p:spPr>
          <a:xfrm>
            <a:off x="984156" y="1670304"/>
            <a:ext cx="1426812" cy="2770632"/>
          </a:xfrm>
          <a:prstGeom prst="rect">
            <a:avLst/>
          </a:prstGeom>
        </p:spPr>
      </p:pic>
      <p:pic>
        <p:nvPicPr>
          <p:cNvPr id="7" name="Picture 6" descr="ConeNets_1000.gif"/>
          <p:cNvPicPr>
            <a:picLocks noChangeAspect="1"/>
          </p:cNvPicPr>
          <p:nvPr/>
        </p:nvPicPr>
        <p:blipFill>
          <a:blip r:embed="rId5" cstate="print"/>
          <a:srcRect r="67914" b="36749"/>
          <a:stretch>
            <a:fillRect/>
          </a:stretch>
        </p:blipFill>
        <p:spPr>
          <a:xfrm rot="10800000">
            <a:off x="6912607" y="1387220"/>
            <a:ext cx="1705650" cy="2694432"/>
          </a:xfrm>
          <a:prstGeom prst="rect">
            <a:avLst/>
          </a:prstGeom>
        </p:spPr>
      </p:pic>
      <p:pic>
        <p:nvPicPr>
          <p:cNvPr id="11" name="Picture 10"/>
          <p:cNvPicPr>
            <a:picLocks noChangeAspect="1"/>
          </p:cNvPicPr>
          <p:nvPr/>
        </p:nvPicPr>
        <p:blipFill>
          <a:blip r:embed="rId6"/>
          <a:stretch>
            <a:fillRect/>
          </a:stretch>
        </p:blipFill>
        <p:spPr>
          <a:xfrm>
            <a:off x="4477911" y="2082512"/>
            <a:ext cx="2499906" cy="2499906"/>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457200"/>
            <a:ext cx="8382000" cy="1446550"/>
          </a:xfrm>
          <a:prstGeom prst="rect">
            <a:avLst/>
          </a:prstGeom>
          <a:noFill/>
        </p:spPr>
        <p:txBody>
          <a:bodyPr wrap="square" rtlCol="0">
            <a:spAutoFit/>
          </a:bodyPr>
          <a:lstStyle/>
          <a:p>
            <a:pPr algn="ctr"/>
            <a:r>
              <a:rPr lang="en-US" sz="8800" dirty="0">
                <a:latin typeface="Comic Sans MS" pitchFamily="66" charset="0"/>
              </a:rPr>
              <a:t>congruent</a:t>
            </a:r>
          </a:p>
        </p:txBody>
      </p:sp>
      <p:sp>
        <p:nvSpPr>
          <p:cNvPr id="12" name="TextBox 11"/>
          <p:cNvSpPr txBox="1"/>
          <p:nvPr/>
        </p:nvSpPr>
        <p:spPr>
          <a:xfrm>
            <a:off x="304800" y="5105400"/>
            <a:ext cx="8534400" cy="1323439"/>
          </a:xfrm>
          <a:prstGeom prst="rect">
            <a:avLst/>
          </a:prstGeom>
          <a:noFill/>
        </p:spPr>
        <p:txBody>
          <a:bodyPr wrap="square" rtlCol="0">
            <a:spAutoFit/>
          </a:bodyPr>
          <a:lstStyle/>
          <a:p>
            <a:pPr algn="ctr"/>
            <a:r>
              <a:rPr lang="en-US" sz="4000" dirty="0">
                <a:latin typeface="Comic Sans MS" pitchFamily="66" charset="0"/>
              </a:rPr>
              <a:t>having exactly the same size and shape</a:t>
            </a:r>
          </a:p>
        </p:txBody>
      </p:sp>
      <p:sp>
        <p:nvSpPr>
          <p:cNvPr id="10" name="Isosceles Triangle 9"/>
          <p:cNvSpPr/>
          <p:nvPr/>
        </p:nvSpPr>
        <p:spPr>
          <a:xfrm>
            <a:off x="457200" y="2209800"/>
            <a:ext cx="1143000" cy="1066800"/>
          </a:xfrm>
          <a:prstGeom prst="triangl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a:off x="1851076" y="2209800"/>
            <a:ext cx="1143000" cy="1066800"/>
          </a:xfrm>
          <a:prstGeom prst="triangl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p:cNvSpPr/>
          <p:nvPr/>
        </p:nvSpPr>
        <p:spPr>
          <a:xfrm>
            <a:off x="4824060" y="2362200"/>
            <a:ext cx="1676400" cy="1371600"/>
          </a:xfrm>
          <a:prstGeom prst="hexagon">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Hexagon 14"/>
          <p:cNvSpPr/>
          <p:nvPr/>
        </p:nvSpPr>
        <p:spPr>
          <a:xfrm>
            <a:off x="6815816" y="2376267"/>
            <a:ext cx="1676400" cy="1371600"/>
          </a:xfrm>
          <a:prstGeom prst="hexagon">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278976" y="3657600"/>
            <a:ext cx="1066800" cy="9906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3498176" y="3657600"/>
            <a:ext cx="1066800" cy="9906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79116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5517287"/>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510673"/>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correlation</a:t>
            </a:r>
          </a:p>
        </p:txBody>
      </p:sp>
      <p:sp>
        <p:nvSpPr>
          <p:cNvPr id="10" name="TextBox 9"/>
          <p:cNvSpPr txBox="1"/>
          <p:nvPr/>
        </p:nvSpPr>
        <p:spPr>
          <a:xfrm>
            <a:off x="1428750" y="5581474"/>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shows how whether and how strongly pairs of variables are related </a:t>
            </a:r>
          </a:p>
        </p:txBody>
      </p:sp>
      <p:pic>
        <p:nvPicPr>
          <p:cNvPr id="2" name="Picture 1"/>
          <p:cNvPicPr>
            <a:picLocks noChangeAspect="1"/>
          </p:cNvPicPr>
          <p:nvPr/>
        </p:nvPicPr>
        <p:blipFill>
          <a:blip r:embed="rId3"/>
          <a:stretch>
            <a:fillRect/>
          </a:stretch>
        </p:blipFill>
        <p:spPr>
          <a:xfrm>
            <a:off x="2403988" y="1435842"/>
            <a:ext cx="4219526" cy="3740841"/>
          </a:xfrm>
          <a:prstGeom prst="rect">
            <a:avLst/>
          </a:prstGeom>
        </p:spPr>
      </p:pic>
    </p:spTree>
    <p:extLst>
      <p:ext uri="{BB962C8B-B14F-4D97-AF65-F5344CB8AC3E}">
        <p14:creationId xmlns:p14="http://schemas.microsoft.com/office/powerpoint/2010/main" val="37889119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189412" y="1066256"/>
            <a:ext cx="8647611"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conditional probability</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the probability of an event ( A ), given that another ( B ) has already occurred.</a:t>
            </a:r>
          </a:p>
        </p:txBody>
      </p:sp>
      <mc:AlternateContent xmlns:mc="http://schemas.openxmlformats.org/markup-compatibility/2006" xmlns:a14="http://schemas.microsoft.com/office/drawing/2010/main">
        <mc:Choice Requires="a14">
          <p:sp>
            <p:nvSpPr>
              <p:cNvPr id="2" name="TextBox 1"/>
              <p:cNvSpPr txBox="1"/>
              <p:nvPr/>
            </p:nvSpPr>
            <p:spPr>
              <a:xfrm>
                <a:off x="2703196" y="2985152"/>
                <a:ext cx="3107126" cy="672877"/>
              </a:xfrm>
              <a:prstGeom prst="rect">
                <a:avLst/>
              </a:prstGeom>
              <a:noFill/>
            </p:spPr>
            <p:txBody>
              <a:bodyPr wrap="square" lIns="0" tIns="0" rIns="0" bIns="0" rtlCol="0">
                <a:spAutoFit/>
              </a:bodyPr>
              <a:lstStyle/>
              <a:p>
                <a:pPr defTabSz="685800"/>
                <a14:m>
                  <m:oMathPara xmlns:m="http://schemas.openxmlformats.org/officeDocument/2006/math">
                    <m:oMathParaPr>
                      <m:jc m:val="centerGroup"/>
                    </m:oMathParaPr>
                    <m:oMath xmlns:m="http://schemas.openxmlformats.org/officeDocument/2006/math">
                      <m:r>
                        <a:rPr lang="en-US" sz="2100" i="1">
                          <a:solidFill>
                            <a:prstClr val="black"/>
                          </a:solidFill>
                          <a:latin typeface="Cambria Math" panose="02040503050406030204" pitchFamily="18" charset="0"/>
                        </a:rPr>
                        <m:t>𝑃</m:t>
                      </m:r>
                      <m:d>
                        <m:dPr>
                          <m:ctrlPr>
                            <a:rPr lang="en-US" sz="2100" i="1">
                              <a:solidFill>
                                <a:prstClr val="black"/>
                              </a:solidFill>
                              <a:latin typeface="Cambria Math" panose="02040503050406030204" pitchFamily="18" charset="0"/>
                            </a:rPr>
                          </m:ctrlPr>
                        </m:dPr>
                        <m:e>
                          <m:r>
                            <a:rPr lang="en-US" sz="2100" i="1">
                              <a:solidFill>
                                <a:prstClr val="black"/>
                              </a:solidFill>
                              <a:latin typeface="Cambria Math" panose="02040503050406030204" pitchFamily="18" charset="0"/>
                            </a:rPr>
                            <m:t>𝐴</m:t>
                          </m:r>
                        </m:e>
                        <m:e>
                          <m:r>
                            <a:rPr lang="en-US" sz="2100" i="1">
                              <a:solidFill>
                                <a:prstClr val="black"/>
                              </a:solidFill>
                              <a:latin typeface="Cambria Math" panose="02040503050406030204" pitchFamily="18" charset="0"/>
                            </a:rPr>
                            <m:t>𝐵</m:t>
                          </m:r>
                        </m:e>
                      </m:d>
                      <m:r>
                        <a:rPr lang="en-US" sz="2100" i="1">
                          <a:solidFill>
                            <a:prstClr val="black"/>
                          </a:solidFill>
                          <a:latin typeface="Cambria Math" panose="02040503050406030204" pitchFamily="18" charset="0"/>
                        </a:rPr>
                        <m:t>= </m:t>
                      </m:r>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𝑃</m:t>
                          </m:r>
                          <m:r>
                            <a:rPr lang="en-US" sz="2100" i="1">
                              <a:solidFill>
                                <a:prstClr val="black"/>
                              </a:solidFill>
                              <a:latin typeface="Cambria Math" panose="02040503050406030204" pitchFamily="18" charset="0"/>
                            </a:rPr>
                            <m:t>(</m:t>
                          </m:r>
                          <m:r>
                            <a:rPr lang="en-US" sz="2100" i="1">
                              <a:solidFill>
                                <a:prstClr val="black"/>
                              </a:solidFill>
                              <a:latin typeface="Cambria Math" panose="02040503050406030204" pitchFamily="18" charset="0"/>
                            </a:rPr>
                            <m:t>𝐴</m:t>
                          </m:r>
                          <m:r>
                            <a:rPr lang="en-US" sz="2100" i="1">
                              <a:solidFill>
                                <a:prstClr val="black"/>
                              </a:solidFill>
                              <a:latin typeface="Cambria Math" panose="02040503050406030204" pitchFamily="18" charset="0"/>
                              <a:ea typeface="Cambria Math" panose="02040503050406030204" pitchFamily="18" charset="0"/>
                            </a:rPr>
                            <m:t>∩</m:t>
                          </m:r>
                          <m:r>
                            <a:rPr lang="en-US" sz="2100" i="1">
                              <a:solidFill>
                                <a:prstClr val="black"/>
                              </a:solidFill>
                              <a:latin typeface="Cambria Math" panose="02040503050406030204" pitchFamily="18" charset="0"/>
                              <a:ea typeface="Cambria Math" panose="02040503050406030204" pitchFamily="18" charset="0"/>
                            </a:rPr>
                            <m:t>𝐵</m:t>
                          </m:r>
                          <m:r>
                            <a:rPr lang="en-US" sz="2100" i="1">
                              <a:solidFill>
                                <a:prstClr val="black"/>
                              </a:solidFill>
                              <a:latin typeface="Cambria Math" panose="02040503050406030204" pitchFamily="18" charset="0"/>
                              <a:ea typeface="Cambria Math" panose="02040503050406030204" pitchFamily="18" charset="0"/>
                            </a:rPr>
                            <m:t>)</m:t>
                          </m:r>
                        </m:num>
                        <m:den>
                          <m:r>
                            <a:rPr lang="en-US" sz="2100" i="1">
                              <a:solidFill>
                                <a:prstClr val="black"/>
                              </a:solidFill>
                              <a:latin typeface="Cambria Math" panose="02040503050406030204" pitchFamily="18" charset="0"/>
                            </a:rPr>
                            <m:t>𝑃</m:t>
                          </m:r>
                          <m:r>
                            <a:rPr lang="en-US" sz="2100" i="1">
                              <a:solidFill>
                                <a:prstClr val="black"/>
                              </a:solidFill>
                              <a:latin typeface="Cambria Math" panose="02040503050406030204" pitchFamily="18" charset="0"/>
                            </a:rPr>
                            <m:t>(</m:t>
                          </m:r>
                          <m:r>
                            <a:rPr lang="en-US" sz="2100" i="1">
                              <a:solidFill>
                                <a:prstClr val="black"/>
                              </a:solidFill>
                              <a:latin typeface="Cambria Math" panose="02040503050406030204" pitchFamily="18" charset="0"/>
                            </a:rPr>
                            <m:t>𝐵</m:t>
                          </m:r>
                          <m:r>
                            <a:rPr lang="en-US" sz="2100" i="1">
                              <a:solidFill>
                                <a:prstClr val="black"/>
                              </a:solidFill>
                              <a:latin typeface="Cambria Math" panose="02040503050406030204" pitchFamily="18" charset="0"/>
                            </a:rPr>
                            <m:t>)</m:t>
                          </m:r>
                        </m:den>
                      </m:f>
                    </m:oMath>
                  </m:oMathPara>
                </a14:m>
                <a:endParaRPr lang="en-US" sz="2100" dirty="0">
                  <a:solidFill>
                    <a:prstClr val="black"/>
                  </a:solidFill>
                  <a:latin typeface="Calibri" panose="020F0502020204030204"/>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703196" y="2985152"/>
                <a:ext cx="3107126" cy="672877"/>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3815747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cosine</a:t>
            </a:r>
          </a:p>
        </p:txBody>
      </p:sp>
      <p:sp>
        <p:nvSpPr>
          <p:cNvPr id="3" name="Content Placeholder 2"/>
          <p:cNvSpPr>
            <a:spLocks noGrp="1"/>
          </p:cNvSpPr>
          <p:nvPr>
            <p:ph idx="1"/>
          </p:nvPr>
        </p:nvSpPr>
        <p:spPr>
          <a:xfrm>
            <a:off x="457200" y="2301240"/>
            <a:ext cx="3354070" cy="4739639"/>
          </a:xfrm>
        </p:spPr>
        <p:txBody>
          <a:bodyPr>
            <a:normAutofit lnSpcReduction="10000"/>
          </a:bodyPr>
          <a:lstStyle/>
          <a:p>
            <a:pPr marL="0" indent="0">
              <a:buNone/>
            </a:pPr>
            <a:r>
              <a:rPr lang="en-US" dirty="0"/>
              <a:t>The trigonometric function that is equal to the ratio of the side adjacent a given angle (in a right triangle) to the hypotenuse.</a:t>
            </a:r>
          </a:p>
          <a:p>
            <a:pPr marL="0" indent="0">
              <a:buNone/>
            </a:pPr>
            <a:r>
              <a:rPr lang="en-US" dirty="0"/>
              <a:t/>
            </a:r>
            <a:br>
              <a:rPr lang="en-US" dirty="0"/>
            </a:br>
            <a:endParaRPr lang="en-US" dirty="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1270" y="2037210"/>
            <a:ext cx="4875530" cy="3651941"/>
          </a:xfrm>
          <a:prstGeom prst="rect">
            <a:avLst/>
          </a:prstGeom>
        </p:spPr>
      </p:pic>
    </p:spTree>
    <p:extLst>
      <p:ext uri="{BB962C8B-B14F-4D97-AF65-F5344CB8AC3E}">
        <p14:creationId xmlns:p14="http://schemas.microsoft.com/office/powerpoint/2010/main" val="15019302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78303" y="304800"/>
            <a:ext cx="8284697" cy="830997"/>
          </a:xfrm>
          <a:prstGeom prst="rect">
            <a:avLst/>
          </a:prstGeom>
          <a:noFill/>
        </p:spPr>
        <p:txBody>
          <a:bodyPr wrap="square" rtlCol="0">
            <a:spAutoFit/>
          </a:bodyPr>
          <a:lstStyle/>
          <a:p>
            <a:pPr algn="ctr"/>
            <a:r>
              <a:rPr lang="en-US" sz="4800" dirty="0">
                <a:solidFill>
                  <a:srgbClr val="000000"/>
                </a:solidFill>
                <a:latin typeface="Comic Sans MS" pitchFamily="66" charset="0"/>
              </a:rPr>
              <a:t>constant of proportionality</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in a proportional relationship, every pair of numbers has the same unit rate (referred to as the “constant of proportionality”) </a:t>
            </a:r>
          </a:p>
        </p:txBody>
      </p:sp>
      <p:graphicFrame>
        <p:nvGraphicFramePr>
          <p:cNvPr id="3" name="Table 2"/>
          <p:cNvGraphicFramePr>
            <a:graphicFrameLocks noGrp="1"/>
          </p:cNvGraphicFramePr>
          <p:nvPr>
            <p:extLst/>
          </p:nvPr>
        </p:nvGraphicFramePr>
        <p:xfrm>
          <a:off x="1641839" y="1870504"/>
          <a:ext cx="4786948" cy="741680"/>
        </p:xfrm>
        <a:graphic>
          <a:graphicData uri="http://schemas.openxmlformats.org/drawingml/2006/table">
            <a:tbl>
              <a:tblPr firstRow="1" bandRow="1">
                <a:tableStyleId>{7E9639D4-E3E2-4D34-9284-5A2195B3D0D7}</a:tableStyleId>
              </a:tblPr>
              <a:tblGrid>
                <a:gridCol w="1317236">
                  <a:extLst>
                    <a:ext uri="{9D8B030D-6E8A-4147-A177-3AD203B41FA5}">
                      <a16:colId xmlns:a16="http://schemas.microsoft.com/office/drawing/2014/main" val="20000"/>
                    </a:ext>
                  </a:extLst>
                </a:gridCol>
                <a:gridCol w="654663">
                  <a:extLst>
                    <a:ext uri="{9D8B030D-6E8A-4147-A177-3AD203B41FA5}">
                      <a16:colId xmlns:a16="http://schemas.microsoft.com/office/drawing/2014/main" val="20001"/>
                    </a:ext>
                  </a:extLst>
                </a:gridCol>
                <a:gridCol w="636846">
                  <a:extLst>
                    <a:ext uri="{9D8B030D-6E8A-4147-A177-3AD203B41FA5}">
                      <a16:colId xmlns:a16="http://schemas.microsoft.com/office/drawing/2014/main" val="20002"/>
                    </a:ext>
                  </a:extLst>
                </a:gridCol>
                <a:gridCol w="741641">
                  <a:extLst>
                    <a:ext uri="{9D8B030D-6E8A-4147-A177-3AD203B41FA5}">
                      <a16:colId xmlns:a16="http://schemas.microsoft.com/office/drawing/2014/main" val="20003"/>
                    </a:ext>
                  </a:extLst>
                </a:gridCol>
                <a:gridCol w="716433">
                  <a:extLst>
                    <a:ext uri="{9D8B030D-6E8A-4147-A177-3AD203B41FA5}">
                      <a16:colId xmlns:a16="http://schemas.microsoft.com/office/drawing/2014/main" val="20004"/>
                    </a:ext>
                  </a:extLst>
                </a:gridCol>
                <a:gridCol w="720129">
                  <a:extLst>
                    <a:ext uri="{9D8B030D-6E8A-4147-A177-3AD203B41FA5}">
                      <a16:colId xmlns:a16="http://schemas.microsoft.com/office/drawing/2014/main" val="20005"/>
                    </a:ext>
                  </a:extLst>
                </a:gridCol>
              </a:tblGrid>
              <a:tr h="370840">
                <a:tc>
                  <a:txBody>
                    <a:bodyPr/>
                    <a:lstStyle/>
                    <a:p>
                      <a:r>
                        <a:rPr lang="en-US" dirty="0"/>
                        <a:t>Chaperones</a:t>
                      </a:r>
                    </a:p>
                  </a:txBody>
                  <a:tcPr/>
                </a:tc>
                <a:tc>
                  <a:txBody>
                    <a:bodyPr/>
                    <a:lstStyle/>
                    <a:p>
                      <a:pPr algn="ctr"/>
                      <a:r>
                        <a:rPr lang="en-US" dirty="0"/>
                        <a:t>1</a:t>
                      </a:r>
                    </a:p>
                  </a:txBody>
                  <a:tcPr/>
                </a:tc>
                <a:tc>
                  <a:txBody>
                    <a:bodyPr/>
                    <a:lstStyle/>
                    <a:p>
                      <a:pPr algn="ctr"/>
                      <a:r>
                        <a:rPr lang="en-US" dirty="0"/>
                        <a:t>2</a:t>
                      </a:r>
                    </a:p>
                  </a:txBody>
                  <a:tcPr/>
                </a:tc>
                <a:tc>
                  <a:txBody>
                    <a:bodyPr/>
                    <a:lstStyle/>
                    <a:p>
                      <a:pPr algn="ctr"/>
                      <a:r>
                        <a:rPr lang="en-US" dirty="0"/>
                        <a:t>3</a:t>
                      </a:r>
                    </a:p>
                  </a:txBody>
                  <a:tcPr/>
                </a:tc>
                <a:tc>
                  <a:txBody>
                    <a:bodyPr/>
                    <a:lstStyle/>
                    <a:p>
                      <a:pPr algn="ctr"/>
                      <a:r>
                        <a:rPr lang="en-US" dirty="0"/>
                        <a:t>4</a:t>
                      </a:r>
                    </a:p>
                  </a:txBody>
                  <a:tcPr/>
                </a:tc>
                <a:tc>
                  <a:txBody>
                    <a:bodyPr/>
                    <a:lstStyle/>
                    <a:p>
                      <a:pPr algn="ctr"/>
                      <a:r>
                        <a:rPr lang="en-US" dirty="0"/>
                        <a:t>5</a:t>
                      </a:r>
                    </a:p>
                  </a:txBody>
                  <a:tcPr/>
                </a:tc>
                <a:extLst>
                  <a:ext uri="{0D108BD9-81ED-4DB2-BD59-A6C34878D82A}">
                    <a16:rowId xmlns:a16="http://schemas.microsoft.com/office/drawing/2014/main" val="10000"/>
                  </a:ext>
                </a:extLst>
              </a:tr>
              <a:tr h="370840">
                <a:tc>
                  <a:txBody>
                    <a:bodyPr/>
                    <a:lstStyle/>
                    <a:p>
                      <a:r>
                        <a:rPr lang="en-US" dirty="0"/>
                        <a:t>Students</a:t>
                      </a:r>
                    </a:p>
                  </a:txBody>
                  <a:tcPr/>
                </a:tc>
                <a:tc>
                  <a:txBody>
                    <a:bodyPr/>
                    <a:lstStyle/>
                    <a:p>
                      <a:pPr algn="ctr"/>
                      <a:r>
                        <a:rPr lang="en-US" dirty="0"/>
                        <a:t>12</a:t>
                      </a:r>
                    </a:p>
                  </a:txBody>
                  <a:tcPr/>
                </a:tc>
                <a:tc>
                  <a:txBody>
                    <a:bodyPr/>
                    <a:lstStyle/>
                    <a:p>
                      <a:pPr algn="ctr"/>
                      <a:r>
                        <a:rPr lang="en-US" dirty="0"/>
                        <a:t>24</a:t>
                      </a:r>
                    </a:p>
                  </a:txBody>
                  <a:tcPr/>
                </a:tc>
                <a:tc>
                  <a:txBody>
                    <a:bodyPr/>
                    <a:lstStyle/>
                    <a:p>
                      <a:pPr algn="ctr"/>
                      <a:r>
                        <a:rPr lang="en-US" dirty="0"/>
                        <a:t>36</a:t>
                      </a:r>
                    </a:p>
                  </a:txBody>
                  <a:tcPr/>
                </a:tc>
                <a:tc>
                  <a:txBody>
                    <a:bodyPr/>
                    <a:lstStyle/>
                    <a:p>
                      <a:pPr algn="ctr"/>
                      <a:r>
                        <a:rPr lang="en-US" dirty="0"/>
                        <a:t>48</a:t>
                      </a:r>
                    </a:p>
                  </a:txBody>
                  <a:tcPr/>
                </a:tc>
                <a:tc>
                  <a:txBody>
                    <a:bodyPr/>
                    <a:lstStyle/>
                    <a:p>
                      <a:pPr algn="ctr"/>
                      <a:r>
                        <a:rPr lang="en-US" dirty="0"/>
                        <a:t>60</a:t>
                      </a:r>
                    </a:p>
                  </a:txBody>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4" name="Rectangle 3"/>
              <p:cNvSpPr/>
              <p:nvPr/>
            </p:nvSpPr>
            <p:spPr>
              <a:xfrm>
                <a:off x="304801" y="3048814"/>
                <a:ext cx="8534400" cy="791370"/>
              </a:xfrm>
              <a:prstGeom prst="rect">
                <a:avLst/>
              </a:prstGeom>
            </p:spPr>
            <p:txBody>
              <a:bodyPr wrap="square">
                <a:spAutoFit/>
              </a:bodyPr>
              <a:lstStyle/>
              <a:p>
                <a:pPr algn="ctr"/>
                <a:r>
                  <a:rPr lang="en-US" sz="3200" dirty="0" smtClean="0">
                    <a:latin typeface="Cambria Math"/>
                    <a:ea typeface="ＭＳ 明朝"/>
                    <a:cs typeface="Times New Roman"/>
                  </a:rPr>
                  <a:t>constant of proportionality: </a:t>
                </a:r>
                <a14:m>
                  <m:oMath xmlns:m="http://schemas.openxmlformats.org/officeDocument/2006/math">
                    <m:f>
                      <m:fPr>
                        <m:ctrlPr>
                          <a:rPr lang="en-US" sz="3200" i="1" smtClean="0">
                            <a:latin typeface="Cambria Math" panose="02040503050406030204" pitchFamily="18" charset="0"/>
                            <a:cs typeface="Times New Roman"/>
                          </a:rPr>
                        </m:ctrlPr>
                      </m:fPr>
                      <m:num>
                        <m:r>
                          <a:rPr lang="en-US" sz="3200" b="0" i="1" smtClean="0">
                            <a:latin typeface="Cambria Math" panose="02040503050406030204" pitchFamily="18" charset="0"/>
                            <a:cs typeface="Times New Roman"/>
                          </a:rPr>
                          <m:t>𝑦</m:t>
                        </m:r>
                      </m:num>
                      <m:den>
                        <m:r>
                          <a:rPr lang="en-US" sz="3200" b="0" i="1" smtClean="0">
                            <a:latin typeface="Cambria Math" panose="02040503050406030204" pitchFamily="18" charset="0"/>
                            <a:cs typeface="Times New Roman"/>
                          </a:rPr>
                          <m:t>𝑥</m:t>
                        </m:r>
                      </m:den>
                    </m:f>
                    <m:r>
                      <a:rPr lang="en-US" sz="3200" b="0" i="1" smtClean="0">
                        <a:latin typeface="Cambria Math" panose="02040503050406030204" pitchFamily="18" charset="0"/>
                        <a:cs typeface="Times New Roman"/>
                      </a:rPr>
                      <m:t>=</m:t>
                    </m:r>
                    <m:f>
                      <m:fPr>
                        <m:ctrlPr>
                          <a:rPr lang="en-US" sz="3200" b="0" i="1" smtClean="0">
                            <a:latin typeface="Cambria Math" panose="02040503050406030204" pitchFamily="18" charset="0"/>
                            <a:cs typeface="Times New Roman"/>
                          </a:rPr>
                        </m:ctrlPr>
                      </m:fPr>
                      <m:num>
                        <m:r>
                          <a:rPr lang="en-US" sz="3200" b="0" i="1" smtClean="0">
                            <a:latin typeface="Cambria Math" panose="02040503050406030204" pitchFamily="18" charset="0"/>
                            <a:cs typeface="Times New Roman"/>
                          </a:rPr>
                          <m:t>36</m:t>
                        </m:r>
                      </m:num>
                      <m:den>
                        <m:r>
                          <a:rPr lang="en-US" sz="3200" b="0" i="1" smtClean="0">
                            <a:latin typeface="Cambria Math" panose="02040503050406030204" pitchFamily="18" charset="0"/>
                            <a:cs typeface="Times New Roman"/>
                          </a:rPr>
                          <m:t>3</m:t>
                        </m:r>
                      </m:den>
                    </m:f>
                    <m:r>
                      <a:rPr lang="en-US" sz="3200" b="0" i="1" smtClean="0">
                        <a:latin typeface="Cambria Math" panose="02040503050406030204" pitchFamily="18" charset="0"/>
                        <a:cs typeface="Times New Roman"/>
                      </a:rPr>
                      <m:t>=12</m:t>
                    </m:r>
                  </m:oMath>
                </a14:m>
                <a:r>
                  <a:rPr lang="en-US" sz="3200" dirty="0" smtClean="0">
                    <a:latin typeface="Cambria Math"/>
                    <a:ea typeface="ＭＳ 明朝"/>
                    <a:cs typeface="Times New Roman"/>
                  </a:rPr>
                  <a:t> </a:t>
                </a:r>
                <a:endParaRPr lang="en-US" sz="3200" dirty="0"/>
              </a:p>
            </p:txBody>
          </p:sp>
        </mc:Choice>
        <mc:Fallback xmlns="">
          <p:sp>
            <p:nvSpPr>
              <p:cNvPr id="4" name="Rectangle 3"/>
              <p:cNvSpPr>
                <a:spLocks noRot="1" noChangeAspect="1" noMove="1" noResize="1" noEditPoints="1" noAdjustHandles="1" noChangeArrowheads="1" noChangeShapeType="1" noTextEdit="1"/>
              </p:cNvSpPr>
              <p:nvPr/>
            </p:nvSpPr>
            <p:spPr>
              <a:xfrm>
                <a:off x="304801" y="3048814"/>
                <a:ext cx="8534400" cy="791370"/>
              </a:xfrm>
              <a:prstGeom prst="rect">
                <a:avLst/>
              </a:prstGeom>
              <a:blipFill>
                <a:blip r:embed="rId3"/>
                <a:stretch>
                  <a:fillRect b="-10000"/>
                </a:stretch>
              </a:blipFill>
            </p:spPr>
            <p:txBody>
              <a:bodyPr/>
              <a:lstStyle/>
              <a:p>
                <a:r>
                  <a:rPr lang="en-US">
                    <a:noFill/>
                  </a:rPr>
                  <a:t> </a:t>
                </a:r>
              </a:p>
            </p:txBody>
          </p:sp>
        </mc:Fallback>
      </mc:AlternateContent>
    </p:spTree>
    <p:extLst>
      <p:ext uri="{BB962C8B-B14F-4D97-AF65-F5344CB8AC3E}">
        <p14:creationId xmlns:p14="http://schemas.microsoft.com/office/powerpoint/2010/main" val="29622302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converse</a:t>
            </a:r>
          </a:p>
        </p:txBody>
      </p:sp>
      <p:sp>
        <p:nvSpPr>
          <p:cNvPr id="3" name="Content Placeholder 2"/>
          <p:cNvSpPr>
            <a:spLocks noGrp="1"/>
          </p:cNvSpPr>
          <p:nvPr>
            <p:ph idx="1"/>
          </p:nvPr>
        </p:nvSpPr>
        <p:spPr/>
        <p:txBody>
          <a:bodyPr/>
          <a:lstStyle/>
          <a:p>
            <a:pPr marL="0" indent="0">
              <a:buNone/>
            </a:pPr>
            <a:r>
              <a:rPr lang="en-US" dirty="0"/>
              <a:t>Switching the hypothesis and conclusion of a conditional statement. </a:t>
            </a:r>
          </a:p>
          <a:p>
            <a:pPr marL="0" indent="0">
              <a:buNone/>
            </a:pPr>
            <a:endParaRPr lang="en-US" dirty="0"/>
          </a:p>
          <a:p>
            <a:pPr marL="0" indent="0">
              <a:buNone/>
            </a:pPr>
            <a:r>
              <a:rPr lang="en-US" dirty="0"/>
              <a:t>For example, the </a:t>
            </a:r>
            <a:r>
              <a:rPr lang="en-US" b="1" dirty="0"/>
              <a:t>converse</a:t>
            </a:r>
            <a:r>
              <a:rPr lang="en-US" dirty="0"/>
              <a:t> of "If it is raining then the grass is wet" is "If the grass is wet then it is raining”.</a:t>
            </a:r>
          </a:p>
        </p:txBody>
      </p:sp>
    </p:spTree>
    <p:extLst>
      <p:ext uri="{BB962C8B-B14F-4D97-AF65-F5344CB8AC3E}">
        <p14:creationId xmlns:p14="http://schemas.microsoft.com/office/powerpoint/2010/main" val="9137239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956" y="426610"/>
            <a:ext cx="8473060" cy="1938992"/>
          </a:xfrm>
          <a:prstGeom prst="rect">
            <a:avLst/>
          </a:prstGeom>
        </p:spPr>
        <p:txBody>
          <a:bodyPr wrap="square">
            <a:spAutoFit/>
          </a:bodyPr>
          <a:lstStyle/>
          <a:p>
            <a:pPr algn="ctr"/>
            <a:r>
              <a:rPr lang="en-US" sz="6000" dirty="0">
                <a:latin typeface="Comic Sans MS" panose="030F0702030302020204" pitchFamily="66" charset="0"/>
              </a:rPr>
              <a:t>converse of the </a:t>
            </a:r>
          </a:p>
          <a:p>
            <a:pPr algn="ctr"/>
            <a:r>
              <a:rPr lang="en-US" sz="6000" dirty="0">
                <a:latin typeface="Comic Sans MS" panose="030F0702030302020204" pitchFamily="66" charset="0"/>
              </a:rPr>
              <a:t>Pythagorean Theorem </a:t>
            </a:r>
          </a:p>
        </p:txBody>
      </p:sp>
      <p:sp>
        <p:nvSpPr>
          <p:cNvPr id="3" name="TextBox 2"/>
          <p:cNvSpPr txBox="1"/>
          <p:nvPr/>
        </p:nvSpPr>
        <p:spPr>
          <a:xfrm>
            <a:off x="577784" y="4985548"/>
            <a:ext cx="7896036" cy="1338828"/>
          </a:xfrm>
          <a:prstGeom prst="rect">
            <a:avLst/>
          </a:prstGeom>
          <a:noFill/>
          <a:ln>
            <a:solidFill>
              <a:schemeClr val="tx1"/>
            </a:solidFill>
          </a:ln>
        </p:spPr>
        <p:txBody>
          <a:bodyPr wrap="square" rtlCol="0">
            <a:spAutoFit/>
          </a:bodyPr>
          <a:lstStyle/>
          <a:p>
            <a:pPr algn="ctr"/>
            <a:r>
              <a:rPr lang="en-US" sz="2700" dirty="0">
                <a:latin typeface="Comic Sans MS" panose="030F0702030302020204" pitchFamily="66" charset="0"/>
              </a:rPr>
              <a:t>when a triangle has side lengths of a, b and c, and a</a:t>
            </a:r>
            <a:r>
              <a:rPr lang="en-US" sz="2700" baseline="30000" dirty="0">
                <a:latin typeface="Comic Sans MS" panose="030F0702030302020204" pitchFamily="66" charset="0"/>
              </a:rPr>
              <a:t>2</a:t>
            </a:r>
            <a:r>
              <a:rPr lang="en-US" sz="2700" dirty="0">
                <a:latin typeface="Comic Sans MS" panose="030F0702030302020204" pitchFamily="66" charset="0"/>
              </a:rPr>
              <a:t> + b</a:t>
            </a:r>
            <a:r>
              <a:rPr lang="en-US" sz="2700" baseline="30000" dirty="0">
                <a:latin typeface="Comic Sans MS" panose="030F0702030302020204" pitchFamily="66" charset="0"/>
              </a:rPr>
              <a:t>2</a:t>
            </a:r>
            <a:r>
              <a:rPr lang="en-US" sz="2700" dirty="0">
                <a:latin typeface="Comic Sans MS" panose="030F0702030302020204" pitchFamily="66" charset="0"/>
              </a:rPr>
              <a:t> = c</a:t>
            </a:r>
            <a:r>
              <a:rPr lang="en-US" sz="2700" baseline="30000" dirty="0">
                <a:latin typeface="Comic Sans MS" panose="030F0702030302020204" pitchFamily="66" charset="0"/>
              </a:rPr>
              <a:t>2</a:t>
            </a:r>
            <a:r>
              <a:rPr lang="en-US" sz="2700" dirty="0">
                <a:latin typeface="Comic Sans MS" panose="030F0702030302020204" pitchFamily="66" charset="0"/>
              </a:rPr>
              <a:t>, then the angle opposite the side of length c is a right angle</a:t>
            </a:r>
          </a:p>
        </p:txBody>
      </p:sp>
      <p:sp>
        <p:nvSpPr>
          <p:cNvPr id="4" name="Right Triangle 3"/>
          <p:cNvSpPr/>
          <p:nvPr/>
        </p:nvSpPr>
        <p:spPr>
          <a:xfrm>
            <a:off x="2302329" y="2498267"/>
            <a:ext cx="3004457" cy="1861457"/>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485899" y="3244329"/>
            <a:ext cx="692818" cy="369332"/>
          </a:xfrm>
          <a:prstGeom prst="rect">
            <a:avLst/>
          </a:prstGeom>
          <a:noFill/>
        </p:spPr>
        <p:txBody>
          <a:bodyPr wrap="none" rtlCol="0">
            <a:spAutoFit/>
          </a:bodyPr>
          <a:lstStyle/>
          <a:p>
            <a:r>
              <a:rPr lang="en-US" dirty="0">
                <a:latin typeface="Comic Sans MS" panose="030F0702030302020204" pitchFamily="66" charset="0"/>
              </a:rPr>
              <a:t>3 cm</a:t>
            </a:r>
          </a:p>
        </p:txBody>
      </p:sp>
      <p:sp>
        <p:nvSpPr>
          <p:cNvPr id="6" name="TextBox 5"/>
          <p:cNvSpPr txBox="1"/>
          <p:nvPr/>
        </p:nvSpPr>
        <p:spPr>
          <a:xfrm>
            <a:off x="3111739" y="4462396"/>
            <a:ext cx="692818" cy="369332"/>
          </a:xfrm>
          <a:prstGeom prst="rect">
            <a:avLst/>
          </a:prstGeom>
          <a:noFill/>
        </p:spPr>
        <p:txBody>
          <a:bodyPr wrap="none" rtlCol="0">
            <a:spAutoFit/>
          </a:bodyPr>
          <a:lstStyle/>
          <a:p>
            <a:r>
              <a:rPr lang="en-US" dirty="0">
                <a:latin typeface="Comic Sans MS" panose="030F0702030302020204" pitchFamily="66" charset="0"/>
              </a:rPr>
              <a:t>4 cm</a:t>
            </a:r>
          </a:p>
        </p:txBody>
      </p:sp>
      <p:sp>
        <p:nvSpPr>
          <p:cNvPr id="7" name="TextBox 6"/>
          <p:cNvSpPr txBox="1"/>
          <p:nvPr/>
        </p:nvSpPr>
        <p:spPr>
          <a:xfrm>
            <a:off x="3767668" y="2966003"/>
            <a:ext cx="692818" cy="369332"/>
          </a:xfrm>
          <a:prstGeom prst="rect">
            <a:avLst/>
          </a:prstGeom>
          <a:noFill/>
        </p:spPr>
        <p:txBody>
          <a:bodyPr wrap="none" rtlCol="0">
            <a:spAutoFit/>
          </a:bodyPr>
          <a:lstStyle/>
          <a:p>
            <a:r>
              <a:rPr lang="en-US" dirty="0">
                <a:latin typeface="Comic Sans MS" panose="030F0702030302020204" pitchFamily="66" charset="0"/>
              </a:rPr>
              <a:t>5 cm</a:t>
            </a:r>
          </a:p>
        </p:txBody>
      </p:sp>
      <p:sp>
        <p:nvSpPr>
          <p:cNvPr id="8" name="TextBox 7"/>
          <p:cNvSpPr txBox="1"/>
          <p:nvPr/>
        </p:nvSpPr>
        <p:spPr>
          <a:xfrm>
            <a:off x="5945662" y="2622094"/>
            <a:ext cx="2363147" cy="1200329"/>
          </a:xfrm>
          <a:prstGeom prst="rect">
            <a:avLst/>
          </a:prstGeom>
          <a:noFill/>
        </p:spPr>
        <p:txBody>
          <a:bodyPr wrap="none" rtlCol="0">
            <a:spAutoFit/>
          </a:bodyPr>
          <a:lstStyle/>
          <a:p>
            <a:r>
              <a:rPr lang="en-US" dirty="0">
                <a:latin typeface="Comic Sans MS" panose="030F0702030302020204" pitchFamily="66" charset="0"/>
              </a:rPr>
              <a:t>3</a:t>
            </a:r>
            <a:r>
              <a:rPr lang="en-US" baseline="30000" dirty="0">
                <a:latin typeface="Comic Sans MS" panose="030F0702030302020204" pitchFamily="66" charset="0"/>
              </a:rPr>
              <a:t>2</a:t>
            </a:r>
            <a:r>
              <a:rPr lang="en-US" dirty="0">
                <a:latin typeface="Comic Sans MS" panose="030F0702030302020204" pitchFamily="66" charset="0"/>
              </a:rPr>
              <a:t> + 4</a:t>
            </a:r>
            <a:r>
              <a:rPr lang="en-US" baseline="30000" dirty="0">
                <a:latin typeface="Comic Sans MS" panose="030F0702030302020204" pitchFamily="66" charset="0"/>
              </a:rPr>
              <a:t>2</a:t>
            </a:r>
            <a:r>
              <a:rPr lang="en-US" dirty="0">
                <a:latin typeface="Comic Sans MS" panose="030F0702030302020204" pitchFamily="66" charset="0"/>
              </a:rPr>
              <a:t> = 5</a:t>
            </a:r>
            <a:r>
              <a:rPr lang="en-US" baseline="30000" dirty="0">
                <a:latin typeface="Comic Sans MS" panose="030F0702030302020204" pitchFamily="66" charset="0"/>
              </a:rPr>
              <a:t>2</a:t>
            </a:r>
            <a:endParaRPr lang="en-US" dirty="0">
              <a:latin typeface="Comic Sans MS" panose="030F0702030302020204" pitchFamily="66" charset="0"/>
            </a:endParaRPr>
          </a:p>
          <a:p>
            <a:pPr marL="342900" indent="-342900">
              <a:buAutoNum type="arabicPlain" startAt="9"/>
            </a:pPr>
            <a:r>
              <a:rPr lang="en-US" dirty="0">
                <a:latin typeface="Comic Sans MS" panose="030F0702030302020204" pitchFamily="66" charset="0"/>
              </a:rPr>
              <a:t>+ 16 = 25 </a:t>
            </a:r>
          </a:p>
          <a:p>
            <a:endParaRPr lang="en-US" dirty="0">
              <a:latin typeface="Comic Sans MS" panose="030F0702030302020204" pitchFamily="66" charset="0"/>
            </a:endParaRPr>
          </a:p>
          <a:p>
            <a:r>
              <a:rPr lang="en-US" dirty="0">
                <a:latin typeface="Comic Sans MS" panose="030F0702030302020204" pitchFamily="66" charset="0"/>
              </a:rPr>
              <a:t>It is a right triangle</a:t>
            </a:r>
          </a:p>
        </p:txBody>
      </p:sp>
    </p:spTree>
    <p:extLst>
      <p:ext uri="{BB962C8B-B14F-4D97-AF65-F5344CB8AC3E}">
        <p14:creationId xmlns:p14="http://schemas.microsoft.com/office/powerpoint/2010/main" val="21356024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Composition of functions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82922" y="1417638"/>
            <a:ext cx="5178156" cy="5099699"/>
          </a:xfrm>
        </p:spPr>
      </p:pic>
    </p:spTree>
    <p:extLst>
      <p:ext uri="{BB962C8B-B14F-4D97-AF65-F5344CB8AC3E}">
        <p14:creationId xmlns:p14="http://schemas.microsoft.com/office/powerpoint/2010/main" val="19640927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02456"/>
            <a:ext cx="8382000" cy="1446550"/>
          </a:xfrm>
          <a:prstGeom prst="rect">
            <a:avLst/>
          </a:prstGeom>
          <a:noFill/>
        </p:spPr>
        <p:txBody>
          <a:bodyPr wrap="square" rtlCol="0">
            <a:spAutoFit/>
          </a:bodyPr>
          <a:lstStyle/>
          <a:p>
            <a:pPr algn="ctr"/>
            <a:r>
              <a:rPr lang="en-US" sz="8800" dirty="0">
                <a:latin typeface="Comic Sans MS" pitchFamily="66" charset="0"/>
              </a:rPr>
              <a:t>coordinates</a:t>
            </a:r>
          </a:p>
        </p:txBody>
      </p:sp>
      <p:sp>
        <p:nvSpPr>
          <p:cNvPr id="12" name="TextBox 11"/>
          <p:cNvSpPr txBox="1"/>
          <p:nvPr/>
        </p:nvSpPr>
        <p:spPr>
          <a:xfrm>
            <a:off x="304800" y="4925781"/>
            <a:ext cx="8534400" cy="1615827"/>
          </a:xfrm>
          <a:prstGeom prst="rect">
            <a:avLst/>
          </a:prstGeom>
          <a:noFill/>
        </p:spPr>
        <p:txBody>
          <a:bodyPr wrap="square" rtlCol="0">
            <a:spAutoFit/>
          </a:bodyPr>
          <a:lstStyle/>
          <a:p>
            <a:pPr algn="ctr"/>
            <a:r>
              <a:rPr lang="en-US" sz="3300" dirty="0">
                <a:latin typeface="Comic Sans MS" pitchFamily="66" charset="0"/>
              </a:rPr>
              <a:t>an ordered pair of numbers (x, y) that gives the location of a point on a coordinate plane</a:t>
            </a:r>
          </a:p>
        </p:txBody>
      </p:sp>
      <p:pic>
        <p:nvPicPr>
          <p:cNvPr id="1026" name="Picture 2" descr="File:Cartesian-coordinate-system.svg">
            <a:hlinkClick r:id="rId3"/>
          </p:cNvPr>
          <p:cNvPicPr>
            <a:picLocks noChangeAspect="1" noChangeArrowheads="1"/>
          </p:cNvPicPr>
          <p:nvPr/>
        </p:nvPicPr>
        <p:blipFill>
          <a:blip r:embed="rId4" cstate="print"/>
          <a:srcRect/>
          <a:stretch>
            <a:fillRect/>
          </a:stretch>
        </p:blipFill>
        <p:spPr bwMode="auto">
          <a:xfrm>
            <a:off x="3962400" y="1676400"/>
            <a:ext cx="3371850" cy="3371851"/>
          </a:xfrm>
          <a:prstGeom prst="rect">
            <a:avLst/>
          </a:prstGeom>
          <a:noFill/>
        </p:spPr>
      </p:pic>
      <p:graphicFrame>
        <p:nvGraphicFramePr>
          <p:cNvPr id="13" name="Table 12"/>
          <p:cNvGraphicFramePr>
            <a:graphicFrameLocks noGrp="1"/>
          </p:cNvGraphicFramePr>
          <p:nvPr/>
        </p:nvGraphicFramePr>
        <p:xfrm>
          <a:off x="914400" y="2133600"/>
          <a:ext cx="1905000" cy="2438400"/>
        </p:xfrm>
        <a:graphic>
          <a:graphicData uri="http://schemas.openxmlformats.org/drawingml/2006/table">
            <a:tbl>
              <a:tblPr/>
              <a:tblGrid>
                <a:gridCol w="952500">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tblGrid>
              <a:tr h="487680">
                <a:tc>
                  <a:txBody>
                    <a:bodyPr/>
                    <a:lstStyle/>
                    <a:p>
                      <a:pPr marL="0" marR="0" algn="ctr">
                        <a:lnSpc>
                          <a:spcPct val="115000"/>
                        </a:lnSpc>
                        <a:spcBef>
                          <a:spcPts val="0"/>
                        </a:spcBef>
                        <a:spcAft>
                          <a:spcPts val="0"/>
                        </a:spcAft>
                      </a:pPr>
                      <a:r>
                        <a:rPr lang="en-US" sz="2400" dirty="0">
                          <a:latin typeface="Comic Sans MS"/>
                          <a:ea typeface="Calibri"/>
                          <a:cs typeface="Times New Roman"/>
                        </a:rPr>
                        <a:t>X</a:t>
                      </a:r>
                      <a:endParaRPr lang="en-US" sz="2400" dirty="0">
                        <a:latin typeface="Calibri"/>
                        <a:ea typeface="Calibri"/>
                        <a:cs typeface="Times New Roman"/>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latin typeface="Comic Sans MS"/>
                          <a:ea typeface="Calibri"/>
                          <a:cs typeface="Times New Roman"/>
                        </a:rPr>
                        <a:t>Y</a:t>
                      </a:r>
                      <a:endParaRPr lang="en-US" sz="2400" dirty="0">
                        <a:latin typeface="Calibri"/>
                        <a:ea typeface="Calibri"/>
                        <a:cs typeface="Times New Roman"/>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87680">
                <a:tc>
                  <a:txBody>
                    <a:bodyPr/>
                    <a:lstStyle/>
                    <a:p>
                      <a:pPr marL="0" marR="0" algn="ctr">
                        <a:lnSpc>
                          <a:spcPct val="115000"/>
                        </a:lnSpc>
                        <a:spcBef>
                          <a:spcPts val="0"/>
                        </a:spcBef>
                        <a:spcAft>
                          <a:spcPts val="0"/>
                        </a:spcAft>
                      </a:pPr>
                      <a:r>
                        <a:rPr lang="en-US" sz="2400" dirty="0">
                          <a:solidFill>
                            <a:srgbClr val="A12CA4"/>
                          </a:solidFill>
                          <a:latin typeface="Comic Sans MS"/>
                          <a:ea typeface="Calibri"/>
                          <a:cs typeface="Times New Roman"/>
                        </a:rPr>
                        <a:t>0</a:t>
                      </a:r>
                      <a:endParaRPr lang="en-US" sz="2400" dirty="0">
                        <a:solidFill>
                          <a:srgbClr val="A12CA4"/>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A12CA4"/>
                          </a:solidFill>
                          <a:latin typeface="Comic Sans MS"/>
                          <a:ea typeface="Calibri"/>
                          <a:cs typeface="Times New Roman"/>
                        </a:rPr>
                        <a:t>0</a:t>
                      </a:r>
                      <a:endParaRPr lang="en-US" sz="2400" dirty="0">
                        <a:solidFill>
                          <a:srgbClr val="A12CA4"/>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87680">
                <a:tc>
                  <a:txBody>
                    <a:bodyPr/>
                    <a:lstStyle/>
                    <a:p>
                      <a:pPr marL="0" marR="0" algn="ctr">
                        <a:lnSpc>
                          <a:spcPct val="115000"/>
                        </a:lnSpc>
                        <a:spcBef>
                          <a:spcPts val="0"/>
                        </a:spcBef>
                        <a:spcAft>
                          <a:spcPts val="0"/>
                        </a:spcAft>
                      </a:pPr>
                      <a:r>
                        <a:rPr lang="en-US" sz="2400">
                          <a:solidFill>
                            <a:srgbClr val="00B050"/>
                          </a:solidFill>
                          <a:latin typeface="Comic Sans MS"/>
                          <a:ea typeface="Calibri"/>
                          <a:cs typeface="Times New Roman"/>
                        </a:rPr>
                        <a:t>2</a:t>
                      </a:r>
                      <a:endParaRPr lang="en-US" sz="2400">
                        <a:solidFill>
                          <a:srgbClr val="00B05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B050"/>
                          </a:solidFill>
                          <a:latin typeface="Comic Sans MS"/>
                          <a:ea typeface="Calibri"/>
                          <a:cs typeface="Times New Roman"/>
                        </a:rPr>
                        <a:t>3</a:t>
                      </a:r>
                      <a:endParaRPr lang="en-US" sz="2400" dirty="0">
                        <a:solidFill>
                          <a:srgbClr val="00B05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87680">
                <a:tc>
                  <a:txBody>
                    <a:bodyPr/>
                    <a:lstStyle/>
                    <a:p>
                      <a:pPr marL="0" marR="0" algn="ctr">
                        <a:lnSpc>
                          <a:spcPct val="115000"/>
                        </a:lnSpc>
                        <a:spcBef>
                          <a:spcPts val="0"/>
                        </a:spcBef>
                        <a:spcAft>
                          <a:spcPts val="0"/>
                        </a:spcAft>
                      </a:pPr>
                      <a:r>
                        <a:rPr lang="en-US" sz="2400">
                          <a:solidFill>
                            <a:srgbClr val="FF0000"/>
                          </a:solidFill>
                          <a:latin typeface="Comic Sans MS"/>
                          <a:ea typeface="Calibri"/>
                          <a:cs typeface="Times New Roman"/>
                        </a:rPr>
                        <a:t>-3</a:t>
                      </a:r>
                      <a:endParaRPr lang="en-US" sz="240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FF0000"/>
                          </a:solidFill>
                          <a:latin typeface="Comic Sans MS"/>
                          <a:ea typeface="Calibri"/>
                          <a:cs typeface="Times New Roman"/>
                        </a:rPr>
                        <a:t>1</a:t>
                      </a:r>
                      <a:endParaRPr lang="en-US" sz="2400"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87680">
                <a:tc>
                  <a:txBody>
                    <a:bodyPr/>
                    <a:lstStyle/>
                    <a:p>
                      <a:pPr marL="0" marR="0" algn="ctr">
                        <a:lnSpc>
                          <a:spcPct val="115000"/>
                        </a:lnSpc>
                        <a:spcBef>
                          <a:spcPts val="0"/>
                        </a:spcBef>
                        <a:spcAft>
                          <a:spcPts val="0"/>
                        </a:spcAft>
                      </a:pPr>
                      <a:r>
                        <a:rPr lang="en-US" sz="2400">
                          <a:solidFill>
                            <a:srgbClr val="0070C0"/>
                          </a:solidFill>
                          <a:latin typeface="Comic Sans MS"/>
                          <a:ea typeface="Calibri"/>
                          <a:cs typeface="Times New Roman"/>
                        </a:rPr>
                        <a:t>-1.5</a:t>
                      </a:r>
                      <a:endParaRPr lang="en-US" sz="2400">
                        <a:solidFill>
                          <a:srgbClr val="0070C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400" dirty="0">
                          <a:solidFill>
                            <a:srgbClr val="0070C0"/>
                          </a:solidFill>
                          <a:latin typeface="Comic Sans MS"/>
                          <a:ea typeface="Calibri"/>
                          <a:cs typeface="Times New Roman"/>
                        </a:rPr>
                        <a:t>-2.5</a:t>
                      </a:r>
                      <a:endParaRPr lang="en-US" sz="2400" dirty="0">
                        <a:solidFill>
                          <a:srgbClr val="0070C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http://www.eduplace.com/math/mathsteps/artwork/4_coord_what1.gif"/>
          <p:cNvPicPr>
            <a:picLocks noChangeAspect="1" noChangeArrowheads="1"/>
          </p:cNvPicPr>
          <p:nvPr/>
        </p:nvPicPr>
        <p:blipFill>
          <a:blip r:embed="rId3" cstate="print"/>
          <a:srcRect t="14883"/>
          <a:stretch>
            <a:fillRect/>
          </a:stretch>
        </p:blipFill>
        <p:spPr bwMode="auto">
          <a:xfrm>
            <a:off x="544286" y="1792240"/>
            <a:ext cx="3505200" cy="2983523"/>
          </a:xfrm>
          <a:prstGeom prst="rect">
            <a:avLst/>
          </a:prstGeom>
          <a:noFill/>
          <a:ln>
            <a:noFill/>
          </a:ln>
        </p:spPr>
      </p:pic>
      <p:grpSp>
        <p:nvGrpSpPr>
          <p:cNvPr id="2" name="Group 3"/>
          <p:cNvGrpSpPr/>
          <p:nvPr/>
        </p:nvGrpSpPr>
        <p:grpSpPr>
          <a:xfrm>
            <a:off x="304800" y="228600"/>
            <a:ext cx="8534400" cy="6324600"/>
            <a:chOff x="304800" y="228600"/>
            <a:chExt cx="8534400" cy="6324600"/>
          </a:xfrm>
        </p:grpSpPr>
        <p:sp>
          <p:nvSpPr>
            <p:cNvPr id="6" name="Rectangle 5"/>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TextBox 10"/>
          <p:cNvSpPr txBox="1"/>
          <p:nvPr/>
        </p:nvSpPr>
        <p:spPr>
          <a:xfrm>
            <a:off x="211015" y="549533"/>
            <a:ext cx="8750105" cy="1107996"/>
          </a:xfrm>
          <a:prstGeom prst="rect">
            <a:avLst/>
          </a:prstGeom>
          <a:noFill/>
        </p:spPr>
        <p:txBody>
          <a:bodyPr wrap="square" rtlCol="0">
            <a:spAutoFit/>
          </a:bodyPr>
          <a:lstStyle/>
          <a:p>
            <a:pPr algn="ctr"/>
            <a:r>
              <a:rPr lang="en-US" sz="6600" dirty="0">
                <a:latin typeface="Comic Sans MS" pitchFamily="66" charset="0"/>
              </a:rPr>
              <a:t>coordinate grid/plane</a:t>
            </a:r>
          </a:p>
        </p:txBody>
      </p:sp>
      <p:sp>
        <p:nvSpPr>
          <p:cNvPr id="12" name="TextBox 11"/>
          <p:cNvSpPr txBox="1"/>
          <p:nvPr/>
        </p:nvSpPr>
        <p:spPr>
          <a:xfrm>
            <a:off x="304800" y="5023755"/>
            <a:ext cx="8534400" cy="1384995"/>
          </a:xfrm>
          <a:prstGeom prst="rect">
            <a:avLst/>
          </a:prstGeom>
          <a:noFill/>
        </p:spPr>
        <p:txBody>
          <a:bodyPr wrap="square" rtlCol="0">
            <a:spAutoFit/>
          </a:bodyPr>
          <a:lstStyle/>
          <a:p>
            <a:pPr algn="ctr"/>
            <a:r>
              <a:rPr lang="en-US" sz="2800" dirty="0">
                <a:latin typeface="Comic Sans MS" pitchFamily="66" charset="0"/>
              </a:rPr>
              <a:t>the plane formed by two perpendicular number lines intersecting at their zero points used for displaying the location </a:t>
            </a:r>
            <a:r>
              <a:rPr lang="en-US" sz="2800">
                <a:latin typeface="Comic Sans MS" pitchFamily="66" charset="0"/>
              </a:rPr>
              <a:t>of coordinates</a:t>
            </a:r>
            <a:endParaRPr lang="en-US" sz="2800" dirty="0">
              <a:latin typeface="Comic Sans MS" pitchFamily="66"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4127" y="1800080"/>
            <a:ext cx="2843893" cy="2843893"/>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397" y="1451762"/>
            <a:ext cx="7858376" cy="1107996"/>
          </a:xfrm>
          <a:prstGeom prst="rect">
            <a:avLst/>
          </a:prstGeom>
        </p:spPr>
        <p:txBody>
          <a:bodyPr wrap="square">
            <a:spAutoFit/>
          </a:bodyPr>
          <a:lstStyle/>
          <a:p>
            <a:pPr algn="ctr"/>
            <a:r>
              <a:rPr lang="en-US" sz="6600" dirty="0">
                <a:latin typeface="Comic Sans MS" panose="030F0702030302020204" pitchFamily="66" charset="0"/>
              </a:rPr>
              <a:t>coordinate system </a:t>
            </a:r>
          </a:p>
        </p:txBody>
      </p:sp>
      <p:sp>
        <p:nvSpPr>
          <p:cNvPr id="3" name="TextBox 2"/>
          <p:cNvSpPr txBox="1"/>
          <p:nvPr/>
        </p:nvSpPr>
        <p:spPr>
          <a:xfrm>
            <a:off x="836624" y="4425398"/>
            <a:ext cx="7523922" cy="1200329"/>
          </a:xfrm>
          <a:prstGeom prst="rect">
            <a:avLst/>
          </a:prstGeom>
          <a:noFill/>
          <a:ln>
            <a:solidFill>
              <a:schemeClr val="tx1"/>
            </a:solidFill>
          </a:ln>
        </p:spPr>
        <p:txBody>
          <a:bodyPr wrap="square" rtlCol="0">
            <a:spAutoFit/>
          </a:bodyPr>
          <a:lstStyle/>
          <a:p>
            <a:r>
              <a:rPr lang="en-US" sz="2400" dirty="0">
                <a:latin typeface="Comic Sans MS" panose="030F0702030302020204" pitchFamily="66" charset="0"/>
              </a:rPr>
              <a:t>a plane formed by a horizontal number line, called the x-axis, and a vertical number line, called the   y-axis which intersect at a point called the origin</a:t>
            </a:r>
          </a:p>
        </p:txBody>
      </p:sp>
      <p:pic>
        <p:nvPicPr>
          <p:cNvPr id="4" name="Picture 3"/>
          <p:cNvPicPr>
            <a:picLocks noChangeAspect="1"/>
          </p:cNvPicPr>
          <p:nvPr/>
        </p:nvPicPr>
        <p:blipFill>
          <a:blip r:embed="rId3"/>
          <a:stretch>
            <a:fillRect/>
          </a:stretch>
        </p:blipFill>
        <p:spPr>
          <a:xfrm>
            <a:off x="3675459" y="2536674"/>
            <a:ext cx="2403223" cy="1685129"/>
          </a:xfrm>
          <a:prstGeom prst="rect">
            <a:avLst/>
          </a:prstGeom>
        </p:spPr>
      </p:pic>
    </p:spTree>
    <p:extLst>
      <p:ext uri="{BB962C8B-B14F-4D97-AF65-F5344CB8AC3E}">
        <p14:creationId xmlns:p14="http://schemas.microsoft.com/office/powerpoint/2010/main" val="12233508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cube</a:t>
            </a:r>
          </a:p>
        </p:txBody>
      </p:sp>
      <p:sp>
        <p:nvSpPr>
          <p:cNvPr id="10" name="TextBox 9"/>
          <p:cNvSpPr txBox="1"/>
          <p:nvPr/>
        </p:nvSpPr>
        <p:spPr>
          <a:xfrm>
            <a:off x="381000" y="5069058"/>
            <a:ext cx="8382000" cy="1323439"/>
          </a:xfrm>
          <a:prstGeom prst="rect">
            <a:avLst/>
          </a:prstGeom>
          <a:noFill/>
        </p:spPr>
        <p:txBody>
          <a:bodyPr wrap="square" rtlCol="0">
            <a:spAutoFit/>
          </a:bodyPr>
          <a:lstStyle/>
          <a:p>
            <a:pPr algn="ctr"/>
            <a:r>
              <a:rPr lang="en-US" sz="4000" dirty="0">
                <a:latin typeface="Comic Sans MS" pitchFamily="66" charset="0"/>
              </a:rPr>
              <a:t>a 3-dimensional figure with </a:t>
            </a:r>
          </a:p>
          <a:p>
            <a:pPr algn="ctr"/>
            <a:r>
              <a:rPr lang="en-US" sz="4000" dirty="0">
                <a:latin typeface="Comic Sans MS" pitchFamily="66" charset="0"/>
              </a:rPr>
              <a:t>six congruent square faces</a:t>
            </a:r>
          </a:p>
        </p:txBody>
      </p:sp>
      <p:sp>
        <p:nvSpPr>
          <p:cNvPr id="1026" name="AutoShape 2"/>
          <p:cNvSpPr>
            <a:spLocks noChangeArrowheads="1"/>
          </p:cNvSpPr>
          <p:nvPr/>
        </p:nvSpPr>
        <p:spPr bwMode="auto">
          <a:xfrm>
            <a:off x="3581400" y="2438400"/>
            <a:ext cx="2209800" cy="20574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7" name="Picture 6" descr="Dice.png"/>
          <p:cNvPicPr>
            <a:picLocks noChangeAspect="1"/>
          </p:cNvPicPr>
          <p:nvPr/>
        </p:nvPicPr>
        <p:blipFill>
          <a:blip r:embed="rId3" cstate="print">
            <a:lum contrast="20000"/>
          </a:blip>
          <a:stretch>
            <a:fillRect/>
          </a:stretch>
        </p:blipFill>
        <p:spPr>
          <a:xfrm>
            <a:off x="6596872" y="1635376"/>
            <a:ext cx="2097423" cy="2097423"/>
          </a:xfrm>
          <a:prstGeom prst="rect">
            <a:avLst/>
          </a:prstGeom>
        </p:spPr>
      </p:pic>
      <p:pic>
        <p:nvPicPr>
          <p:cNvPr id="70659" name="Picture 3" descr="C:\Documents and Settings\lsharlow\Local Settings\Temporary Internet Files\Content.IE5\NMZ479YA\MC900290350[1].wmf"/>
          <p:cNvPicPr>
            <a:picLocks noChangeAspect="1" noChangeArrowheads="1"/>
          </p:cNvPicPr>
          <p:nvPr/>
        </p:nvPicPr>
        <p:blipFill>
          <a:blip r:embed="rId4" cstate="print">
            <a:grayscl/>
          </a:blip>
          <a:srcRect l="34072" t="53169" r="30812"/>
          <a:stretch>
            <a:fillRect/>
          </a:stretch>
        </p:blipFill>
        <p:spPr bwMode="auto">
          <a:xfrm>
            <a:off x="717477" y="1810871"/>
            <a:ext cx="1664337" cy="1900517"/>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Corresponding parts</a:t>
            </a:r>
            <a:endParaRPr lang="en-US" dirty="0"/>
          </a:p>
        </p:txBody>
      </p:sp>
      <p:sp>
        <p:nvSpPr>
          <p:cNvPr id="3" name="Content Placeholder 2"/>
          <p:cNvSpPr>
            <a:spLocks noGrp="1"/>
          </p:cNvSpPr>
          <p:nvPr>
            <p:ph idx="1"/>
          </p:nvPr>
        </p:nvSpPr>
        <p:spPr/>
        <p:txBody>
          <a:bodyPr/>
          <a:lstStyle/>
          <a:p>
            <a:pPr marL="0" indent="0">
              <a:buNone/>
            </a:pPr>
            <a:r>
              <a:rPr lang="en-US" dirty="0"/>
              <a:t>The parts of a figure (angles or sides) are in the same relative position in each of the figures.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600" y="3116322"/>
            <a:ext cx="7091680" cy="3009841"/>
          </a:xfrm>
          <a:prstGeom prst="rect">
            <a:avLst/>
          </a:prstGeom>
        </p:spPr>
      </p:pic>
    </p:spTree>
    <p:extLst>
      <p:ext uri="{BB962C8B-B14F-4D97-AF65-F5344CB8AC3E}">
        <p14:creationId xmlns:p14="http://schemas.microsoft.com/office/powerpoint/2010/main" val="19479915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Cube root function</a:t>
            </a:r>
          </a:p>
        </p:txBody>
      </p:sp>
      <mc:AlternateContent xmlns:mc="http://schemas.openxmlformats.org/markup-compatibility/2006" xmlns:a14="http://schemas.microsoft.com/office/drawing/2010/main">
        <mc:Choice Requires="a14">
          <p:sp>
            <p:nvSpPr>
              <p:cNvPr id="8" name="TextBox 7"/>
              <p:cNvSpPr txBox="1"/>
              <p:nvPr/>
            </p:nvSpPr>
            <p:spPr>
              <a:xfrm>
                <a:off x="3329416" y="1391121"/>
                <a:ext cx="2485168" cy="63062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b="1" i="1" smtClean="0">
                          <a:latin typeface="Cambria Math" charset="0"/>
                        </a:rPr>
                        <m:t>𝒇</m:t>
                      </m:r>
                      <m:d>
                        <m:dPr>
                          <m:ctrlPr>
                            <a:rPr lang="en-US" sz="4000" b="1" i="1" smtClean="0">
                              <a:latin typeface="Cambria Math" panose="02040503050406030204" pitchFamily="18" charset="0"/>
                            </a:rPr>
                          </m:ctrlPr>
                        </m:dPr>
                        <m:e>
                          <m:r>
                            <a:rPr lang="en-US" sz="4000" b="1" i="1" smtClean="0">
                              <a:latin typeface="Cambria Math" charset="0"/>
                            </a:rPr>
                            <m:t>𝒙</m:t>
                          </m:r>
                        </m:e>
                      </m:d>
                      <m:r>
                        <a:rPr lang="en-US" sz="4000" b="1" i="1" smtClean="0">
                          <a:latin typeface="Cambria Math" charset="0"/>
                        </a:rPr>
                        <m:t>=</m:t>
                      </m:r>
                      <m:rad>
                        <m:radPr>
                          <m:ctrlPr>
                            <a:rPr lang="en-US" sz="4000" b="1" i="1" smtClean="0">
                              <a:latin typeface="Cambria Math" panose="02040503050406030204" pitchFamily="18" charset="0"/>
                            </a:rPr>
                          </m:ctrlPr>
                        </m:radPr>
                        <m:deg>
                          <m:r>
                            <m:rPr>
                              <m:brk m:alnAt="7"/>
                            </m:rPr>
                            <a:rPr lang="en-US" sz="4000" b="1" i="1" smtClean="0">
                              <a:latin typeface="Cambria Math" charset="0"/>
                            </a:rPr>
                            <m:t>𝟑</m:t>
                          </m:r>
                        </m:deg>
                        <m:e>
                          <m:r>
                            <a:rPr lang="en-US" sz="4000" b="1" i="1" smtClean="0">
                              <a:latin typeface="Cambria Math" charset="0"/>
                            </a:rPr>
                            <m:t>𝒙</m:t>
                          </m:r>
                        </m:e>
                      </m:rad>
                    </m:oMath>
                  </m:oMathPara>
                </a14:m>
                <a:endParaRPr lang="en-US" sz="40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3329416" y="1391121"/>
                <a:ext cx="2485168" cy="630622"/>
              </a:xfrm>
              <a:prstGeom prst="rect">
                <a:avLst/>
              </a:prstGeom>
              <a:blipFill rotWithShape="0">
                <a:blip r:embed="rId3"/>
                <a:stretch>
                  <a:fillRect/>
                </a:stretch>
              </a:blipFill>
            </p:spPr>
            <p:txBody>
              <a:bodyPr/>
              <a:lstStyle/>
              <a:p>
                <a:r>
                  <a:rPr lang="en-US">
                    <a:noFill/>
                  </a:rPr>
                  <a:t> </a:t>
                </a:r>
              </a:p>
            </p:txBody>
          </p:sp>
        </mc:Fallback>
      </mc:AlternateContent>
      <p:pic>
        <p:nvPicPr>
          <p:cNvPr id="5" name="Content Placeholder 4"/>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66867" y="2286633"/>
            <a:ext cx="4158176" cy="4158176"/>
          </a:xfrm>
        </p:spPr>
      </p:pic>
      <p:sp>
        <p:nvSpPr>
          <p:cNvPr id="7" name="Rectangle 6"/>
          <p:cNvSpPr/>
          <p:nvPr/>
        </p:nvSpPr>
        <p:spPr>
          <a:xfrm>
            <a:off x="4425043" y="2289825"/>
            <a:ext cx="4572000" cy="4154984"/>
          </a:xfrm>
          <a:prstGeom prst="rect">
            <a:avLst/>
          </a:prstGeom>
        </p:spPr>
        <p:txBody>
          <a:bodyPr>
            <a:spAutoFit/>
          </a:bodyPr>
          <a:lstStyle/>
          <a:p>
            <a:r>
              <a:rPr lang="en-US" sz="2400" b="1" dirty="0"/>
              <a:t>Features (of parent function):</a:t>
            </a:r>
            <a:br>
              <a:rPr lang="en-US" sz="2400" b="1" dirty="0"/>
            </a:br>
            <a:r>
              <a:rPr lang="en-US" sz="2400" b="1" dirty="0"/>
              <a:t>• increasing (-∞,∞)• positive (0,∞)</a:t>
            </a:r>
            <a:br>
              <a:rPr lang="en-US" sz="2400" b="1" dirty="0"/>
            </a:br>
            <a:r>
              <a:rPr lang="en-US" sz="2400" b="1" dirty="0"/>
              <a:t>• negative (-∞,0)</a:t>
            </a:r>
          </a:p>
          <a:p>
            <a:r>
              <a:rPr lang="en-US" sz="2400" b="1" dirty="0"/>
              <a:t>• no absolute max (graph → ∞)</a:t>
            </a:r>
          </a:p>
          <a:p>
            <a:r>
              <a:rPr lang="en-US" sz="2400" b="1" dirty="0"/>
              <a:t>• no absolute min (graph→ -∞)</a:t>
            </a:r>
          </a:p>
          <a:p>
            <a:r>
              <a:rPr lang="en-US" sz="2400" b="1" dirty="0"/>
              <a:t>• no relative max or min</a:t>
            </a:r>
            <a:br>
              <a:rPr lang="en-US" sz="2400" b="1" dirty="0"/>
            </a:br>
            <a:r>
              <a:rPr lang="en-US" sz="2400" b="1" dirty="0"/>
              <a:t/>
            </a:r>
            <a:br>
              <a:rPr lang="en-US" sz="2400" b="1" dirty="0"/>
            </a:br>
            <a:r>
              <a:rPr lang="en-US" sz="2400" b="1" dirty="0"/>
              <a:t>• end behavior</a:t>
            </a:r>
            <a:br>
              <a:rPr lang="en-US" sz="2400" b="1" dirty="0"/>
            </a:br>
            <a:r>
              <a:rPr lang="en-US" sz="2400" b="1" dirty="0"/>
              <a:t>f (x) → +∞, as x → +∞</a:t>
            </a:r>
            <a:br>
              <a:rPr lang="en-US" sz="2400" b="1" dirty="0"/>
            </a:br>
            <a:r>
              <a:rPr lang="en-US" sz="2400" b="1" dirty="0"/>
              <a:t>f (x) → -∞, as x → -∞</a:t>
            </a:r>
          </a:p>
        </p:txBody>
      </p:sp>
    </p:spTree>
    <p:extLst>
      <p:ext uri="{BB962C8B-B14F-4D97-AF65-F5344CB8AC3E}">
        <p14:creationId xmlns:p14="http://schemas.microsoft.com/office/powerpoint/2010/main" val="1411435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569660"/>
          </a:xfrm>
          <a:prstGeom prst="rect">
            <a:avLst/>
          </a:prstGeom>
          <a:noFill/>
        </p:spPr>
        <p:txBody>
          <a:bodyPr wrap="square" rtlCol="0">
            <a:spAutoFit/>
          </a:bodyPr>
          <a:lstStyle/>
          <a:p>
            <a:pPr algn="ctr"/>
            <a:r>
              <a:rPr lang="en-US" sz="9600" dirty="0">
                <a:latin typeface="Comic Sans MS" pitchFamily="66" charset="0"/>
              </a:rPr>
              <a:t>cylinder</a:t>
            </a:r>
          </a:p>
        </p:txBody>
      </p:sp>
      <p:sp>
        <p:nvSpPr>
          <p:cNvPr id="10" name="TextBox 9"/>
          <p:cNvSpPr txBox="1"/>
          <p:nvPr/>
        </p:nvSpPr>
        <p:spPr>
          <a:xfrm>
            <a:off x="381000" y="4817762"/>
            <a:ext cx="8382000" cy="1754326"/>
          </a:xfrm>
          <a:prstGeom prst="rect">
            <a:avLst/>
          </a:prstGeom>
          <a:noFill/>
        </p:spPr>
        <p:txBody>
          <a:bodyPr wrap="square" rtlCol="0">
            <a:spAutoFit/>
          </a:bodyPr>
          <a:lstStyle/>
          <a:p>
            <a:pPr algn="ctr"/>
            <a:r>
              <a:rPr lang="en-US" sz="3600" dirty="0">
                <a:latin typeface="Comic Sans MS" pitchFamily="66" charset="0"/>
              </a:rPr>
              <a:t>a 3-dimensional figure with one curved surface and two parallel, congruent circular bases</a:t>
            </a:r>
          </a:p>
        </p:txBody>
      </p:sp>
      <p:sp>
        <p:nvSpPr>
          <p:cNvPr id="4098" name="AutoShape 2"/>
          <p:cNvSpPr>
            <a:spLocks noChangeArrowheads="1"/>
          </p:cNvSpPr>
          <p:nvPr/>
        </p:nvSpPr>
        <p:spPr bwMode="auto">
          <a:xfrm>
            <a:off x="1524000" y="2514600"/>
            <a:ext cx="1371600" cy="1905000"/>
          </a:xfrm>
          <a:prstGeom prst="can">
            <a:avLst>
              <a:gd name="adj" fmla="val 31349"/>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99" name="AutoShape 3"/>
          <p:cNvSpPr>
            <a:spLocks noChangeArrowheads="1"/>
          </p:cNvSpPr>
          <p:nvPr/>
        </p:nvSpPr>
        <p:spPr bwMode="auto">
          <a:xfrm rot="16200000">
            <a:off x="4766983" y="1772771"/>
            <a:ext cx="609600" cy="2667000"/>
          </a:xfrm>
          <a:prstGeom prst="can">
            <a:avLst>
              <a:gd name="adj" fmla="val 61905"/>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69633" name="Picture 1" descr="C:\Documents and Settings\lsharlow\Local Settings\Temporary Internet Files\Content.IE5\EGDJMC59\MC900434769[1].png"/>
          <p:cNvPicPr>
            <a:picLocks noChangeAspect="1" noChangeArrowheads="1"/>
          </p:cNvPicPr>
          <p:nvPr/>
        </p:nvPicPr>
        <p:blipFill>
          <a:blip r:embed="rId3" cstate="print">
            <a:grayscl/>
          </a:blip>
          <a:srcRect/>
          <a:stretch>
            <a:fillRect/>
          </a:stretch>
        </p:blipFill>
        <p:spPr bwMode="auto">
          <a:xfrm>
            <a:off x="6728125" y="1940971"/>
            <a:ext cx="2415875" cy="2415875"/>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data</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information that is collected by counting, measuring, asking questions, or observing that is usually organized for analysis</a:t>
            </a:r>
          </a:p>
        </p:txBody>
      </p:sp>
      <p:pic>
        <p:nvPicPr>
          <p:cNvPr id="7" name="Picture 6" descr="a.jpg"/>
          <p:cNvPicPr>
            <a:picLocks noChangeAspect="1"/>
          </p:cNvPicPr>
          <p:nvPr/>
        </p:nvPicPr>
        <p:blipFill>
          <a:blip r:embed="rId3" cstate="print">
            <a:grayscl/>
            <a:lum bright="10000"/>
          </a:blip>
          <a:stretch>
            <a:fillRect/>
          </a:stretch>
        </p:blipFill>
        <p:spPr>
          <a:xfrm>
            <a:off x="5632704" y="1682496"/>
            <a:ext cx="2323337" cy="2859491"/>
          </a:xfrm>
          <a:prstGeom prst="ellipse">
            <a:avLst/>
          </a:prstGeom>
        </p:spPr>
      </p:pic>
      <p:pic>
        <p:nvPicPr>
          <p:cNvPr id="11" name="Picture 10" descr="hand-clipboard.jpg"/>
          <p:cNvPicPr>
            <a:picLocks noChangeAspect="1"/>
          </p:cNvPicPr>
          <p:nvPr/>
        </p:nvPicPr>
        <p:blipFill>
          <a:blip r:embed="rId4" cstate="print">
            <a:grayscl/>
          </a:blip>
          <a:srcRect b="19674"/>
          <a:stretch>
            <a:fillRect/>
          </a:stretch>
        </p:blipFill>
        <p:spPr>
          <a:xfrm>
            <a:off x="1106783" y="1957720"/>
            <a:ext cx="2486025" cy="2295304"/>
          </a:xfrm>
          <a:prstGeom prst="rect">
            <a:avLst/>
          </a:prstGeo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961744"/>
            <a:ext cx="8534400" cy="15914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data display</a:t>
            </a:r>
          </a:p>
        </p:txBody>
      </p:sp>
      <p:sp>
        <p:nvSpPr>
          <p:cNvPr id="10" name="TextBox 9"/>
          <p:cNvSpPr txBox="1"/>
          <p:nvPr/>
        </p:nvSpPr>
        <p:spPr>
          <a:xfrm>
            <a:off x="381000" y="5042940"/>
            <a:ext cx="8382000" cy="769441"/>
          </a:xfrm>
          <a:prstGeom prst="rect">
            <a:avLst/>
          </a:prstGeom>
          <a:noFill/>
        </p:spPr>
        <p:txBody>
          <a:bodyPr wrap="square" rtlCol="0">
            <a:spAutoFit/>
          </a:bodyPr>
          <a:lstStyle/>
          <a:p>
            <a:pPr algn="ctr"/>
            <a:r>
              <a:rPr lang="en-US" sz="4400" dirty="0">
                <a:latin typeface="Comic Sans MS" pitchFamily="66" charset="0"/>
              </a:rPr>
              <a:t>a way to organize data</a:t>
            </a:r>
          </a:p>
        </p:txBody>
      </p:sp>
      <p:pic>
        <p:nvPicPr>
          <p:cNvPr id="14" name="Picture 13"/>
          <p:cNvPicPr/>
          <p:nvPr/>
        </p:nvPicPr>
        <p:blipFill>
          <a:blip r:embed="rId3" cstate="print"/>
          <a:srcRect/>
          <a:stretch>
            <a:fillRect/>
          </a:stretch>
        </p:blipFill>
        <p:spPr bwMode="auto">
          <a:xfrm>
            <a:off x="5450205" y="1931894"/>
            <a:ext cx="3617595" cy="1630045"/>
          </a:xfrm>
          <a:prstGeom prst="rect">
            <a:avLst/>
          </a:prstGeom>
          <a:noFill/>
          <a:ln w="9525">
            <a:noFill/>
            <a:miter lim="800000"/>
            <a:headEnd/>
            <a:tailEnd/>
          </a:ln>
        </p:spPr>
      </p:pic>
      <p:pic>
        <p:nvPicPr>
          <p:cNvPr id="68609" name="Picture 1"/>
          <p:cNvPicPr>
            <a:picLocks noChangeAspect="1" noChangeArrowheads="1"/>
          </p:cNvPicPr>
          <p:nvPr/>
        </p:nvPicPr>
        <p:blipFill>
          <a:blip r:embed="rId4" cstate="print"/>
          <a:srcRect/>
          <a:stretch>
            <a:fillRect/>
          </a:stretch>
        </p:blipFill>
        <p:spPr bwMode="auto">
          <a:xfrm>
            <a:off x="277806" y="1959429"/>
            <a:ext cx="4320508" cy="1529812"/>
          </a:xfrm>
          <a:prstGeom prst="snipRoundRect">
            <a:avLst/>
          </a:prstGeom>
          <a:noFill/>
          <a:ln w="9525">
            <a:noFill/>
            <a:miter lim="800000"/>
            <a:headEnd/>
            <a:tailEnd/>
          </a:ln>
        </p:spPr>
      </p:pic>
      <p:graphicFrame>
        <p:nvGraphicFramePr>
          <p:cNvPr id="11" name="Table 10"/>
          <p:cNvGraphicFramePr>
            <a:graphicFrameLocks noGrp="1"/>
          </p:cNvGraphicFramePr>
          <p:nvPr/>
        </p:nvGraphicFramePr>
        <p:xfrm>
          <a:off x="2989943" y="3705496"/>
          <a:ext cx="3294743" cy="1005840"/>
        </p:xfrm>
        <a:graphic>
          <a:graphicData uri="http://schemas.openxmlformats.org/drawingml/2006/table">
            <a:tbl>
              <a:tblPr firstRow="1" bandRow="1">
                <a:tableStyleId>{5940675A-B579-460E-94D1-54222C63F5DA}</a:tableStyleId>
              </a:tblPr>
              <a:tblGrid>
                <a:gridCol w="1364343">
                  <a:extLst>
                    <a:ext uri="{9D8B030D-6E8A-4147-A177-3AD203B41FA5}">
                      <a16:colId xmlns:a16="http://schemas.microsoft.com/office/drawing/2014/main" val="20000"/>
                    </a:ext>
                  </a:extLst>
                </a:gridCol>
                <a:gridCol w="482600">
                  <a:extLst>
                    <a:ext uri="{9D8B030D-6E8A-4147-A177-3AD203B41FA5}">
                      <a16:colId xmlns:a16="http://schemas.microsoft.com/office/drawing/2014/main" val="20001"/>
                    </a:ext>
                  </a:extLst>
                </a:gridCol>
                <a:gridCol w="482600">
                  <a:extLst>
                    <a:ext uri="{9D8B030D-6E8A-4147-A177-3AD203B41FA5}">
                      <a16:colId xmlns:a16="http://schemas.microsoft.com/office/drawing/2014/main" val="20002"/>
                    </a:ext>
                  </a:extLst>
                </a:gridCol>
                <a:gridCol w="482600">
                  <a:extLst>
                    <a:ext uri="{9D8B030D-6E8A-4147-A177-3AD203B41FA5}">
                      <a16:colId xmlns:a16="http://schemas.microsoft.com/office/drawing/2014/main" val="20003"/>
                    </a:ext>
                  </a:extLst>
                </a:gridCol>
                <a:gridCol w="482600">
                  <a:extLst>
                    <a:ext uri="{9D8B030D-6E8A-4147-A177-3AD203B41FA5}">
                      <a16:colId xmlns:a16="http://schemas.microsoft.com/office/drawing/2014/main" val="20004"/>
                    </a:ext>
                  </a:extLst>
                </a:gridCol>
              </a:tblGrid>
              <a:tr h="299478">
                <a:tc gridSpan="5">
                  <a:txBody>
                    <a:bodyPr/>
                    <a:lstStyle/>
                    <a:p>
                      <a:pPr algn="ctr"/>
                      <a:r>
                        <a:rPr lang="en-US" sz="1600" b="1" dirty="0"/>
                        <a:t>Sides of Squares</a:t>
                      </a:r>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299478">
                <a:tc>
                  <a:txBody>
                    <a:bodyPr/>
                    <a:lstStyle/>
                    <a:p>
                      <a:r>
                        <a:rPr lang="en-US" sz="1600" dirty="0"/>
                        <a:t>#</a:t>
                      </a:r>
                      <a:r>
                        <a:rPr lang="en-US" sz="1600" baseline="0" dirty="0"/>
                        <a:t> of sides</a:t>
                      </a:r>
                      <a:endParaRPr lang="en-US" sz="1600" dirty="0"/>
                    </a:p>
                  </a:txBody>
                  <a:tcPr/>
                </a:tc>
                <a:tc>
                  <a:txBody>
                    <a:bodyPr/>
                    <a:lstStyle/>
                    <a:p>
                      <a:pPr algn="ctr"/>
                      <a:r>
                        <a:rPr lang="en-US" sz="1600" dirty="0"/>
                        <a:t>4</a:t>
                      </a:r>
                    </a:p>
                  </a:txBody>
                  <a:tcPr/>
                </a:tc>
                <a:tc>
                  <a:txBody>
                    <a:bodyPr/>
                    <a:lstStyle/>
                    <a:p>
                      <a:pPr algn="ctr"/>
                      <a:r>
                        <a:rPr lang="en-US" sz="1600" dirty="0"/>
                        <a:t>8</a:t>
                      </a:r>
                    </a:p>
                  </a:txBody>
                  <a:tcPr/>
                </a:tc>
                <a:tc>
                  <a:txBody>
                    <a:bodyPr/>
                    <a:lstStyle/>
                    <a:p>
                      <a:pPr algn="ctr"/>
                      <a:r>
                        <a:rPr lang="en-US" sz="1600" dirty="0"/>
                        <a:t>12</a:t>
                      </a:r>
                    </a:p>
                  </a:txBody>
                  <a:tcPr/>
                </a:tc>
                <a:tc>
                  <a:txBody>
                    <a:bodyPr/>
                    <a:lstStyle/>
                    <a:p>
                      <a:pPr algn="ctr"/>
                      <a:r>
                        <a:rPr lang="en-US" sz="1600" dirty="0"/>
                        <a:t>16</a:t>
                      </a:r>
                    </a:p>
                  </a:txBody>
                  <a:tcPr/>
                </a:tc>
                <a:extLst>
                  <a:ext uri="{0D108BD9-81ED-4DB2-BD59-A6C34878D82A}">
                    <a16:rowId xmlns:a16="http://schemas.microsoft.com/office/drawing/2014/main" val="10001"/>
                  </a:ext>
                </a:extLst>
              </a:tr>
              <a:tr h="299478">
                <a:tc>
                  <a:txBody>
                    <a:bodyPr/>
                    <a:lstStyle/>
                    <a:p>
                      <a:r>
                        <a:rPr lang="en-US" sz="1600" dirty="0"/>
                        <a:t># of squares</a:t>
                      </a:r>
                    </a:p>
                  </a:txBody>
                  <a:tcPr/>
                </a:tc>
                <a:tc>
                  <a:txBody>
                    <a:bodyPr/>
                    <a:lstStyle/>
                    <a:p>
                      <a:pPr algn="ctr"/>
                      <a:r>
                        <a:rPr lang="en-US" sz="1600" dirty="0"/>
                        <a:t>1</a:t>
                      </a:r>
                    </a:p>
                  </a:txBody>
                  <a:tcPr/>
                </a:tc>
                <a:tc>
                  <a:txBody>
                    <a:bodyPr/>
                    <a:lstStyle/>
                    <a:p>
                      <a:pPr algn="ctr"/>
                      <a:r>
                        <a:rPr lang="en-US" sz="1600" dirty="0"/>
                        <a:t>2</a:t>
                      </a:r>
                    </a:p>
                  </a:txBody>
                  <a:tcPr/>
                </a:tc>
                <a:tc>
                  <a:txBody>
                    <a:bodyPr/>
                    <a:lstStyle/>
                    <a:p>
                      <a:pPr algn="ctr"/>
                      <a:r>
                        <a:rPr lang="en-US" sz="1600" dirty="0"/>
                        <a:t>3</a:t>
                      </a:r>
                    </a:p>
                  </a:txBody>
                  <a:tcPr/>
                </a:tc>
                <a:tc>
                  <a:txBody>
                    <a:bodyPr/>
                    <a:lstStyle/>
                    <a:p>
                      <a:pPr algn="ctr"/>
                      <a:r>
                        <a:rPr lang="en-US" sz="1600" dirty="0"/>
                        <a:t>4</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1077686" y="1085851"/>
            <a:ext cx="6805749"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data distribution</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graphical methods of organizing and displaying data</a:t>
            </a:r>
          </a:p>
        </p:txBody>
      </p:sp>
      <p:pic>
        <p:nvPicPr>
          <p:cNvPr id="2" name="Picture 1"/>
          <p:cNvPicPr>
            <a:picLocks noChangeAspect="1"/>
          </p:cNvPicPr>
          <p:nvPr/>
        </p:nvPicPr>
        <p:blipFill>
          <a:blip r:embed="rId3"/>
          <a:stretch>
            <a:fillRect/>
          </a:stretch>
        </p:blipFill>
        <p:spPr>
          <a:xfrm>
            <a:off x="1313736" y="2543890"/>
            <a:ext cx="2321719" cy="1107281"/>
          </a:xfrm>
          <a:prstGeom prst="rect">
            <a:avLst/>
          </a:prstGeom>
        </p:spPr>
      </p:pic>
      <p:pic>
        <p:nvPicPr>
          <p:cNvPr id="4" name="Picture 3"/>
          <p:cNvPicPr>
            <a:picLocks noChangeAspect="1"/>
          </p:cNvPicPr>
          <p:nvPr/>
        </p:nvPicPr>
        <p:blipFill>
          <a:blip r:embed="rId4"/>
          <a:stretch>
            <a:fillRect/>
          </a:stretch>
        </p:blipFill>
        <p:spPr>
          <a:xfrm>
            <a:off x="3780945" y="2371655"/>
            <a:ext cx="2290771" cy="1623201"/>
          </a:xfrm>
          <a:prstGeom prst="rect">
            <a:avLst/>
          </a:prstGeom>
        </p:spPr>
      </p:pic>
      <p:pic>
        <p:nvPicPr>
          <p:cNvPr id="6" name="Picture 5"/>
          <p:cNvPicPr>
            <a:picLocks noChangeAspect="1"/>
          </p:cNvPicPr>
          <p:nvPr/>
        </p:nvPicPr>
        <p:blipFill>
          <a:blip r:embed="rId5"/>
          <a:stretch>
            <a:fillRect/>
          </a:stretch>
        </p:blipFill>
        <p:spPr>
          <a:xfrm>
            <a:off x="6395085" y="2667871"/>
            <a:ext cx="1714500" cy="950119"/>
          </a:xfrm>
          <a:prstGeom prst="rect">
            <a:avLst/>
          </a:prstGeom>
        </p:spPr>
      </p:pic>
    </p:spTree>
    <p:extLst>
      <p:ext uri="{BB962C8B-B14F-4D97-AF65-F5344CB8AC3E}">
        <p14:creationId xmlns:p14="http://schemas.microsoft.com/office/powerpoint/2010/main" val="6853260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decagon</a:t>
            </a:r>
          </a:p>
        </p:txBody>
      </p:sp>
      <p:sp>
        <p:nvSpPr>
          <p:cNvPr id="10" name="TextBox 9"/>
          <p:cNvSpPr txBox="1"/>
          <p:nvPr/>
        </p:nvSpPr>
        <p:spPr>
          <a:xfrm>
            <a:off x="381000" y="5257800"/>
            <a:ext cx="8382000" cy="707886"/>
          </a:xfrm>
          <a:prstGeom prst="rect">
            <a:avLst/>
          </a:prstGeom>
          <a:noFill/>
        </p:spPr>
        <p:txBody>
          <a:bodyPr wrap="square" rtlCol="0">
            <a:spAutoFit/>
          </a:bodyPr>
          <a:lstStyle/>
          <a:p>
            <a:pPr algn="ctr"/>
            <a:r>
              <a:rPr lang="en-US" sz="4000" dirty="0">
                <a:latin typeface="Comic Sans MS" pitchFamily="66" charset="0"/>
              </a:rPr>
              <a:t>a polygon with 10 sides</a:t>
            </a:r>
          </a:p>
        </p:txBody>
      </p:sp>
      <p:pic>
        <p:nvPicPr>
          <p:cNvPr id="7170" name="Picture 2"/>
          <p:cNvPicPr>
            <a:picLocks noChangeAspect="1" noChangeArrowheads="1"/>
          </p:cNvPicPr>
          <p:nvPr/>
        </p:nvPicPr>
        <p:blipFill>
          <a:blip r:embed="rId3" cstate="print">
            <a:biLevel thresh="50000"/>
          </a:blip>
          <a:srcRect/>
          <a:stretch>
            <a:fillRect/>
          </a:stretch>
        </p:blipFill>
        <p:spPr bwMode="auto">
          <a:xfrm>
            <a:off x="4720883" y="1896794"/>
            <a:ext cx="2800350" cy="2857500"/>
          </a:xfrm>
          <a:prstGeom prst="rect">
            <a:avLst/>
          </a:prstGeom>
          <a:noFill/>
          <a:ln w="9525">
            <a:noFill/>
            <a:miter lim="800000"/>
            <a:headEnd/>
            <a:tailEnd/>
          </a:ln>
        </p:spPr>
      </p:pic>
      <p:sp>
        <p:nvSpPr>
          <p:cNvPr id="13" name="5-Point Star 12"/>
          <p:cNvSpPr/>
          <p:nvPr/>
        </p:nvSpPr>
        <p:spPr>
          <a:xfrm>
            <a:off x="1219200" y="2057400"/>
            <a:ext cx="2057400" cy="2438400"/>
          </a:xfrm>
          <a:prstGeom prst="star5">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decay</a:t>
            </a:r>
          </a:p>
        </p:txBody>
      </p:sp>
      <p:sp>
        <p:nvSpPr>
          <p:cNvPr id="3" name="Content Placeholder 2"/>
          <p:cNvSpPr>
            <a:spLocks noGrp="1"/>
          </p:cNvSpPr>
          <p:nvPr>
            <p:ph idx="1"/>
          </p:nvPr>
        </p:nvSpPr>
        <p:spPr>
          <a:xfrm>
            <a:off x="457200" y="2270760"/>
            <a:ext cx="4099243" cy="3855403"/>
          </a:xfrm>
        </p:spPr>
        <p:txBody>
          <a:bodyPr/>
          <a:lstStyle/>
          <a:p>
            <a:pPr marL="0" indent="0">
              <a:buNone/>
            </a:pPr>
            <a:r>
              <a:rPr lang="en-US" dirty="0"/>
              <a:t>When a population or group of something is declining, and the amount that decreases is proportional to the size of the population.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1358" y="1775460"/>
            <a:ext cx="4175442" cy="4175442"/>
          </a:xfrm>
          <a:prstGeom prst="rect">
            <a:avLst/>
          </a:prstGeom>
        </p:spPr>
      </p:pic>
    </p:spTree>
    <p:extLst>
      <p:ext uri="{BB962C8B-B14F-4D97-AF65-F5344CB8AC3E}">
        <p14:creationId xmlns:p14="http://schemas.microsoft.com/office/powerpoint/2010/main" val="18760896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16257" y="457200"/>
            <a:ext cx="8291325" cy="1200329"/>
          </a:xfrm>
          <a:prstGeom prst="rect">
            <a:avLst/>
          </a:prstGeom>
          <a:noFill/>
        </p:spPr>
        <p:txBody>
          <a:bodyPr wrap="square" rtlCol="0">
            <a:spAutoFit/>
          </a:bodyPr>
          <a:lstStyle/>
          <a:p>
            <a:pPr algn="ctr"/>
            <a:r>
              <a:rPr lang="en-US" sz="7200" dirty="0">
                <a:latin typeface="Comic Sans MS" pitchFamily="66" charset="0"/>
              </a:rPr>
              <a:t>decimal fraction</a:t>
            </a:r>
          </a:p>
        </p:txBody>
      </p:sp>
      <p:sp>
        <p:nvSpPr>
          <p:cNvPr id="11" name="TextBox 10"/>
          <p:cNvSpPr txBox="1"/>
          <p:nvPr/>
        </p:nvSpPr>
        <p:spPr>
          <a:xfrm>
            <a:off x="416257" y="1996968"/>
            <a:ext cx="8153400" cy="3785652"/>
          </a:xfrm>
          <a:prstGeom prst="rect">
            <a:avLst/>
          </a:prstGeom>
          <a:noFill/>
        </p:spPr>
        <p:txBody>
          <a:bodyPr wrap="square" rtlCol="0">
            <a:spAutoFit/>
          </a:bodyPr>
          <a:lstStyle/>
          <a:p>
            <a:pPr algn="ctr">
              <a:lnSpc>
                <a:spcPct val="150000"/>
              </a:lnSpc>
            </a:pPr>
            <a:r>
              <a:rPr lang="en-US" sz="6000" dirty="0">
                <a:latin typeface="Comic Sans MS" pitchFamily="66" charset="0"/>
              </a:rPr>
              <a:t>$23.75       </a:t>
            </a:r>
          </a:p>
          <a:p>
            <a:pPr algn="ctr">
              <a:lnSpc>
                <a:spcPct val="150000"/>
              </a:lnSpc>
            </a:pPr>
            <a:r>
              <a:rPr lang="en-US" sz="6000" dirty="0">
                <a:latin typeface="Comic Sans MS" pitchFamily="66" charset="0"/>
              </a:rPr>
              <a:t>.6                  4.0</a:t>
            </a:r>
          </a:p>
          <a:p>
            <a:pPr algn="ctr"/>
            <a:endParaRPr lang="en-US" sz="6000" dirty="0"/>
          </a:p>
        </p:txBody>
      </p:sp>
      <p:sp>
        <p:nvSpPr>
          <p:cNvPr id="22" name="TextBox 21"/>
          <p:cNvSpPr txBox="1"/>
          <p:nvPr/>
        </p:nvSpPr>
        <p:spPr>
          <a:xfrm>
            <a:off x="318868" y="5031544"/>
            <a:ext cx="8534400" cy="1323439"/>
          </a:xfrm>
          <a:prstGeom prst="rect">
            <a:avLst/>
          </a:prstGeom>
          <a:noFill/>
        </p:spPr>
        <p:txBody>
          <a:bodyPr wrap="square" rtlCol="0">
            <a:spAutoFit/>
          </a:bodyPr>
          <a:lstStyle/>
          <a:p>
            <a:pPr algn="ctr"/>
            <a:r>
              <a:rPr lang="en-US" sz="4000" dirty="0">
                <a:latin typeface="Comic Sans MS" pitchFamily="66" charset="0"/>
              </a:rPr>
              <a:t>a number written in standard base-10 notation </a:t>
            </a:r>
            <a:endParaRPr lang="en-US" sz="3700" dirty="0">
              <a:solidFill>
                <a:schemeClr val="tx2"/>
              </a:solidFill>
              <a:latin typeface="Comic Sans MS" pitchFamily="66"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a:t>decreasing </a:t>
            </a:r>
            <a:r>
              <a:rPr lang="en-US" dirty="0"/>
              <a:t>(function)</a:t>
            </a:r>
          </a:p>
        </p:txBody>
      </p:sp>
      <p:sp>
        <p:nvSpPr>
          <p:cNvPr id="3" name="Content Placeholder 2"/>
          <p:cNvSpPr>
            <a:spLocks noGrp="1"/>
          </p:cNvSpPr>
          <p:nvPr>
            <p:ph idx="1"/>
          </p:nvPr>
        </p:nvSpPr>
        <p:spPr/>
        <p:txBody>
          <a:bodyPr/>
          <a:lstStyle/>
          <a:p>
            <a:pPr marL="0" indent="0" algn="ctr">
              <a:buNone/>
            </a:pPr>
            <a:r>
              <a:rPr lang="en-US" dirty="0"/>
              <a:t>A function is ”decreasing" when the </a:t>
            </a:r>
          </a:p>
          <a:p>
            <a:pPr marL="0" indent="0" algn="ctr">
              <a:buNone/>
            </a:pPr>
            <a:r>
              <a:rPr lang="en-US" dirty="0"/>
              <a:t>y-value decreases as the x-value increases</a:t>
            </a:r>
          </a:p>
          <a:p>
            <a:pPr marL="0" indent="0" algn="ctr">
              <a:buNone/>
            </a:pPr>
            <a:endParaRPr lang="en-US" dirty="0"/>
          </a:p>
          <a:p>
            <a:pPr marL="0" indent="0" algn="ctr">
              <a:buNone/>
            </a:pP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1886" y="2948214"/>
            <a:ext cx="3594100" cy="2908300"/>
          </a:xfrm>
          <a:prstGeom prst="rect">
            <a:avLst/>
          </a:prstGeom>
        </p:spPr>
      </p:pic>
    </p:spTree>
    <p:extLst>
      <p:ext uri="{BB962C8B-B14F-4D97-AF65-F5344CB8AC3E}">
        <p14:creationId xmlns:p14="http://schemas.microsoft.com/office/powerpoint/2010/main" val="16039269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76912"/>
            <a:ext cx="8534400" cy="12801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2452"/>
            <a:ext cx="6781800" cy="1446550"/>
          </a:xfrm>
          <a:prstGeom prst="rect">
            <a:avLst/>
          </a:prstGeom>
          <a:noFill/>
        </p:spPr>
        <p:txBody>
          <a:bodyPr wrap="square" rtlCol="0">
            <a:spAutoFit/>
          </a:bodyPr>
          <a:lstStyle/>
          <a:p>
            <a:pPr algn="ctr"/>
            <a:r>
              <a:rPr lang="en-US" sz="8800" dirty="0">
                <a:latin typeface="Comic Sans MS" pitchFamily="66" charset="0"/>
              </a:rPr>
              <a:t>denominator</a:t>
            </a:r>
          </a:p>
        </p:txBody>
      </p:sp>
      <p:sp>
        <p:nvSpPr>
          <p:cNvPr id="10" name="TextBox 9"/>
          <p:cNvSpPr txBox="1"/>
          <p:nvPr/>
        </p:nvSpPr>
        <p:spPr>
          <a:xfrm>
            <a:off x="317213" y="5086008"/>
            <a:ext cx="8521987" cy="1877437"/>
          </a:xfrm>
          <a:prstGeom prst="rect">
            <a:avLst/>
          </a:prstGeom>
          <a:noFill/>
        </p:spPr>
        <p:txBody>
          <a:bodyPr wrap="square" rtlCol="0">
            <a:spAutoFit/>
          </a:bodyPr>
          <a:lstStyle/>
          <a:p>
            <a:pPr algn="ctr"/>
            <a:r>
              <a:rPr lang="en-US" sz="3200" dirty="0">
                <a:latin typeface="Comic Sans MS" pitchFamily="66" charset="0"/>
              </a:rPr>
              <a:t>the number of equal parts making up a whole</a:t>
            </a:r>
          </a:p>
          <a:p>
            <a:pPr algn="ctr"/>
            <a:r>
              <a:rPr lang="en-US" sz="2600" dirty="0">
                <a:latin typeface="Comic Sans MS" pitchFamily="66" charset="0"/>
              </a:rPr>
              <a:t>(the bottom number in a fraction) </a:t>
            </a:r>
          </a:p>
          <a:p>
            <a:pPr algn="ctr"/>
            <a:endParaRPr lang="en-US" sz="2600" dirty="0">
              <a:latin typeface="Comic Sans MS" pitchFamily="66" charset="0"/>
            </a:endParaRPr>
          </a:p>
        </p:txBody>
      </p:sp>
      <p:sp>
        <p:nvSpPr>
          <p:cNvPr id="11" name="TextBox 10"/>
          <p:cNvSpPr txBox="1"/>
          <p:nvPr/>
        </p:nvSpPr>
        <p:spPr>
          <a:xfrm>
            <a:off x="276988" y="1720259"/>
            <a:ext cx="6248400" cy="1938992"/>
          </a:xfrm>
          <a:prstGeom prst="rect">
            <a:avLst/>
          </a:prstGeom>
          <a:noFill/>
        </p:spPr>
        <p:txBody>
          <a:bodyPr wrap="square" rtlCol="0">
            <a:spAutoFit/>
          </a:bodyPr>
          <a:lstStyle/>
          <a:p>
            <a:r>
              <a:rPr lang="en-US" sz="6000" dirty="0"/>
              <a:t>          3</a:t>
            </a:r>
            <a:endParaRPr lang="en-US" sz="4000" dirty="0"/>
          </a:p>
          <a:p>
            <a:pPr algn="ctr"/>
            <a:r>
              <a:rPr lang="en-US" sz="6000" dirty="0"/>
              <a:t>  4  </a:t>
            </a:r>
            <a:r>
              <a:rPr lang="en-US" sz="4000" dirty="0"/>
              <a:t>equal parts</a:t>
            </a:r>
          </a:p>
        </p:txBody>
      </p:sp>
      <p:grpSp>
        <p:nvGrpSpPr>
          <p:cNvPr id="37" name="Group 36"/>
          <p:cNvGrpSpPr/>
          <p:nvPr/>
        </p:nvGrpSpPr>
        <p:grpSpPr>
          <a:xfrm>
            <a:off x="942323" y="2713493"/>
            <a:ext cx="1657913" cy="511845"/>
            <a:chOff x="928255" y="2896373"/>
            <a:chExt cx="1657913" cy="511845"/>
          </a:xfrm>
        </p:grpSpPr>
        <p:cxnSp>
          <p:nvCxnSpPr>
            <p:cNvPr id="13" name="Straight Connector 12"/>
            <p:cNvCxnSpPr/>
            <p:nvPr/>
          </p:nvCxnSpPr>
          <p:spPr>
            <a:xfrm>
              <a:off x="1747968" y="2896373"/>
              <a:ext cx="838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flipV="1">
              <a:off x="928255" y="3396190"/>
              <a:ext cx="732378" cy="1202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grpSp>
        <p:nvGrpSpPr>
          <p:cNvPr id="36" name="Group 35"/>
          <p:cNvGrpSpPr/>
          <p:nvPr/>
        </p:nvGrpSpPr>
        <p:grpSpPr>
          <a:xfrm>
            <a:off x="867106" y="4097321"/>
            <a:ext cx="7141780" cy="1043976"/>
            <a:chOff x="867106" y="3861891"/>
            <a:chExt cx="7141780" cy="1043976"/>
          </a:xfrm>
        </p:grpSpPr>
        <p:pic>
          <p:nvPicPr>
            <p:cNvPr id="62465"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51072" y="4096242"/>
              <a:ext cx="6408737" cy="809625"/>
            </a:xfrm>
            <a:prstGeom prst="rect">
              <a:avLst/>
            </a:prstGeom>
            <a:noFill/>
            <a:ln w="9525">
              <a:noFill/>
              <a:miter lim="800000"/>
              <a:headEnd/>
              <a:tailEnd/>
            </a:ln>
          </p:spPr>
        </p:pic>
        <p:cxnSp>
          <p:nvCxnSpPr>
            <p:cNvPr id="20" name="Straight Arrow Connector 19"/>
            <p:cNvCxnSpPr/>
            <p:nvPr/>
          </p:nvCxnSpPr>
          <p:spPr>
            <a:xfrm flipV="1">
              <a:off x="867106" y="4247725"/>
              <a:ext cx="7141780" cy="15765"/>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a:xfrm>
              <a:off x="1617083" y="3861891"/>
              <a:ext cx="5872513" cy="332511"/>
              <a:chOff x="1617083" y="3861891"/>
              <a:chExt cx="5836331" cy="332511"/>
            </a:xfrm>
          </p:grpSpPr>
          <p:sp>
            <p:nvSpPr>
              <p:cNvPr id="27" name="Left Brace 26"/>
              <p:cNvSpPr/>
              <p:nvPr/>
            </p:nvSpPr>
            <p:spPr>
              <a:xfrm rot="5400000">
                <a:off x="2163311"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Left Brace 28"/>
              <p:cNvSpPr/>
              <p:nvPr/>
            </p:nvSpPr>
            <p:spPr>
              <a:xfrm rot="5400000">
                <a:off x="3633765"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Left Brace 29"/>
              <p:cNvSpPr/>
              <p:nvPr/>
            </p:nvSpPr>
            <p:spPr>
              <a:xfrm rot="5400000">
                <a:off x="5104219"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Left Brace 30"/>
              <p:cNvSpPr/>
              <p:nvPr/>
            </p:nvSpPr>
            <p:spPr>
              <a:xfrm rot="5400000">
                <a:off x="6574674" y="3315663"/>
                <a:ext cx="332511" cy="1424968"/>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33" name="Rectangle 32"/>
            <p:cNvSpPr/>
            <p:nvPr/>
          </p:nvSpPr>
          <p:spPr>
            <a:xfrm>
              <a:off x="1480701" y="4383464"/>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34" name="Rectangle 33"/>
            <p:cNvSpPr/>
            <p:nvPr/>
          </p:nvSpPr>
          <p:spPr>
            <a:xfrm>
              <a:off x="7348101" y="4374499"/>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grpSp>
      <p:grpSp>
        <p:nvGrpSpPr>
          <p:cNvPr id="28" name="Group 27"/>
          <p:cNvGrpSpPr/>
          <p:nvPr/>
        </p:nvGrpSpPr>
        <p:grpSpPr>
          <a:xfrm>
            <a:off x="6611007" y="2029630"/>
            <a:ext cx="1387365" cy="1386232"/>
            <a:chOff x="6611007" y="2029630"/>
            <a:chExt cx="1387365" cy="1386232"/>
          </a:xfrm>
        </p:grpSpPr>
        <p:grpSp>
          <p:nvGrpSpPr>
            <p:cNvPr id="35" name="Group 34"/>
            <p:cNvGrpSpPr/>
            <p:nvPr/>
          </p:nvGrpSpPr>
          <p:grpSpPr>
            <a:xfrm>
              <a:off x="6620188" y="2029630"/>
              <a:ext cx="1371600" cy="1371600"/>
              <a:chOff x="5791200" y="2362200"/>
              <a:chExt cx="1371600" cy="1371600"/>
            </a:xfrm>
          </p:grpSpPr>
          <p:sp>
            <p:nvSpPr>
              <p:cNvPr id="15" name="Rectangle 14"/>
              <p:cNvSpPr/>
              <p:nvPr/>
            </p:nvSpPr>
            <p:spPr>
              <a:xfrm>
                <a:off x="5791200" y="23622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3" name="Rectangle 22"/>
              <p:cNvSpPr/>
              <p:nvPr/>
            </p:nvSpPr>
            <p:spPr>
              <a:xfrm>
                <a:off x="6477000" y="23622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4" name="Rectangle 23"/>
              <p:cNvSpPr/>
              <p:nvPr/>
            </p:nvSpPr>
            <p:spPr>
              <a:xfrm>
                <a:off x="5791200" y="3048000"/>
                <a:ext cx="685800" cy="68580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5" name="Rectangle 24"/>
              <p:cNvSpPr/>
              <p:nvPr/>
            </p:nvSpPr>
            <p:spPr>
              <a:xfrm>
                <a:off x="6477000" y="3048000"/>
                <a:ext cx="685800" cy="685800"/>
              </a:xfrm>
              <a:prstGeom prst="rect">
                <a:avLst/>
              </a:prstGeom>
              <a:ln w="9525"/>
            </p:spPr>
            <p:style>
              <a:lnRef idx="2">
                <a:schemeClr val="dk1"/>
              </a:lnRef>
              <a:fillRef idx="1">
                <a:schemeClr val="lt1"/>
              </a:fillRef>
              <a:effectRef idx="0">
                <a:schemeClr val="dk1"/>
              </a:effectRef>
              <a:fontRef idx="minor">
                <a:schemeClr val="dk1"/>
              </a:fontRef>
            </p:style>
            <p:txBody>
              <a:bodyPr rtlCol="0" anchor="ctr"/>
              <a:lstStyle/>
              <a:p>
                <a:pPr algn="ctr"/>
                <a:endParaRPr lang="en-US">
                  <a:ln>
                    <a:solidFill>
                      <a:schemeClr val="tx1"/>
                    </a:solidFill>
                  </a:ln>
                </a:endParaRPr>
              </a:p>
            </p:txBody>
          </p:sp>
        </p:grpSp>
        <p:sp>
          <p:nvSpPr>
            <p:cNvPr id="26" name="Rectangle 25"/>
            <p:cNvSpPr/>
            <p:nvPr/>
          </p:nvSpPr>
          <p:spPr>
            <a:xfrm>
              <a:off x="6611007" y="2039007"/>
              <a:ext cx="1387365" cy="137685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density</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1897" y="1417638"/>
            <a:ext cx="6720205" cy="5033667"/>
          </a:xfrm>
        </p:spPr>
      </p:pic>
    </p:spTree>
    <p:extLst>
      <p:ext uri="{BB962C8B-B14F-4D97-AF65-F5344CB8AC3E}">
        <p14:creationId xmlns:p14="http://schemas.microsoft.com/office/powerpoint/2010/main" val="195158820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923330"/>
          </a:xfrm>
          <a:prstGeom prst="rect">
            <a:avLst/>
          </a:prstGeom>
          <a:noFill/>
        </p:spPr>
        <p:txBody>
          <a:bodyPr wrap="square" rtlCol="0">
            <a:spAutoFit/>
          </a:bodyPr>
          <a:lstStyle/>
          <a:p>
            <a:pPr algn="ctr"/>
            <a:r>
              <a:rPr lang="en-US" sz="5400" dirty="0">
                <a:latin typeface="Comic Sans MS" pitchFamily="66" charset="0"/>
              </a:rPr>
              <a:t>dependent variable</a:t>
            </a:r>
          </a:p>
        </p:txBody>
      </p:sp>
      <p:sp>
        <p:nvSpPr>
          <p:cNvPr id="10" name="TextBox 9"/>
          <p:cNvSpPr txBox="1"/>
          <p:nvPr/>
        </p:nvSpPr>
        <p:spPr>
          <a:xfrm>
            <a:off x="338797" y="4967067"/>
            <a:ext cx="8382000" cy="1200329"/>
          </a:xfrm>
          <a:prstGeom prst="rect">
            <a:avLst/>
          </a:prstGeom>
          <a:noFill/>
        </p:spPr>
        <p:txBody>
          <a:bodyPr wrap="square" rtlCol="0">
            <a:spAutoFit/>
          </a:bodyPr>
          <a:lstStyle/>
          <a:p>
            <a:pPr algn="ctr"/>
            <a:r>
              <a:rPr lang="en-US" sz="3600" dirty="0">
                <a:latin typeface="Comic Sans MS" pitchFamily="66" charset="0"/>
              </a:rPr>
              <a:t>a variable (often y) whose value depends on that of another</a:t>
            </a:r>
            <a:endParaRPr lang="en-US" sz="2500" dirty="0">
              <a:latin typeface="Comic Sans MS" pitchFamily="66" charset="0"/>
            </a:endParaRPr>
          </a:p>
        </p:txBody>
      </p:sp>
      <p:sp>
        <p:nvSpPr>
          <p:cNvPr id="11" name="TextBox 10"/>
          <p:cNvSpPr txBox="1"/>
          <p:nvPr/>
        </p:nvSpPr>
        <p:spPr>
          <a:xfrm>
            <a:off x="1371600" y="2362200"/>
            <a:ext cx="6248400" cy="1938992"/>
          </a:xfrm>
          <a:prstGeom prst="rect">
            <a:avLst/>
          </a:prstGeom>
          <a:noFill/>
        </p:spPr>
        <p:txBody>
          <a:bodyPr wrap="square" rtlCol="0">
            <a:spAutoFit/>
          </a:bodyPr>
          <a:lstStyle/>
          <a:p>
            <a:r>
              <a:rPr lang="en-US" sz="6000" dirty="0"/>
              <a:t>                </a:t>
            </a:r>
          </a:p>
          <a:p>
            <a:r>
              <a:rPr lang="en-US" sz="6000" dirty="0"/>
              <a:t>                </a:t>
            </a:r>
          </a:p>
        </p:txBody>
      </p:sp>
      <p:sp>
        <p:nvSpPr>
          <p:cNvPr id="7" name="TextBox 6"/>
          <p:cNvSpPr txBox="1"/>
          <p:nvPr/>
        </p:nvSpPr>
        <p:spPr>
          <a:xfrm>
            <a:off x="457200" y="1219922"/>
            <a:ext cx="8382000" cy="3600986"/>
          </a:xfrm>
          <a:prstGeom prst="rect">
            <a:avLst/>
          </a:prstGeom>
          <a:noFill/>
        </p:spPr>
        <p:txBody>
          <a:bodyPr wrap="square" rtlCol="0">
            <a:spAutoFit/>
          </a:bodyPr>
          <a:lstStyle/>
          <a:p>
            <a:pPr algn="ctr"/>
            <a:r>
              <a:rPr lang="en-US" sz="3200" dirty="0">
                <a:latin typeface="Comic Sans MS" pitchFamily="66" charset="0"/>
              </a:rPr>
              <a:t>Example:</a:t>
            </a:r>
          </a:p>
          <a:p>
            <a:r>
              <a:rPr lang="en-US" sz="2800" dirty="0">
                <a:latin typeface="Comic Sans MS" pitchFamily="66" charset="0"/>
              </a:rPr>
              <a:t>Melissa and her friends are at an arcade and are redeeming their tickets for prizes. The number of tickets (t) they have won determines how many prizes (p) they can get.</a:t>
            </a:r>
          </a:p>
          <a:p>
            <a:endParaRPr lang="en-US" sz="2800" dirty="0">
              <a:latin typeface="Comic Sans MS" pitchFamily="66" charset="0"/>
            </a:endParaRPr>
          </a:p>
          <a:p>
            <a:r>
              <a:rPr lang="en-US" sz="2800" dirty="0">
                <a:latin typeface="Comic Sans MS" pitchFamily="66" charset="0"/>
              </a:rPr>
              <a:t>(p) the number of prizes is the dependent variable.</a:t>
            </a:r>
            <a:endParaRPr lang="en-US" sz="2000" dirty="0">
              <a:latin typeface="Comic Sans MS" pitchFamily="66" charset="0"/>
            </a:endParaRPr>
          </a:p>
        </p:txBody>
      </p:sp>
    </p:spTree>
    <p:extLst>
      <p:ext uri="{BB962C8B-B14F-4D97-AF65-F5344CB8AC3E}">
        <p14:creationId xmlns:p14="http://schemas.microsoft.com/office/powerpoint/2010/main" val="5811250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Determinant</a:t>
            </a:r>
          </a:p>
        </p:txBody>
      </p:sp>
      <p:sp>
        <p:nvSpPr>
          <p:cNvPr id="3" name="Subtitle 2"/>
          <p:cNvSpPr>
            <a:spLocks noGrp="1"/>
          </p:cNvSpPr>
          <p:nvPr>
            <p:ph type="subTitle" idx="1"/>
          </p:nvPr>
        </p:nvSpPr>
        <p:spPr>
          <a:xfrm>
            <a:off x="1429829" y="4118200"/>
            <a:ext cx="6501723" cy="1367984"/>
          </a:xfrm>
        </p:spPr>
        <p:txBody>
          <a:bodyPr>
            <a:noAutofit/>
          </a:bodyPr>
          <a:lstStyle/>
          <a:p>
            <a:r>
              <a:rPr lang="en-US" sz="2700" dirty="0">
                <a:latin typeface="Comic Sans MS" panose="030F0702030302020204" pitchFamily="66" charset="0"/>
              </a:rPr>
              <a:t>A useful value that can be computed from the elements of a square matrix. The determinant of a matrix </a:t>
            </a:r>
            <a:r>
              <a:rPr lang="en-US" sz="2700" i="1" dirty="0">
                <a:latin typeface="Comic Sans MS" panose="030F0702030302020204" pitchFamily="66" charset="0"/>
              </a:rPr>
              <a:t>A</a:t>
            </a:r>
            <a:r>
              <a:rPr lang="en-US" sz="2700" dirty="0">
                <a:latin typeface="Comic Sans MS" panose="030F0702030302020204" pitchFamily="66" charset="0"/>
              </a:rPr>
              <a:t> is denoted </a:t>
            </a:r>
            <a:r>
              <a:rPr lang="en-US" sz="2700" dirty="0" err="1">
                <a:latin typeface="Comic Sans MS" panose="030F0702030302020204" pitchFamily="66" charset="0"/>
              </a:rPr>
              <a:t>det</a:t>
            </a:r>
            <a:r>
              <a:rPr lang="en-US" sz="2700" dirty="0">
                <a:latin typeface="Comic Sans MS" panose="030F0702030302020204" pitchFamily="66" charset="0"/>
              </a:rPr>
              <a:t>(</a:t>
            </a:r>
            <a:r>
              <a:rPr lang="en-US" sz="2700" i="1" dirty="0">
                <a:latin typeface="Comic Sans MS" panose="030F0702030302020204" pitchFamily="66" charset="0"/>
              </a:rPr>
              <a:t>A</a:t>
            </a:r>
            <a:r>
              <a:rPr lang="en-US" sz="2700" dirty="0">
                <a:latin typeface="Comic Sans MS" panose="030F0702030302020204" pitchFamily="66" charset="0"/>
              </a:rPr>
              <a:t>), </a:t>
            </a:r>
            <a:r>
              <a:rPr lang="en-US" sz="2700" dirty="0" err="1">
                <a:latin typeface="Comic Sans MS" panose="030F0702030302020204" pitchFamily="66" charset="0"/>
              </a:rPr>
              <a:t>det</a:t>
            </a:r>
            <a:r>
              <a:rPr lang="en-US" sz="2700" i="1" dirty="0" err="1">
                <a:latin typeface="Comic Sans MS" panose="030F0702030302020204" pitchFamily="66" charset="0"/>
              </a:rPr>
              <a:t>A</a:t>
            </a:r>
            <a:r>
              <a:rPr lang="en-US" sz="2700" dirty="0">
                <a:latin typeface="Comic Sans MS" panose="030F0702030302020204" pitchFamily="66" charset="0"/>
              </a:rPr>
              <a:t> , or |</a:t>
            </a:r>
            <a:r>
              <a:rPr lang="en-US" sz="2700" i="1" dirty="0">
                <a:latin typeface="Comic Sans MS" panose="030F0702030302020204" pitchFamily="66" charset="0"/>
              </a:rPr>
              <a:t>A</a:t>
            </a:r>
            <a:r>
              <a:rPr lang="en-US" sz="2700" dirty="0">
                <a:latin typeface="Comic Sans MS" panose="030F0702030302020204" pitchFamily="66" charset="0"/>
              </a:rPr>
              <a:t>|.</a:t>
            </a:r>
          </a:p>
        </p:txBody>
      </p:sp>
      <p:sp>
        <p:nvSpPr>
          <p:cNvPr id="5" name="Rectangle 4"/>
          <p:cNvSpPr/>
          <p:nvPr/>
        </p:nvSpPr>
        <p:spPr>
          <a:xfrm>
            <a:off x="1429829" y="404686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0242" name="Picture 2" descr="http://img.sparknotes.com/figures/A/a133a8b04bbb6fd4489682a6d6707f09/matrixoveral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9702" y="2055136"/>
            <a:ext cx="3345522" cy="1545314"/>
          </a:xfrm>
          <a:prstGeom prst="rect">
            <a:avLst/>
          </a:prstGeom>
          <a:noFill/>
          <a:extLst>
            <a:ext uri="{909E8E84-426E-40dd-AFC4-6F175D3DCCD1}">
              <a14:hiddenFill xmlns="" xmlns:a14="http://schemas.microsoft.com/office/drawing/2010/main">
                <a:solidFill>
                  <a:srgbClr val="FFFFFF"/>
                </a:solidFill>
              </a14:hiddenFill>
            </a:ext>
          </a:extLst>
        </p:spPr>
      </p:pic>
      <p:pic>
        <p:nvPicPr>
          <p:cNvPr id="10244" name="Picture 4" descr="https://www.shodor.org/unchem-old/math/matrix/determinant.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4991" y="2198632"/>
            <a:ext cx="3130908" cy="1196078"/>
          </a:xfrm>
          <a:prstGeom prst="rect">
            <a:avLst/>
          </a:prstGeom>
          <a:noFill/>
          <a:extLst>
            <a:ext uri="{909E8E84-426E-40dd-AFC4-6F175D3DCCD1}">
              <a14:hiddenFill xmlns="" xmlns:a14="http://schemas.microsoft.com/office/drawing/2010/main">
                <a:solidFill>
                  <a:srgbClr val="FFFFFF"/>
                </a:solidFill>
              </a14:hiddenFill>
            </a:ext>
          </a:extLst>
        </p:spPr>
      </p:pic>
      <p:sp>
        <p:nvSpPr>
          <p:cNvPr id="6" name="AutoShape 2" descr="{\displaystyle {\begin{aligned}|A|={\begin{vmatrix}a&amp;b\\c&amp;d\end{vmatrix}}=ad-bc.\end{aligned}}}"/>
          <p:cNvSpPr>
            <a:spLocks noChangeAspect="1" noChangeArrowheads="1"/>
          </p:cNvSpPr>
          <p:nvPr/>
        </p:nvSpPr>
        <p:spPr bwMode="auto">
          <a:xfrm>
            <a:off x="459581" y="720328"/>
            <a:ext cx="228600" cy="2286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en-US" sz="1350">
              <a:solidFill>
                <a:prstClr val="black"/>
              </a:solidFill>
              <a:latin typeface="Calibri" panose="020F0502020204030204"/>
            </a:endParaRPr>
          </a:p>
        </p:txBody>
      </p:sp>
      <p:sp>
        <p:nvSpPr>
          <p:cNvPr id="7" name="AutoShape 3" descr="{\displaystyle {\begin{aligned}|A|={\begin{vmatrix}a&amp;b&amp;c\\d&amp;e&amp;f\\g&amp;h&amp;i\end{vmatrix}}&amp;=a\,{\begin{vmatrix}e&amp;f\\h&amp;i\end{vmatrix}}-b\,{\begin{vmatrix}d&amp;f\\g&amp;i\end{vmatrix}}+c\,{\begin{vmatrix}d&amp;e\\g&amp;h\end{vmatrix}}\\&amp;=aei+bfg+cdh-ceg-bdi-afh.\end{aligned}}}"/>
          <p:cNvSpPr>
            <a:spLocks noChangeAspect="1" noChangeArrowheads="1"/>
          </p:cNvSpPr>
          <p:nvPr/>
        </p:nvSpPr>
        <p:spPr bwMode="auto">
          <a:xfrm>
            <a:off x="802481" y="1132285"/>
            <a:ext cx="228600" cy="2286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en-US" sz="1350">
              <a:solidFill>
                <a:prstClr val="black"/>
              </a:solidFill>
              <a:latin typeface="Calibri" panose="020F0502020204030204"/>
            </a:endParaRPr>
          </a:p>
        </p:txBody>
      </p:sp>
    </p:spTree>
    <p:extLst>
      <p:ext uri="{BB962C8B-B14F-4D97-AF65-F5344CB8AC3E}">
        <p14:creationId xmlns:p14="http://schemas.microsoft.com/office/powerpoint/2010/main" val="35805353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diagonals</a:t>
            </a:r>
            <a:endParaRPr lang="en-US" dirty="0"/>
          </a:p>
        </p:txBody>
      </p:sp>
      <p:sp>
        <p:nvSpPr>
          <p:cNvPr id="3" name="Content Placeholder 2"/>
          <p:cNvSpPr>
            <a:spLocks noGrp="1"/>
          </p:cNvSpPr>
          <p:nvPr>
            <p:ph idx="1"/>
          </p:nvPr>
        </p:nvSpPr>
        <p:spPr/>
        <p:txBody>
          <a:bodyPr/>
          <a:lstStyle/>
          <a:p>
            <a:pPr marL="0" indent="0">
              <a:buNone/>
            </a:pPr>
            <a:r>
              <a:rPr lang="en-US" dirty="0"/>
              <a:t>A straight line joining two opposite corners of a square, rectangle, or other straight-sided shape.</a:t>
            </a:r>
          </a:p>
          <a:p>
            <a:pPr marL="0" indent="0">
              <a:buNone/>
            </a:pPr>
            <a:r>
              <a:rPr lang="en-US" dirty="0"/>
              <a:t/>
            </a:r>
            <a:br>
              <a:rPr lang="en-US" dirty="0"/>
            </a:br>
            <a:endParaRPr lang="en-US" dirty="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105" y="3258820"/>
            <a:ext cx="2679700" cy="26289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2710" y="3296920"/>
            <a:ext cx="4470400" cy="2552700"/>
          </a:xfrm>
          <a:prstGeom prst="rect">
            <a:avLst/>
          </a:prstGeom>
        </p:spPr>
      </p:pic>
    </p:spTree>
    <p:extLst>
      <p:ext uri="{BB962C8B-B14F-4D97-AF65-F5344CB8AC3E}">
        <p14:creationId xmlns:p14="http://schemas.microsoft.com/office/powerpoint/2010/main" val="73416313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diameter</a:t>
            </a:r>
          </a:p>
        </p:txBody>
      </p:sp>
      <p:sp>
        <p:nvSpPr>
          <p:cNvPr id="10" name="TextBox 9"/>
          <p:cNvSpPr txBox="1"/>
          <p:nvPr/>
        </p:nvSpPr>
        <p:spPr>
          <a:xfrm>
            <a:off x="381000" y="4887596"/>
            <a:ext cx="8382000" cy="1661993"/>
          </a:xfrm>
          <a:prstGeom prst="rect">
            <a:avLst/>
          </a:prstGeom>
          <a:noFill/>
        </p:spPr>
        <p:txBody>
          <a:bodyPr wrap="square" rtlCol="0">
            <a:spAutoFit/>
          </a:bodyPr>
          <a:lstStyle/>
          <a:p>
            <a:pPr algn="ctr"/>
            <a:r>
              <a:rPr lang="en-US" sz="3400" dirty="0">
                <a:latin typeface="Comic Sans MS" pitchFamily="66" charset="0"/>
              </a:rPr>
              <a:t>a line segment that passes through </a:t>
            </a:r>
          </a:p>
          <a:p>
            <a:pPr algn="ctr"/>
            <a:r>
              <a:rPr lang="en-US" sz="3400" dirty="0">
                <a:latin typeface="Comic Sans MS" pitchFamily="66" charset="0"/>
              </a:rPr>
              <a:t>the center of a circle and has </a:t>
            </a:r>
          </a:p>
          <a:p>
            <a:pPr algn="ctr"/>
            <a:r>
              <a:rPr lang="en-US" sz="3400" dirty="0">
                <a:latin typeface="Comic Sans MS" pitchFamily="66" charset="0"/>
              </a:rPr>
              <a:t>endpoints on the circle</a:t>
            </a:r>
          </a:p>
        </p:txBody>
      </p:sp>
      <p:sp>
        <p:nvSpPr>
          <p:cNvPr id="14338" name="Oval 2"/>
          <p:cNvSpPr>
            <a:spLocks noChangeArrowheads="1"/>
          </p:cNvSpPr>
          <p:nvPr/>
        </p:nvSpPr>
        <p:spPr bwMode="auto">
          <a:xfrm>
            <a:off x="1828800" y="2022542"/>
            <a:ext cx="2353643" cy="2392362"/>
          </a:xfrm>
          <a:prstGeom prst="ellipse">
            <a:avLst/>
          </a:prstGeom>
          <a:solidFill>
            <a:srgbClr val="FFFFFF"/>
          </a:solidFill>
          <a:ln w="285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39" name="Line 3"/>
          <p:cNvSpPr>
            <a:spLocks noChangeShapeType="1"/>
          </p:cNvSpPr>
          <p:nvPr/>
        </p:nvSpPr>
        <p:spPr bwMode="auto">
          <a:xfrm>
            <a:off x="1831633" y="3201387"/>
            <a:ext cx="2353643" cy="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40" name="Text Box 4"/>
          <p:cNvSpPr txBox="1">
            <a:spLocks noChangeArrowheads="1"/>
          </p:cNvSpPr>
          <p:nvPr/>
        </p:nvSpPr>
        <p:spPr bwMode="auto">
          <a:xfrm>
            <a:off x="4377059" y="3632370"/>
            <a:ext cx="1840861" cy="8667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diameter</a:t>
            </a:r>
            <a:endParaRPr kumimoji="0" lang="en-US" sz="1800" b="1" i="0" u="none" strike="noStrike" cap="none" normalizeH="0" baseline="0" dirty="0">
              <a:ln>
                <a:noFill/>
              </a:ln>
              <a:solidFill>
                <a:schemeClr val="tx1"/>
              </a:solidFill>
              <a:effectLst/>
              <a:latin typeface="Comic Sans MS" pitchFamily="66" charset="0"/>
            </a:endParaRPr>
          </a:p>
        </p:txBody>
      </p:sp>
      <p:grpSp>
        <p:nvGrpSpPr>
          <p:cNvPr id="2" name="Group 10"/>
          <p:cNvGrpSpPr/>
          <p:nvPr/>
        </p:nvGrpSpPr>
        <p:grpSpPr>
          <a:xfrm flipV="1">
            <a:off x="3175278" y="2768879"/>
            <a:ext cx="1789612" cy="881688"/>
            <a:chOff x="3709851" y="3050233"/>
            <a:chExt cx="1789612" cy="881688"/>
          </a:xfrm>
        </p:grpSpPr>
        <p:cxnSp>
          <p:nvCxnSpPr>
            <p:cNvPr id="12" name="Straight Connector 11"/>
            <p:cNvCxnSpPr/>
            <p:nvPr/>
          </p:nvCxnSpPr>
          <p:spPr>
            <a:xfrm rot="16200000" flipH="1">
              <a:off x="5062106" y="3481500"/>
              <a:ext cx="868624" cy="60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3709851" y="3918858"/>
              <a:ext cx="1789612" cy="13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3540035" y="3735977"/>
              <a:ext cx="365760" cy="0"/>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81100" y="199881"/>
            <a:ext cx="6781800" cy="1446550"/>
          </a:xfrm>
          <a:prstGeom prst="rect">
            <a:avLst/>
          </a:prstGeom>
          <a:noFill/>
        </p:spPr>
        <p:txBody>
          <a:bodyPr wrap="square" rtlCol="0">
            <a:spAutoFit/>
          </a:bodyPr>
          <a:lstStyle/>
          <a:p>
            <a:pPr algn="ctr"/>
            <a:r>
              <a:rPr lang="en-US" sz="8800" dirty="0">
                <a:latin typeface="Comic Sans MS" pitchFamily="66" charset="0"/>
              </a:rPr>
              <a:t>difference</a:t>
            </a:r>
          </a:p>
        </p:txBody>
      </p:sp>
      <p:sp>
        <p:nvSpPr>
          <p:cNvPr id="10" name="TextBox 9"/>
          <p:cNvSpPr txBox="1"/>
          <p:nvPr/>
        </p:nvSpPr>
        <p:spPr>
          <a:xfrm>
            <a:off x="381000" y="4983540"/>
            <a:ext cx="8382000" cy="1569660"/>
          </a:xfrm>
          <a:prstGeom prst="rect">
            <a:avLst/>
          </a:prstGeom>
          <a:noFill/>
        </p:spPr>
        <p:txBody>
          <a:bodyPr wrap="square" rtlCol="0">
            <a:spAutoFit/>
          </a:bodyPr>
          <a:lstStyle/>
          <a:p>
            <a:pPr algn="ctr"/>
            <a:r>
              <a:rPr lang="en-US" sz="3600" dirty="0">
                <a:latin typeface="Comic Sans MS" pitchFamily="66" charset="0"/>
              </a:rPr>
              <a:t>the space between the value of two numbers</a:t>
            </a:r>
          </a:p>
          <a:p>
            <a:pPr algn="ctr"/>
            <a:r>
              <a:rPr lang="en-US" sz="2400" dirty="0">
                <a:latin typeface="Comic Sans MS" pitchFamily="66" charset="0"/>
              </a:rPr>
              <a:t>(the result of subtracting one number from another)</a:t>
            </a:r>
          </a:p>
        </p:txBody>
      </p:sp>
      <p:sp>
        <p:nvSpPr>
          <p:cNvPr id="13313" name="Text Box 1"/>
          <p:cNvSpPr txBox="1">
            <a:spLocks noChangeArrowheads="1"/>
          </p:cNvSpPr>
          <p:nvPr/>
        </p:nvSpPr>
        <p:spPr bwMode="auto">
          <a:xfrm>
            <a:off x="1759527" y="2625330"/>
            <a:ext cx="5250873" cy="158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8800" b="0" i="0" u="none" strike="noStrike" cap="none" normalizeH="0" baseline="0" dirty="0">
                <a:ln>
                  <a:noFill/>
                </a:ln>
                <a:solidFill>
                  <a:schemeClr val="tx1"/>
                </a:solidFill>
                <a:effectLst/>
                <a:latin typeface="Calibri" pitchFamily="34" charset="0"/>
              </a:rPr>
              <a:t>9 - 7 = 2</a:t>
            </a:r>
          </a:p>
          <a:p>
            <a:pPr marL="0" marR="0" lvl="0" indent="0" algn="r"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difference</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dirty="0">
                <a:ln>
                  <a:noFill/>
                </a:ln>
                <a:solidFill>
                  <a:schemeClr val="tx1"/>
                </a:solidFill>
                <a:effectLst/>
                <a:latin typeface="Times New Roman" pitchFamily="18" charset="0"/>
              </a:rPr>
              <a:t>			</a:t>
            </a:r>
            <a:endParaRPr kumimoji="0" lang="en-US" sz="1800" b="0" i="0" u="none" strike="noStrike" cap="none" normalizeH="0" baseline="0" dirty="0">
              <a:ln>
                <a:noFill/>
              </a:ln>
              <a:solidFill>
                <a:schemeClr val="tx1"/>
              </a:solidFill>
              <a:effectLst/>
              <a:latin typeface="Arial" pitchFamily="34" charset="0"/>
            </a:endParaRPr>
          </a:p>
        </p:txBody>
      </p:sp>
      <p:cxnSp>
        <p:nvCxnSpPr>
          <p:cNvPr id="13" name="Straight Arrow Connector 12"/>
          <p:cNvCxnSpPr/>
          <p:nvPr/>
        </p:nvCxnSpPr>
        <p:spPr>
          <a:xfrm flipH="1" flipV="1">
            <a:off x="6005945" y="3823855"/>
            <a:ext cx="661555" cy="367145"/>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grpSp>
        <p:nvGrpSpPr>
          <p:cNvPr id="7" name="Group 6"/>
          <p:cNvGrpSpPr/>
          <p:nvPr/>
        </p:nvGrpSpPr>
        <p:grpSpPr>
          <a:xfrm>
            <a:off x="468471" y="1816572"/>
            <a:ext cx="1651272" cy="1143210"/>
            <a:chOff x="581890" y="2078182"/>
            <a:chExt cx="1651272" cy="1143210"/>
          </a:xfrm>
        </p:grpSpPr>
        <p:sp>
          <p:nvSpPr>
            <p:cNvPr id="2" name="Rectangle 1"/>
            <p:cNvSpPr/>
            <p:nvPr/>
          </p:nvSpPr>
          <p:spPr>
            <a:xfrm>
              <a:off x="581890" y="2078182"/>
              <a:ext cx="1537853" cy="512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9</a:t>
              </a:r>
            </a:p>
          </p:txBody>
        </p:sp>
        <p:sp>
          <p:nvSpPr>
            <p:cNvPr id="11" name="Rectangle 10"/>
            <p:cNvSpPr/>
            <p:nvPr/>
          </p:nvSpPr>
          <p:spPr>
            <a:xfrm>
              <a:off x="581891" y="2680854"/>
              <a:ext cx="924791" cy="51261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7</a:t>
              </a:r>
            </a:p>
          </p:txBody>
        </p:sp>
        <p:sp>
          <p:nvSpPr>
            <p:cNvPr id="3" name="TextBox 2"/>
            <p:cNvSpPr txBox="1"/>
            <p:nvPr/>
          </p:nvSpPr>
          <p:spPr>
            <a:xfrm>
              <a:off x="1506681" y="2698172"/>
              <a:ext cx="726481" cy="523220"/>
            </a:xfrm>
            <a:prstGeom prst="rect">
              <a:avLst/>
            </a:prstGeom>
            <a:noFill/>
          </p:spPr>
          <p:txBody>
            <a:bodyPr wrap="none" rtlCol="0">
              <a:spAutoFit/>
            </a:bodyPr>
            <a:lstStyle/>
            <a:p>
              <a:r>
                <a:rPr lang="en-US" sz="2800" u="sng" dirty="0"/>
                <a:t>_2_</a:t>
              </a:r>
            </a:p>
          </p:txBody>
        </p:sp>
      </p:grpSp>
      <p:grpSp>
        <p:nvGrpSpPr>
          <p:cNvPr id="27" name="Group 26"/>
          <p:cNvGrpSpPr/>
          <p:nvPr/>
        </p:nvGrpSpPr>
        <p:grpSpPr>
          <a:xfrm>
            <a:off x="5931216" y="1646431"/>
            <a:ext cx="2831784" cy="1285431"/>
            <a:chOff x="5424055" y="1549661"/>
            <a:chExt cx="3023754" cy="1419097"/>
          </a:xfrm>
        </p:grpSpPr>
        <p:grpSp>
          <p:nvGrpSpPr>
            <p:cNvPr id="24" name="Group 23"/>
            <p:cNvGrpSpPr/>
            <p:nvPr/>
          </p:nvGrpSpPr>
          <p:grpSpPr>
            <a:xfrm>
              <a:off x="5424055" y="1974766"/>
              <a:ext cx="3023754" cy="993992"/>
              <a:chOff x="5424055" y="1787728"/>
              <a:chExt cx="3023754" cy="993992"/>
            </a:xfrm>
          </p:grpSpPr>
          <p:cxnSp>
            <p:nvCxnSpPr>
              <p:cNvPr id="5" name="Straight Arrow Connector 4"/>
              <p:cNvCxnSpPr/>
              <p:nvPr/>
            </p:nvCxnSpPr>
            <p:spPr>
              <a:xfrm>
                <a:off x="5424055" y="2240972"/>
                <a:ext cx="3023754" cy="0"/>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163052" y="2258500"/>
                <a:ext cx="1449436" cy="523220"/>
              </a:xfrm>
              <a:prstGeom prst="rect">
                <a:avLst/>
              </a:prstGeom>
              <a:noFill/>
            </p:spPr>
            <p:txBody>
              <a:bodyPr wrap="none" rtlCol="0">
                <a:spAutoFit/>
              </a:bodyPr>
              <a:lstStyle/>
              <a:p>
                <a:r>
                  <a:rPr lang="en-US" sz="2800" dirty="0"/>
                  <a:t>7           9</a:t>
                </a:r>
              </a:p>
            </p:txBody>
          </p:sp>
          <p:sp>
            <p:nvSpPr>
              <p:cNvPr id="18" name="Right Brace 17"/>
              <p:cNvSpPr/>
              <p:nvPr/>
            </p:nvSpPr>
            <p:spPr>
              <a:xfrm rot="16200000">
                <a:off x="6708495" y="1403832"/>
                <a:ext cx="295543" cy="1063336"/>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2" name="Straight Connector 21"/>
              <p:cNvCxnSpPr/>
              <p:nvPr/>
            </p:nvCxnSpPr>
            <p:spPr>
              <a:xfrm>
                <a:off x="6324599" y="2151411"/>
                <a:ext cx="0" cy="2138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387935" y="2163145"/>
                <a:ext cx="0" cy="21382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6688281" y="1549661"/>
              <a:ext cx="367408" cy="523220"/>
            </a:xfrm>
            <a:prstGeom prst="rect">
              <a:avLst/>
            </a:prstGeom>
            <a:noFill/>
          </p:spPr>
          <p:txBody>
            <a:bodyPr wrap="none" rtlCol="0">
              <a:spAutoFit/>
            </a:bodyPr>
            <a:lstStyle/>
            <a:p>
              <a:r>
                <a:rPr lang="en-US" sz="2800" dirty="0"/>
                <a:t>2</a:t>
              </a:r>
            </a:p>
          </p:txBody>
        </p:sp>
      </p:gr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48528"/>
            <a:ext cx="6781800" cy="1569660"/>
          </a:xfrm>
          <a:prstGeom prst="rect">
            <a:avLst/>
          </a:prstGeom>
          <a:noFill/>
        </p:spPr>
        <p:txBody>
          <a:bodyPr wrap="square" rtlCol="0">
            <a:spAutoFit/>
          </a:bodyPr>
          <a:lstStyle/>
          <a:p>
            <a:pPr algn="ctr"/>
            <a:r>
              <a:rPr lang="en-US" sz="9600" dirty="0">
                <a:latin typeface="Comic Sans MS" pitchFamily="66" charset="0"/>
              </a:rPr>
              <a:t>digit</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any one of the ten symbols </a:t>
            </a:r>
          </a:p>
          <a:p>
            <a:pPr algn="ctr"/>
            <a:r>
              <a:rPr lang="en-US" sz="3600" dirty="0">
                <a:latin typeface="Comic Sans MS" pitchFamily="66" charset="0"/>
              </a:rPr>
              <a:t>0, 1, 2, 3, 4, 5, 6, 7, 8, 9</a:t>
            </a:r>
          </a:p>
        </p:txBody>
      </p:sp>
      <p:grpSp>
        <p:nvGrpSpPr>
          <p:cNvPr id="2" name="Group 1"/>
          <p:cNvGrpSpPr>
            <a:grpSpLocks/>
          </p:cNvGrpSpPr>
          <p:nvPr/>
        </p:nvGrpSpPr>
        <p:grpSpPr bwMode="auto">
          <a:xfrm>
            <a:off x="1981200" y="2362199"/>
            <a:ext cx="4518074" cy="2266071"/>
            <a:chOff x="5790" y="8270"/>
            <a:chExt cx="6310" cy="2950"/>
          </a:xfrm>
        </p:grpSpPr>
        <p:grpSp>
          <p:nvGrpSpPr>
            <p:cNvPr id="3" name="Group 2"/>
            <p:cNvGrpSpPr>
              <a:grpSpLocks/>
            </p:cNvGrpSpPr>
            <p:nvPr/>
          </p:nvGrpSpPr>
          <p:grpSpPr bwMode="auto">
            <a:xfrm>
              <a:off x="5790" y="9500"/>
              <a:ext cx="6310" cy="1720"/>
              <a:chOff x="5790" y="9500"/>
              <a:chExt cx="6310" cy="1720"/>
            </a:xfrm>
          </p:grpSpPr>
          <p:sp>
            <p:nvSpPr>
              <p:cNvPr id="12291" name="Rectangle 3"/>
              <p:cNvSpPr>
                <a:spLocks noChangeArrowheads="1"/>
              </p:cNvSpPr>
              <p:nvPr/>
            </p:nvSpPr>
            <p:spPr bwMode="auto">
              <a:xfrm>
                <a:off x="6320" y="9500"/>
                <a:ext cx="5780" cy="17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4" name="Group 4"/>
              <p:cNvGrpSpPr>
                <a:grpSpLocks/>
              </p:cNvGrpSpPr>
              <p:nvPr/>
            </p:nvGrpSpPr>
            <p:grpSpPr bwMode="auto">
              <a:xfrm>
                <a:off x="6600" y="9680"/>
                <a:ext cx="5200" cy="1380"/>
                <a:chOff x="6580" y="9640"/>
                <a:chExt cx="5200" cy="1380"/>
              </a:xfrm>
            </p:grpSpPr>
            <p:sp>
              <p:nvSpPr>
                <p:cNvPr id="12293" name="Rectangle 5"/>
                <p:cNvSpPr>
                  <a:spLocks noChangeArrowheads="1"/>
                </p:cNvSpPr>
                <p:nvPr/>
              </p:nvSpPr>
              <p:spPr bwMode="auto">
                <a:xfrm>
                  <a:off x="658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294" name="Rectangle 6"/>
                <p:cNvSpPr>
                  <a:spLocks noChangeArrowheads="1"/>
                </p:cNvSpPr>
                <p:nvPr/>
              </p:nvSpPr>
              <p:spPr bwMode="auto">
                <a:xfrm>
                  <a:off x="1022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295" name="Rectangle 7"/>
                <p:cNvSpPr>
                  <a:spLocks noChangeArrowheads="1"/>
                </p:cNvSpPr>
                <p:nvPr/>
              </p:nvSpPr>
              <p:spPr bwMode="auto">
                <a:xfrm>
                  <a:off x="8400" y="9640"/>
                  <a:ext cx="1560" cy="13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2296" name="Line 8"/>
              <p:cNvSpPr>
                <a:spLocks noChangeShapeType="1"/>
              </p:cNvSpPr>
              <p:nvPr/>
            </p:nvSpPr>
            <p:spPr bwMode="auto">
              <a:xfrm flipH="1">
                <a:off x="5800" y="9500"/>
                <a:ext cx="520" cy="138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97" name="Line 9"/>
              <p:cNvSpPr>
                <a:spLocks noChangeShapeType="1"/>
              </p:cNvSpPr>
              <p:nvPr/>
            </p:nvSpPr>
            <p:spPr bwMode="auto">
              <a:xfrm>
                <a:off x="5790" y="10880"/>
                <a:ext cx="530" cy="17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98" name="Text Box 10"/>
              <p:cNvSpPr txBox="1">
                <a:spLocks noChangeArrowheads="1"/>
              </p:cNvSpPr>
              <p:nvPr/>
            </p:nvSpPr>
            <p:spPr bwMode="auto">
              <a:xfrm>
                <a:off x="6900" y="1070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Hundreds</a:t>
                </a:r>
              </a:p>
            </p:txBody>
          </p:sp>
          <p:sp>
            <p:nvSpPr>
              <p:cNvPr id="12299" name="Text Box 11"/>
              <p:cNvSpPr txBox="1">
                <a:spLocks noChangeArrowheads="1"/>
              </p:cNvSpPr>
              <p:nvPr/>
            </p:nvSpPr>
            <p:spPr bwMode="auto">
              <a:xfrm>
                <a:off x="8680" y="1069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Tens</a:t>
                </a:r>
              </a:p>
            </p:txBody>
          </p:sp>
          <p:sp>
            <p:nvSpPr>
              <p:cNvPr id="12300" name="Text Box 12"/>
              <p:cNvSpPr txBox="1">
                <a:spLocks noChangeArrowheads="1"/>
              </p:cNvSpPr>
              <p:nvPr/>
            </p:nvSpPr>
            <p:spPr bwMode="auto">
              <a:xfrm>
                <a:off x="10510" y="10690"/>
                <a:ext cx="1080" cy="3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chemeClr val="tx1"/>
                    </a:solidFill>
                    <a:effectLst/>
                    <a:latin typeface="Comic Sans MS" pitchFamily="66" charset="0"/>
                  </a:rPr>
                  <a:t>Ones</a:t>
                </a:r>
              </a:p>
            </p:txBody>
          </p:sp>
        </p:grpSp>
        <p:grpSp>
          <p:nvGrpSpPr>
            <p:cNvPr id="5" name="Group 13"/>
            <p:cNvGrpSpPr>
              <a:grpSpLocks/>
            </p:cNvGrpSpPr>
            <p:nvPr/>
          </p:nvGrpSpPr>
          <p:grpSpPr bwMode="auto">
            <a:xfrm>
              <a:off x="6680" y="8270"/>
              <a:ext cx="1320" cy="1713"/>
              <a:chOff x="6680" y="8270"/>
              <a:chExt cx="1320" cy="1713"/>
            </a:xfrm>
          </p:grpSpPr>
          <p:sp>
            <p:nvSpPr>
              <p:cNvPr id="12302" name="Rectangle 14"/>
              <p:cNvSpPr>
                <a:spLocks noChangeArrowheads="1"/>
              </p:cNvSpPr>
              <p:nvPr/>
            </p:nvSpPr>
            <p:spPr bwMode="auto">
              <a:xfrm rot="-883328">
                <a:off x="6680" y="8270"/>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03" name="WordArt 15"/>
              <p:cNvSpPr>
                <a:spLocks noChangeArrowheads="1" noChangeShapeType="1" noTextEdit="1"/>
              </p:cNvSpPr>
              <p:nvPr/>
            </p:nvSpPr>
            <p:spPr bwMode="auto">
              <a:xfrm rot="-971735">
                <a:off x="7060" y="8555"/>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4</a:t>
                </a:r>
              </a:p>
            </p:txBody>
          </p:sp>
          <p:sp>
            <p:nvSpPr>
              <p:cNvPr id="12304" name="Text Box 16"/>
              <p:cNvSpPr txBox="1">
                <a:spLocks noChangeArrowheads="1"/>
              </p:cNvSpPr>
              <p:nvPr/>
            </p:nvSpPr>
            <p:spPr bwMode="auto">
              <a:xfrm>
                <a:off x="6765" y="9683"/>
                <a:ext cx="1103" cy="30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grpSp>
        <p:sp>
          <p:nvSpPr>
            <p:cNvPr id="12305" name="Line 17"/>
            <p:cNvSpPr>
              <a:spLocks noChangeShapeType="1"/>
            </p:cNvSpPr>
            <p:nvPr/>
          </p:nvSpPr>
          <p:spPr bwMode="auto">
            <a:xfrm>
              <a:off x="6743" y="9683"/>
              <a:ext cx="1102"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6" name="Group 18"/>
            <p:cNvGrpSpPr>
              <a:grpSpLocks/>
            </p:cNvGrpSpPr>
            <p:nvPr/>
          </p:nvGrpSpPr>
          <p:grpSpPr bwMode="auto">
            <a:xfrm>
              <a:off x="8475" y="8470"/>
              <a:ext cx="1388" cy="1564"/>
              <a:chOff x="8475" y="8470"/>
              <a:chExt cx="1388" cy="1564"/>
            </a:xfrm>
          </p:grpSpPr>
          <p:sp>
            <p:nvSpPr>
              <p:cNvPr id="12307" name="Rectangle 19"/>
              <p:cNvSpPr>
                <a:spLocks noChangeArrowheads="1"/>
              </p:cNvSpPr>
              <p:nvPr/>
            </p:nvSpPr>
            <p:spPr bwMode="auto">
              <a:xfrm rot="24673">
                <a:off x="8500" y="8470"/>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08" name="WordArt 20"/>
              <p:cNvSpPr>
                <a:spLocks noChangeArrowheads="1" noChangeShapeType="1" noTextEdit="1"/>
              </p:cNvSpPr>
              <p:nvPr/>
            </p:nvSpPr>
            <p:spPr bwMode="auto">
              <a:xfrm>
                <a:off x="8910" y="8615"/>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2</a:t>
                </a:r>
              </a:p>
            </p:txBody>
          </p:sp>
          <p:sp>
            <p:nvSpPr>
              <p:cNvPr id="12309" name="Text Box 21"/>
              <p:cNvSpPr txBox="1">
                <a:spLocks noChangeArrowheads="1"/>
              </p:cNvSpPr>
              <p:nvPr/>
            </p:nvSpPr>
            <p:spPr bwMode="auto">
              <a:xfrm>
                <a:off x="8475" y="9696"/>
                <a:ext cx="1388" cy="33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grpSp>
        <p:sp>
          <p:nvSpPr>
            <p:cNvPr id="12310" name="Line 22"/>
            <p:cNvSpPr>
              <a:spLocks noChangeShapeType="1"/>
            </p:cNvSpPr>
            <p:nvPr/>
          </p:nvSpPr>
          <p:spPr bwMode="auto">
            <a:xfrm>
              <a:off x="8483" y="9683"/>
              <a:ext cx="1365"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1" name="Group 23"/>
            <p:cNvGrpSpPr>
              <a:grpSpLocks/>
            </p:cNvGrpSpPr>
            <p:nvPr/>
          </p:nvGrpSpPr>
          <p:grpSpPr bwMode="auto">
            <a:xfrm>
              <a:off x="10253" y="8285"/>
              <a:ext cx="1432" cy="1691"/>
              <a:chOff x="10253" y="8285"/>
              <a:chExt cx="1432" cy="1691"/>
            </a:xfrm>
          </p:grpSpPr>
          <p:sp>
            <p:nvSpPr>
              <p:cNvPr id="12312" name="Rectangle 24"/>
              <p:cNvSpPr>
                <a:spLocks noChangeArrowheads="1"/>
              </p:cNvSpPr>
              <p:nvPr/>
            </p:nvSpPr>
            <p:spPr bwMode="auto">
              <a:xfrm rot="494149" flipH="1">
                <a:off x="10340" y="8285"/>
                <a:ext cx="1320" cy="15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13" name="WordArt 25"/>
              <p:cNvSpPr>
                <a:spLocks noChangeArrowheads="1" noChangeShapeType="1" noTextEdit="1"/>
              </p:cNvSpPr>
              <p:nvPr/>
            </p:nvSpPr>
            <p:spPr bwMode="auto">
              <a:xfrm rot="510037">
                <a:off x="10755" y="8497"/>
                <a:ext cx="480" cy="1020"/>
              </a:xfrm>
              <a:prstGeom prst="rect">
                <a:avLst/>
              </a:prstGeom>
            </p:spPr>
            <p:txBody>
              <a:bodyPr wrap="none" fromWordArt="1">
                <a:prstTxWarp prst="textPlain">
                  <a:avLst>
                    <a:gd name="adj" fmla="val 50000"/>
                  </a:avLst>
                </a:prstTxWarp>
              </a:bodyPr>
              <a:lstStyle/>
              <a:p>
                <a:pPr algn="ctr" rtl="0"/>
                <a:r>
                  <a:rPr lang="en-US" sz="3600" kern="10" spc="0">
                    <a:ln w="9525">
                      <a:solidFill>
                        <a:srgbClr val="000000"/>
                      </a:solidFill>
                      <a:round/>
                      <a:headEnd/>
                      <a:tailEnd/>
                    </a:ln>
                    <a:solidFill>
                      <a:srgbClr val="000000"/>
                    </a:solidFill>
                    <a:effectLst/>
                    <a:latin typeface="Arial Black"/>
                  </a:rPr>
                  <a:t>0</a:t>
                </a:r>
              </a:p>
            </p:txBody>
          </p:sp>
          <p:sp>
            <p:nvSpPr>
              <p:cNvPr id="12314" name="Text Box 26"/>
              <p:cNvSpPr txBox="1">
                <a:spLocks noChangeArrowheads="1"/>
              </p:cNvSpPr>
              <p:nvPr/>
            </p:nvSpPr>
            <p:spPr bwMode="auto">
              <a:xfrm>
                <a:off x="10253" y="9698"/>
                <a:ext cx="1432" cy="278"/>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sp>
            <p:nvSpPr>
              <p:cNvPr id="12315" name="Line 27"/>
              <p:cNvSpPr>
                <a:spLocks noChangeShapeType="1"/>
              </p:cNvSpPr>
              <p:nvPr/>
            </p:nvSpPr>
            <p:spPr bwMode="auto">
              <a:xfrm>
                <a:off x="10260" y="9689"/>
                <a:ext cx="135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12316" name="AutoShape 28"/>
          <p:cNvSpPr>
            <a:spLocks noChangeArrowheads="1"/>
          </p:cNvSpPr>
          <p:nvPr/>
        </p:nvSpPr>
        <p:spPr bwMode="auto">
          <a:xfrm>
            <a:off x="6566096" y="2362200"/>
            <a:ext cx="1943100" cy="927100"/>
          </a:xfrm>
          <a:prstGeom prst="leftArrowCallout">
            <a:avLst>
              <a:gd name="adj1" fmla="val 25000"/>
              <a:gd name="adj2" fmla="val 25000"/>
              <a:gd name="adj3" fmla="val 34932"/>
              <a:gd name="adj4" fmla="val 66667"/>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digit </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400" b="1" i="0" u="none" strike="noStrike" cap="none" normalizeH="0" baseline="0" dirty="0">
                <a:ln>
                  <a:noFill/>
                </a:ln>
                <a:solidFill>
                  <a:schemeClr val="tx1"/>
                </a:solidFill>
                <a:effectLst/>
                <a:latin typeface="Comic Sans MS" pitchFamily="66" charset="0"/>
              </a:rPr>
              <a:t>cards</a:t>
            </a:r>
            <a:endParaRPr kumimoji="0" lang="en-US" sz="1800" b="1" i="0" u="none" strike="noStrike" cap="none" normalizeH="0" baseline="0" dirty="0">
              <a:ln>
                <a:noFill/>
              </a:ln>
              <a:solidFill>
                <a:schemeClr val="tx1"/>
              </a:solidFill>
              <a:effectLst/>
              <a:latin typeface="Comic Sans MS" pitchFamily="66"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dilation</a:t>
            </a:r>
          </a:p>
        </p:txBody>
      </p:sp>
      <p:sp>
        <p:nvSpPr>
          <p:cNvPr id="3" name="Content Placeholder 2"/>
          <p:cNvSpPr>
            <a:spLocks noGrp="1"/>
          </p:cNvSpPr>
          <p:nvPr>
            <p:ph idx="1"/>
          </p:nvPr>
        </p:nvSpPr>
        <p:spPr/>
        <p:txBody>
          <a:bodyPr/>
          <a:lstStyle/>
          <a:p>
            <a:pPr marL="0" indent="0">
              <a:buNone/>
            </a:pPr>
            <a:r>
              <a:rPr lang="en-US" dirty="0"/>
              <a:t>A transformation that produces an image that is the same shape as the original, but is a different size. A </a:t>
            </a:r>
            <a:r>
              <a:rPr lang="en-US" b="1" dirty="0"/>
              <a:t>dilation</a:t>
            </a:r>
            <a:r>
              <a:rPr lang="en-US" dirty="0"/>
              <a:t> stretches or shrinks the original figure.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0" y="3799681"/>
            <a:ext cx="3810000" cy="254923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6820" y="3877800"/>
            <a:ext cx="3048000" cy="2463800"/>
          </a:xfrm>
          <a:prstGeom prst="rect">
            <a:avLst/>
          </a:prstGeom>
        </p:spPr>
      </p:pic>
    </p:spTree>
    <p:extLst>
      <p:ext uri="{BB962C8B-B14F-4D97-AF65-F5344CB8AC3E}">
        <p14:creationId xmlns:p14="http://schemas.microsoft.com/office/powerpoint/2010/main" val="6865565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8812" y="268459"/>
            <a:ext cx="8721970" cy="2862322"/>
          </a:xfrm>
          <a:prstGeom prst="rect">
            <a:avLst/>
          </a:prstGeom>
          <a:noFill/>
        </p:spPr>
        <p:txBody>
          <a:bodyPr wrap="square" rtlCol="0">
            <a:spAutoFit/>
          </a:bodyPr>
          <a:lstStyle/>
          <a:p>
            <a:pPr algn="ctr"/>
            <a:r>
              <a:rPr lang="en-US" sz="6000" dirty="0">
                <a:latin typeface="Comic Sans MS" pitchFamily="66" charset="0"/>
              </a:rPr>
              <a:t>distributive property of multiplication </a:t>
            </a:r>
          </a:p>
          <a:p>
            <a:pPr algn="ctr"/>
            <a:r>
              <a:rPr lang="en-US" sz="6000" dirty="0">
                <a:latin typeface="Comic Sans MS" pitchFamily="66" charset="0"/>
              </a:rPr>
              <a:t>over addition</a:t>
            </a:r>
          </a:p>
        </p:txBody>
      </p:sp>
      <p:sp>
        <p:nvSpPr>
          <p:cNvPr id="12" name="Rectangle 11"/>
          <p:cNvSpPr/>
          <p:nvPr/>
        </p:nvSpPr>
        <p:spPr>
          <a:xfrm>
            <a:off x="0" y="3605323"/>
            <a:ext cx="9144000" cy="2492990"/>
          </a:xfrm>
          <a:prstGeom prst="rect">
            <a:avLst/>
          </a:prstGeom>
        </p:spPr>
        <p:txBody>
          <a:bodyPr wrap="square">
            <a:spAutoFit/>
          </a:bodyPr>
          <a:lstStyle/>
          <a:p>
            <a:pPr algn="ctr"/>
            <a:r>
              <a:rPr lang="en-US" sz="4800" dirty="0">
                <a:latin typeface="Comic Sans MS" pitchFamily="66" charset="0"/>
              </a:rPr>
              <a:t>4(2+3) = 4x2 + 4x3</a:t>
            </a:r>
          </a:p>
          <a:p>
            <a:pPr algn="ctr"/>
            <a:endParaRPr lang="en-US" sz="1600" dirty="0">
              <a:latin typeface="Comic Sans MS" pitchFamily="66" charset="0"/>
            </a:endParaRPr>
          </a:p>
          <a:p>
            <a:pPr algn="ctr"/>
            <a:endParaRPr lang="en-US" sz="1600" dirty="0">
              <a:latin typeface="Comic Sans MS" pitchFamily="66" charset="0"/>
            </a:endParaRPr>
          </a:p>
          <a:p>
            <a:pPr algn="ctr"/>
            <a:endParaRPr lang="en-US" sz="1600" dirty="0">
              <a:latin typeface="Comic Sans MS" pitchFamily="66" charset="0"/>
            </a:endParaRPr>
          </a:p>
          <a:p>
            <a:pPr algn="ctr">
              <a:lnSpc>
                <a:spcPct val="150000"/>
              </a:lnSpc>
            </a:pPr>
            <a:r>
              <a:rPr lang="en-US" sz="4000" dirty="0">
                <a:latin typeface="Comic Sans MS" pitchFamily="66" charset="0"/>
              </a:rPr>
              <a:t>123</a:t>
            </a:r>
            <a:r>
              <a:rPr lang="en-US" sz="3600" dirty="0">
                <a:latin typeface="Comic Sans MS" pitchFamily="66" charset="0"/>
              </a:rPr>
              <a:t> = </a:t>
            </a:r>
            <a:r>
              <a:rPr lang="en-US" sz="4000" b="1" dirty="0">
                <a:latin typeface="Comic Sans MS" pitchFamily="66" charset="0"/>
              </a:rPr>
              <a:t>(1 x 100)</a:t>
            </a:r>
            <a:r>
              <a:rPr lang="en-US" sz="3600" b="1" dirty="0">
                <a:latin typeface="Comic Sans MS" pitchFamily="66" charset="0"/>
              </a:rPr>
              <a:t> + </a:t>
            </a:r>
            <a:r>
              <a:rPr lang="en-US" sz="4000" b="1" dirty="0">
                <a:latin typeface="Comic Sans MS" pitchFamily="66" charset="0"/>
              </a:rPr>
              <a:t>(2 x 10)</a:t>
            </a:r>
            <a:r>
              <a:rPr lang="en-US" sz="3600" b="1" dirty="0">
                <a:latin typeface="Comic Sans MS" pitchFamily="66" charset="0"/>
              </a:rPr>
              <a:t> + </a:t>
            </a:r>
            <a:r>
              <a:rPr lang="en-US" sz="4000" b="1" dirty="0">
                <a:latin typeface="Comic Sans MS" pitchFamily="66" charset="0"/>
              </a:rPr>
              <a:t>(3 x 1)</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division</a:t>
            </a:r>
          </a:p>
        </p:txBody>
      </p:sp>
      <p:sp>
        <p:nvSpPr>
          <p:cNvPr id="10" name="TextBox 9"/>
          <p:cNvSpPr txBox="1"/>
          <p:nvPr/>
        </p:nvSpPr>
        <p:spPr>
          <a:xfrm>
            <a:off x="381000" y="4809136"/>
            <a:ext cx="8382000" cy="1754326"/>
          </a:xfrm>
          <a:prstGeom prst="rect">
            <a:avLst/>
          </a:prstGeom>
          <a:noFill/>
        </p:spPr>
        <p:txBody>
          <a:bodyPr wrap="square" rtlCol="0">
            <a:spAutoFit/>
          </a:bodyPr>
          <a:lstStyle/>
          <a:p>
            <a:pPr algn="ctr"/>
            <a:r>
              <a:rPr lang="en-US" sz="3600" dirty="0">
                <a:latin typeface="Comic Sans MS" pitchFamily="66" charset="0"/>
              </a:rPr>
              <a:t>the operation of making equal groups to find out how many in each group or how many groups</a:t>
            </a:r>
          </a:p>
        </p:txBody>
      </p:sp>
      <p:grpSp>
        <p:nvGrpSpPr>
          <p:cNvPr id="3" name="Group 29"/>
          <p:cNvGrpSpPr/>
          <p:nvPr/>
        </p:nvGrpSpPr>
        <p:grpSpPr>
          <a:xfrm>
            <a:off x="3019352" y="3049170"/>
            <a:ext cx="2746043" cy="2171520"/>
            <a:chOff x="381001" y="3276600"/>
            <a:chExt cx="2746043" cy="2171520"/>
          </a:xfrm>
        </p:grpSpPr>
        <p:grpSp>
          <p:nvGrpSpPr>
            <p:cNvPr id="4" name="Group 16"/>
            <p:cNvGrpSpPr/>
            <p:nvPr/>
          </p:nvGrpSpPr>
          <p:grpSpPr>
            <a:xfrm>
              <a:off x="845548" y="3733800"/>
              <a:ext cx="1516651" cy="1266280"/>
              <a:chOff x="381000" y="2514600"/>
              <a:chExt cx="1752600" cy="1107996"/>
            </a:xfrm>
          </p:grpSpPr>
          <p:sp>
            <p:nvSpPr>
              <p:cNvPr id="25" name="TextBox 24"/>
              <p:cNvSpPr txBox="1"/>
              <p:nvPr/>
            </p:nvSpPr>
            <p:spPr>
              <a:xfrm>
                <a:off x="381000" y="2514600"/>
                <a:ext cx="1752600" cy="1107996"/>
              </a:xfrm>
              <a:prstGeom prst="rect">
                <a:avLst/>
              </a:prstGeom>
              <a:noFill/>
            </p:spPr>
            <p:txBody>
              <a:bodyPr wrap="square" rtlCol="0">
                <a:spAutoFit/>
              </a:bodyPr>
              <a:lstStyle/>
              <a:p>
                <a:r>
                  <a:rPr lang="en-US" sz="6600" dirty="0"/>
                  <a:t>)</a:t>
                </a:r>
              </a:p>
            </p:txBody>
          </p:sp>
          <p:cxnSp>
            <p:nvCxnSpPr>
              <p:cNvPr id="26" name="Straight Connector 25"/>
              <p:cNvCxnSpPr/>
              <p:nvPr/>
            </p:nvCxnSpPr>
            <p:spPr>
              <a:xfrm>
                <a:off x="533400" y="2743200"/>
                <a:ext cx="1524000" cy="0"/>
              </a:xfrm>
              <a:prstGeom prst="line">
                <a:avLst/>
              </a:prstGeom>
              <a:ln w="57150"/>
            </p:spPr>
            <p:style>
              <a:lnRef idx="1">
                <a:schemeClr val="dk1"/>
              </a:lnRef>
              <a:fillRef idx="0">
                <a:schemeClr val="dk1"/>
              </a:fillRef>
              <a:effectRef idx="0">
                <a:schemeClr val="dk1"/>
              </a:effectRef>
              <a:fontRef idx="minor">
                <a:schemeClr val="tx1"/>
              </a:fontRef>
            </p:style>
          </p:cxnSp>
        </p:grpSp>
        <p:grpSp>
          <p:nvGrpSpPr>
            <p:cNvPr id="5" name="Group 20"/>
            <p:cNvGrpSpPr/>
            <p:nvPr/>
          </p:nvGrpSpPr>
          <p:grpSpPr>
            <a:xfrm>
              <a:off x="381001" y="3962400"/>
              <a:ext cx="2746043" cy="1485720"/>
              <a:chOff x="533400" y="2851462"/>
              <a:chExt cx="2627539" cy="875135"/>
            </a:xfrm>
          </p:grpSpPr>
          <p:sp>
            <p:nvSpPr>
              <p:cNvPr id="23" name="Rectangle 22"/>
              <p:cNvSpPr/>
              <p:nvPr/>
            </p:nvSpPr>
            <p:spPr>
              <a:xfrm>
                <a:off x="1408339" y="2851462"/>
                <a:ext cx="1752600" cy="543870"/>
              </a:xfrm>
              <a:prstGeom prst="rect">
                <a:avLst/>
              </a:prstGeom>
            </p:spPr>
            <p:txBody>
              <a:bodyPr wrap="square">
                <a:spAutoFit/>
              </a:bodyPr>
              <a:lstStyle/>
              <a:p>
                <a:r>
                  <a:rPr lang="en-US" sz="5400" dirty="0">
                    <a:latin typeface="Comic Sans MS" pitchFamily="66" charset="0"/>
                  </a:rPr>
                  <a:t>6</a:t>
                </a:r>
                <a:endParaRPr lang="en-US" sz="5400" dirty="0"/>
              </a:p>
            </p:txBody>
          </p:sp>
          <p:sp>
            <p:nvSpPr>
              <p:cNvPr id="24" name="Rectangle 23"/>
              <p:cNvSpPr/>
              <p:nvPr/>
            </p:nvSpPr>
            <p:spPr>
              <a:xfrm>
                <a:off x="533400" y="2895600"/>
                <a:ext cx="559769" cy="830997"/>
              </a:xfrm>
              <a:prstGeom prst="rect">
                <a:avLst/>
              </a:prstGeom>
            </p:spPr>
            <p:txBody>
              <a:bodyPr wrap="none">
                <a:spAutoFit/>
              </a:bodyPr>
              <a:lstStyle/>
              <a:p>
                <a:r>
                  <a:rPr lang="en-US" sz="4800" dirty="0">
                    <a:latin typeface="Comic Sans MS" pitchFamily="66" charset="0"/>
                  </a:rPr>
                  <a:t>3</a:t>
                </a:r>
                <a:endParaRPr lang="en-US" sz="4800" dirty="0"/>
              </a:p>
            </p:txBody>
          </p:sp>
        </p:grpSp>
        <p:sp>
          <p:nvSpPr>
            <p:cNvPr id="27" name="TextBox 26"/>
            <p:cNvSpPr txBox="1"/>
            <p:nvPr/>
          </p:nvSpPr>
          <p:spPr>
            <a:xfrm>
              <a:off x="1371600" y="3276600"/>
              <a:ext cx="533400" cy="830997"/>
            </a:xfrm>
            <a:prstGeom prst="rect">
              <a:avLst/>
            </a:prstGeom>
            <a:noFill/>
          </p:spPr>
          <p:txBody>
            <a:bodyPr wrap="square" rtlCol="0">
              <a:spAutoFit/>
            </a:bodyPr>
            <a:lstStyle/>
            <a:p>
              <a:r>
                <a:rPr lang="en-US" sz="4800" dirty="0">
                  <a:latin typeface="Comic Sans MS" pitchFamily="66" charset="0"/>
                </a:rPr>
                <a:t>2</a:t>
              </a:r>
            </a:p>
          </p:txBody>
        </p:sp>
      </p:grpSp>
      <p:sp>
        <p:nvSpPr>
          <p:cNvPr id="29" name="Rectangle 28"/>
          <p:cNvSpPr/>
          <p:nvPr/>
        </p:nvSpPr>
        <p:spPr>
          <a:xfrm>
            <a:off x="5381945" y="2446117"/>
            <a:ext cx="3381055" cy="923330"/>
          </a:xfrm>
          <a:prstGeom prst="rect">
            <a:avLst/>
          </a:prstGeom>
        </p:spPr>
        <p:txBody>
          <a:bodyPr wrap="none">
            <a:spAutoFit/>
          </a:bodyPr>
          <a:lstStyle/>
          <a:p>
            <a:pPr algn="ctr"/>
            <a:r>
              <a:rPr lang="en-US" sz="5400" dirty="0">
                <a:latin typeface="Comic Sans MS" pitchFamily="66" charset="0"/>
              </a:rPr>
              <a:t>  6 ÷ 3 = 2</a:t>
            </a:r>
          </a:p>
        </p:txBody>
      </p:sp>
      <p:sp>
        <p:nvSpPr>
          <p:cNvPr id="552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21" name="Group 20"/>
          <p:cNvGrpSpPr/>
          <p:nvPr/>
        </p:nvGrpSpPr>
        <p:grpSpPr>
          <a:xfrm>
            <a:off x="757599" y="2197967"/>
            <a:ext cx="1681685" cy="1569660"/>
            <a:chOff x="914400" y="1871331"/>
            <a:chExt cx="1681685" cy="1569660"/>
          </a:xfrm>
        </p:grpSpPr>
        <p:sp>
          <p:nvSpPr>
            <p:cNvPr id="30" name="TextBox 29"/>
            <p:cNvSpPr txBox="1"/>
            <p:nvPr/>
          </p:nvSpPr>
          <p:spPr>
            <a:xfrm>
              <a:off x="1648390" y="1934815"/>
              <a:ext cx="947695" cy="1107996"/>
            </a:xfrm>
            <a:prstGeom prst="rect">
              <a:avLst/>
            </a:prstGeom>
            <a:noFill/>
          </p:spPr>
          <p:txBody>
            <a:bodyPr wrap="none" rtlCol="0">
              <a:spAutoFit/>
            </a:bodyPr>
            <a:lstStyle/>
            <a:p>
              <a:r>
                <a:rPr lang="en-US" sz="3600" dirty="0"/>
                <a:t>= </a:t>
              </a:r>
              <a:r>
                <a:rPr lang="en-US" sz="6600" dirty="0"/>
                <a:t>2</a:t>
              </a:r>
            </a:p>
          </p:txBody>
        </p:sp>
        <p:sp>
          <p:nvSpPr>
            <p:cNvPr id="18" name="TextBox 17"/>
            <p:cNvSpPr txBox="1"/>
            <p:nvPr/>
          </p:nvSpPr>
          <p:spPr>
            <a:xfrm>
              <a:off x="914400" y="1871331"/>
              <a:ext cx="698020" cy="1569660"/>
            </a:xfrm>
            <a:prstGeom prst="rect">
              <a:avLst/>
            </a:prstGeom>
            <a:noFill/>
          </p:spPr>
          <p:txBody>
            <a:bodyPr wrap="square" rtlCol="0">
              <a:spAutoFit/>
            </a:bodyPr>
            <a:lstStyle/>
            <a:p>
              <a:r>
                <a:rPr lang="en-US" sz="4800" dirty="0" smtClean="0">
                  <a:latin typeface="Comic Sans MS" pitchFamily="66" charset="0"/>
                </a:rPr>
                <a:t>6</a:t>
              </a:r>
              <a:endParaRPr lang="en-US" sz="4800" dirty="0">
                <a:latin typeface="Comic Sans MS" pitchFamily="66" charset="0"/>
              </a:endParaRPr>
            </a:p>
            <a:p>
              <a:r>
                <a:rPr lang="en-US" sz="4800" dirty="0" smtClean="0">
                  <a:latin typeface="Comic Sans MS" pitchFamily="66" charset="0"/>
                </a:rPr>
                <a:t>3</a:t>
              </a:r>
              <a:endParaRPr lang="en-US" sz="4800" dirty="0">
                <a:latin typeface="Comic Sans MS" pitchFamily="66" charset="0"/>
              </a:endParaRPr>
            </a:p>
          </p:txBody>
        </p:sp>
        <p:cxnSp>
          <p:nvCxnSpPr>
            <p:cNvPr id="20" name="Straight Connector 19"/>
            <p:cNvCxnSpPr>
              <a:stCxn id="18" idx="1"/>
              <a:endCxn id="18" idx="3"/>
            </p:cNvCxnSpPr>
            <p:nvPr/>
          </p:nvCxnSpPr>
          <p:spPr>
            <a:xfrm>
              <a:off x="914400" y="2656161"/>
              <a:ext cx="69802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1600200" y="1637050"/>
            <a:ext cx="6120265" cy="461665"/>
          </a:xfrm>
          <a:prstGeom prst="rect">
            <a:avLst/>
          </a:prstGeom>
          <a:noFill/>
        </p:spPr>
        <p:txBody>
          <a:bodyPr wrap="none" rtlCol="0">
            <a:spAutoFit/>
          </a:bodyPr>
          <a:lstStyle/>
          <a:p>
            <a:r>
              <a:rPr lang="en-US" sz="2400" dirty="0"/>
              <a:t>component parts:  dividend ÷ divisor = quotient</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8800" dirty="0"/>
              <a:t>domain</a:t>
            </a:r>
          </a:p>
        </p:txBody>
      </p:sp>
      <p:sp>
        <p:nvSpPr>
          <p:cNvPr id="3" name="Content Placeholder 2"/>
          <p:cNvSpPr>
            <a:spLocks noGrp="1"/>
          </p:cNvSpPr>
          <p:nvPr>
            <p:ph idx="1"/>
          </p:nvPr>
        </p:nvSpPr>
        <p:spPr>
          <a:xfrm>
            <a:off x="457200" y="1600200"/>
            <a:ext cx="8229600" cy="4980214"/>
          </a:xfrm>
        </p:spPr>
        <p:txBody>
          <a:bodyPr/>
          <a:lstStyle/>
          <a:p>
            <a:pPr marL="0" indent="0" algn="ctr">
              <a:buNone/>
            </a:pPr>
            <a:r>
              <a:rPr lang="en-US" dirty="0"/>
              <a:t>All the values that go into a function (x-values, independent variables, input values).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5550" y="2873828"/>
            <a:ext cx="4152900" cy="113347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550" y="4007303"/>
            <a:ext cx="3924300" cy="2362200"/>
          </a:xfrm>
          <a:prstGeom prst="rect">
            <a:avLst/>
          </a:prstGeom>
        </p:spPr>
      </p:pic>
    </p:spTree>
    <p:extLst>
      <p:ext uri="{BB962C8B-B14F-4D97-AF65-F5344CB8AC3E}">
        <p14:creationId xmlns:p14="http://schemas.microsoft.com/office/powerpoint/2010/main" val="207277520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dot plot</a:t>
            </a:r>
          </a:p>
        </p:txBody>
      </p:sp>
      <p:sp>
        <p:nvSpPr>
          <p:cNvPr id="10" name="TextBox 9"/>
          <p:cNvSpPr txBox="1"/>
          <p:nvPr/>
        </p:nvSpPr>
        <p:spPr>
          <a:xfrm>
            <a:off x="1428750" y="4740816"/>
            <a:ext cx="6286500" cy="1200329"/>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statistical chart consisting of data points plotted on a fairly simple scale, typically using filled in circles</a:t>
            </a:r>
          </a:p>
        </p:txBody>
      </p:sp>
      <p:pic>
        <p:nvPicPr>
          <p:cNvPr id="2" name="Picture 1"/>
          <p:cNvPicPr>
            <a:picLocks noChangeAspect="1"/>
          </p:cNvPicPr>
          <p:nvPr/>
        </p:nvPicPr>
        <p:blipFill>
          <a:blip r:embed="rId3"/>
          <a:stretch>
            <a:fillRect/>
          </a:stretch>
        </p:blipFill>
        <p:spPr>
          <a:xfrm>
            <a:off x="3354705" y="2388466"/>
            <a:ext cx="2293144" cy="1623464"/>
          </a:xfrm>
          <a:prstGeom prst="rect">
            <a:avLst/>
          </a:prstGeom>
        </p:spPr>
      </p:pic>
    </p:spTree>
    <p:extLst>
      <p:ext uri="{BB962C8B-B14F-4D97-AF65-F5344CB8AC3E}">
        <p14:creationId xmlns:p14="http://schemas.microsoft.com/office/powerpoint/2010/main" val="317951303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edge</a:t>
            </a:r>
          </a:p>
        </p:txBody>
      </p:sp>
      <p:sp>
        <p:nvSpPr>
          <p:cNvPr id="10" name="TextBox 9"/>
          <p:cNvSpPr txBox="1"/>
          <p:nvPr/>
        </p:nvSpPr>
        <p:spPr>
          <a:xfrm>
            <a:off x="381000" y="5095953"/>
            <a:ext cx="8382000" cy="1323439"/>
          </a:xfrm>
          <a:prstGeom prst="rect">
            <a:avLst/>
          </a:prstGeom>
          <a:noFill/>
        </p:spPr>
        <p:txBody>
          <a:bodyPr wrap="square" rtlCol="0">
            <a:spAutoFit/>
          </a:bodyPr>
          <a:lstStyle/>
          <a:p>
            <a:pPr algn="ctr"/>
            <a:r>
              <a:rPr lang="en-US" sz="4000" dirty="0">
                <a:latin typeface="Comic Sans MS" pitchFamily="66" charset="0"/>
              </a:rPr>
              <a:t>where two faces of a solid shape intersect</a:t>
            </a:r>
          </a:p>
        </p:txBody>
      </p:sp>
      <p:sp>
        <p:nvSpPr>
          <p:cNvPr id="7170" name="AutoShape 2"/>
          <p:cNvSpPr>
            <a:spLocks noChangeArrowheads="1"/>
          </p:cNvSpPr>
          <p:nvPr/>
        </p:nvSpPr>
        <p:spPr bwMode="auto">
          <a:xfrm>
            <a:off x="1905000" y="2133600"/>
            <a:ext cx="3124200" cy="23622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71" name="Line 3"/>
          <p:cNvSpPr>
            <a:spLocks noChangeShapeType="1"/>
          </p:cNvSpPr>
          <p:nvPr/>
        </p:nvSpPr>
        <p:spPr bwMode="auto">
          <a:xfrm flipH="1">
            <a:off x="4419600" y="3124200"/>
            <a:ext cx="1047750" cy="438150"/>
          </a:xfrm>
          <a:prstGeom prst="line">
            <a:avLst/>
          </a:prstGeom>
          <a:noFill/>
          <a:ln w="38100">
            <a:solidFill>
              <a:srgbClr val="000000"/>
            </a:solidFill>
            <a:round/>
            <a:headEnd/>
            <a:tailEnd type="stealth" w="lg" len="lg"/>
          </a:ln>
        </p:spPr>
        <p:txBody>
          <a:bodyPr vert="horz" wrap="square" lIns="91440" tIns="45720" rIns="91440" bIns="45720" numCol="1" anchor="t" anchorCtr="0" compatLnSpc="1">
            <a:prstTxWarp prst="textNoShape">
              <a:avLst/>
            </a:prstTxWarp>
          </a:bodyPr>
          <a:lstStyle/>
          <a:p>
            <a:endParaRPr lang="en-US"/>
          </a:p>
        </p:txBody>
      </p:sp>
      <p:sp>
        <p:nvSpPr>
          <p:cNvPr id="7172" name="Text Box 4"/>
          <p:cNvSpPr txBox="1">
            <a:spLocks noChangeArrowheads="1"/>
          </p:cNvSpPr>
          <p:nvPr/>
        </p:nvSpPr>
        <p:spPr bwMode="auto">
          <a:xfrm>
            <a:off x="5562600" y="2819400"/>
            <a:ext cx="1409700" cy="571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400" b="1" dirty="0">
                <a:latin typeface="Comic Sans MS" pitchFamily="66" charset="0"/>
              </a:rPr>
              <a:t>e</a:t>
            </a:r>
            <a:r>
              <a:rPr kumimoji="0" lang="en-US" sz="2400" b="1" i="0" u="none" strike="noStrike" cap="none" normalizeH="0" baseline="0" dirty="0">
                <a:ln>
                  <a:noFill/>
                </a:ln>
                <a:solidFill>
                  <a:schemeClr val="tx1"/>
                </a:solidFill>
                <a:effectLst/>
                <a:latin typeface="Comic Sans MS" pitchFamily="66" charset="0"/>
              </a:rPr>
              <a:t>dge</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ellipse</a:t>
            </a:r>
          </a:p>
        </p:txBody>
      </p:sp>
      <p:sp>
        <p:nvSpPr>
          <p:cNvPr id="9218" name="Oval 2"/>
          <p:cNvSpPr>
            <a:spLocks noChangeArrowheads="1"/>
          </p:cNvSpPr>
          <p:nvPr/>
        </p:nvSpPr>
        <p:spPr bwMode="auto">
          <a:xfrm rot="20006044">
            <a:off x="4371535" y="3432516"/>
            <a:ext cx="3928403" cy="1378635"/>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19" name="Oval 3"/>
          <p:cNvSpPr>
            <a:spLocks noChangeArrowheads="1"/>
          </p:cNvSpPr>
          <p:nvPr/>
        </p:nvSpPr>
        <p:spPr bwMode="auto">
          <a:xfrm>
            <a:off x="1523999" y="2285999"/>
            <a:ext cx="2344615" cy="3538025"/>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68036"/>
            <a:ext cx="8534400" cy="128516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164120"/>
            <a:ext cx="6781800" cy="1569660"/>
          </a:xfrm>
          <a:prstGeom prst="rect">
            <a:avLst/>
          </a:prstGeom>
          <a:noFill/>
        </p:spPr>
        <p:txBody>
          <a:bodyPr wrap="square" rtlCol="0">
            <a:spAutoFit/>
          </a:bodyPr>
          <a:lstStyle/>
          <a:p>
            <a:pPr algn="ctr"/>
            <a:r>
              <a:rPr lang="en-US" sz="9600" dirty="0">
                <a:latin typeface="Comic Sans MS" pitchFamily="66" charset="0"/>
              </a:rPr>
              <a:t>equal</a:t>
            </a:r>
          </a:p>
        </p:txBody>
      </p:sp>
      <p:sp>
        <p:nvSpPr>
          <p:cNvPr id="10" name="TextBox 9"/>
          <p:cNvSpPr txBox="1"/>
          <p:nvPr/>
        </p:nvSpPr>
        <p:spPr>
          <a:xfrm>
            <a:off x="340057" y="5489812"/>
            <a:ext cx="8382000" cy="707886"/>
          </a:xfrm>
          <a:prstGeom prst="rect">
            <a:avLst/>
          </a:prstGeom>
          <a:noFill/>
        </p:spPr>
        <p:txBody>
          <a:bodyPr wrap="square" rtlCol="0">
            <a:spAutoFit/>
          </a:bodyPr>
          <a:lstStyle/>
          <a:p>
            <a:pPr algn="ctr"/>
            <a:r>
              <a:rPr lang="en-US" sz="4000" dirty="0">
                <a:latin typeface="Comic Sans MS" pitchFamily="66" charset="0"/>
              </a:rPr>
              <a:t>having the same value</a:t>
            </a:r>
          </a:p>
        </p:txBody>
      </p:sp>
      <p:sp>
        <p:nvSpPr>
          <p:cNvPr id="11" name="TextBox 10"/>
          <p:cNvSpPr txBox="1"/>
          <p:nvPr/>
        </p:nvSpPr>
        <p:spPr>
          <a:xfrm>
            <a:off x="940090" y="1440108"/>
            <a:ext cx="3617260" cy="1569660"/>
          </a:xfrm>
          <a:prstGeom prst="rect">
            <a:avLst/>
          </a:prstGeom>
          <a:noFill/>
        </p:spPr>
        <p:txBody>
          <a:bodyPr wrap="square" rtlCol="0">
            <a:spAutoFit/>
          </a:bodyPr>
          <a:lstStyle/>
          <a:p>
            <a:pPr algn="ctr"/>
            <a:r>
              <a:rPr lang="en-US" sz="9600" dirty="0">
                <a:latin typeface="AbcMath"/>
              </a:rPr>
              <a:t> </a:t>
            </a:r>
            <a:r>
              <a:rPr lang="en-US" sz="8000" dirty="0">
                <a:latin typeface="Comic Sans MS" pitchFamily="66" charset="0"/>
              </a:rPr>
              <a:t>=</a:t>
            </a:r>
            <a:r>
              <a:rPr lang="en-US" sz="8000" dirty="0">
                <a:latin typeface="AbcMath"/>
              </a:rPr>
              <a:t> </a:t>
            </a:r>
            <a:endParaRPr lang="en-US" sz="8000" dirty="0"/>
          </a:p>
        </p:txBody>
      </p:sp>
      <p:grpSp>
        <p:nvGrpSpPr>
          <p:cNvPr id="16" name="Group 15"/>
          <p:cNvGrpSpPr/>
          <p:nvPr/>
        </p:nvGrpSpPr>
        <p:grpSpPr>
          <a:xfrm>
            <a:off x="4092522" y="3178923"/>
            <a:ext cx="4558814" cy="1840240"/>
            <a:chOff x="3778623" y="2946912"/>
            <a:chExt cx="4558814" cy="1840240"/>
          </a:xfrm>
        </p:grpSpPr>
        <p:sp>
          <p:nvSpPr>
            <p:cNvPr id="17" name="Isosceles Triangle 16"/>
            <p:cNvSpPr/>
            <p:nvPr/>
          </p:nvSpPr>
          <p:spPr>
            <a:xfrm>
              <a:off x="5755340" y="4128246"/>
              <a:ext cx="670739" cy="658906"/>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p:cNvCxnSpPr/>
            <p:nvPr/>
          </p:nvCxnSpPr>
          <p:spPr>
            <a:xfrm>
              <a:off x="3778623" y="4074459"/>
              <a:ext cx="4531659" cy="13447"/>
            </a:xfrm>
            <a:prstGeom prst="line">
              <a:avLst/>
            </a:prstGeom>
          </p:spPr>
          <p:style>
            <a:lnRef idx="3">
              <a:schemeClr val="dk1"/>
            </a:lnRef>
            <a:fillRef idx="0">
              <a:schemeClr val="dk1"/>
            </a:fillRef>
            <a:effectRef idx="2">
              <a:schemeClr val="dk1"/>
            </a:effectRef>
            <a:fontRef idx="minor">
              <a:schemeClr val="tx1"/>
            </a:fontRef>
          </p:style>
        </p:cxnSp>
        <p:sp>
          <p:nvSpPr>
            <p:cNvPr id="20" name="TextBox 19"/>
            <p:cNvSpPr txBox="1"/>
            <p:nvPr/>
          </p:nvSpPr>
          <p:spPr>
            <a:xfrm>
              <a:off x="3994581" y="2946912"/>
              <a:ext cx="4342856" cy="1323439"/>
            </a:xfrm>
            <a:prstGeom prst="rect">
              <a:avLst/>
            </a:prstGeom>
            <a:noFill/>
          </p:spPr>
          <p:txBody>
            <a:bodyPr wrap="none" rtlCol="0">
              <a:spAutoFit/>
            </a:bodyPr>
            <a:lstStyle/>
            <a:p>
              <a:r>
                <a:rPr lang="en-US" sz="4000" dirty="0">
                  <a:latin typeface="Comic Sans MS" pitchFamily="66" charset="0"/>
                </a:rPr>
                <a:t>2 + 4    </a:t>
              </a:r>
              <a:r>
                <a:rPr lang="en-US" sz="8000" dirty="0">
                  <a:latin typeface="Comic Sans MS" pitchFamily="66" charset="0"/>
                </a:rPr>
                <a:t>=</a:t>
              </a:r>
              <a:r>
                <a:rPr lang="en-US" sz="4000" dirty="0">
                  <a:latin typeface="Comic Sans MS" pitchFamily="66" charset="0"/>
                </a:rPr>
                <a:t>   13 - 7</a:t>
              </a:r>
            </a:p>
          </p:txBody>
        </p:sp>
      </p:grpSp>
      <p:grpSp>
        <p:nvGrpSpPr>
          <p:cNvPr id="15" name="Group 14"/>
          <p:cNvGrpSpPr/>
          <p:nvPr/>
        </p:nvGrpSpPr>
        <p:grpSpPr>
          <a:xfrm>
            <a:off x="299115" y="1828801"/>
            <a:ext cx="4395716" cy="1678674"/>
            <a:chOff x="381000" y="2085414"/>
            <a:chExt cx="4580965" cy="1643904"/>
          </a:xfrm>
        </p:grpSpPr>
        <p:grpSp>
          <p:nvGrpSpPr>
            <p:cNvPr id="27" name="Group 26"/>
            <p:cNvGrpSpPr/>
            <p:nvPr/>
          </p:nvGrpSpPr>
          <p:grpSpPr>
            <a:xfrm>
              <a:off x="537883" y="2085414"/>
              <a:ext cx="3998258" cy="842683"/>
              <a:chOff x="591671" y="2085414"/>
              <a:chExt cx="3998258" cy="842683"/>
            </a:xfrm>
          </p:grpSpPr>
          <p:pic>
            <p:nvPicPr>
              <p:cNvPr id="6146" name="Picture 2" descr="http://t0.gstatic.com/images?q=tbn:lQIAiclVtp_rQM:">
                <a:hlinkClick r:id="rId3"/>
              </p:cNvPr>
              <p:cNvPicPr>
                <a:picLocks noChangeAspect="1" noChangeArrowheads="1"/>
              </p:cNvPicPr>
              <p:nvPr/>
            </p:nvPicPr>
            <p:blipFill>
              <a:blip r:embed="rId4" cstate="print"/>
              <a:srcRect/>
              <a:stretch>
                <a:fillRect/>
              </a:stretch>
            </p:blipFill>
            <p:spPr bwMode="auto">
              <a:xfrm>
                <a:off x="591671" y="2085414"/>
                <a:ext cx="888502" cy="842683"/>
              </a:xfrm>
              <a:prstGeom prst="rect">
                <a:avLst/>
              </a:prstGeom>
              <a:noFill/>
            </p:spPr>
          </p:pic>
          <p:pic>
            <p:nvPicPr>
              <p:cNvPr id="6150" name="Picture 6" descr="http://t1.gstatic.com/images?q=tbn:3txVePPEaQYQZM:">
                <a:hlinkClick r:id="rId5"/>
              </p:cNvPr>
              <p:cNvPicPr>
                <a:picLocks noChangeAspect="1" noChangeArrowheads="1"/>
              </p:cNvPicPr>
              <p:nvPr/>
            </p:nvPicPr>
            <p:blipFill>
              <a:blip r:embed="rId6" cstate="print"/>
              <a:srcRect/>
              <a:stretch>
                <a:fillRect/>
              </a:stretch>
            </p:blipFill>
            <p:spPr bwMode="auto">
              <a:xfrm>
                <a:off x="1591235" y="2085414"/>
                <a:ext cx="888502" cy="842683"/>
              </a:xfrm>
              <a:prstGeom prst="rect">
                <a:avLst/>
              </a:prstGeom>
              <a:noFill/>
            </p:spPr>
          </p:pic>
          <p:pic>
            <p:nvPicPr>
              <p:cNvPr id="6152" name="Picture 8" descr="http://t2.gstatic.com/images?q=tbn:e-lKuLdTRDjDOM:">
                <a:hlinkClick r:id="rId7"/>
              </p:cNvPr>
              <p:cNvPicPr>
                <a:picLocks noChangeAspect="1" noChangeArrowheads="1"/>
              </p:cNvPicPr>
              <p:nvPr/>
            </p:nvPicPr>
            <p:blipFill>
              <a:blip r:embed="rId8" cstate="print"/>
              <a:srcRect/>
              <a:stretch>
                <a:fillRect/>
              </a:stretch>
            </p:blipFill>
            <p:spPr bwMode="auto">
              <a:xfrm>
                <a:off x="3756959" y="2138082"/>
                <a:ext cx="832970" cy="790015"/>
              </a:xfrm>
              <a:prstGeom prst="rect">
                <a:avLst/>
              </a:prstGeom>
              <a:noFill/>
            </p:spPr>
          </p:pic>
        </p:grpSp>
        <p:sp>
          <p:nvSpPr>
            <p:cNvPr id="21" name="Isosceles Triangle 20"/>
            <p:cNvSpPr/>
            <p:nvPr/>
          </p:nvSpPr>
          <p:spPr>
            <a:xfrm>
              <a:off x="2626657" y="3070412"/>
              <a:ext cx="670739" cy="658906"/>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381000" y="3030072"/>
              <a:ext cx="4580965" cy="35857"/>
            </a:xfrm>
            <a:prstGeom prst="line">
              <a:avLst/>
            </a:prstGeom>
          </p:spPr>
          <p:style>
            <a:lnRef idx="3">
              <a:schemeClr val="dk1"/>
            </a:lnRef>
            <a:fillRef idx="0">
              <a:schemeClr val="dk1"/>
            </a:fillRef>
            <a:effectRef idx="2">
              <a:schemeClr val="dk1"/>
            </a:effectRef>
            <a:fontRef idx="minor">
              <a:schemeClr val="tx1"/>
            </a:fontRef>
          </p:style>
        </p:cxnSp>
      </p:gr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equation</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a mathematical sentence where the left side of the equal sign has the same value as the right side of the equal sign</a:t>
            </a:r>
          </a:p>
        </p:txBody>
      </p:sp>
      <p:sp>
        <p:nvSpPr>
          <p:cNvPr id="11" name="TextBox 10"/>
          <p:cNvSpPr txBox="1"/>
          <p:nvPr/>
        </p:nvSpPr>
        <p:spPr>
          <a:xfrm>
            <a:off x="478303" y="2054060"/>
            <a:ext cx="8102990" cy="2831544"/>
          </a:xfrm>
          <a:prstGeom prst="rect">
            <a:avLst/>
          </a:prstGeom>
          <a:noFill/>
        </p:spPr>
        <p:txBody>
          <a:bodyPr wrap="square" rtlCol="0">
            <a:spAutoFit/>
          </a:bodyPr>
          <a:lstStyle/>
          <a:p>
            <a:r>
              <a:rPr lang="en-US" sz="4800" dirty="0">
                <a:latin typeface="Comic Sans MS" pitchFamily="66" charset="0"/>
              </a:rPr>
              <a:t>8 + 2 = 10</a:t>
            </a:r>
          </a:p>
          <a:p>
            <a:pPr algn="r">
              <a:spcAft>
                <a:spcPts val="1200"/>
              </a:spcAft>
            </a:pPr>
            <a:r>
              <a:rPr lang="en-US" sz="4800" dirty="0">
                <a:latin typeface="Comic Sans MS" pitchFamily="66" charset="0"/>
              </a:rPr>
              <a:t>5 x 5 = 100 ÷ 4  </a:t>
            </a:r>
          </a:p>
          <a:p>
            <a:pPr>
              <a:lnSpc>
                <a:spcPct val="150000"/>
              </a:lnSpc>
              <a:spcAft>
                <a:spcPts val="1200"/>
              </a:spcAft>
            </a:pPr>
            <a:r>
              <a:rPr lang="en-US" sz="4800" dirty="0">
                <a:latin typeface="Comic Sans MS" pitchFamily="66" charset="0"/>
              </a:rPr>
              <a:t>          20 = 18 + 2</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equilateral</a:t>
            </a:r>
          </a:p>
        </p:txBody>
      </p:sp>
      <p:sp>
        <p:nvSpPr>
          <p:cNvPr id="10" name="TextBox 9"/>
          <p:cNvSpPr txBox="1"/>
          <p:nvPr/>
        </p:nvSpPr>
        <p:spPr>
          <a:xfrm>
            <a:off x="457200" y="5334000"/>
            <a:ext cx="8382000" cy="677108"/>
          </a:xfrm>
          <a:prstGeom prst="rect">
            <a:avLst/>
          </a:prstGeom>
          <a:noFill/>
        </p:spPr>
        <p:txBody>
          <a:bodyPr wrap="square" rtlCol="0">
            <a:spAutoFit/>
          </a:bodyPr>
          <a:lstStyle/>
          <a:p>
            <a:pPr algn="ctr"/>
            <a:r>
              <a:rPr lang="en-US" sz="3800" dirty="0">
                <a:latin typeface="Comic Sans MS" pitchFamily="66" charset="0"/>
              </a:rPr>
              <a:t>a polygon with all sides congruent</a:t>
            </a:r>
          </a:p>
        </p:txBody>
      </p:sp>
      <p:sp>
        <p:nvSpPr>
          <p:cNvPr id="13" name="Hexagon 12"/>
          <p:cNvSpPr/>
          <p:nvPr/>
        </p:nvSpPr>
        <p:spPr>
          <a:xfrm>
            <a:off x="5638800" y="2590800"/>
            <a:ext cx="1828800" cy="1600200"/>
          </a:xfrm>
          <a:prstGeom prst="hexagon">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Isosceles Triangle 6"/>
          <p:cNvSpPr/>
          <p:nvPr/>
        </p:nvSpPr>
        <p:spPr>
          <a:xfrm>
            <a:off x="1719072" y="2316480"/>
            <a:ext cx="2248692" cy="1938528"/>
          </a:xfrm>
          <a:prstGeom prst="triangle">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200329"/>
          </a:xfrm>
          <a:prstGeom prst="rect">
            <a:avLst/>
          </a:prstGeom>
          <a:noFill/>
        </p:spPr>
        <p:txBody>
          <a:bodyPr wrap="square" rtlCol="0">
            <a:spAutoFit/>
          </a:bodyPr>
          <a:lstStyle/>
          <a:p>
            <a:pPr algn="ctr"/>
            <a:r>
              <a:rPr lang="en-US" sz="7200" dirty="0">
                <a:latin typeface="Comic Sans MS" pitchFamily="66" charset="0"/>
              </a:rPr>
              <a:t>equilateral triangle</a:t>
            </a:r>
          </a:p>
        </p:txBody>
      </p:sp>
      <p:sp>
        <p:nvSpPr>
          <p:cNvPr id="10" name="TextBox 9"/>
          <p:cNvSpPr txBox="1"/>
          <p:nvPr/>
        </p:nvSpPr>
        <p:spPr>
          <a:xfrm>
            <a:off x="381000" y="5040923"/>
            <a:ext cx="8382000" cy="1323439"/>
          </a:xfrm>
          <a:prstGeom prst="rect">
            <a:avLst/>
          </a:prstGeom>
          <a:noFill/>
        </p:spPr>
        <p:txBody>
          <a:bodyPr wrap="square" rtlCol="0">
            <a:spAutoFit/>
          </a:bodyPr>
          <a:lstStyle/>
          <a:p>
            <a:pPr algn="ctr"/>
            <a:r>
              <a:rPr lang="en-US" sz="4000" dirty="0">
                <a:latin typeface="Comic Sans MS" pitchFamily="66" charset="0"/>
              </a:rPr>
              <a:t>a triangle whose sides are all </a:t>
            </a:r>
          </a:p>
          <a:p>
            <a:pPr algn="ctr"/>
            <a:r>
              <a:rPr lang="en-US" sz="4000" dirty="0">
                <a:latin typeface="Comic Sans MS" pitchFamily="66" charset="0"/>
              </a:rPr>
              <a:t>the same length</a:t>
            </a:r>
          </a:p>
        </p:txBody>
      </p:sp>
      <p:pic>
        <p:nvPicPr>
          <p:cNvPr id="15363" name="Picture 3"/>
          <p:cNvPicPr>
            <a:picLocks noChangeAspect="1" noChangeArrowheads="1"/>
          </p:cNvPicPr>
          <p:nvPr/>
        </p:nvPicPr>
        <p:blipFill>
          <a:blip r:embed="rId3" cstate="print"/>
          <a:srcRect/>
          <a:stretch>
            <a:fillRect/>
          </a:stretch>
        </p:blipFill>
        <p:spPr bwMode="auto">
          <a:xfrm>
            <a:off x="2971799" y="1981200"/>
            <a:ext cx="3216679" cy="2819400"/>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equivalent</a:t>
            </a:r>
          </a:p>
        </p:txBody>
      </p:sp>
      <p:sp>
        <p:nvSpPr>
          <p:cNvPr id="10" name="TextBox 9"/>
          <p:cNvSpPr txBox="1"/>
          <p:nvPr/>
        </p:nvSpPr>
        <p:spPr>
          <a:xfrm>
            <a:off x="381000" y="5559088"/>
            <a:ext cx="8382000" cy="707886"/>
          </a:xfrm>
          <a:prstGeom prst="rect">
            <a:avLst/>
          </a:prstGeom>
          <a:noFill/>
        </p:spPr>
        <p:txBody>
          <a:bodyPr wrap="square" rtlCol="0">
            <a:spAutoFit/>
          </a:bodyPr>
          <a:lstStyle/>
          <a:p>
            <a:pPr algn="ctr"/>
            <a:r>
              <a:rPr lang="en-US" sz="4000" dirty="0">
                <a:latin typeface="Comic Sans MS" pitchFamily="66" charset="0"/>
              </a:rPr>
              <a:t>having the same value</a:t>
            </a:r>
          </a:p>
        </p:txBody>
      </p:sp>
      <p:sp>
        <p:nvSpPr>
          <p:cNvPr id="57" name="Oval 56"/>
          <p:cNvSpPr>
            <a:spLocks/>
          </p:cNvSpPr>
          <p:nvPr/>
        </p:nvSpPr>
        <p:spPr>
          <a:xfrm>
            <a:off x="533400" y="3962400"/>
            <a:ext cx="822960"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p:cNvCxnSpPr>
            <a:stCxn id="21" idx="0"/>
            <a:endCxn id="21" idx="4"/>
          </p:cNvCxnSpPr>
          <p:nvPr/>
        </p:nvCxnSpPr>
        <p:spPr>
          <a:xfrm rot="16200000" flipH="1">
            <a:off x="533400" y="4359812"/>
            <a:ext cx="822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304800" y="5444197"/>
            <a:ext cx="8534400" cy="110900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3084394" y="1952461"/>
            <a:ext cx="4449097" cy="830997"/>
          </a:xfrm>
          <a:prstGeom prst="rect">
            <a:avLst/>
          </a:prstGeom>
          <a:noFill/>
        </p:spPr>
        <p:txBody>
          <a:bodyPr wrap="square" rtlCol="0">
            <a:spAutoFit/>
          </a:bodyPr>
          <a:lstStyle/>
          <a:p>
            <a:r>
              <a:rPr lang="en-US" sz="4800" dirty="0">
                <a:latin typeface="Comic Sans MS" pitchFamily="66" charset="0"/>
              </a:rPr>
              <a:t>7 + 2 = 10 - 1</a:t>
            </a:r>
          </a:p>
        </p:txBody>
      </p:sp>
      <p:sp>
        <p:nvSpPr>
          <p:cNvPr id="61" name="TextBox 60"/>
          <p:cNvSpPr txBox="1"/>
          <p:nvPr/>
        </p:nvSpPr>
        <p:spPr>
          <a:xfrm>
            <a:off x="6243773" y="3079304"/>
            <a:ext cx="2530154" cy="830997"/>
          </a:xfrm>
          <a:prstGeom prst="rect">
            <a:avLst/>
          </a:prstGeom>
          <a:noFill/>
        </p:spPr>
        <p:txBody>
          <a:bodyPr wrap="square" rtlCol="0">
            <a:spAutoFit/>
          </a:bodyPr>
          <a:lstStyle/>
          <a:p>
            <a:r>
              <a:rPr lang="en-US" sz="4800" dirty="0">
                <a:latin typeface="Comic Sans MS" pitchFamily="66" charset="0"/>
              </a:rPr>
              <a:t>.5 = ½  </a:t>
            </a:r>
          </a:p>
        </p:txBody>
      </p:sp>
      <p:sp>
        <p:nvSpPr>
          <p:cNvPr id="31" name="TextBox 30"/>
          <p:cNvSpPr txBox="1"/>
          <p:nvPr/>
        </p:nvSpPr>
        <p:spPr>
          <a:xfrm>
            <a:off x="3671448" y="4143235"/>
            <a:ext cx="3193373" cy="830997"/>
          </a:xfrm>
          <a:prstGeom prst="rect">
            <a:avLst/>
          </a:prstGeom>
          <a:noFill/>
        </p:spPr>
        <p:txBody>
          <a:bodyPr wrap="square" rtlCol="0">
            <a:spAutoFit/>
          </a:bodyPr>
          <a:lstStyle/>
          <a:p>
            <a:r>
              <a:rPr lang="en-US" sz="4800" dirty="0">
                <a:latin typeface="Comic Sans MS" pitchFamily="66" charset="0"/>
              </a:rPr>
              <a:t>.5  = .50</a:t>
            </a:r>
          </a:p>
        </p:txBody>
      </p:sp>
      <p:sp>
        <p:nvSpPr>
          <p:cNvPr id="450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6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070"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38" name="Group 37"/>
          <p:cNvGrpSpPr/>
          <p:nvPr/>
        </p:nvGrpSpPr>
        <p:grpSpPr>
          <a:xfrm>
            <a:off x="304800" y="1890932"/>
            <a:ext cx="1558972" cy="3124200"/>
            <a:chOff x="304800" y="1905000"/>
            <a:chExt cx="1558972" cy="3124200"/>
          </a:xfrm>
        </p:grpSpPr>
        <p:sp>
          <p:nvSpPr>
            <p:cNvPr id="40" name="Rectangle 39"/>
            <p:cNvSpPr/>
            <p:nvPr/>
          </p:nvSpPr>
          <p:spPr>
            <a:xfrm>
              <a:off x="304800" y="38862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41"/>
            <p:cNvGrpSpPr/>
            <p:nvPr/>
          </p:nvGrpSpPr>
          <p:grpSpPr>
            <a:xfrm>
              <a:off x="304800" y="1905000"/>
              <a:ext cx="1041134" cy="1143000"/>
              <a:chOff x="304800" y="1905000"/>
              <a:chExt cx="1041134" cy="1143000"/>
            </a:xfrm>
          </p:grpSpPr>
          <p:sp>
            <p:nvSpPr>
              <p:cNvPr id="36" name="Oval 35"/>
              <p:cNvSpPr>
                <a:spLocks noChangeAspect="1"/>
              </p:cNvSpPr>
              <p:nvPr/>
            </p:nvSpPr>
            <p:spPr>
              <a:xfrm>
                <a:off x="609601" y="1981200"/>
                <a:ext cx="736333"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304800" y="19050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13"/>
            <p:cNvGrpSpPr/>
            <p:nvPr/>
          </p:nvGrpSpPr>
          <p:grpSpPr>
            <a:xfrm>
              <a:off x="533400" y="1981200"/>
              <a:ext cx="822960" cy="822960"/>
              <a:chOff x="533400" y="2057400"/>
              <a:chExt cx="914400" cy="914400"/>
            </a:xfrm>
          </p:grpSpPr>
          <p:sp>
            <p:nvSpPr>
              <p:cNvPr id="11" name="Oval 10"/>
              <p:cNvSpPr/>
              <p:nvPr/>
            </p:nvSpPr>
            <p:spPr>
              <a:xfrm>
                <a:off x="533400" y="2057400"/>
                <a:ext cx="914400" cy="914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a:stCxn id="11" idx="0"/>
                <a:endCxn id="11" idx="4"/>
              </p:cNvCxnSpPr>
              <p:nvPr/>
            </p:nvCxnSpPr>
            <p:spPr>
              <a:xfrm rot="16200000" flipH="1">
                <a:off x="533400" y="25146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41"/>
            <p:cNvGrpSpPr/>
            <p:nvPr/>
          </p:nvGrpSpPr>
          <p:grpSpPr>
            <a:xfrm>
              <a:off x="304800" y="2895600"/>
              <a:ext cx="1041134" cy="1143000"/>
              <a:chOff x="304800" y="1905000"/>
              <a:chExt cx="1041134" cy="1143000"/>
            </a:xfrm>
          </p:grpSpPr>
          <p:sp>
            <p:nvSpPr>
              <p:cNvPr id="53" name="Oval 52"/>
              <p:cNvSpPr>
                <a:spLocks noChangeAspect="1"/>
              </p:cNvSpPr>
              <p:nvPr/>
            </p:nvSpPr>
            <p:spPr>
              <a:xfrm>
                <a:off x="609601" y="1981200"/>
                <a:ext cx="736333" cy="8229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p:cNvSpPr/>
              <p:nvPr/>
            </p:nvSpPr>
            <p:spPr>
              <a:xfrm>
                <a:off x="304800" y="1905000"/>
                <a:ext cx="609600" cy="1143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33400" y="2971800"/>
              <a:ext cx="822960" cy="822960"/>
              <a:chOff x="533400" y="2057400"/>
              <a:chExt cx="914400" cy="914400"/>
            </a:xfrm>
          </p:grpSpPr>
          <p:sp>
            <p:nvSpPr>
              <p:cNvPr id="51" name="Oval 50"/>
              <p:cNvSpPr/>
              <p:nvPr/>
            </p:nvSpPr>
            <p:spPr>
              <a:xfrm>
                <a:off x="533400" y="2057400"/>
                <a:ext cx="914400" cy="91440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Connector 51"/>
              <p:cNvCxnSpPr>
                <a:stCxn id="51" idx="0"/>
                <a:endCxn id="51" idx="4"/>
              </p:cNvCxnSpPr>
              <p:nvPr/>
            </p:nvCxnSpPr>
            <p:spPr>
              <a:xfrm rot="16200000" flipH="1">
                <a:off x="533400" y="2514600"/>
                <a:ext cx="9144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6" name="Straight Connector 55"/>
            <p:cNvCxnSpPr/>
            <p:nvPr/>
          </p:nvCxnSpPr>
          <p:spPr>
            <a:xfrm rot="10800000" flipH="1">
              <a:off x="533400" y="3409072"/>
              <a:ext cx="82296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Oval 20"/>
            <p:cNvSpPr>
              <a:spLocks noChangeAspect="1"/>
            </p:cNvSpPr>
            <p:nvPr/>
          </p:nvSpPr>
          <p:spPr>
            <a:xfrm>
              <a:off x="533400" y="3962400"/>
              <a:ext cx="822960" cy="822960"/>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601980" y="4168140"/>
              <a:ext cx="685800" cy="41148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flipV="1">
              <a:off x="601980" y="4168138"/>
              <a:ext cx="685802" cy="41148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45065" name="Picture 9"/>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692322" y="3002507"/>
              <a:ext cx="171450" cy="742950"/>
            </a:xfrm>
            <a:prstGeom prst="rect">
              <a:avLst/>
            </a:prstGeom>
            <a:noFill/>
          </p:spPr>
        </p:pic>
        <p:pic>
          <p:nvPicPr>
            <p:cNvPr id="45067" name="Picture 11"/>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678675" y="4039738"/>
              <a:ext cx="171450" cy="742950"/>
            </a:xfrm>
            <a:prstGeom prst="rect">
              <a:avLst/>
            </a:prstGeom>
            <a:noFill/>
          </p:spPr>
        </p:pic>
        <p:pic>
          <p:nvPicPr>
            <p:cNvPr id="45069" name="Picture 13"/>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1678675" y="2006221"/>
              <a:ext cx="171450" cy="742950"/>
            </a:xfrm>
            <a:prstGeom prst="rect">
              <a:avLst/>
            </a:prstGeom>
            <a:noFill/>
          </p:spPr>
        </p:pic>
      </p:gr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569660"/>
          </a:xfrm>
          <a:prstGeom prst="rect">
            <a:avLst/>
          </a:prstGeom>
          <a:noFill/>
        </p:spPr>
        <p:txBody>
          <a:bodyPr wrap="square" rtlCol="0">
            <a:spAutoFit/>
          </a:bodyPr>
          <a:lstStyle/>
          <a:p>
            <a:pPr algn="ctr"/>
            <a:r>
              <a:rPr lang="en-US" sz="9600" dirty="0">
                <a:latin typeface="Comic Sans MS" pitchFamily="66" charset="0"/>
              </a:rPr>
              <a:t>estimate</a:t>
            </a:r>
          </a:p>
        </p:txBody>
      </p:sp>
      <p:sp>
        <p:nvSpPr>
          <p:cNvPr id="10" name="TextBox 9"/>
          <p:cNvSpPr txBox="1"/>
          <p:nvPr/>
        </p:nvSpPr>
        <p:spPr>
          <a:xfrm>
            <a:off x="675248" y="5105400"/>
            <a:ext cx="7821637" cy="1323439"/>
          </a:xfrm>
          <a:prstGeom prst="rect">
            <a:avLst/>
          </a:prstGeom>
          <a:noFill/>
        </p:spPr>
        <p:txBody>
          <a:bodyPr wrap="square" rtlCol="0">
            <a:spAutoFit/>
          </a:bodyPr>
          <a:lstStyle/>
          <a:p>
            <a:pPr algn="ctr"/>
            <a:r>
              <a:rPr lang="en-US" sz="4000" dirty="0">
                <a:latin typeface="Comic Sans MS" pitchFamily="66" charset="0"/>
              </a:rPr>
              <a:t>to find a number close to an exact amount</a:t>
            </a:r>
          </a:p>
        </p:txBody>
      </p:sp>
      <p:pic>
        <p:nvPicPr>
          <p:cNvPr id="2049" name="Picture 1" descr="j0112688"/>
          <p:cNvPicPr>
            <a:picLocks noChangeAspect="1" noChangeArrowheads="1"/>
          </p:cNvPicPr>
          <p:nvPr/>
        </p:nvPicPr>
        <p:blipFill>
          <a:blip r:embed="rId3" cstate="print">
            <a:grayscl/>
          </a:blip>
          <a:srcRect/>
          <a:stretch>
            <a:fillRect/>
          </a:stretch>
        </p:blipFill>
        <p:spPr bwMode="auto">
          <a:xfrm>
            <a:off x="4953000" y="2286000"/>
            <a:ext cx="1371600" cy="2192111"/>
          </a:xfrm>
          <a:prstGeom prst="rect">
            <a:avLst/>
          </a:prstGeom>
          <a:noFill/>
          <a:ln w="9525">
            <a:noFill/>
            <a:miter lim="800000"/>
            <a:headEnd/>
            <a:tailEnd/>
          </a:ln>
        </p:spPr>
      </p:pic>
      <p:sp>
        <p:nvSpPr>
          <p:cNvPr id="2051" name="Text Box 3"/>
          <p:cNvSpPr txBox="1">
            <a:spLocks noChangeArrowheads="1"/>
          </p:cNvSpPr>
          <p:nvPr/>
        </p:nvSpPr>
        <p:spPr bwMode="auto">
          <a:xfrm>
            <a:off x="-2133601" y="228600"/>
            <a:ext cx="2311302" cy="35026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endParaRPr>
          </a:p>
        </p:txBody>
      </p:sp>
      <p:sp>
        <p:nvSpPr>
          <p:cNvPr id="2052" name="AutoShape 4"/>
          <p:cNvSpPr>
            <a:spLocks noChangeArrowheads="1"/>
          </p:cNvSpPr>
          <p:nvPr/>
        </p:nvSpPr>
        <p:spPr bwMode="auto">
          <a:xfrm rot="10800000" flipV="1">
            <a:off x="1874748" y="2188889"/>
            <a:ext cx="2503489" cy="1104900"/>
          </a:xfrm>
          <a:prstGeom prst="cloudCallout">
            <a:avLst>
              <a:gd name="adj1" fmla="val -71921"/>
              <a:gd name="adj2" fmla="val 26204"/>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200" b="0" i="0" u="none" strike="noStrike" cap="none" normalizeH="0" baseline="0" dirty="0">
                <a:ln>
                  <a:noFill/>
                </a:ln>
                <a:solidFill>
                  <a:schemeClr val="tx1"/>
                </a:solidFill>
                <a:effectLst/>
                <a:latin typeface="Comic Sans MS" pitchFamily="66" charset="0"/>
              </a:rPr>
              <a:t>About how many?</a:t>
            </a:r>
            <a:endParaRPr kumimoji="0" lang="en-US" sz="1800" b="0" i="0" u="none" strike="noStrike" cap="none" normalizeH="0" baseline="0" dirty="0">
              <a:ln>
                <a:noFill/>
              </a:ln>
              <a:solidFill>
                <a:schemeClr val="tx1"/>
              </a:solidFill>
              <a:effectLst/>
              <a:latin typeface="Comic Sans MS" pitchFamily="66" charset="0"/>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63670"/>
            <a:ext cx="8534400" cy="13895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609600" y="304800"/>
            <a:ext cx="7848600" cy="1446550"/>
          </a:xfrm>
          <a:prstGeom prst="rect">
            <a:avLst/>
          </a:prstGeom>
          <a:noFill/>
        </p:spPr>
        <p:txBody>
          <a:bodyPr wrap="square" rtlCol="0">
            <a:spAutoFit/>
          </a:bodyPr>
          <a:lstStyle/>
          <a:p>
            <a:pPr algn="ctr"/>
            <a:r>
              <a:rPr lang="en-US" sz="8800" dirty="0">
                <a:latin typeface="Comic Sans MS" pitchFamily="66" charset="0"/>
              </a:rPr>
              <a:t>even number</a:t>
            </a:r>
          </a:p>
        </p:txBody>
      </p:sp>
      <p:sp>
        <p:nvSpPr>
          <p:cNvPr id="10" name="TextBox 9"/>
          <p:cNvSpPr txBox="1"/>
          <p:nvPr/>
        </p:nvSpPr>
        <p:spPr>
          <a:xfrm>
            <a:off x="287698" y="5281174"/>
            <a:ext cx="8482818" cy="1015663"/>
          </a:xfrm>
          <a:prstGeom prst="rect">
            <a:avLst/>
          </a:prstGeom>
          <a:noFill/>
        </p:spPr>
        <p:txBody>
          <a:bodyPr wrap="square" rtlCol="0">
            <a:spAutoFit/>
          </a:bodyPr>
          <a:lstStyle/>
          <a:p>
            <a:pPr algn="ctr"/>
            <a:r>
              <a:rPr lang="en-US" sz="3600" dirty="0">
                <a:latin typeface="Comic Sans MS" pitchFamily="66" charset="0"/>
              </a:rPr>
              <a:t>whole numbers that are divisible by 2</a:t>
            </a:r>
            <a:r>
              <a:rPr lang="en-US" sz="3400" dirty="0">
                <a:latin typeface="Comic Sans MS" pitchFamily="66" charset="0"/>
              </a:rPr>
              <a:t> </a:t>
            </a:r>
            <a:r>
              <a:rPr lang="en-US" sz="2400" dirty="0">
                <a:latin typeface="Comic Sans MS" pitchFamily="66" charset="0"/>
              </a:rPr>
              <a:t>Hint: even numbers have 0, 2, 4, 6, or 8 in the ones place</a:t>
            </a:r>
          </a:p>
        </p:txBody>
      </p:sp>
      <p:sp>
        <p:nvSpPr>
          <p:cNvPr id="12" name="Rectangle 11"/>
          <p:cNvSpPr/>
          <p:nvPr/>
        </p:nvSpPr>
        <p:spPr>
          <a:xfrm>
            <a:off x="1788461" y="1798821"/>
            <a:ext cx="6683186" cy="2893100"/>
          </a:xfrm>
          <a:prstGeom prst="rect">
            <a:avLst/>
          </a:prstGeom>
        </p:spPr>
        <p:txBody>
          <a:bodyPr wrap="square">
            <a:spAutoFit/>
          </a:bodyPr>
          <a:lstStyle/>
          <a:p>
            <a:pPr>
              <a:spcAft>
                <a:spcPts val="1200"/>
              </a:spcAft>
            </a:pPr>
            <a:r>
              <a:rPr lang="en-US" sz="5400" dirty="0">
                <a:latin typeface="Comic Sans MS" pitchFamily="66" charset="0"/>
              </a:rPr>
              <a:t>       37</a:t>
            </a:r>
            <a:r>
              <a:rPr lang="en-US" sz="5400" b="1" u="sng" dirty="0">
                <a:latin typeface="Comic Sans MS" pitchFamily="66" charset="0"/>
              </a:rPr>
              <a:t>4</a:t>
            </a:r>
          </a:p>
          <a:p>
            <a:pPr algn="ctr">
              <a:spcAft>
                <a:spcPts val="1200"/>
              </a:spcAft>
            </a:pPr>
            <a:r>
              <a:rPr lang="en-US" sz="5400" dirty="0">
                <a:latin typeface="Comic Sans MS" pitchFamily="66" charset="0"/>
              </a:rPr>
              <a:t> 1</a:t>
            </a:r>
            <a:r>
              <a:rPr lang="en-US" sz="5400" b="1" u="sng" dirty="0">
                <a:latin typeface="Comic Sans MS" pitchFamily="66" charset="0"/>
              </a:rPr>
              <a:t>2</a:t>
            </a:r>
            <a:r>
              <a:rPr lang="en-US" sz="5400" dirty="0">
                <a:latin typeface="Comic Sans MS" pitchFamily="66" charset="0"/>
              </a:rPr>
              <a:t>                86,46</a:t>
            </a:r>
            <a:r>
              <a:rPr lang="en-US" sz="5400" b="1" u="sng" dirty="0">
                <a:latin typeface="Comic Sans MS" pitchFamily="66" charset="0"/>
              </a:rPr>
              <a:t>0</a:t>
            </a:r>
          </a:p>
          <a:p>
            <a:pPr>
              <a:spcAft>
                <a:spcPts val="1200"/>
              </a:spcAft>
            </a:pPr>
            <a:r>
              <a:rPr lang="en-US" sz="5400" b="1" dirty="0">
                <a:latin typeface="Comic Sans MS" pitchFamily="66" charset="0"/>
              </a:rPr>
              <a:t>       </a:t>
            </a:r>
            <a:r>
              <a:rPr lang="en-US" sz="5400" dirty="0">
                <a:latin typeface="Comic Sans MS" pitchFamily="66" charset="0"/>
              </a:rPr>
              <a:t>3,49</a:t>
            </a:r>
            <a:r>
              <a:rPr lang="en-US" sz="5400" b="1" u="sng" dirty="0">
                <a:latin typeface="Comic Sans MS" pitchFamily="66" charset="0"/>
              </a:rPr>
              <a:t>6</a:t>
            </a:r>
            <a:endParaRPr lang="en-US" sz="5400" dirty="0">
              <a:latin typeface="Comic Sans MS" pitchFamily="66" charset="0"/>
            </a:endParaRPr>
          </a:p>
        </p:txBody>
      </p:sp>
      <p:grpSp>
        <p:nvGrpSpPr>
          <p:cNvPr id="27" name="Group 26"/>
          <p:cNvGrpSpPr/>
          <p:nvPr/>
        </p:nvGrpSpPr>
        <p:grpSpPr>
          <a:xfrm>
            <a:off x="979453" y="1721223"/>
            <a:ext cx="973163" cy="3094441"/>
            <a:chOff x="979453" y="1721223"/>
            <a:chExt cx="973163" cy="3094441"/>
          </a:xfrm>
        </p:grpSpPr>
        <p:grpSp>
          <p:nvGrpSpPr>
            <p:cNvPr id="25" name="Group 24"/>
            <p:cNvGrpSpPr/>
            <p:nvPr/>
          </p:nvGrpSpPr>
          <p:grpSpPr>
            <a:xfrm>
              <a:off x="979454" y="1721223"/>
              <a:ext cx="973162" cy="1521135"/>
              <a:chOff x="979454" y="1721223"/>
              <a:chExt cx="973162" cy="1521135"/>
            </a:xfrm>
          </p:grpSpPr>
          <p:sp>
            <p:nvSpPr>
              <p:cNvPr id="6" name="Rectangle 5"/>
              <p:cNvSpPr/>
              <p:nvPr/>
            </p:nvSpPr>
            <p:spPr>
              <a:xfrm>
                <a:off x="981636" y="2772431"/>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83784" y="2240146"/>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1499349" y="2774659"/>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501497" y="2242374"/>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488608" y="1721223"/>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979454" y="1723450"/>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oup 25"/>
            <p:cNvGrpSpPr/>
            <p:nvPr/>
          </p:nvGrpSpPr>
          <p:grpSpPr>
            <a:xfrm>
              <a:off x="979453" y="3294529"/>
              <a:ext cx="973162" cy="1521135"/>
              <a:chOff x="979453" y="3294529"/>
              <a:chExt cx="973162" cy="1521135"/>
            </a:xfrm>
          </p:grpSpPr>
          <p:sp>
            <p:nvSpPr>
              <p:cNvPr id="14" name="Rectangle 13"/>
              <p:cNvSpPr/>
              <p:nvPr/>
            </p:nvSpPr>
            <p:spPr>
              <a:xfrm>
                <a:off x="981635" y="4345737"/>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983783" y="3813452"/>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1499348" y="4347965"/>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1501496" y="3815680"/>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1488607" y="3294529"/>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979453" y="3296756"/>
                <a:ext cx="451119" cy="4676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06437" y="304800"/>
            <a:ext cx="8074855" cy="2185214"/>
          </a:xfrm>
          <a:prstGeom prst="rect">
            <a:avLst/>
          </a:prstGeom>
          <a:noFill/>
        </p:spPr>
        <p:txBody>
          <a:bodyPr wrap="square" rtlCol="0">
            <a:spAutoFit/>
          </a:bodyPr>
          <a:lstStyle/>
          <a:p>
            <a:pPr algn="ctr"/>
            <a:r>
              <a:rPr lang="en-US" sz="8800" dirty="0">
                <a:latin typeface="Comic Sans MS" pitchFamily="66" charset="0"/>
              </a:rPr>
              <a:t>expanded form </a:t>
            </a:r>
            <a:r>
              <a:rPr lang="en-US" sz="4800" dirty="0">
                <a:latin typeface="Comic Sans MS" pitchFamily="66" charset="0"/>
              </a:rPr>
              <a:t>(expanded notation)</a:t>
            </a:r>
          </a:p>
        </p:txBody>
      </p:sp>
      <p:sp>
        <p:nvSpPr>
          <p:cNvPr id="10" name="TextBox 9"/>
          <p:cNvSpPr txBox="1"/>
          <p:nvPr/>
        </p:nvSpPr>
        <p:spPr>
          <a:xfrm>
            <a:off x="381000" y="5051474"/>
            <a:ext cx="8382000" cy="1323439"/>
          </a:xfrm>
          <a:prstGeom prst="rect">
            <a:avLst/>
          </a:prstGeom>
          <a:noFill/>
        </p:spPr>
        <p:txBody>
          <a:bodyPr wrap="square" rtlCol="0">
            <a:spAutoFit/>
          </a:bodyPr>
          <a:lstStyle/>
          <a:p>
            <a:pPr algn="ctr"/>
            <a:r>
              <a:rPr lang="en-US" sz="4000" dirty="0">
                <a:latin typeface="Comic Sans MS" pitchFamily="66" charset="0"/>
              </a:rPr>
              <a:t>a way to write numbers showing the place value of each digit</a:t>
            </a:r>
          </a:p>
        </p:txBody>
      </p:sp>
      <p:sp>
        <p:nvSpPr>
          <p:cNvPr id="11" name="TextBox 10"/>
          <p:cNvSpPr txBox="1"/>
          <p:nvPr/>
        </p:nvSpPr>
        <p:spPr>
          <a:xfrm>
            <a:off x="344658" y="2845474"/>
            <a:ext cx="8398412" cy="830997"/>
          </a:xfrm>
          <a:prstGeom prst="rect">
            <a:avLst/>
          </a:prstGeom>
          <a:noFill/>
        </p:spPr>
        <p:txBody>
          <a:bodyPr wrap="square" rtlCol="0">
            <a:spAutoFit/>
          </a:bodyPr>
          <a:lstStyle/>
          <a:p>
            <a:pPr algn="ctr"/>
            <a:r>
              <a:rPr lang="en-US" sz="4800" dirty="0">
                <a:latin typeface="Comic Sans MS" pitchFamily="66" charset="0"/>
              </a:rPr>
              <a:t>493 = </a:t>
            </a:r>
            <a:r>
              <a:rPr lang="en-US" sz="4800" b="1" dirty="0">
                <a:latin typeface="Comic Sans MS" pitchFamily="66" charset="0"/>
              </a:rPr>
              <a:t>400 + 90 + 3</a:t>
            </a:r>
          </a:p>
        </p:txBody>
      </p:sp>
      <p:sp>
        <p:nvSpPr>
          <p:cNvPr id="6" name="TextBox 5"/>
          <p:cNvSpPr txBox="1"/>
          <p:nvPr/>
        </p:nvSpPr>
        <p:spPr>
          <a:xfrm>
            <a:off x="145473" y="3738817"/>
            <a:ext cx="8821882" cy="830997"/>
          </a:xfrm>
          <a:prstGeom prst="rect">
            <a:avLst/>
          </a:prstGeom>
          <a:noFill/>
        </p:spPr>
        <p:txBody>
          <a:bodyPr wrap="square" rtlCol="0">
            <a:spAutoFit/>
          </a:bodyPr>
          <a:lstStyle/>
          <a:p>
            <a:pPr algn="ctr"/>
            <a:r>
              <a:rPr lang="en-US" sz="4800" dirty="0">
                <a:latin typeface="Comic Sans MS" pitchFamily="66" charset="0"/>
              </a:rPr>
              <a:t>493 = </a:t>
            </a:r>
            <a:r>
              <a:rPr lang="en-US" sz="4000" b="1" dirty="0">
                <a:latin typeface="Comic Sans MS" pitchFamily="66" charset="0"/>
              </a:rPr>
              <a:t>(</a:t>
            </a:r>
            <a:r>
              <a:rPr lang="en-US" sz="4400" b="1" dirty="0">
                <a:latin typeface="Comic Sans MS" pitchFamily="66" charset="0"/>
              </a:rPr>
              <a:t>4 x 100) + (9 x 10) + 3</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experimental probability</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the ratio of the number of times an event occurs to the total number of trials or times the activity is performed</a:t>
            </a:r>
          </a:p>
        </p:txBody>
      </p:sp>
      <p:sp>
        <p:nvSpPr>
          <p:cNvPr id="11" name="TextBox 10"/>
          <p:cNvSpPr txBox="1"/>
          <p:nvPr/>
        </p:nvSpPr>
        <p:spPr>
          <a:xfrm>
            <a:off x="478303" y="2054060"/>
            <a:ext cx="8102990" cy="2123658"/>
          </a:xfrm>
          <a:prstGeom prst="rect">
            <a:avLst/>
          </a:prstGeom>
          <a:noFill/>
        </p:spPr>
        <p:txBody>
          <a:bodyPr wrap="square" rtlCol="0">
            <a:spAutoFit/>
          </a:bodyPr>
          <a:lstStyle/>
          <a:p>
            <a:r>
              <a:rPr lang="en-US" sz="2800" dirty="0">
                <a:latin typeface="Comic Sans MS" pitchFamily="66" charset="0"/>
              </a:rPr>
              <a:t>A student tosses a number cube 8 times and it lands on a four, 1 of those times.  </a:t>
            </a:r>
          </a:p>
          <a:p>
            <a:endParaRPr lang="en-US" sz="2800" dirty="0">
              <a:latin typeface="Comic Sans MS" pitchFamily="66" charset="0"/>
            </a:endParaRPr>
          </a:p>
          <a:p>
            <a:r>
              <a:rPr lang="en-US" sz="2400" dirty="0">
                <a:latin typeface="Comic Sans MS" pitchFamily="66" charset="0"/>
              </a:rPr>
              <a:t>Experimental Probability = </a:t>
            </a:r>
            <a:r>
              <a:rPr lang="en-US" sz="2400" u="sng" dirty="0">
                <a:latin typeface="Comic Sans MS" pitchFamily="66" charset="0"/>
              </a:rPr>
              <a:t> 1 </a:t>
            </a:r>
            <a:r>
              <a:rPr lang="en-US" sz="2400" dirty="0">
                <a:latin typeface="Comic Sans MS" pitchFamily="66" charset="0"/>
              </a:rPr>
              <a:t>  (# of times occurred)</a:t>
            </a:r>
            <a:endParaRPr lang="en-US" sz="2400" u="sng" dirty="0">
              <a:latin typeface="Comic Sans MS" pitchFamily="66" charset="0"/>
            </a:endParaRPr>
          </a:p>
          <a:p>
            <a:r>
              <a:rPr lang="en-US" sz="2400" dirty="0">
                <a:latin typeface="Comic Sans MS" pitchFamily="66" charset="0"/>
              </a:rPr>
              <a:t>  of landing on a 4.               8   (# of times performed)</a:t>
            </a:r>
          </a:p>
        </p:txBody>
      </p:sp>
    </p:spTree>
    <p:extLst>
      <p:ext uri="{BB962C8B-B14F-4D97-AF65-F5344CB8AC3E}">
        <p14:creationId xmlns:p14="http://schemas.microsoft.com/office/powerpoint/2010/main" val="358905777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exponent</a:t>
            </a:r>
          </a:p>
        </p:txBody>
      </p:sp>
      <p:sp>
        <p:nvSpPr>
          <p:cNvPr id="10" name="TextBox 9"/>
          <p:cNvSpPr txBox="1"/>
          <p:nvPr/>
        </p:nvSpPr>
        <p:spPr>
          <a:xfrm>
            <a:off x="381000" y="5079609"/>
            <a:ext cx="8382000" cy="1261884"/>
          </a:xfrm>
          <a:prstGeom prst="rect">
            <a:avLst/>
          </a:prstGeom>
          <a:noFill/>
        </p:spPr>
        <p:txBody>
          <a:bodyPr wrap="square" rtlCol="0">
            <a:spAutoFit/>
          </a:bodyPr>
          <a:lstStyle/>
          <a:p>
            <a:pPr algn="ctr"/>
            <a:r>
              <a:rPr lang="en-US" sz="3800" dirty="0">
                <a:latin typeface="Comic Sans MS" pitchFamily="66" charset="0"/>
              </a:rPr>
              <a:t>a numeral telling how many times a factor is to be multiplied</a:t>
            </a:r>
          </a:p>
        </p:txBody>
      </p:sp>
      <p:sp>
        <p:nvSpPr>
          <p:cNvPr id="11" name="TextBox 10"/>
          <p:cNvSpPr txBox="1"/>
          <p:nvPr/>
        </p:nvSpPr>
        <p:spPr>
          <a:xfrm>
            <a:off x="304800" y="1981200"/>
            <a:ext cx="7696200" cy="3108543"/>
          </a:xfrm>
          <a:prstGeom prst="rect">
            <a:avLst/>
          </a:prstGeom>
          <a:noFill/>
        </p:spPr>
        <p:txBody>
          <a:bodyPr wrap="square" rtlCol="0">
            <a:spAutoFit/>
          </a:bodyPr>
          <a:lstStyle/>
          <a:p>
            <a:pPr algn="ctr"/>
            <a:r>
              <a:rPr lang="en-US" sz="8800" dirty="0"/>
              <a:t>10⁵</a:t>
            </a:r>
          </a:p>
          <a:p>
            <a:pPr algn="ctr"/>
            <a:r>
              <a:rPr lang="en-US" sz="4800" dirty="0"/>
              <a:t>10 x 10 x 10 x 10 x 10</a:t>
            </a:r>
          </a:p>
          <a:p>
            <a:pPr algn="ctr"/>
            <a:endParaRPr lang="en-US" sz="6000" dirty="0"/>
          </a:p>
        </p:txBody>
      </p:sp>
      <p:cxnSp>
        <p:nvCxnSpPr>
          <p:cNvPr id="14" name="Straight Arrow Connector 13"/>
          <p:cNvCxnSpPr/>
          <p:nvPr/>
        </p:nvCxnSpPr>
        <p:spPr>
          <a:xfrm rot="10800000">
            <a:off x="4848225" y="2438400"/>
            <a:ext cx="685800" cy="228600"/>
          </a:xfrm>
          <a:prstGeom prst="straightConnector1">
            <a:avLst/>
          </a:prstGeom>
          <a:ln w="349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486400" y="2438400"/>
            <a:ext cx="1447800" cy="461665"/>
          </a:xfrm>
          <a:prstGeom prst="rect">
            <a:avLst/>
          </a:prstGeom>
          <a:noFill/>
        </p:spPr>
        <p:txBody>
          <a:bodyPr wrap="square" rtlCol="0">
            <a:spAutoFit/>
          </a:bodyPr>
          <a:lstStyle/>
          <a:p>
            <a:r>
              <a:rPr lang="en-US" sz="2400" dirty="0"/>
              <a:t>exponent</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exponential function</a:t>
            </a:r>
          </a:p>
        </p:txBody>
      </p:sp>
      <mc:AlternateContent xmlns:mc="http://schemas.openxmlformats.org/markup-compatibility/2006" xmlns:a14="http://schemas.microsoft.com/office/drawing/2010/main">
        <mc:Choice Requires="a14">
          <p:sp>
            <p:nvSpPr>
              <p:cNvPr id="5" name="AutoShape 4" descr="\displaystyle f(x)=b^{x}\,}"/>
              <p:cNvSpPr>
                <a:spLocks noGrp="1" noChangeAspect="1" noChangeArrowheads="1"/>
              </p:cNvSpPr>
              <p:nvPr>
                <p:ph idx="1"/>
              </p:nvPr>
            </p:nvSpPr>
            <p:spPr bwMode="auto">
              <a:prstGeom prst="rect">
                <a:avLst/>
              </a:prstGeom>
              <a:noFill/>
              <a:extLst>
                <a:ext uri="{909E8E84-426E-40dd-AFC4-6F175D3DCCD1}">
                  <a14:hiddenFill xmlns="">
                    <a:solidFill>
                      <a:srgbClr val="FFFFFF"/>
                    </a:solidFill>
                  </a14:hiddenFill>
                </a:ext>
              </a:extLst>
            </p:spPr>
            <p:txBody>
              <a:bodyPr vert="horz" wrap="square" lIns="91440" tIns="45720" rIns="91440" bIns="45720" numCol="1" anchor="t" anchorCtr="0" compatLnSpc="1">
                <a:prstTxWarp prst="textNoShape">
                  <a:avLst/>
                </a:prstTxWarp>
              </a:bodyPr>
              <a:lstStyle/>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charset="0"/>
                        </a:rPr>
                        <m:t>𝑓</m:t>
                      </m:r>
                      <m:d>
                        <m:dPr>
                          <m:ctrlPr>
                            <a:rPr lang="en-US" b="0" i="1" smtClean="0">
                              <a:latin typeface="Cambria Math" panose="02040503050406030204" pitchFamily="18" charset="0"/>
                            </a:rPr>
                          </m:ctrlPr>
                        </m:dPr>
                        <m:e>
                          <m:r>
                            <a:rPr lang="en-US" b="0" i="1" smtClean="0">
                              <a:latin typeface="Cambria Math" charset="0"/>
                            </a:rPr>
                            <m:t>𝑥</m:t>
                          </m:r>
                        </m:e>
                      </m:d>
                      <m:r>
                        <a:rPr lang="en-US" b="0" i="1" smtClean="0">
                          <a:latin typeface="Cambria Math" charset="0"/>
                        </a:rPr>
                        <m:t>=</m:t>
                      </m:r>
                      <m:sSup>
                        <m:sSupPr>
                          <m:ctrlPr>
                            <a:rPr lang="en-US" b="0" i="1" smtClean="0">
                              <a:latin typeface="Cambria Math" panose="02040503050406030204" pitchFamily="18" charset="0"/>
                            </a:rPr>
                          </m:ctrlPr>
                        </m:sSupPr>
                        <m:e>
                          <m:r>
                            <a:rPr lang="en-US" b="0" i="1" smtClean="0">
                              <a:latin typeface="Cambria Math" charset="0"/>
                            </a:rPr>
                            <m:t>𝑏</m:t>
                          </m:r>
                        </m:e>
                        <m:sup>
                          <m:r>
                            <a:rPr lang="en-US" b="0" i="1" smtClean="0">
                              <a:latin typeface="Cambria Math" charset="0"/>
                            </a:rPr>
                            <m:t>𝑥</m:t>
                          </m:r>
                        </m:sup>
                      </m:sSup>
                    </m:oMath>
                  </m:oMathPara>
                </a14:m>
                <a:endParaRPr lang="en-US" b="0" dirty="0"/>
              </a:p>
              <a:p>
                <a:pPr marL="0" indent="0">
                  <a:buNone/>
                </a:pPr>
                <a:endParaRPr lang="en-US" dirty="0"/>
              </a:p>
              <a:p>
                <a:pPr marL="0" indent="0">
                  <a:buNone/>
                </a:pPr>
                <a:endParaRPr lang="en-US" dirty="0"/>
              </a:p>
            </p:txBody>
          </p:sp>
        </mc:Choice>
        <mc:Fallback xmlns="">
          <p:sp>
            <p:nvSpPr>
              <p:cNvPr id="5" name="AutoShape 4" descr="\displaystyle f(x)=b^{x}\,}"/>
              <p:cNvSpPr>
                <a:spLocks noGrp="1" noRot="1" noChangeAspect="1" noMove="1" noResize="1" noEditPoints="1" noAdjustHandles="1" noChangeArrowheads="1" noChangeShapeType="1" noTextEdit="1"/>
              </p:cNvSpPr>
              <p:nvPr>
                <p:ph idx="1"/>
              </p:nvPr>
            </p:nvSpPr>
            <p:spPr bwMode="auto">
              <a:prstGeom prst="rect">
                <a:avLst/>
              </a:prstGeom>
              <a:blipFill rotWithShape="0">
                <a:blip r:embed="rId3"/>
                <a:stretch>
                  <a:fillRect/>
                </a:stretch>
              </a:blipFill>
              <a:extLst>
                <a:ext uri="{909E8E84-426E-40DD-AFC4-6F175D3DCCD1}">
                  <a14:hiddenFill xmlns:a14="http://schemas.microsoft.com/office/drawing/2010/main">
                    <a:solidFill>
                      <a:srgbClr val="FFFFFF"/>
                    </a:solidFill>
                  </a14:hiddenFill>
                </a:ext>
              </a:extLst>
            </p:spPr>
            <p:txBody>
              <a:bodyPr/>
              <a:lstStyle/>
              <a:p>
                <a:r>
                  <a:rPr lang="en-US">
                    <a:noFill/>
                  </a:rPr>
                  <a:t> </a:t>
                </a:r>
              </a:p>
            </p:txBody>
          </p:sp>
        </mc:Fallback>
      </mc:AlternateContent>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0" y="2316163"/>
            <a:ext cx="3810000" cy="3810000"/>
          </a:xfrm>
          <a:prstGeom prst="rect">
            <a:avLst/>
          </a:prstGeom>
        </p:spPr>
      </p:pic>
    </p:spTree>
    <p:extLst>
      <p:ext uri="{BB962C8B-B14F-4D97-AF65-F5344CB8AC3E}">
        <p14:creationId xmlns:p14="http://schemas.microsoft.com/office/powerpoint/2010/main" val="17170698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expression</a:t>
            </a:r>
          </a:p>
        </p:txBody>
      </p:sp>
      <p:sp>
        <p:nvSpPr>
          <p:cNvPr id="10" name="TextBox 9"/>
          <p:cNvSpPr txBox="1"/>
          <p:nvPr/>
        </p:nvSpPr>
        <p:spPr>
          <a:xfrm>
            <a:off x="381000" y="4811442"/>
            <a:ext cx="8382000" cy="1754326"/>
          </a:xfrm>
          <a:prstGeom prst="rect">
            <a:avLst/>
          </a:prstGeom>
          <a:noFill/>
        </p:spPr>
        <p:txBody>
          <a:bodyPr wrap="square" rtlCol="0">
            <a:spAutoFit/>
          </a:bodyPr>
          <a:lstStyle/>
          <a:p>
            <a:pPr algn="ctr"/>
            <a:r>
              <a:rPr lang="en-US" sz="3500" dirty="0">
                <a:latin typeface="Comic Sans MS" pitchFamily="66" charset="0"/>
              </a:rPr>
              <a:t>a mathematical phrase made up of numbers, variables, operational symbols, and/or parentheses  </a:t>
            </a:r>
          </a:p>
        </p:txBody>
      </p:sp>
      <p:sp>
        <p:nvSpPr>
          <p:cNvPr id="11" name="TextBox 10"/>
          <p:cNvSpPr txBox="1"/>
          <p:nvPr/>
        </p:nvSpPr>
        <p:spPr>
          <a:xfrm>
            <a:off x="1102056" y="1790131"/>
            <a:ext cx="6930595" cy="2939266"/>
          </a:xfrm>
          <a:prstGeom prst="rect">
            <a:avLst/>
          </a:prstGeom>
          <a:noFill/>
        </p:spPr>
        <p:txBody>
          <a:bodyPr wrap="square" rtlCol="0">
            <a:spAutoFit/>
          </a:bodyPr>
          <a:lstStyle/>
          <a:p>
            <a:r>
              <a:rPr lang="en-US" sz="6000" dirty="0"/>
              <a:t>6 x 9</a:t>
            </a:r>
          </a:p>
          <a:p>
            <a:pPr algn="r">
              <a:spcAft>
                <a:spcPts val="600"/>
              </a:spcAft>
            </a:pPr>
            <a:r>
              <a:rPr lang="en-US" sz="6000" dirty="0"/>
              <a:t> (12 ÷ 3) + 2</a:t>
            </a:r>
          </a:p>
          <a:p>
            <a:r>
              <a:rPr lang="en-US" sz="6000" dirty="0"/>
              <a:t>      20 - </a:t>
            </a:r>
            <a:r>
              <a:rPr lang="en-US" sz="6000" i="1" dirty="0"/>
              <a:t>y</a:t>
            </a:r>
            <a:endParaRPr lang="en-US" sz="6000"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Exterior angle</a:t>
            </a:r>
          </a:p>
        </p:txBody>
      </p:sp>
      <p:sp>
        <p:nvSpPr>
          <p:cNvPr id="3" name="Content Placeholder 2"/>
          <p:cNvSpPr>
            <a:spLocks noGrp="1"/>
          </p:cNvSpPr>
          <p:nvPr>
            <p:ph idx="1"/>
          </p:nvPr>
        </p:nvSpPr>
        <p:spPr/>
        <p:txBody>
          <a:bodyPr/>
          <a:lstStyle/>
          <a:p>
            <a:pPr marL="0" indent="0">
              <a:buNone/>
            </a:pPr>
            <a:r>
              <a:rPr lang="en-US" dirty="0"/>
              <a:t>The angle between any side of a shape, and a line extended from the next side.</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080" y="3529965"/>
            <a:ext cx="7593680" cy="2778760"/>
          </a:xfrm>
          <a:prstGeom prst="rect">
            <a:avLst/>
          </a:prstGeom>
        </p:spPr>
      </p:pic>
    </p:spTree>
    <p:extLst>
      <p:ext uri="{BB962C8B-B14F-4D97-AF65-F5344CB8AC3E}">
        <p14:creationId xmlns:p14="http://schemas.microsoft.com/office/powerpoint/2010/main" val="91008516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69942"/>
            <a:ext cx="7542932" cy="827438"/>
          </a:xfrm>
        </p:spPr>
        <p:txBody>
          <a:bodyPr>
            <a:noAutofit/>
          </a:bodyPr>
          <a:lstStyle/>
          <a:p>
            <a:r>
              <a:rPr lang="en-US" sz="6000" dirty="0">
                <a:latin typeface="Comic Sans MS" panose="030F0702030302020204" pitchFamily="66" charset="0"/>
              </a:rPr>
              <a:t>Extraneous Solution</a:t>
            </a:r>
          </a:p>
        </p:txBody>
      </p:sp>
      <p:sp>
        <p:nvSpPr>
          <p:cNvPr id="3" name="Subtitle 2"/>
          <p:cNvSpPr>
            <a:spLocks noGrp="1"/>
          </p:cNvSpPr>
          <p:nvPr>
            <p:ph type="subTitle" idx="1"/>
          </p:nvPr>
        </p:nvSpPr>
        <p:spPr>
          <a:xfrm>
            <a:off x="1201229" y="4215355"/>
            <a:ext cx="6858000" cy="1367984"/>
          </a:xfrm>
        </p:spPr>
        <p:txBody>
          <a:bodyPr>
            <a:normAutofit/>
          </a:bodyPr>
          <a:lstStyle/>
          <a:p>
            <a:r>
              <a:rPr lang="en-US" sz="2700" dirty="0">
                <a:latin typeface="Comic Sans MS" panose="030F0702030302020204" pitchFamily="66" charset="0"/>
              </a:rPr>
              <a:t>A solution obtained from solving an equation that does not satisfy the original equation.</a:t>
            </a:r>
          </a:p>
        </p:txBody>
      </p:sp>
      <p:sp>
        <p:nvSpPr>
          <p:cNvPr id="5" name="Rectangle 4"/>
          <p:cNvSpPr/>
          <p:nvPr/>
        </p:nvSpPr>
        <p:spPr>
          <a:xfrm>
            <a:off x="1429829" y="404686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5362" name="Picture 2" descr="https://skdragonmathalg2.files.wordpress.com/2013/01/check-solutions_ex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0958" y="1935188"/>
            <a:ext cx="2906932" cy="201619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82449145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72792"/>
            <a:ext cx="6781800" cy="1446550"/>
          </a:xfrm>
          <a:prstGeom prst="rect">
            <a:avLst/>
          </a:prstGeom>
          <a:noFill/>
        </p:spPr>
        <p:txBody>
          <a:bodyPr wrap="square" rtlCol="0">
            <a:spAutoFit/>
          </a:bodyPr>
          <a:lstStyle/>
          <a:p>
            <a:pPr algn="ctr"/>
            <a:r>
              <a:rPr lang="en-US" sz="8800" dirty="0">
                <a:latin typeface="Comic Sans MS" pitchFamily="66" charset="0"/>
              </a:rPr>
              <a:t>face</a:t>
            </a:r>
          </a:p>
        </p:txBody>
      </p:sp>
      <p:sp>
        <p:nvSpPr>
          <p:cNvPr id="10" name="TextBox 9"/>
          <p:cNvSpPr txBox="1"/>
          <p:nvPr/>
        </p:nvSpPr>
        <p:spPr>
          <a:xfrm>
            <a:off x="395068" y="5332822"/>
            <a:ext cx="8382000" cy="707886"/>
          </a:xfrm>
          <a:prstGeom prst="rect">
            <a:avLst/>
          </a:prstGeom>
          <a:noFill/>
        </p:spPr>
        <p:txBody>
          <a:bodyPr wrap="square" rtlCol="0">
            <a:spAutoFit/>
          </a:bodyPr>
          <a:lstStyle/>
          <a:p>
            <a:pPr algn="ctr"/>
            <a:r>
              <a:rPr lang="en-US" sz="4000" dirty="0">
                <a:latin typeface="Comic Sans MS" pitchFamily="66" charset="0"/>
              </a:rPr>
              <a:t>the flat surface of a solid figure</a:t>
            </a:r>
          </a:p>
        </p:txBody>
      </p:sp>
      <p:pic>
        <p:nvPicPr>
          <p:cNvPr id="1028" name="Picture 4" descr="http://images.clipart.com/thb/thb5/CL/STGR024/broder-6/logos/symot083.thb.jpg"/>
          <p:cNvPicPr>
            <a:picLocks noChangeAspect="1" noChangeArrowheads="1"/>
          </p:cNvPicPr>
          <p:nvPr/>
        </p:nvPicPr>
        <p:blipFill>
          <a:blip r:embed="rId3" cstate="print">
            <a:grayscl/>
            <a:lum/>
          </a:blip>
          <a:srcRect/>
          <a:stretch>
            <a:fillRect/>
          </a:stretch>
        </p:blipFill>
        <p:spPr bwMode="auto">
          <a:xfrm>
            <a:off x="3505200" y="2057400"/>
            <a:ext cx="2176925" cy="2514600"/>
          </a:xfrm>
          <a:prstGeom prst="rect">
            <a:avLst/>
          </a:prstGeom>
          <a:noFill/>
        </p:spPr>
      </p:pic>
      <p:cxnSp>
        <p:nvCxnSpPr>
          <p:cNvPr id="13" name="Straight Arrow Connector 12"/>
          <p:cNvCxnSpPr/>
          <p:nvPr/>
        </p:nvCxnSpPr>
        <p:spPr>
          <a:xfrm>
            <a:off x="2870522" y="3171463"/>
            <a:ext cx="940443" cy="494625"/>
          </a:xfrm>
          <a:prstGeom prst="straightConnector1">
            <a:avLst/>
          </a:prstGeom>
          <a:ln w="38100">
            <a:solidFill>
              <a:schemeClr val="tx1"/>
            </a:solidFill>
            <a:tailEnd type="arrow"/>
          </a:ln>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Factoring</a:t>
            </a:r>
          </a:p>
        </p:txBody>
      </p:sp>
      <p:sp>
        <p:nvSpPr>
          <p:cNvPr id="3" name="Content Placeholder 2"/>
          <p:cNvSpPr>
            <a:spLocks noGrp="1"/>
          </p:cNvSpPr>
          <p:nvPr>
            <p:ph idx="1"/>
          </p:nvPr>
        </p:nvSpPr>
        <p:spPr>
          <a:xfrm>
            <a:off x="457200" y="4183380"/>
            <a:ext cx="8229600" cy="1942783"/>
          </a:xfrm>
        </p:spPr>
        <p:txBody>
          <a:bodyPr>
            <a:normAutofit lnSpcReduction="10000"/>
          </a:bodyPr>
          <a:lstStyle/>
          <a:p>
            <a:r>
              <a:rPr lang="en-US" dirty="0"/>
              <a:t>Finding what to multiply to get an expression. </a:t>
            </a:r>
            <a:br>
              <a:rPr lang="en-US" dirty="0"/>
            </a:br>
            <a:r>
              <a:rPr lang="en-US" dirty="0"/>
              <a:t/>
            </a:r>
            <a:br>
              <a:rPr lang="en-US" dirty="0"/>
            </a:br>
            <a:r>
              <a:rPr lang="en-US" dirty="0"/>
              <a:t>Example: 2y+6 = 2(y+3), </a:t>
            </a:r>
            <a:br>
              <a:rPr lang="en-US" dirty="0"/>
            </a:br>
            <a:r>
              <a:rPr lang="en-US" dirty="0"/>
              <a:t>so the factors of 2y+6 are: 2 and (y+3)</a:t>
            </a:r>
          </a:p>
        </p:txBody>
      </p:sp>
      <p:pic>
        <p:nvPicPr>
          <p:cNvPr id="9218" name="Picture 2" descr="Factor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918" y="1417638"/>
            <a:ext cx="5119999" cy="256000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183380"/>
            <a:ext cx="8534400" cy="23698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914186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92504"/>
            <a:ext cx="8534400" cy="14606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fraction</a:t>
            </a:r>
          </a:p>
        </p:txBody>
      </p:sp>
      <p:sp>
        <p:nvSpPr>
          <p:cNvPr id="10" name="TextBox 9"/>
          <p:cNvSpPr txBox="1"/>
          <p:nvPr/>
        </p:nvSpPr>
        <p:spPr>
          <a:xfrm>
            <a:off x="381000" y="5079607"/>
            <a:ext cx="8382000" cy="1508105"/>
          </a:xfrm>
          <a:prstGeom prst="rect">
            <a:avLst/>
          </a:prstGeom>
          <a:noFill/>
        </p:spPr>
        <p:txBody>
          <a:bodyPr wrap="square" rtlCol="0">
            <a:spAutoFit/>
          </a:bodyPr>
          <a:lstStyle/>
          <a:p>
            <a:pPr algn="ctr"/>
            <a:r>
              <a:rPr lang="en-US" sz="3200" dirty="0"/>
              <a:t>a part of a whole (region, line or set); the name for a number written in the form  </a:t>
            </a:r>
            <a:r>
              <a:rPr lang="en-US" sz="3200" dirty="0">
                <a:solidFill>
                  <a:srgbClr val="FF0000"/>
                </a:solidFill>
              </a:rPr>
              <a:t> </a:t>
            </a:r>
            <a:r>
              <a:rPr lang="en-US" sz="3200" dirty="0"/>
              <a:t>   </a:t>
            </a:r>
            <a:r>
              <a:rPr lang="en-US" sz="2800" dirty="0"/>
              <a:t>(e.g. </a:t>
            </a:r>
            <a:r>
              <a:rPr lang="en-US" sz="2800" dirty="0">
                <a:latin typeface="Comic Sans MS" pitchFamily="66" charset="0"/>
              </a:rPr>
              <a:t>¼ </a:t>
            </a:r>
            <a:r>
              <a:rPr lang="en-US" sz="2800" dirty="0"/>
              <a:t>) </a:t>
            </a:r>
          </a:p>
          <a:p>
            <a:pPr algn="ctr"/>
            <a:r>
              <a:rPr lang="en-US" sz="2800" dirty="0"/>
              <a:t>A fraction may also be used to represent division.</a:t>
            </a:r>
            <a:endParaRPr lang="en-US" sz="2800" dirty="0">
              <a:latin typeface="Comic Sans MS" pitchFamily="66" charset="0"/>
            </a:endParaRPr>
          </a:p>
        </p:txBody>
      </p:sp>
      <p:grpSp>
        <p:nvGrpSpPr>
          <p:cNvPr id="30" name="Group 29"/>
          <p:cNvGrpSpPr/>
          <p:nvPr/>
        </p:nvGrpSpPr>
        <p:grpSpPr>
          <a:xfrm>
            <a:off x="6665259" y="2684167"/>
            <a:ext cx="1969300" cy="1269268"/>
            <a:chOff x="6665259" y="2684167"/>
            <a:chExt cx="1969300" cy="1269268"/>
          </a:xfrm>
        </p:grpSpPr>
        <p:sp>
          <p:nvSpPr>
            <p:cNvPr id="23" name="Isosceles Triangle 22"/>
            <p:cNvSpPr/>
            <p:nvPr/>
          </p:nvSpPr>
          <p:spPr>
            <a:xfrm>
              <a:off x="7198659" y="2949388"/>
              <a:ext cx="1066800" cy="990600"/>
            </a:xfrm>
            <a:prstGeom prst="triangle">
              <a:avLst/>
            </a:prstGeom>
            <a:ln w="3810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5" name="Isosceles Triangle 24"/>
            <p:cNvSpPr/>
            <p:nvPr/>
          </p:nvSpPr>
          <p:spPr>
            <a:xfrm rot="18037392">
              <a:off x="7605859" y="2722267"/>
              <a:ext cx="1066800" cy="990600"/>
            </a:xfrm>
            <a:prstGeom prst="triangle">
              <a:avLst/>
            </a:prstGeom>
            <a:ln w="38100">
              <a:solidFill>
                <a:schemeClr val="tx1"/>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26" name="Isosceles Triangle 25"/>
            <p:cNvSpPr/>
            <p:nvPr/>
          </p:nvSpPr>
          <p:spPr>
            <a:xfrm rot="10800000">
              <a:off x="6665259" y="2962835"/>
              <a:ext cx="1066800" cy="990600"/>
            </a:xfrm>
            <a:prstGeom prst="triangl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27" name="TextBox 26"/>
          <p:cNvSpPr txBox="1"/>
          <p:nvPr/>
        </p:nvSpPr>
        <p:spPr>
          <a:xfrm>
            <a:off x="4912245" y="3151094"/>
            <a:ext cx="2057400" cy="1077218"/>
          </a:xfrm>
          <a:prstGeom prst="rect">
            <a:avLst/>
          </a:prstGeom>
          <a:noFill/>
        </p:spPr>
        <p:txBody>
          <a:bodyPr wrap="square" rtlCol="0">
            <a:spAutoFit/>
          </a:bodyPr>
          <a:lstStyle/>
          <a:p>
            <a:r>
              <a:rPr lang="en-US" sz="3200" dirty="0"/>
              <a:t>1 </a:t>
            </a:r>
          </a:p>
          <a:p>
            <a:r>
              <a:rPr lang="en-US" sz="3200" dirty="0"/>
              <a:t>3   </a:t>
            </a:r>
            <a:r>
              <a:rPr lang="en-US" sz="2800" dirty="0"/>
              <a:t>is white</a:t>
            </a:r>
          </a:p>
        </p:txBody>
      </p:sp>
      <p:cxnSp>
        <p:nvCxnSpPr>
          <p:cNvPr id="29" name="Straight Connector 28"/>
          <p:cNvCxnSpPr>
            <a:stCxn id="27" idx="1"/>
          </p:cNvCxnSpPr>
          <p:nvPr/>
        </p:nvCxnSpPr>
        <p:spPr>
          <a:xfrm rot="10800000" flipH="1">
            <a:off x="4912245" y="3684495"/>
            <a:ext cx="457200" cy="5209"/>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Arrow Connector 30"/>
          <p:cNvCxnSpPr/>
          <p:nvPr/>
        </p:nvCxnSpPr>
        <p:spPr>
          <a:xfrm flipV="1">
            <a:off x="5553635" y="3388659"/>
            <a:ext cx="968189" cy="21515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22" name="Group 21"/>
          <p:cNvGrpSpPr/>
          <p:nvPr/>
        </p:nvGrpSpPr>
        <p:grpSpPr>
          <a:xfrm>
            <a:off x="478301" y="2208628"/>
            <a:ext cx="1032251" cy="1829971"/>
            <a:chOff x="685800" y="2286000"/>
            <a:chExt cx="1066800" cy="1752600"/>
          </a:xfrm>
        </p:grpSpPr>
        <p:sp>
          <p:nvSpPr>
            <p:cNvPr id="38" name="Oval 37"/>
            <p:cNvSpPr/>
            <p:nvPr/>
          </p:nvSpPr>
          <p:spPr>
            <a:xfrm>
              <a:off x="685800" y="2286000"/>
              <a:ext cx="609600" cy="1752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2" name="5-Point Star 31"/>
            <p:cNvSpPr/>
            <p:nvPr/>
          </p:nvSpPr>
          <p:spPr>
            <a:xfrm>
              <a:off x="762000" y="24384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3" name="5-Point Star 32"/>
            <p:cNvSpPr/>
            <p:nvPr/>
          </p:nvSpPr>
          <p:spPr>
            <a:xfrm>
              <a:off x="762000" y="28956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4" name="5-Point Star 33"/>
            <p:cNvSpPr/>
            <p:nvPr/>
          </p:nvSpPr>
          <p:spPr>
            <a:xfrm>
              <a:off x="1371600" y="24384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5" name="5-Point Star 34"/>
            <p:cNvSpPr/>
            <p:nvPr/>
          </p:nvSpPr>
          <p:spPr>
            <a:xfrm>
              <a:off x="1371600" y="28956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6" name="5-Point Star 35"/>
            <p:cNvSpPr/>
            <p:nvPr/>
          </p:nvSpPr>
          <p:spPr>
            <a:xfrm>
              <a:off x="762000" y="34290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7" name="5-Point Star 36"/>
            <p:cNvSpPr/>
            <p:nvPr/>
          </p:nvSpPr>
          <p:spPr>
            <a:xfrm>
              <a:off x="1371600" y="3429000"/>
              <a:ext cx="381000" cy="381000"/>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
        <p:nvSpPr>
          <p:cNvPr id="40" name="Rectangle 39"/>
          <p:cNvSpPr/>
          <p:nvPr/>
        </p:nvSpPr>
        <p:spPr>
          <a:xfrm>
            <a:off x="1213615" y="3814482"/>
            <a:ext cx="5029200" cy="1077218"/>
          </a:xfrm>
          <a:prstGeom prst="rect">
            <a:avLst/>
          </a:prstGeom>
        </p:spPr>
        <p:txBody>
          <a:bodyPr wrap="square">
            <a:spAutoFit/>
          </a:bodyPr>
          <a:lstStyle/>
          <a:p>
            <a:r>
              <a:rPr lang="en-US" sz="3200" dirty="0"/>
              <a:t>1 </a:t>
            </a:r>
          </a:p>
          <a:p>
            <a:r>
              <a:rPr lang="en-US" sz="3200" dirty="0"/>
              <a:t>2    </a:t>
            </a:r>
            <a:r>
              <a:rPr lang="en-US" sz="2800" dirty="0"/>
              <a:t>of the stars are circled</a:t>
            </a:r>
          </a:p>
        </p:txBody>
      </p:sp>
      <p:cxnSp>
        <p:nvCxnSpPr>
          <p:cNvPr id="41" name="Straight Connector 40"/>
          <p:cNvCxnSpPr/>
          <p:nvPr/>
        </p:nvCxnSpPr>
        <p:spPr>
          <a:xfrm rot="10800000" flipH="1">
            <a:off x="1299881" y="4347882"/>
            <a:ext cx="457200" cy="5209"/>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Arrow Connector 42"/>
          <p:cNvCxnSpPr/>
          <p:nvPr/>
        </p:nvCxnSpPr>
        <p:spPr>
          <a:xfrm rot="16200000" flipV="1">
            <a:off x="738450" y="4142830"/>
            <a:ext cx="400929" cy="34486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47" name="Group 46"/>
          <p:cNvGrpSpPr/>
          <p:nvPr/>
        </p:nvGrpSpPr>
        <p:grpSpPr>
          <a:xfrm>
            <a:off x="1978701" y="1836023"/>
            <a:ext cx="4988682" cy="1035424"/>
            <a:chOff x="1586753" y="1929373"/>
            <a:chExt cx="7328647" cy="847725"/>
          </a:xfrm>
        </p:grpSpPr>
        <p:pic>
          <p:nvPicPr>
            <p:cNvPr id="34817" name="Picture 1"/>
            <p:cNvPicPr>
              <a:picLocks noChangeAspect="1" noChangeArrowheads="1"/>
            </p:cNvPicPr>
            <p:nvPr/>
          </p:nvPicPr>
          <p:blipFill>
            <a:blip r:embed="rId3" cstate="print">
              <a:clrChange>
                <a:clrFrom>
                  <a:srgbClr val="FFFFFF"/>
                </a:clrFrom>
                <a:clrTo>
                  <a:srgbClr val="FFFFFF">
                    <a:alpha val="0"/>
                  </a:srgbClr>
                </a:clrTo>
              </a:clrChange>
              <a:grayscl/>
              <a:lum bright="-20000"/>
            </a:blip>
            <a:srcRect/>
            <a:stretch>
              <a:fillRect/>
            </a:stretch>
          </p:blipFill>
          <p:spPr bwMode="auto">
            <a:xfrm>
              <a:off x="2077851" y="1929373"/>
              <a:ext cx="6465887" cy="847725"/>
            </a:xfrm>
            <a:prstGeom prst="rect">
              <a:avLst/>
            </a:prstGeom>
            <a:noFill/>
            <a:ln w="9525">
              <a:noFill/>
              <a:miter lim="800000"/>
              <a:headEnd/>
              <a:tailEnd/>
            </a:ln>
          </p:spPr>
        </p:pic>
        <p:cxnSp>
          <p:nvCxnSpPr>
            <p:cNvPr id="46" name="Straight Arrow Connector 45"/>
            <p:cNvCxnSpPr/>
            <p:nvPr/>
          </p:nvCxnSpPr>
          <p:spPr>
            <a:xfrm flipV="1">
              <a:off x="1586753" y="2164976"/>
              <a:ext cx="7328647" cy="13447"/>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pic>
        <p:nvPicPr>
          <p:cNvPr id="28" name="Picture 2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519651" y="5539155"/>
            <a:ext cx="291214" cy="649164"/>
          </a:xfrm>
          <a:prstGeom prst="rect">
            <a:avLst/>
          </a:prstGeom>
          <a:noFill/>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82880" y="457200"/>
            <a:ext cx="8961120" cy="1446550"/>
          </a:xfrm>
          <a:prstGeom prst="rect">
            <a:avLst/>
          </a:prstGeom>
          <a:noFill/>
        </p:spPr>
        <p:txBody>
          <a:bodyPr wrap="square" rtlCol="0">
            <a:spAutoFit/>
          </a:bodyPr>
          <a:lstStyle/>
          <a:p>
            <a:pPr algn="ctr"/>
            <a:r>
              <a:rPr lang="en-US" sz="8800" dirty="0">
                <a:latin typeface="Comic Sans MS" pitchFamily="66" charset="0"/>
              </a:rPr>
              <a:t>frequency table</a:t>
            </a:r>
          </a:p>
        </p:txBody>
      </p:sp>
      <p:sp>
        <p:nvSpPr>
          <p:cNvPr id="10" name="TextBox 9"/>
          <p:cNvSpPr txBox="1"/>
          <p:nvPr/>
        </p:nvSpPr>
        <p:spPr>
          <a:xfrm>
            <a:off x="381000" y="4868592"/>
            <a:ext cx="8382000" cy="1661993"/>
          </a:xfrm>
          <a:prstGeom prst="rect">
            <a:avLst/>
          </a:prstGeom>
          <a:noFill/>
        </p:spPr>
        <p:txBody>
          <a:bodyPr wrap="square" rtlCol="0">
            <a:spAutoFit/>
          </a:bodyPr>
          <a:lstStyle/>
          <a:p>
            <a:pPr algn="ctr"/>
            <a:r>
              <a:rPr lang="en-US" sz="3200" dirty="0"/>
              <a:t> </a:t>
            </a:r>
            <a:r>
              <a:rPr lang="en-US" sz="3400" dirty="0">
                <a:latin typeface="Comic Sans MS" pitchFamily="66" charset="0"/>
              </a:rPr>
              <a:t>a table that shows how often that </a:t>
            </a:r>
          </a:p>
          <a:p>
            <a:pPr algn="ctr"/>
            <a:r>
              <a:rPr lang="en-US" sz="3400" dirty="0">
                <a:latin typeface="Comic Sans MS" pitchFamily="66" charset="0"/>
              </a:rPr>
              <a:t>data point occurred </a:t>
            </a:r>
          </a:p>
          <a:p>
            <a:pPr algn="ctr"/>
            <a:r>
              <a:rPr lang="en-US" sz="3400" dirty="0">
                <a:latin typeface="Comic Sans MS" pitchFamily="66" charset="0"/>
              </a:rPr>
              <a:t>(tally marks are commonly used)</a:t>
            </a:r>
          </a:p>
        </p:txBody>
      </p:sp>
      <p:pic>
        <p:nvPicPr>
          <p:cNvPr id="14" name="Picture 13"/>
          <p:cNvPicPr/>
          <p:nvPr/>
        </p:nvPicPr>
        <p:blipFill>
          <a:blip r:embed="rId3" cstate="print"/>
          <a:srcRect/>
          <a:stretch>
            <a:fillRect/>
          </a:stretch>
        </p:blipFill>
        <p:spPr bwMode="auto">
          <a:xfrm>
            <a:off x="1981200" y="2286001"/>
            <a:ext cx="4876800" cy="2209800"/>
          </a:xfrm>
          <a:prstGeom prst="rect">
            <a:avLst/>
          </a:prstGeom>
          <a:noFill/>
          <a:ln w="9525">
            <a:noFill/>
            <a:miter lim="800000"/>
            <a:headEnd/>
            <a:tailEnd/>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Functional Relationships</a:t>
            </a:r>
          </a:p>
        </p:txBody>
      </p:sp>
      <p:sp>
        <p:nvSpPr>
          <p:cNvPr id="3" name="Content Placeholder 2"/>
          <p:cNvSpPr>
            <a:spLocks noGrp="1"/>
          </p:cNvSpPr>
          <p:nvPr>
            <p:ph idx="1"/>
          </p:nvPr>
        </p:nvSpPr>
        <p:spPr>
          <a:xfrm>
            <a:off x="457200" y="4754880"/>
            <a:ext cx="8229600" cy="1371283"/>
          </a:xfrm>
        </p:spPr>
        <p:txBody>
          <a:bodyPr/>
          <a:lstStyle/>
          <a:p>
            <a:r>
              <a:rPr lang="en-US" dirty="0"/>
              <a:t>A function is a special relationship where each input has a single output.</a:t>
            </a:r>
          </a:p>
        </p:txBody>
      </p:sp>
      <p:graphicFrame>
        <p:nvGraphicFramePr>
          <p:cNvPr id="4" name="Table 3"/>
          <p:cNvGraphicFramePr>
            <a:graphicFrameLocks noGrp="1"/>
          </p:cNvGraphicFramePr>
          <p:nvPr>
            <p:extLst/>
          </p:nvPr>
        </p:nvGraphicFramePr>
        <p:xfrm>
          <a:off x="1531621" y="1851659"/>
          <a:ext cx="5487352" cy="3183637"/>
        </p:xfrm>
        <a:graphic>
          <a:graphicData uri="http://schemas.openxmlformats.org/drawingml/2006/table">
            <a:tbl>
              <a:tblPr/>
              <a:tblGrid>
                <a:gridCol w="1097470">
                  <a:extLst>
                    <a:ext uri="{9D8B030D-6E8A-4147-A177-3AD203B41FA5}">
                      <a16:colId xmlns:a16="http://schemas.microsoft.com/office/drawing/2014/main" val="20000"/>
                    </a:ext>
                  </a:extLst>
                </a:gridCol>
                <a:gridCol w="3292412">
                  <a:extLst>
                    <a:ext uri="{9D8B030D-6E8A-4147-A177-3AD203B41FA5}">
                      <a16:colId xmlns:a16="http://schemas.microsoft.com/office/drawing/2014/main" val="20001"/>
                    </a:ext>
                  </a:extLst>
                </a:gridCol>
                <a:gridCol w="1097470">
                  <a:extLst>
                    <a:ext uri="{9D8B030D-6E8A-4147-A177-3AD203B41FA5}">
                      <a16:colId xmlns:a16="http://schemas.microsoft.com/office/drawing/2014/main" val="20002"/>
                    </a:ext>
                  </a:extLst>
                </a:gridCol>
              </a:tblGrid>
              <a:tr h="967741">
                <a:tc>
                  <a:txBody>
                    <a:bodyPr/>
                    <a:lstStyle/>
                    <a:p>
                      <a:pPr algn="ctr"/>
                      <a:r>
                        <a:rPr lang="en-US" sz="2400" dirty="0"/>
                        <a:t>Input</a:t>
                      </a:r>
                    </a:p>
                  </a:txBody>
                  <a:tcPr anchor="ctr">
                    <a:lnL>
                      <a:noFill/>
                    </a:lnL>
                    <a:lnR>
                      <a:noFill/>
                    </a:lnR>
                    <a:lnT>
                      <a:noFill/>
                    </a:lnT>
                    <a:lnB>
                      <a:noFill/>
                    </a:lnB>
                  </a:tcPr>
                </a:tc>
                <a:tc>
                  <a:txBody>
                    <a:bodyPr/>
                    <a:lstStyle/>
                    <a:p>
                      <a:pPr algn="ctr"/>
                      <a:r>
                        <a:rPr lang="en-US" sz="2400" b="1" i="1" dirty="0"/>
                        <a:t>Relationship</a:t>
                      </a:r>
                      <a:endParaRPr lang="en-US" sz="2400" dirty="0"/>
                    </a:p>
                  </a:txBody>
                  <a:tcPr anchor="ctr">
                    <a:lnL>
                      <a:noFill/>
                    </a:lnL>
                    <a:lnR>
                      <a:noFill/>
                    </a:lnR>
                    <a:lnT>
                      <a:noFill/>
                    </a:lnT>
                    <a:lnB>
                      <a:noFill/>
                    </a:lnB>
                  </a:tcPr>
                </a:tc>
                <a:tc>
                  <a:txBody>
                    <a:bodyPr/>
                    <a:lstStyle/>
                    <a:p>
                      <a:pPr algn="ctr"/>
                      <a:r>
                        <a:rPr lang="en-US" sz="2400"/>
                        <a:t>Output</a:t>
                      </a:r>
                    </a:p>
                  </a:txBody>
                  <a:tcPr anchor="ctr">
                    <a:lnL>
                      <a:noFill/>
                    </a:lnL>
                    <a:lnR>
                      <a:noFill/>
                    </a:lnR>
                    <a:lnT>
                      <a:noFill/>
                    </a:lnT>
                    <a:lnB>
                      <a:noFill/>
                    </a:lnB>
                  </a:tcPr>
                </a:tc>
                <a:extLst>
                  <a:ext uri="{0D108BD9-81ED-4DB2-BD59-A6C34878D82A}">
                    <a16:rowId xmlns:a16="http://schemas.microsoft.com/office/drawing/2014/main" val="10000"/>
                  </a:ext>
                </a:extLst>
              </a:tr>
              <a:tr h="387096">
                <a:tc>
                  <a:txBody>
                    <a:bodyPr/>
                    <a:lstStyle/>
                    <a:p>
                      <a:pPr algn="ctr"/>
                      <a:r>
                        <a:rPr lang="en-US" sz="2400">
                          <a:effectLst/>
                        </a:rPr>
                        <a:t>0</a:t>
                      </a:r>
                    </a:p>
                  </a:txBody>
                  <a:tcPr anchor="ctr">
                    <a:lnL>
                      <a:noFill/>
                    </a:lnL>
                    <a:lnR>
                      <a:noFill/>
                    </a:lnR>
                    <a:lnT>
                      <a:noFill/>
                    </a:lnT>
                    <a:lnB>
                      <a:noFill/>
                    </a:lnB>
                  </a:tcPr>
                </a:tc>
                <a:tc>
                  <a:txBody>
                    <a:bodyPr/>
                    <a:lstStyle/>
                    <a:p>
                      <a:pPr algn="ctr"/>
                      <a:r>
                        <a:rPr lang="en-US" sz="2400" dirty="0">
                          <a:effectLst/>
                        </a:rPr>
                        <a:t>× 2</a:t>
                      </a:r>
                    </a:p>
                  </a:txBody>
                  <a:tcPr anchor="ctr">
                    <a:lnL>
                      <a:noFill/>
                    </a:lnL>
                    <a:lnR>
                      <a:noFill/>
                    </a:lnR>
                    <a:lnT>
                      <a:noFill/>
                    </a:lnT>
                    <a:lnB>
                      <a:noFill/>
                    </a:lnB>
                  </a:tcPr>
                </a:tc>
                <a:tc>
                  <a:txBody>
                    <a:bodyPr/>
                    <a:lstStyle/>
                    <a:p>
                      <a:pPr algn="ctr"/>
                      <a:r>
                        <a:rPr lang="en-US" sz="2400">
                          <a:effectLst/>
                        </a:rPr>
                        <a:t>0</a:t>
                      </a:r>
                    </a:p>
                  </a:txBody>
                  <a:tcPr anchor="ctr">
                    <a:lnL>
                      <a:noFill/>
                    </a:lnL>
                    <a:lnR>
                      <a:noFill/>
                    </a:lnR>
                    <a:lnT>
                      <a:noFill/>
                    </a:lnT>
                    <a:lnB>
                      <a:noFill/>
                    </a:lnB>
                  </a:tcPr>
                </a:tc>
                <a:extLst>
                  <a:ext uri="{0D108BD9-81ED-4DB2-BD59-A6C34878D82A}">
                    <a16:rowId xmlns:a16="http://schemas.microsoft.com/office/drawing/2014/main" val="10001"/>
                  </a:ext>
                </a:extLst>
              </a:tr>
              <a:tr h="387096">
                <a:tc>
                  <a:txBody>
                    <a:bodyPr/>
                    <a:lstStyle/>
                    <a:p>
                      <a:pPr algn="ctr"/>
                      <a:r>
                        <a:rPr lang="en-US" sz="2400">
                          <a:effectLst/>
                        </a:rPr>
                        <a:t>1</a:t>
                      </a:r>
                    </a:p>
                  </a:txBody>
                  <a:tcPr anchor="ctr">
                    <a:lnL>
                      <a:noFill/>
                    </a:lnL>
                    <a:lnR>
                      <a:noFill/>
                    </a:lnR>
                    <a:lnT>
                      <a:noFill/>
                    </a:lnT>
                    <a:lnB>
                      <a:noFill/>
                    </a:lnB>
                  </a:tcPr>
                </a:tc>
                <a:tc>
                  <a:txBody>
                    <a:bodyPr/>
                    <a:lstStyle/>
                    <a:p>
                      <a:pPr algn="ctr"/>
                      <a:r>
                        <a:rPr lang="en-US" sz="2400" dirty="0">
                          <a:effectLst/>
                        </a:rPr>
                        <a:t>× 2</a:t>
                      </a:r>
                    </a:p>
                  </a:txBody>
                  <a:tcPr anchor="ctr">
                    <a:lnL>
                      <a:noFill/>
                    </a:lnL>
                    <a:lnR>
                      <a:noFill/>
                    </a:lnR>
                    <a:lnT>
                      <a:noFill/>
                    </a:lnT>
                    <a:lnB>
                      <a:noFill/>
                    </a:lnB>
                  </a:tcPr>
                </a:tc>
                <a:tc>
                  <a:txBody>
                    <a:bodyPr/>
                    <a:lstStyle/>
                    <a:p>
                      <a:pPr algn="ctr"/>
                      <a:r>
                        <a:rPr lang="en-US" sz="2400">
                          <a:effectLst/>
                        </a:rPr>
                        <a:t>2</a:t>
                      </a:r>
                    </a:p>
                  </a:txBody>
                  <a:tcPr anchor="ctr">
                    <a:lnL>
                      <a:noFill/>
                    </a:lnL>
                    <a:lnR>
                      <a:noFill/>
                    </a:lnR>
                    <a:lnT>
                      <a:noFill/>
                    </a:lnT>
                    <a:lnB>
                      <a:noFill/>
                    </a:lnB>
                  </a:tcPr>
                </a:tc>
                <a:extLst>
                  <a:ext uri="{0D108BD9-81ED-4DB2-BD59-A6C34878D82A}">
                    <a16:rowId xmlns:a16="http://schemas.microsoft.com/office/drawing/2014/main" val="10002"/>
                  </a:ext>
                </a:extLst>
              </a:tr>
              <a:tr h="387096">
                <a:tc>
                  <a:txBody>
                    <a:bodyPr/>
                    <a:lstStyle/>
                    <a:p>
                      <a:pPr algn="ctr"/>
                      <a:r>
                        <a:rPr lang="en-US" sz="2400">
                          <a:effectLst/>
                        </a:rPr>
                        <a:t>7</a:t>
                      </a:r>
                    </a:p>
                  </a:txBody>
                  <a:tcPr anchor="ctr">
                    <a:lnL>
                      <a:noFill/>
                    </a:lnL>
                    <a:lnR>
                      <a:noFill/>
                    </a:lnR>
                    <a:lnT>
                      <a:noFill/>
                    </a:lnT>
                    <a:lnB>
                      <a:noFill/>
                    </a:lnB>
                  </a:tcPr>
                </a:tc>
                <a:tc>
                  <a:txBody>
                    <a:bodyPr/>
                    <a:lstStyle/>
                    <a:p>
                      <a:pPr algn="ctr"/>
                      <a:r>
                        <a:rPr lang="en-US" sz="2400">
                          <a:effectLst/>
                        </a:rPr>
                        <a:t>× 2</a:t>
                      </a:r>
                    </a:p>
                  </a:txBody>
                  <a:tcPr anchor="ctr">
                    <a:lnL>
                      <a:noFill/>
                    </a:lnL>
                    <a:lnR>
                      <a:noFill/>
                    </a:lnR>
                    <a:lnT>
                      <a:noFill/>
                    </a:lnT>
                    <a:lnB>
                      <a:noFill/>
                    </a:lnB>
                  </a:tcPr>
                </a:tc>
                <a:tc>
                  <a:txBody>
                    <a:bodyPr/>
                    <a:lstStyle/>
                    <a:p>
                      <a:pPr algn="ctr"/>
                      <a:r>
                        <a:rPr lang="en-US" sz="2400">
                          <a:effectLst/>
                        </a:rPr>
                        <a:t>14</a:t>
                      </a:r>
                    </a:p>
                  </a:txBody>
                  <a:tcPr anchor="ctr">
                    <a:lnL>
                      <a:noFill/>
                    </a:lnL>
                    <a:lnR>
                      <a:noFill/>
                    </a:lnR>
                    <a:lnT>
                      <a:noFill/>
                    </a:lnT>
                    <a:lnB>
                      <a:noFill/>
                    </a:lnB>
                  </a:tcPr>
                </a:tc>
                <a:extLst>
                  <a:ext uri="{0D108BD9-81ED-4DB2-BD59-A6C34878D82A}">
                    <a16:rowId xmlns:a16="http://schemas.microsoft.com/office/drawing/2014/main" val="10003"/>
                  </a:ext>
                </a:extLst>
              </a:tr>
              <a:tr h="387096">
                <a:tc>
                  <a:txBody>
                    <a:bodyPr/>
                    <a:lstStyle/>
                    <a:p>
                      <a:pPr algn="ctr"/>
                      <a:r>
                        <a:rPr lang="en-US" sz="2400">
                          <a:effectLst/>
                        </a:rPr>
                        <a:t>10</a:t>
                      </a:r>
                    </a:p>
                  </a:txBody>
                  <a:tcPr anchor="ctr">
                    <a:lnL>
                      <a:noFill/>
                    </a:lnL>
                    <a:lnR>
                      <a:noFill/>
                    </a:lnR>
                    <a:lnT>
                      <a:noFill/>
                    </a:lnT>
                    <a:lnB>
                      <a:noFill/>
                    </a:lnB>
                  </a:tcPr>
                </a:tc>
                <a:tc>
                  <a:txBody>
                    <a:bodyPr/>
                    <a:lstStyle/>
                    <a:p>
                      <a:pPr algn="ctr"/>
                      <a:r>
                        <a:rPr lang="en-US" sz="2400">
                          <a:effectLst/>
                        </a:rPr>
                        <a:t>× 2</a:t>
                      </a:r>
                    </a:p>
                  </a:txBody>
                  <a:tcPr anchor="ctr">
                    <a:lnL>
                      <a:noFill/>
                    </a:lnL>
                    <a:lnR>
                      <a:noFill/>
                    </a:lnR>
                    <a:lnT>
                      <a:noFill/>
                    </a:lnT>
                    <a:lnB>
                      <a:noFill/>
                    </a:lnB>
                  </a:tcPr>
                </a:tc>
                <a:tc>
                  <a:txBody>
                    <a:bodyPr/>
                    <a:lstStyle/>
                    <a:p>
                      <a:pPr algn="ctr"/>
                      <a:r>
                        <a:rPr lang="en-US" sz="2400" dirty="0">
                          <a:effectLst/>
                        </a:rPr>
                        <a:t>20</a:t>
                      </a:r>
                    </a:p>
                  </a:txBody>
                  <a:tcPr anchor="ctr">
                    <a:lnL>
                      <a:noFill/>
                    </a:lnL>
                    <a:lnR>
                      <a:noFill/>
                    </a:lnR>
                    <a:lnT>
                      <a:noFill/>
                    </a:lnT>
                    <a:lnB>
                      <a:noFill/>
                    </a:lnB>
                  </a:tcPr>
                </a:tc>
                <a:extLst>
                  <a:ext uri="{0D108BD9-81ED-4DB2-BD59-A6C34878D82A}">
                    <a16:rowId xmlns:a16="http://schemas.microsoft.com/office/drawing/2014/main" val="10004"/>
                  </a:ext>
                </a:extLst>
              </a:tr>
              <a:tr h="387096">
                <a:tc>
                  <a:txBody>
                    <a:bodyPr/>
                    <a:lstStyle/>
                    <a:p>
                      <a:pPr algn="ctr"/>
                      <a:r>
                        <a:rPr lang="en-US">
                          <a:effectLst/>
                        </a:rPr>
                        <a:t>...</a:t>
                      </a:r>
                    </a:p>
                  </a:txBody>
                  <a:tcPr anchor="ctr">
                    <a:lnL>
                      <a:noFill/>
                    </a:lnL>
                    <a:lnR>
                      <a:noFill/>
                    </a:lnR>
                    <a:lnT>
                      <a:noFill/>
                    </a:lnT>
                    <a:lnB>
                      <a:noFill/>
                    </a:lnB>
                  </a:tcPr>
                </a:tc>
                <a:tc>
                  <a:txBody>
                    <a:bodyPr/>
                    <a:lstStyle/>
                    <a:p>
                      <a:pPr algn="ctr"/>
                      <a:r>
                        <a:rPr lang="en-US" dirty="0">
                          <a:effectLst/>
                        </a:rPr>
                        <a:t>...</a:t>
                      </a:r>
                    </a:p>
                  </a:txBody>
                  <a:tcPr anchor="ctr">
                    <a:lnL>
                      <a:noFill/>
                    </a:lnL>
                    <a:lnR>
                      <a:noFill/>
                    </a:lnR>
                    <a:lnT>
                      <a:noFill/>
                    </a:lnT>
                    <a:lnB>
                      <a:noFill/>
                    </a:lnB>
                  </a:tcPr>
                </a:tc>
                <a:tc>
                  <a:txBody>
                    <a:bodyPr/>
                    <a:lstStyle/>
                    <a:p>
                      <a:pPr algn="ctr"/>
                      <a:r>
                        <a:rPr lang="en-US" dirty="0">
                          <a:effectLst/>
                        </a:rPr>
                        <a:t>...</a:t>
                      </a:r>
                    </a:p>
                  </a:txBody>
                  <a:tcPr anchor="ctr">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6" name="TextBox 5"/>
          <p:cNvSpPr txBox="1"/>
          <p:nvPr/>
        </p:nvSpPr>
        <p:spPr>
          <a:xfrm>
            <a:off x="3359467" y="1219150"/>
            <a:ext cx="5327333" cy="830997"/>
          </a:xfrm>
          <a:prstGeom prst="rect">
            <a:avLst/>
          </a:prstGeom>
          <a:noFill/>
        </p:spPr>
        <p:txBody>
          <a:bodyPr wrap="square" rtlCol="0">
            <a:spAutoFit/>
          </a:bodyPr>
          <a:lstStyle/>
          <a:p>
            <a:r>
              <a:rPr lang="en-US" sz="2400" dirty="0"/>
              <a:t>Function example :</a:t>
            </a:r>
          </a:p>
          <a:p>
            <a:r>
              <a:rPr lang="en-US" sz="2400" dirty="0"/>
              <a:t>	y= 2x</a:t>
            </a:r>
          </a:p>
        </p:txBody>
      </p:sp>
      <p:sp>
        <p:nvSpPr>
          <p:cNvPr id="7" name="Rectangle 6"/>
          <p:cNvSpPr/>
          <p:nvPr/>
        </p:nvSpPr>
        <p:spPr>
          <a:xfrm>
            <a:off x="304800" y="4754880"/>
            <a:ext cx="8534400" cy="174204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936729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Function notation</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95550" y="3296444"/>
            <a:ext cx="4152900" cy="1133475"/>
          </a:xfrm>
        </p:spPr>
      </p:pic>
      <mc:AlternateContent xmlns:mc="http://schemas.openxmlformats.org/markup-compatibility/2006" xmlns:a14="http://schemas.microsoft.com/office/drawing/2010/main">
        <mc:Choice Requires="a14">
          <p:sp>
            <p:nvSpPr>
              <p:cNvPr id="6" name="TextBox 5"/>
              <p:cNvSpPr txBox="1"/>
              <p:nvPr/>
            </p:nvSpPr>
            <p:spPr>
              <a:xfrm>
                <a:off x="2272392" y="1895376"/>
                <a:ext cx="4376058" cy="9233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5400" b="0" i="1" smtClean="0">
                          <a:latin typeface="Cambria Math" charset="0"/>
                        </a:rPr>
                        <m:t>𝑓</m:t>
                      </m:r>
                      <m:d>
                        <m:dPr>
                          <m:ctrlPr>
                            <a:rPr lang="en-US" sz="5400" b="0" i="1" smtClean="0">
                              <a:latin typeface="Cambria Math" panose="02040503050406030204" pitchFamily="18" charset="0"/>
                            </a:rPr>
                          </m:ctrlPr>
                        </m:dPr>
                        <m:e>
                          <m:r>
                            <a:rPr lang="en-US" sz="5400" b="0" i="1" smtClean="0">
                              <a:latin typeface="Cambria Math" charset="0"/>
                            </a:rPr>
                            <m:t>𝑥</m:t>
                          </m:r>
                        </m:e>
                      </m:d>
                      <m:r>
                        <a:rPr lang="en-US" sz="5400" b="0" i="1" smtClean="0">
                          <a:latin typeface="Cambria Math" charset="0"/>
                        </a:rPr>
                        <m:t>=</m:t>
                      </m:r>
                      <m:r>
                        <a:rPr lang="en-US" sz="5400" b="0" i="1" smtClean="0">
                          <a:latin typeface="Cambria Math" charset="0"/>
                        </a:rPr>
                        <m:t>𝑦</m:t>
                      </m:r>
                    </m:oMath>
                  </m:oMathPara>
                </a14:m>
                <a:endParaRPr lang="en-US" sz="5400" dirty="0"/>
              </a:p>
            </p:txBody>
          </p:sp>
        </mc:Choice>
        <mc:Fallback xmlns="">
          <p:sp>
            <p:nvSpPr>
              <p:cNvPr id="6" name="TextBox 5"/>
              <p:cNvSpPr txBox="1">
                <a:spLocks noRot="1" noChangeAspect="1" noMove="1" noResize="1" noEditPoints="1" noAdjustHandles="1" noChangeArrowheads="1" noChangeShapeType="1" noTextEdit="1"/>
              </p:cNvSpPr>
              <p:nvPr/>
            </p:nvSpPr>
            <p:spPr>
              <a:xfrm>
                <a:off x="2272392" y="1895376"/>
                <a:ext cx="4376058" cy="923330"/>
              </a:xfrm>
              <a:prstGeom prst="rect">
                <a:avLst/>
              </a:prstGeom>
              <a:blipFill rotWithShape="0">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64275236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7200" dirty="0"/>
              <a:t>Geometric sequence</a:t>
            </a:r>
            <a:endParaRPr lang="en-US" dirty="0"/>
          </a:p>
        </p:txBody>
      </p:sp>
      <p:sp>
        <p:nvSpPr>
          <p:cNvPr id="3" name="Content Placeholder 2"/>
          <p:cNvSpPr>
            <a:spLocks noGrp="1"/>
          </p:cNvSpPr>
          <p:nvPr>
            <p:ph idx="1"/>
          </p:nvPr>
        </p:nvSpPr>
        <p:spPr>
          <a:xfrm>
            <a:off x="293914" y="1385718"/>
            <a:ext cx="8229600" cy="4525963"/>
          </a:xfrm>
        </p:spPr>
        <p:txBody>
          <a:bodyPr/>
          <a:lstStyle/>
          <a:p>
            <a:pPr marL="0" indent="0">
              <a:buNone/>
            </a:pPr>
            <a:r>
              <a:rPr lang="en-US" dirty="0">
                <a:solidFill>
                  <a:srgbClr val="000000"/>
                </a:solidFill>
                <a:latin typeface="Times" charset="0"/>
              </a:rPr>
              <a:t>a pattern of </a:t>
            </a:r>
            <a:r>
              <a:rPr lang="en-US" b="1" dirty="0">
                <a:solidFill>
                  <a:srgbClr val="000000"/>
                </a:solidFill>
                <a:latin typeface="Times" charset="0"/>
              </a:rPr>
              <a:t>multiplying a fixed amount </a:t>
            </a:r>
            <a:r>
              <a:rPr lang="en-US" dirty="0">
                <a:solidFill>
                  <a:srgbClr val="000000"/>
                </a:solidFill>
                <a:latin typeface="Times" charset="0"/>
              </a:rPr>
              <a:t>from one term to the next</a:t>
            </a:r>
            <a:endParaRPr lang="en-US" b="1" dirty="0">
              <a:solidFill>
                <a:srgbClr val="000000"/>
              </a:solidFill>
            </a:endParaRPr>
          </a:p>
          <a:p>
            <a:pPr marL="0" indent="0">
              <a:buNone/>
            </a:pPr>
            <a:r>
              <a:rPr lang="en-US" dirty="0">
                <a:solidFill>
                  <a:srgbClr val="000000"/>
                </a:solidFill>
              </a:rPr>
              <a:t>a</a:t>
            </a:r>
            <a:r>
              <a:rPr lang="en-US" baseline="-25000" dirty="0">
                <a:solidFill>
                  <a:srgbClr val="000000"/>
                </a:solidFill>
              </a:rPr>
              <a:t>1</a:t>
            </a:r>
            <a:r>
              <a:rPr lang="en-US" dirty="0">
                <a:solidFill>
                  <a:srgbClr val="000000"/>
                </a:solidFill>
              </a:rPr>
              <a:t> = first term			a</a:t>
            </a:r>
            <a:r>
              <a:rPr lang="en-US" baseline="-25000" dirty="0">
                <a:solidFill>
                  <a:srgbClr val="000000"/>
                </a:solidFill>
              </a:rPr>
              <a:t>n</a:t>
            </a:r>
            <a:r>
              <a:rPr lang="en-US" dirty="0">
                <a:solidFill>
                  <a:srgbClr val="000000"/>
                </a:solidFill>
              </a:rPr>
              <a:t> = n</a:t>
            </a:r>
            <a:r>
              <a:rPr lang="en-US" baseline="30000" dirty="0">
                <a:solidFill>
                  <a:srgbClr val="000000"/>
                </a:solidFill>
              </a:rPr>
              <a:t>th</a:t>
            </a:r>
            <a:r>
              <a:rPr lang="en-US" dirty="0">
                <a:solidFill>
                  <a:srgbClr val="000000"/>
                </a:solidFill>
              </a:rPr>
              <a:t> term	</a:t>
            </a:r>
          </a:p>
          <a:p>
            <a:pPr marL="0" indent="0">
              <a:buNone/>
            </a:pPr>
            <a:r>
              <a:rPr lang="en-US" dirty="0">
                <a:solidFill>
                  <a:srgbClr val="000000"/>
                </a:solidFill>
              </a:rPr>
              <a:t>r=common ratio			n=number of terms</a:t>
            </a:r>
            <a:endParaRPr lang="mr-IN" baseline="-25000" dirty="0">
              <a:solidFill>
                <a:srgbClr val="000000"/>
              </a:solidFill>
            </a:endParaRPr>
          </a:p>
        </p:txBody>
      </p:sp>
      <p:sp>
        <p:nvSpPr>
          <p:cNvPr id="6" name="Rectangle 1"/>
          <p:cNvSpPr>
            <a:spLocks noChangeArrowheads="1"/>
          </p:cNvSpPr>
          <p:nvPr/>
        </p:nvSpPr>
        <p:spPr bwMode="auto">
          <a:xfrm>
            <a:off x="742950" y="3497263"/>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r>
            <a:br>
              <a:rPr kumimoji="0" lang="en-US" altLang="en-US" sz="1800" b="0" i="0" u="none" strike="noStrike" cap="none" normalizeH="0" baseline="0">
                <a:ln>
                  <a:noFill/>
                </a:ln>
                <a:solidFill>
                  <a:schemeClr val="tx1"/>
                </a:solidFill>
                <a:effectLst/>
                <a:latin typeface="Arial" charset="0"/>
              </a:rPr>
            </a:br>
            <a:endParaRPr kumimoji="0" lang="en-US" altLang="en-US" sz="1800" b="0" i="0" u="none" strike="noStrike" cap="none" normalizeH="0" baseline="0">
              <a:ln>
                <a:noFill/>
              </a:ln>
              <a:solidFill>
                <a:schemeClr val="tx1"/>
              </a:solidFill>
              <a:effectLst/>
              <a:latin typeface="Arial"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6550" y="4540081"/>
            <a:ext cx="5930900" cy="1371600"/>
          </a:xfrm>
          <a:prstGeom prst="rect">
            <a:avLst/>
          </a:prstGeom>
        </p:spPr>
      </p:pic>
    </p:spTree>
    <p:extLst>
      <p:ext uri="{BB962C8B-B14F-4D97-AF65-F5344CB8AC3E}">
        <p14:creationId xmlns:p14="http://schemas.microsoft.com/office/powerpoint/2010/main" val="81464874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7200" dirty="0"/>
              <a:t>Geometric series</a:t>
            </a:r>
            <a:endParaRPr lang="en-US" dirty="0"/>
          </a:p>
        </p:txBody>
      </p:sp>
      <p:sp>
        <p:nvSpPr>
          <p:cNvPr id="3" name="Content Placeholder 2"/>
          <p:cNvSpPr>
            <a:spLocks noGrp="1"/>
          </p:cNvSpPr>
          <p:nvPr>
            <p:ph idx="1"/>
          </p:nvPr>
        </p:nvSpPr>
        <p:spPr>
          <a:xfrm>
            <a:off x="293914" y="1385718"/>
            <a:ext cx="8229600" cy="4525963"/>
          </a:xfrm>
        </p:spPr>
        <p:txBody>
          <a:bodyPr/>
          <a:lstStyle/>
          <a:p>
            <a:pPr marL="0" indent="0">
              <a:buNone/>
            </a:pPr>
            <a:r>
              <a:rPr lang="en-US" dirty="0">
                <a:solidFill>
                  <a:srgbClr val="000000"/>
                </a:solidFill>
                <a:latin typeface="Times" charset="0"/>
              </a:rPr>
              <a:t>Summation of a pattern of </a:t>
            </a:r>
            <a:r>
              <a:rPr lang="en-US" b="1" dirty="0">
                <a:solidFill>
                  <a:srgbClr val="000000"/>
                </a:solidFill>
                <a:latin typeface="Times" charset="0"/>
              </a:rPr>
              <a:t>multiplying a fixed amount </a:t>
            </a:r>
            <a:r>
              <a:rPr lang="en-US" dirty="0">
                <a:solidFill>
                  <a:srgbClr val="000000"/>
                </a:solidFill>
                <a:latin typeface="Times" charset="0"/>
              </a:rPr>
              <a:t>from one term to the next</a:t>
            </a:r>
            <a:endParaRPr lang="en-US" b="1" dirty="0">
              <a:solidFill>
                <a:srgbClr val="000000"/>
              </a:solidFill>
            </a:endParaRPr>
          </a:p>
          <a:p>
            <a:pPr marL="0" indent="0">
              <a:buNone/>
            </a:pPr>
            <a:r>
              <a:rPr lang="en-US" i="1" dirty="0">
                <a:solidFill>
                  <a:srgbClr val="000000"/>
                </a:solidFill>
              </a:rPr>
              <a:t>a</a:t>
            </a:r>
            <a:r>
              <a:rPr lang="en-US" i="1" baseline="-25000" dirty="0">
                <a:solidFill>
                  <a:srgbClr val="000000"/>
                </a:solidFill>
              </a:rPr>
              <a:t>1</a:t>
            </a:r>
            <a:r>
              <a:rPr lang="en-US" i="1" dirty="0">
                <a:solidFill>
                  <a:srgbClr val="000000"/>
                </a:solidFill>
              </a:rPr>
              <a:t> = first term			r=common ratio n=number of terms</a:t>
            </a:r>
            <a:endParaRPr lang="mr-IN" i="1" baseline="-25000" dirty="0">
              <a:solidFill>
                <a:srgbClr val="000000"/>
              </a:solidFill>
            </a:endParaRPr>
          </a:p>
        </p:txBody>
      </p:sp>
      <p:sp>
        <p:nvSpPr>
          <p:cNvPr id="6" name="Rectangle 1"/>
          <p:cNvSpPr>
            <a:spLocks noChangeArrowheads="1"/>
          </p:cNvSpPr>
          <p:nvPr/>
        </p:nvSpPr>
        <p:spPr bwMode="auto">
          <a:xfrm>
            <a:off x="742950" y="3497263"/>
            <a:ext cx="9144000" cy="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charset="0"/>
              </a:rPr>
              <a:t/>
            </a:r>
            <a:br>
              <a:rPr kumimoji="0" lang="en-US" altLang="en-US" sz="1800" b="0" i="0" u="none" strike="noStrike" cap="none" normalizeH="0" baseline="0">
                <a:ln>
                  <a:noFill/>
                </a:ln>
                <a:solidFill>
                  <a:schemeClr val="tx1"/>
                </a:solidFill>
                <a:effectLst/>
                <a:latin typeface="Arial" charset="0"/>
              </a:rPr>
            </a:br>
            <a:endParaRPr kumimoji="0" lang="en-US" altLang="en-US" sz="1800" b="0" i="0" u="none" strike="noStrike" cap="none" normalizeH="0" baseline="0">
              <a:ln>
                <a:noFill/>
              </a:ln>
              <a:solidFill>
                <a:schemeClr val="tx1"/>
              </a:solidFill>
              <a:effectLst/>
              <a:latin typeface="Arial"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5285" y="3985623"/>
            <a:ext cx="4091214" cy="1730115"/>
          </a:xfrm>
          <a:prstGeom prst="rect">
            <a:avLst/>
          </a:prstGeom>
        </p:spPr>
      </p:pic>
    </p:spTree>
    <p:extLst>
      <p:ext uri="{BB962C8B-B14F-4D97-AF65-F5344CB8AC3E}">
        <p14:creationId xmlns:p14="http://schemas.microsoft.com/office/powerpoint/2010/main" val="145081451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9352" y="1918065"/>
            <a:ext cx="8429847" cy="2308324"/>
          </a:xfrm>
          <a:prstGeom prst="rect">
            <a:avLst/>
          </a:prstGeom>
          <a:noFill/>
        </p:spPr>
        <p:txBody>
          <a:bodyPr wrap="square" numCol="2" rtlCol="0">
            <a:spAutoFit/>
          </a:bodyPr>
          <a:lstStyle/>
          <a:p>
            <a:r>
              <a:rPr lang="en-US" dirty="0">
                <a:latin typeface="Comic Sans MS" pitchFamily="66" charset="0"/>
              </a:rPr>
              <a:t>1. List the prime factors of each number</a:t>
            </a:r>
          </a:p>
          <a:p>
            <a:r>
              <a:rPr lang="en-US" dirty="0">
                <a:latin typeface="Comic Sans MS" pitchFamily="66" charset="0"/>
              </a:rPr>
              <a:t>2. Identify the factors in common</a:t>
            </a:r>
          </a:p>
          <a:p>
            <a:r>
              <a:rPr lang="en-US" dirty="0">
                <a:latin typeface="Comic Sans MS" pitchFamily="66" charset="0"/>
              </a:rPr>
              <a:t>3. Multiply those factors together</a:t>
            </a:r>
          </a:p>
          <a:p>
            <a:endParaRPr lang="en-US" dirty="0">
              <a:latin typeface="Comic Sans MS" pitchFamily="66" charset="0"/>
            </a:endParaRPr>
          </a:p>
          <a:p>
            <a:r>
              <a:rPr lang="en-US" dirty="0">
                <a:latin typeface="Comic Sans MS" pitchFamily="66" charset="0"/>
              </a:rPr>
              <a:t>Prime factors of 18:  2 x 3 x 3</a:t>
            </a:r>
          </a:p>
          <a:p>
            <a:endParaRPr lang="en-US" dirty="0">
              <a:latin typeface="Comic Sans MS" pitchFamily="66" charset="0"/>
            </a:endParaRPr>
          </a:p>
          <a:p>
            <a:r>
              <a:rPr lang="en-US" dirty="0">
                <a:latin typeface="Comic Sans MS" pitchFamily="66" charset="0"/>
              </a:rPr>
              <a:t>Prime factors of 24:  2 x 2 x 2 x 3</a:t>
            </a:r>
          </a:p>
          <a:p>
            <a:pPr marL="342900" indent="-342900">
              <a:buAutoNum type="arabicPeriod"/>
            </a:pPr>
            <a:r>
              <a:rPr lang="en-US" dirty="0">
                <a:latin typeface="Comic Sans MS" pitchFamily="66" charset="0"/>
              </a:rPr>
              <a:t>List all factors of each number</a:t>
            </a:r>
          </a:p>
          <a:p>
            <a:pPr marL="342900" indent="-342900">
              <a:buAutoNum type="arabicPeriod"/>
            </a:pPr>
            <a:r>
              <a:rPr lang="en-US" dirty="0">
                <a:latin typeface="Comic Sans MS" pitchFamily="66" charset="0"/>
              </a:rPr>
              <a:t>Identify the largest factor in common</a:t>
            </a:r>
          </a:p>
          <a:p>
            <a:endParaRPr lang="en-US" dirty="0">
              <a:latin typeface="Comic Sans MS" pitchFamily="66" charset="0"/>
            </a:endParaRPr>
          </a:p>
          <a:p>
            <a:r>
              <a:rPr lang="en-US" dirty="0">
                <a:latin typeface="Comic Sans MS" pitchFamily="66" charset="0"/>
              </a:rPr>
              <a:t>Factors of 18:  1, 2, 3, 6, 9, 18</a:t>
            </a:r>
          </a:p>
          <a:p>
            <a:endParaRPr lang="en-US" dirty="0">
              <a:latin typeface="Comic Sans MS" pitchFamily="66" charset="0"/>
            </a:endParaRPr>
          </a:p>
          <a:p>
            <a:r>
              <a:rPr lang="en-US" dirty="0">
                <a:latin typeface="Comic Sans MS" pitchFamily="66" charset="0"/>
              </a:rPr>
              <a:t>Factors of 24:  1, 2, 3, 4, 6, 8, 12, 24</a:t>
            </a:r>
          </a:p>
          <a:p>
            <a:endParaRPr lang="en-US" dirty="0"/>
          </a:p>
        </p:txBody>
      </p:sp>
      <p:sp>
        <p:nvSpPr>
          <p:cNvPr id="13" name="TextBox 12"/>
          <p:cNvSpPr txBox="1"/>
          <p:nvPr/>
        </p:nvSpPr>
        <p:spPr>
          <a:xfrm>
            <a:off x="409353" y="1407039"/>
            <a:ext cx="8325555" cy="3477875"/>
          </a:xfrm>
          <a:prstGeom prst="rect">
            <a:avLst/>
          </a:prstGeom>
          <a:noFill/>
        </p:spPr>
        <p:txBody>
          <a:bodyPr wrap="square" rtlCol="0">
            <a:spAutoFit/>
          </a:bodyPr>
          <a:lstStyle/>
          <a:p>
            <a:r>
              <a:rPr lang="en-US" sz="2200" dirty="0">
                <a:latin typeface="Comic Sans MS" pitchFamily="66" charset="0"/>
              </a:rPr>
              <a:t>Two methods to find the greatest common factor include:</a:t>
            </a: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r>
              <a:rPr lang="en-US" sz="2200" dirty="0">
                <a:latin typeface="Comic Sans MS" pitchFamily="66" charset="0"/>
              </a:rPr>
              <a:t>The greatest common factor either way is 2 x 3 or 6</a:t>
            </a:r>
          </a:p>
        </p:txBody>
      </p:sp>
      <p:sp>
        <p:nvSpPr>
          <p:cNvPr id="8" name="Rectangle 7"/>
          <p:cNvSpPr/>
          <p:nvPr/>
        </p:nvSpPr>
        <p:spPr>
          <a:xfrm>
            <a:off x="304800" y="5140022"/>
            <a:ext cx="8534400" cy="14131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23330"/>
          </a:xfrm>
          <a:prstGeom prst="rect">
            <a:avLst/>
          </a:prstGeom>
          <a:noFill/>
        </p:spPr>
        <p:txBody>
          <a:bodyPr wrap="square" rtlCol="0">
            <a:spAutoFit/>
          </a:bodyPr>
          <a:lstStyle/>
          <a:p>
            <a:pPr algn="ctr"/>
            <a:r>
              <a:rPr lang="en-US" sz="5400" dirty="0">
                <a:latin typeface="Comic Sans MS" pitchFamily="66" charset="0"/>
              </a:rPr>
              <a:t>greatest common factor</a:t>
            </a:r>
          </a:p>
        </p:txBody>
      </p:sp>
      <p:sp>
        <p:nvSpPr>
          <p:cNvPr id="10" name="TextBox 9"/>
          <p:cNvSpPr txBox="1"/>
          <p:nvPr/>
        </p:nvSpPr>
        <p:spPr>
          <a:xfrm>
            <a:off x="338797" y="5312905"/>
            <a:ext cx="8382000" cy="1200329"/>
          </a:xfrm>
          <a:prstGeom prst="rect">
            <a:avLst/>
          </a:prstGeom>
          <a:noFill/>
        </p:spPr>
        <p:txBody>
          <a:bodyPr wrap="square" rtlCol="0">
            <a:spAutoFit/>
          </a:bodyPr>
          <a:lstStyle/>
          <a:p>
            <a:pPr algn="ctr"/>
            <a:r>
              <a:rPr lang="en-US" sz="3600" dirty="0">
                <a:latin typeface="Comic Sans MS" pitchFamily="66" charset="0"/>
              </a:rPr>
              <a:t>the largest value that divides into two or more numbers</a:t>
            </a:r>
          </a:p>
        </p:txBody>
      </p:sp>
      <p:sp>
        <p:nvSpPr>
          <p:cNvPr id="2" name="Oval 1"/>
          <p:cNvSpPr/>
          <p:nvPr/>
        </p:nvSpPr>
        <p:spPr>
          <a:xfrm>
            <a:off x="2725616" y="3293794"/>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2725616" y="3797950"/>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3134750" y="3297310"/>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06948" y="3797950"/>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6986955" y="2945113"/>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7254241" y="3522393"/>
            <a:ext cx="267286"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257235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5176910"/>
            <a:ext cx="8534400" cy="137628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65760" y="225083"/>
            <a:ext cx="8482818" cy="1200329"/>
          </a:xfrm>
          <a:prstGeom prst="rect">
            <a:avLst/>
          </a:prstGeom>
          <a:noFill/>
        </p:spPr>
        <p:txBody>
          <a:bodyPr wrap="square" rtlCol="0">
            <a:spAutoFit/>
          </a:bodyPr>
          <a:lstStyle/>
          <a:p>
            <a:pPr algn="ctr"/>
            <a:r>
              <a:rPr lang="en-US" sz="7200" dirty="0">
                <a:latin typeface="Comic Sans MS" pitchFamily="66" charset="0"/>
              </a:rPr>
              <a:t>growth pattern</a:t>
            </a:r>
          </a:p>
        </p:txBody>
      </p:sp>
      <p:sp>
        <p:nvSpPr>
          <p:cNvPr id="7" name="TextBox 6"/>
          <p:cNvSpPr txBox="1"/>
          <p:nvPr/>
        </p:nvSpPr>
        <p:spPr>
          <a:xfrm>
            <a:off x="338797" y="5293107"/>
            <a:ext cx="8382000" cy="1200329"/>
          </a:xfrm>
          <a:prstGeom prst="rect">
            <a:avLst/>
          </a:prstGeom>
          <a:noFill/>
        </p:spPr>
        <p:txBody>
          <a:bodyPr wrap="square" rtlCol="0">
            <a:spAutoFit/>
          </a:bodyPr>
          <a:lstStyle/>
          <a:p>
            <a:pPr algn="ctr"/>
            <a:r>
              <a:rPr lang="en-US" sz="3600" dirty="0">
                <a:latin typeface="Comic Sans MS" pitchFamily="66" charset="0"/>
              </a:rPr>
              <a:t>a type of pattern made by following a rule using operations</a:t>
            </a:r>
          </a:p>
        </p:txBody>
      </p:sp>
      <p:sp>
        <p:nvSpPr>
          <p:cNvPr id="8" name="Oval 7"/>
          <p:cNvSpPr/>
          <p:nvPr/>
        </p:nvSpPr>
        <p:spPr>
          <a:xfrm>
            <a:off x="447221" y="3365942"/>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247063" y="3345767"/>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247063" y="292373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056228" y="335749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056228" y="293545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492327" y="334342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492327" y="292139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3282518" y="336103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3282518" y="2939003"/>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3718617" y="334696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3718617" y="292493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4133122" y="33504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133122" y="292836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4569221" y="333633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4569221" y="29143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230740" y="334331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230740" y="2921283"/>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666839" y="332924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666839" y="2907214"/>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8081344" y="333268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8081344" y="291064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8517443" y="331861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8517443" y="289658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5536620" y="33823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5536620" y="2960269"/>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5972719" y="3368231"/>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5972719" y="2946200"/>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6387224" y="337166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6387224" y="2949635"/>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6823323" y="3357597"/>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6823323" y="2935566"/>
            <a:ext cx="351692" cy="3516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425302" y="4029739"/>
            <a:ext cx="7013458" cy="1077218"/>
          </a:xfrm>
          <a:prstGeom prst="rect">
            <a:avLst/>
          </a:prstGeom>
          <a:noFill/>
        </p:spPr>
        <p:txBody>
          <a:bodyPr wrap="none" rtlCol="0">
            <a:spAutoFit/>
          </a:bodyPr>
          <a:lstStyle/>
          <a:p>
            <a:r>
              <a:rPr lang="en-US" sz="2400" dirty="0"/>
              <a:t> </a:t>
            </a:r>
            <a:r>
              <a:rPr lang="en-US" sz="2800" dirty="0"/>
              <a:t>1       2	4	          8			16</a:t>
            </a:r>
          </a:p>
          <a:p>
            <a:pPr algn="ctr">
              <a:lnSpc>
                <a:spcPct val="150000"/>
              </a:lnSpc>
            </a:pPr>
            <a:r>
              <a:rPr lang="en-US" sz="2400" dirty="0"/>
              <a:t>This pattern is following a “x2” rule.</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Half-Planes</a:t>
            </a:r>
          </a:p>
        </p:txBody>
      </p:sp>
      <p:sp>
        <p:nvSpPr>
          <p:cNvPr id="3" name="Subtitle 2"/>
          <p:cNvSpPr>
            <a:spLocks noGrp="1"/>
          </p:cNvSpPr>
          <p:nvPr>
            <p:ph type="subTitle" idx="1"/>
          </p:nvPr>
        </p:nvSpPr>
        <p:spPr>
          <a:xfrm>
            <a:off x="1435543" y="4221070"/>
            <a:ext cx="6233987" cy="1367984"/>
          </a:xfrm>
        </p:spPr>
        <p:txBody>
          <a:bodyPr>
            <a:normAutofit/>
          </a:bodyPr>
          <a:lstStyle/>
          <a:p>
            <a:r>
              <a:rPr lang="en-US" sz="2700" dirty="0">
                <a:latin typeface="Comic Sans MS" panose="030F0702030302020204" pitchFamily="66" charset="0"/>
              </a:rPr>
              <a:t>The two regions into which the boundary line of a linear inequality divides the coordinate plane.</a:t>
            </a:r>
          </a:p>
        </p:txBody>
      </p:sp>
      <p:sp>
        <p:nvSpPr>
          <p:cNvPr id="5" name="Rectangle 4"/>
          <p:cNvSpPr/>
          <p:nvPr/>
        </p:nvSpPr>
        <p:spPr>
          <a:xfrm>
            <a:off x="1429829" y="404686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6388" name="Picture 4" descr="https://dr282zn36sxxg.cloudfront.net/datastreams/f-d%3Ab7b02216f0f2fd8c92b899da8666b0e625cbc58e3d142062a9727194%2BIMAGE%2BIMAG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5587" y="1950409"/>
            <a:ext cx="2144578" cy="1872833"/>
          </a:xfrm>
          <a:prstGeom prst="rect">
            <a:avLst/>
          </a:prstGeom>
          <a:noFill/>
          <a:extLst>
            <a:ext uri="{909E8E84-426E-40dd-AFC4-6F175D3DCCD1}">
              <a14:hiddenFill xmlns="" xmlns:a14="http://schemas.microsoft.com/office/drawing/2010/main">
                <a:solidFill>
                  <a:srgbClr val="FFFFFF"/>
                </a:solidFill>
              </a14:hiddenFill>
            </a:ext>
          </a:extLst>
        </p:spPr>
      </p:pic>
      <p:pic>
        <p:nvPicPr>
          <p:cNvPr id="16390" name="Picture 6" descr="http://classconnection.s3.amazonaws.com/238/flashcards/1264238/png/half-planes133055334837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71" y="1824678"/>
            <a:ext cx="2747394" cy="178395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68933716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569660"/>
          </a:xfrm>
          <a:prstGeom prst="rect">
            <a:avLst/>
          </a:prstGeom>
          <a:noFill/>
        </p:spPr>
        <p:txBody>
          <a:bodyPr wrap="square" rtlCol="0">
            <a:spAutoFit/>
          </a:bodyPr>
          <a:lstStyle/>
          <a:p>
            <a:pPr algn="ctr"/>
            <a:r>
              <a:rPr lang="en-US" sz="9600" dirty="0">
                <a:latin typeface="Comic Sans MS" pitchFamily="66" charset="0"/>
              </a:rPr>
              <a:t>height</a:t>
            </a:r>
          </a:p>
        </p:txBody>
      </p:sp>
      <p:sp>
        <p:nvSpPr>
          <p:cNvPr id="10" name="TextBox 9"/>
          <p:cNvSpPr txBox="1"/>
          <p:nvPr/>
        </p:nvSpPr>
        <p:spPr>
          <a:xfrm>
            <a:off x="381000" y="4953000"/>
            <a:ext cx="8382000" cy="1446550"/>
          </a:xfrm>
          <a:prstGeom prst="rect">
            <a:avLst/>
          </a:prstGeom>
          <a:noFill/>
        </p:spPr>
        <p:txBody>
          <a:bodyPr wrap="square" rtlCol="0">
            <a:spAutoFit/>
          </a:bodyPr>
          <a:lstStyle/>
          <a:p>
            <a:pPr algn="ctr"/>
            <a:r>
              <a:rPr lang="en-US" sz="4400" dirty="0">
                <a:latin typeface="Comic Sans MS" pitchFamily="66" charset="0"/>
              </a:rPr>
              <a:t>the distance from the base to the top of an object or shape</a:t>
            </a:r>
          </a:p>
        </p:txBody>
      </p:sp>
      <p:grpSp>
        <p:nvGrpSpPr>
          <p:cNvPr id="11" name="Group 10"/>
          <p:cNvGrpSpPr/>
          <p:nvPr/>
        </p:nvGrpSpPr>
        <p:grpSpPr>
          <a:xfrm>
            <a:off x="1339121" y="1922489"/>
            <a:ext cx="1863175" cy="2771775"/>
            <a:chOff x="3048000" y="2057400"/>
            <a:chExt cx="1863175" cy="2771775"/>
          </a:xfrm>
        </p:grpSpPr>
        <p:pic>
          <p:nvPicPr>
            <p:cNvPr id="11265" name="Picture 1" descr="j0287357"/>
            <p:cNvPicPr>
              <a:picLocks noChangeAspect="1" noChangeArrowheads="1"/>
            </p:cNvPicPr>
            <p:nvPr/>
          </p:nvPicPr>
          <p:blipFill>
            <a:blip r:embed="rId3" cstate="print">
              <a:grayscl/>
            </a:blip>
            <a:srcRect/>
            <a:stretch>
              <a:fillRect/>
            </a:stretch>
          </p:blipFill>
          <p:spPr bwMode="auto">
            <a:xfrm>
              <a:off x="3429000" y="2057400"/>
              <a:ext cx="1482175" cy="2771775"/>
            </a:xfrm>
            <a:prstGeom prst="rect">
              <a:avLst/>
            </a:prstGeom>
            <a:solidFill>
              <a:schemeClr val="bg1"/>
            </a:solidFill>
            <a:ln w="9525">
              <a:noFill/>
              <a:miter lim="800000"/>
              <a:headEnd/>
              <a:tailEnd/>
            </a:ln>
          </p:spPr>
        </p:pic>
        <p:cxnSp>
          <p:nvCxnSpPr>
            <p:cNvPr id="12" name="Straight Connector 11"/>
            <p:cNvCxnSpPr/>
            <p:nvPr/>
          </p:nvCxnSpPr>
          <p:spPr>
            <a:xfrm rot="5400000" flipH="1" flipV="1">
              <a:off x="1905000" y="3429000"/>
              <a:ext cx="25908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3048000" y="2133600"/>
              <a:ext cx="304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10800000">
              <a:off x="3048000" y="4724400"/>
              <a:ext cx="304800" cy="0"/>
            </a:xfrm>
            <a:prstGeom prst="line">
              <a:avLst/>
            </a:prstGeom>
            <a:ln w="28575"/>
          </p:spPr>
          <p:style>
            <a:lnRef idx="1">
              <a:schemeClr val="dk1"/>
            </a:lnRef>
            <a:fillRef idx="0">
              <a:schemeClr val="dk1"/>
            </a:fillRef>
            <a:effectRef idx="0">
              <a:schemeClr val="dk1"/>
            </a:effectRef>
            <a:fontRef idx="minor">
              <a:schemeClr val="tx1"/>
            </a:fontRef>
          </p:style>
        </p:cxnSp>
      </p:grpSp>
      <p:sp>
        <p:nvSpPr>
          <p:cNvPr id="28" name="Regular Pentagon 27"/>
          <p:cNvSpPr/>
          <p:nvPr/>
        </p:nvSpPr>
        <p:spPr>
          <a:xfrm>
            <a:off x="5527963" y="2493818"/>
            <a:ext cx="2161309" cy="1967346"/>
          </a:xfrm>
          <a:prstGeom prst="pentag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p:cNvCxnSpPr>
            <a:stCxn id="28" idx="0"/>
            <a:endCxn id="28" idx="3"/>
          </p:cNvCxnSpPr>
          <p:nvPr/>
        </p:nvCxnSpPr>
        <p:spPr>
          <a:xfrm rot="16200000" flipH="1">
            <a:off x="5624945" y="3477491"/>
            <a:ext cx="19673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589917" y="3260785"/>
            <a:ext cx="711733" cy="338554"/>
          </a:xfrm>
          <a:prstGeom prst="rect">
            <a:avLst/>
          </a:prstGeom>
          <a:noFill/>
        </p:spPr>
        <p:txBody>
          <a:bodyPr wrap="none" rtlCol="0">
            <a:spAutoFit/>
          </a:bodyPr>
          <a:lstStyle/>
          <a:p>
            <a:r>
              <a:rPr lang="en-US" sz="1600" dirty="0"/>
              <a:t>height</a:t>
            </a:r>
          </a:p>
        </p:txBody>
      </p:sp>
      <p:cxnSp>
        <p:nvCxnSpPr>
          <p:cNvPr id="33" name="Straight Arrow Connector 32"/>
          <p:cNvCxnSpPr>
            <a:stCxn id="31" idx="3"/>
          </p:cNvCxnSpPr>
          <p:nvPr/>
        </p:nvCxnSpPr>
        <p:spPr>
          <a:xfrm flipV="1">
            <a:off x="6301650" y="3424687"/>
            <a:ext cx="254425" cy="537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3" cstate="print"/>
          <a:srcRect/>
          <a:stretch>
            <a:fillRect/>
          </a:stretch>
        </p:blipFill>
        <p:spPr bwMode="auto">
          <a:xfrm>
            <a:off x="5181600" y="1702312"/>
            <a:ext cx="2971800" cy="3002358"/>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138773"/>
          </a:xfrm>
          <a:prstGeom prst="rect">
            <a:avLst/>
          </a:prstGeom>
          <a:noFill/>
        </p:spPr>
        <p:txBody>
          <a:bodyPr wrap="square" rtlCol="0">
            <a:spAutoFit/>
          </a:bodyPr>
          <a:lstStyle/>
          <a:p>
            <a:pPr algn="ctr"/>
            <a:r>
              <a:rPr lang="en-US" sz="6800" dirty="0">
                <a:latin typeface="Comic Sans MS" pitchFamily="66" charset="0"/>
              </a:rPr>
              <a:t>heptagon (</a:t>
            </a:r>
            <a:r>
              <a:rPr lang="en-US" sz="6800" dirty="0" err="1">
                <a:latin typeface="Comic Sans MS" pitchFamily="66" charset="0"/>
              </a:rPr>
              <a:t>septagon</a:t>
            </a:r>
            <a:r>
              <a:rPr lang="en-US" sz="6800" dirty="0">
                <a:latin typeface="Comic Sans MS" pitchFamily="66" charset="0"/>
              </a:rPr>
              <a:t>)</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7 sides</a:t>
            </a:r>
          </a:p>
        </p:txBody>
      </p:sp>
      <p:sp>
        <p:nvSpPr>
          <p:cNvPr id="11" name="Right Arrow 10"/>
          <p:cNvSpPr/>
          <p:nvPr/>
        </p:nvSpPr>
        <p:spPr>
          <a:xfrm rot="19258105">
            <a:off x="1219200" y="2743200"/>
            <a:ext cx="3048000" cy="1371600"/>
          </a:xfrm>
          <a:prstGeom prst="rightArrow">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34708"/>
            <a:ext cx="8534400" cy="141849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96592"/>
            <a:ext cx="8534400" cy="1446550"/>
          </a:xfrm>
          <a:prstGeom prst="rect">
            <a:avLst/>
          </a:prstGeom>
          <a:noFill/>
        </p:spPr>
        <p:txBody>
          <a:bodyPr wrap="square" rtlCol="0">
            <a:spAutoFit/>
          </a:bodyPr>
          <a:lstStyle/>
          <a:p>
            <a:pPr algn="ctr"/>
            <a:r>
              <a:rPr lang="en-US" sz="8800" dirty="0">
                <a:latin typeface="Comic Sans MS" pitchFamily="66" charset="0"/>
              </a:rPr>
              <a:t>hexagon</a:t>
            </a:r>
          </a:p>
        </p:txBody>
      </p:sp>
      <p:sp>
        <p:nvSpPr>
          <p:cNvPr id="10" name="TextBox 9"/>
          <p:cNvSpPr txBox="1"/>
          <p:nvPr/>
        </p:nvSpPr>
        <p:spPr>
          <a:xfrm>
            <a:off x="381000" y="5516880"/>
            <a:ext cx="8382000" cy="707886"/>
          </a:xfrm>
          <a:prstGeom prst="rect">
            <a:avLst/>
          </a:prstGeom>
          <a:noFill/>
        </p:spPr>
        <p:txBody>
          <a:bodyPr wrap="square" rtlCol="0">
            <a:spAutoFit/>
          </a:bodyPr>
          <a:lstStyle/>
          <a:p>
            <a:pPr algn="ctr"/>
            <a:r>
              <a:rPr lang="en-US" sz="4000" dirty="0">
                <a:latin typeface="Comic Sans MS" pitchFamily="66" charset="0"/>
              </a:rPr>
              <a:t>a polygon with 6 sides</a:t>
            </a:r>
          </a:p>
        </p:txBody>
      </p:sp>
      <p:pic>
        <p:nvPicPr>
          <p:cNvPr id="9218" name="Picture 2"/>
          <p:cNvPicPr>
            <a:picLocks noChangeAspect="1" noChangeArrowheads="1"/>
          </p:cNvPicPr>
          <p:nvPr/>
        </p:nvPicPr>
        <p:blipFill>
          <a:blip r:embed="rId3" cstate="print"/>
          <a:srcRect/>
          <a:stretch>
            <a:fillRect/>
          </a:stretch>
        </p:blipFill>
        <p:spPr bwMode="auto">
          <a:xfrm>
            <a:off x="1295400" y="2057400"/>
            <a:ext cx="3124200" cy="2746938"/>
          </a:xfrm>
          <a:prstGeom prst="rect">
            <a:avLst/>
          </a:prstGeom>
          <a:noFill/>
          <a:ln w="9525">
            <a:noFill/>
            <a:miter lim="800000"/>
            <a:headEnd/>
            <a:tailEnd/>
          </a:ln>
        </p:spPr>
      </p:pic>
      <p:sp>
        <p:nvSpPr>
          <p:cNvPr id="11" name="Chevron 10"/>
          <p:cNvSpPr/>
          <p:nvPr/>
        </p:nvSpPr>
        <p:spPr>
          <a:xfrm rot="20298571">
            <a:off x="5523593" y="2112423"/>
            <a:ext cx="2863406" cy="2209800"/>
          </a:xfrm>
          <a:prstGeom prst="chevron">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chemeClr val="tx1"/>
              </a:solidFill>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histogram</a:t>
            </a:r>
          </a:p>
        </p:txBody>
      </p:sp>
      <p:sp>
        <p:nvSpPr>
          <p:cNvPr id="10" name="TextBox 9"/>
          <p:cNvSpPr txBox="1"/>
          <p:nvPr/>
        </p:nvSpPr>
        <p:spPr>
          <a:xfrm>
            <a:off x="338797" y="4967067"/>
            <a:ext cx="8382000" cy="1384995"/>
          </a:xfrm>
          <a:prstGeom prst="rect">
            <a:avLst/>
          </a:prstGeom>
          <a:noFill/>
        </p:spPr>
        <p:txBody>
          <a:bodyPr wrap="square" rtlCol="0">
            <a:spAutoFit/>
          </a:bodyPr>
          <a:lstStyle/>
          <a:p>
            <a:pPr algn="ctr"/>
            <a:r>
              <a:rPr lang="en-US" sz="2800" dirty="0">
                <a:latin typeface="Comic Sans MS" pitchFamily="66" charset="0"/>
              </a:rPr>
              <a:t>a graph consisting of adjacent rectangular bars with height proportional to the value of a variable and whose width is a consistent interval</a:t>
            </a:r>
          </a:p>
        </p:txBody>
      </p:sp>
      <p:pic>
        <p:nvPicPr>
          <p:cNvPr id="2050" name="Picture 2" descr="Image result for histo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0221" y="1642122"/>
            <a:ext cx="3039380" cy="3123807"/>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Image result for histogr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796" y="1272451"/>
            <a:ext cx="3403209" cy="340321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30745549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5400" dirty="0" smtClean="0"/>
              <a:t> horizontal asymptote</a:t>
            </a:r>
            <a:endParaRPr lang="en-US" sz="5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856211" y="4687303"/>
                <a:ext cx="7523018" cy="1214733"/>
              </a:xfrm>
              <a:ln>
                <a:solidFill>
                  <a:schemeClr val="tx1"/>
                </a:solidFill>
              </a:ln>
            </p:spPr>
            <p:txBody>
              <a:bodyPr>
                <a:normAutofit/>
              </a:bodyPr>
              <a:lstStyle/>
              <a:p>
                <a:pPr marL="0" indent="0">
                  <a:buNone/>
                </a:pPr>
                <a:r>
                  <a:rPr lang="en-US" sz="2200" dirty="0" smtClean="0"/>
                  <a:t>For curves given by the graph of a function </a:t>
                </a:r>
                <a14:m>
                  <m:oMath xmlns:m="http://schemas.openxmlformats.org/officeDocument/2006/math">
                    <m:r>
                      <a:rPr lang="en-US" sz="2200" b="0" i="1" smtClean="0">
                        <a:latin typeface="Cambria Math" panose="02040503050406030204" pitchFamily="18" charset="0"/>
                      </a:rPr>
                      <m:t>𝑦</m:t>
                    </m:r>
                    <m:r>
                      <a:rPr lang="en-US" sz="2200" b="0" i="1" smtClean="0">
                        <a:latin typeface="Cambria Math" panose="02040503050406030204" pitchFamily="18" charset="0"/>
                      </a:rPr>
                      <m:t>=</m:t>
                    </m:r>
                    <m:r>
                      <a:rPr lang="en-US" sz="2200" b="0" i="1" smtClean="0">
                        <a:latin typeface="Cambria Math" panose="02040503050406030204" pitchFamily="18" charset="0"/>
                      </a:rPr>
                      <m:t>𝑓</m:t>
                    </m:r>
                    <m:r>
                      <a:rPr lang="en-US" sz="2200" b="0" i="1" smtClean="0">
                        <a:latin typeface="Cambria Math" panose="02040503050406030204" pitchFamily="18" charset="0"/>
                      </a:rPr>
                      <m:t>(</m:t>
                    </m:r>
                    <m:r>
                      <a:rPr lang="en-US" sz="2200" b="0" i="1" smtClean="0">
                        <a:latin typeface="Cambria Math" panose="02040503050406030204" pitchFamily="18" charset="0"/>
                      </a:rPr>
                      <m:t>𝑥</m:t>
                    </m:r>
                    <m:r>
                      <a:rPr lang="en-US" sz="2200" b="0" i="1" smtClean="0">
                        <a:latin typeface="Cambria Math" panose="02040503050406030204" pitchFamily="18" charset="0"/>
                      </a:rPr>
                      <m:t>)</m:t>
                    </m:r>
                  </m:oMath>
                </a14:m>
                <a:r>
                  <a:rPr lang="en-US" sz="2200" dirty="0" smtClean="0"/>
                  <a:t>, </a:t>
                </a:r>
                <a:r>
                  <a:rPr lang="en-US" sz="2200" b="1" dirty="0"/>
                  <a:t>horizontal asymptotes</a:t>
                </a:r>
                <a:r>
                  <a:rPr lang="en-US" sz="2200" dirty="0"/>
                  <a:t> are </a:t>
                </a:r>
                <a:r>
                  <a:rPr lang="en-US" sz="2200" b="1" dirty="0"/>
                  <a:t>horizontal</a:t>
                </a:r>
                <a:r>
                  <a:rPr lang="en-US" sz="2200" dirty="0"/>
                  <a:t> lines that the graph of the function approaches as x approaches </a:t>
                </a:r>
                <a14:m>
                  <m:oMath xmlns:m="http://schemas.openxmlformats.org/officeDocument/2006/math">
                    <m:r>
                      <a:rPr lang="en-US" sz="2200" b="0" i="1" smtClean="0">
                        <a:latin typeface="Cambria Math" panose="02040503050406030204" pitchFamily="18" charset="0"/>
                        <a:ea typeface="Cambria Math" panose="02040503050406030204" pitchFamily="18" charset="0"/>
                      </a:rPr>
                      <m:t>±∞</m:t>
                    </m:r>
                  </m:oMath>
                </a14:m>
                <a:r>
                  <a:rPr lang="en-US" sz="2200" dirty="0" smtClean="0"/>
                  <a:t>.</a:t>
                </a:r>
                <a:r>
                  <a:rPr lang="en-US" sz="2600" dirty="0"/>
                  <a:t> </a:t>
                </a:r>
              </a:p>
              <a:p>
                <a:pPr marL="0" indent="0" algn="ctr">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856211" y="4687303"/>
                <a:ext cx="7523018" cy="1214733"/>
              </a:xfrm>
              <a:blipFill>
                <a:blip r:embed="rId3"/>
                <a:stretch>
                  <a:fillRect l="-970" t="-5473" r="-808"/>
                </a:stretch>
              </a:blipFill>
              <a:ln>
                <a:solidFill>
                  <a:schemeClr val="tx1"/>
                </a:solidFill>
              </a:ln>
            </p:spPr>
            <p:txBody>
              <a:bodyPr/>
              <a:lstStyle/>
              <a:p>
                <a:r>
                  <a:rPr lang="en-US">
                    <a:noFill/>
                  </a:rPr>
                  <a:t> </a:t>
                </a:r>
              </a:p>
            </p:txBody>
          </p:sp>
        </mc:Fallback>
      </mc:AlternateContent>
      <p:pic>
        <p:nvPicPr>
          <p:cNvPr id="1026" name="Picture 2" descr="Image result for horizontal asympt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778" y="1593115"/>
            <a:ext cx="3262746" cy="2297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Image result for horizontal asymptot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2306" y="1690688"/>
            <a:ext cx="2868183" cy="2033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0058814"/>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hyperbola</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01040" y="1546701"/>
            <a:ext cx="1656080" cy="4140200"/>
          </a:xfr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0944" y="1640840"/>
            <a:ext cx="5415815" cy="4287520"/>
          </a:xfrm>
          <a:prstGeom prst="rect">
            <a:avLst/>
          </a:prstGeom>
        </p:spPr>
      </p:pic>
    </p:spTree>
    <p:extLst>
      <p:ext uri="{BB962C8B-B14F-4D97-AF65-F5344CB8AC3E}">
        <p14:creationId xmlns:p14="http://schemas.microsoft.com/office/powerpoint/2010/main" val="641739730"/>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33182"/>
            <a:ext cx="8534400" cy="13200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65760" y="457200"/>
            <a:ext cx="8342142" cy="1200329"/>
          </a:xfrm>
          <a:prstGeom prst="rect">
            <a:avLst/>
          </a:prstGeom>
          <a:noFill/>
        </p:spPr>
        <p:txBody>
          <a:bodyPr wrap="square" rtlCol="0">
            <a:spAutoFit/>
          </a:bodyPr>
          <a:lstStyle/>
          <a:p>
            <a:pPr algn="ctr"/>
            <a:r>
              <a:rPr lang="en-US" sz="7200" dirty="0">
                <a:latin typeface="Comic Sans MS" pitchFamily="66" charset="0"/>
              </a:rPr>
              <a:t>improper fraction</a:t>
            </a:r>
          </a:p>
        </p:txBody>
      </p:sp>
      <p:sp>
        <p:nvSpPr>
          <p:cNvPr id="10" name="TextBox 9"/>
          <p:cNvSpPr txBox="1"/>
          <p:nvPr/>
        </p:nvSpPr>
        <p:spPr>
          <a:xfrm>
            <a:off x="381000" y="5318760"/>
            <a:ext cx="8382000" cy="1077218"/>
          </a:xfrm>
          <a:prstGeom prst="rect">
            <a:avLst/>
          </a:prstGeom>
          <a:noFill/>
        </p:spPr>
        <p:txBody>
          <a:bodyPr wrap="square" rtlCol="0">
            <a:spAutoFit/>
          </a:bodyPr>
          <a:lstStyle/>
          <a:p>
            <a:pPr algn="ctr"/>
            <a:r>
              <a:rPr lang="en-US" sz="3200" dirty="0">
                <a:latin typeface="Comic Sans MS" pitchFamily="66" charset="0"/>
              </a:rPr>
              <a:t>a fraction with a numerator that is greater than or equal to its denominator</a:t>
            </a:r>
          </a:p>
        </p:txBody>
      </p:sp>
      <p:sp>
        <p:nvSpPr>
          <p:cNvPr id="11" name="TextBox 10"/>
          <p:cNvSpPr txBox="1"/>
          <p:nvPr/>
        </p:nvSpPr>
        <p:spPr>
          <a:xfrm>
            <a:off x="2525151" y="1744049"/>
            <a:ext cx="6248400" cy="1938992"/>
          </a:xfrm>
          <a:prstGeom prst="rect">
            <a:avLst/>
          </a:prstGeom>
          <a:noFill/>
        </p:spPr>
        <p:txBody>
          <a:bodyPr wrap="square" rtlCol="0">
            <a:spAutoFit/>
          </a:bodyPr>
          <a:lstStyle/>
          <a:p>
            <a:pPr algn="ctr"/>
            <a:r>
              <a:rPr lang="en-US" sz="6000" dirty="0"/>
              <a:t>7</a:t>
            </a:r>
          </a:p>
          <a:p>
            <a:pPr algn="ctr"/>
            <a:r>
              <a:rPr lang="en-US" sz="6000" dirty="0"/>
              <a:t>4</a:t>
            </a:r>
          </a:p>
        </p:txBody>
      </p:sp>
      <p:cxnSp>
        <p:nvCxnSpPr>
          <p:cNvPr id="13" name="Straight Connector 12"/>
          <p:cNvCxnSpPr/>
          <p:nvPr/>
        </p:nvCxnSpPr>
        <p:spPr>
          <a:xfrm>
            <a:off x="5205599" y="2740995"/>
            <a:ext cx="838200" cy="0"/>
          </a:xfrm>
          <a:prstGeom prst="line">
            <a:avLst/>
          </a:prstGeom>
          <a:ln w="28575"/>
        </p:spPr>
        <p:style>
          <a:lnRef idx="1">
            <a:schemeClr val="dk1"/>
          </a:lnRef>
          <a:fillRef idx="0">
            <a:schemeClr val="dk1"/>
          </a:fillRef>
          <a:effectRef idx="0">
            <a:schemeClr val="dk1"/>
          </a:effectRef>
          <a:fontRef idx="minor">
            <a:schemeClr val="tx1"/>
          </a:fontRef>
        </p:style>
      </p:cxnSp>
      <p:graphicFrame>
        <p:nvGraphicFramePr>
          <p:cNvPr id="20" name="Table 19"/>
          <p:cNvGraphicFramePr>
            <a:graphicFrameLocks noGrp="1"/>
          </p:cNvGraphicFramePr>
          <p:nvPr/>
        </p:nvGraphicFramePr>
        <p:xfrm>
          <a:off x="1905000" y="2209800"/>
          <a:ext cx="1219200" cy="1066802"/>
        </p:xfrm>
        <a:graphic>
          <a:graphicData uri="http://schemas.openxmlformats.org/drawingml/2006/table">
            <a:tbl>
              <a:tblPr/>
              <a:tblGrid>
                <a:gridCol w="604520">
                  <a:extLst>
                    <a:ext uri="{9D8B030D-6E8A-4147-A177-3AD203B41FA5}">
                      <a16:colId xmlns:a16="http://schemas.microsoft.com/office/drawing/2014/main" val="20000"/>
                    </a:ext>
                  </a:extLst>
                </a:gridCol>
                <a:gridCol w="614680">
                  <a:extLst>
                    <a:ext uri="{9D8B030D-6E8A-4147-A177-3AD203B41FA5}">
                      <a16:colId xmlns:a16="http://schemas.microsoft.com/office/drawing/2014/main" val="20001"/>
                    </a:ext>
                  </a:extLst>
                </a:gridCol>
              </a:tblGrid>
              <a:tr h="533401">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0"/>
                  </a:ext>
                </a:extLst>
              </a:tr>
              <a:tr h="533401">
                <a:tc>
                  <a:txBody>
                    <a:bodyPr/>
                    <a:lstStyle/>
                    <a:p>
                      <a:pPr marL="0" marR="0">
                        <a:lnSpc>
                          <a:spcPct val="115000"/>
                        </a:lnSpc>
                        <a:spcBef>
                          <a:spcPts val="0"/>
                        </a:spcBef>
                        <a:spcAft>
                          <a:spcPts val="0"/>
                        </a:spcAft>
                      </a:pPr>
                      <a:endParaRPr lang="en-US" sz="11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nvGraphicFramePr>
        <p:xfrm>
          <a:off x="546847" y="2209800"/>
          <a:ext cx="1219200" cy="1066801"/>
        </p:xfrm>
        <a:graphic>
          <a:graphicData uri="http://schemas.openxmlformats.org/drawingml/2006/table">
            <a:tbl>
              <a:tblPr/>
              <a:tblGrid>
                <a:gridCol w="609600">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tblGrid>
              <a:tr h="533401">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0"/>
                  </a:ext>
                </a:extLst>
              </a:tr>
              <a:tr h="533400">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extLst>
                  <a:ext uri="{0D108BD9-81ED-4DB2-BD59-A6C34878D82A}">
                    <a16:rowId xmlns:a16="http://schemas.microsoft.com/office/drawing/2014/main" val="10001"/>
                  </a:ext>
                </a:extLst>
              </a:tr>
            </a:tbl>
          </a:graphicData>
        </a:graphic>
      </p:graphicFrame>
      <p:cxnSp>
        <p:nvCxnSpPr>
          <p:cNvPr id="24" name="Straight Arrow Connector 23"/>
          <p:cNvCxnSpPr/>
          <p:nvPr/>
        </p:nvCxnSpPr>
        <p:spPr>
          <a:xfrm>
            <a:off x="323557" y="4101352"/>
            <a:ext cx="8581810" cy="15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62156" y="3870232"/>
            <a:ext cx="8598963" cy="800380"/>
            <a:chOff x="362156" y="3870232"/>
            <a:chExt cx="8598963" cy="800380"/>
          </a:xfrm>
        </p:grpSpPr>
        <p:grpSp>
          <p:nvGrpSpPr>
            <p:cNvPr id="22" name="Group 21"/>
            <p:cNvGrpSpPr/>
            <p:nvPr/>
          </p:nvGrpSpPr>
          <p:grpSpPr>
            <a:xfrm>
              <a:off x="362156" y="3870232"/>
              <a:ext cx="8598963" cy="800380"/>
              <a:chOff x="121024" y="3749209"/>
              <a:chExt cx="8987116" cy="800380"/>
            </a:xfrm>
          </p:grpSpPr>
          <p:pic>
            <p:nvPicPr>
              <p:cNvPr id="12" name="Picture 1"/>
              <p:cNvPicPr>
                <a:picLocks noChangeAspect="1" noChangeArrowheads="1"/>
              </p:cNvPicPr>
              <p:nvPr/>
            </p:nvPicPr>
            <p:blipFill>
              <a:blip r:embed="rId3" cstate="print">
                <a:clrChange>
                  <a:clrFrom>
                    <a:srgbClr val="FFFFFF"/>
                  </a:clrFrom>
                  <a:clrTo>
                    <a:srgbClr val="FFFFFF">
                      <a:alpha val="0"/>
                    </a:srgbClr>
                  </a:clrTo>
                </a:clrChange>
                <a:grayscl/>
                <a:lum bright="-40000"/>
              </a:blip>
              <a:srcRect/>
              <a:stretch>
                <a:fillRect/>
              </a:stretch>
            </p:blipFill>
            <p:spPr bwMode="auto">
              <a:xfrm>
                <a:off x="4395227" y="3749209"/>
                <a:ext cx="4712913" cy="420414"/>
              </a:xfrm>
              <a:prstGeom prst="rect">
                <a:avLst/>
              </a:prstGeom>
              <a:noFill/>
              <a:ln w="9525">
                <a:noFill/>
                <a:miter lim="800000"/>
                <a:headEnd/>
                <a:tailEnd/>
              </a:ln>
            </p:spPr>
          </p:pic>
          <p:pic>
            <p:nvPicPr>
              <p:cNvPr id="26625" name="Picture 1"/>
              <p:cNvPicPr>
                <a:picLocks noChangeAspect="1" noChangeArrowheads="1"/>
              </p:cNvPicPr>
              <p:nvPr/>
            </p:nvPicPr>
            <p:blipFill>
              <a:blip r:embed="rId4" cstate="print">
                <a:clrChange>
                  <a:clrFrom>
                    <a:srgbClr val="FFFFFF"/>
                  </a:clrFrom>
                  <a:clrTo>
                    <a:srgbClr val="FFFFFF">
                      <a:alpha val="0"/>
                    </a:srgbClr>
                  </a:clrTo>
                </a:clrChange>
                <a:grayscl/>
                <a:lum bright="-40000"/>
              </a:blip>
              <a:srcRect/>
              <a:stretch>
                <a:fillRect/>
              </a:stretch>
            </p:blipFill>
            <p:spPr bwMode="auto">
              <a:xfrm>
                <a:off x="121024" y="3758173"/>
                <a:ext cx="4712913" cy="439586"/>
              </a:xfrm>
              <a:prstGeom prst="rect">
                <a:avLst/>
              </a:prstGeom>
              <a:noFill/>
              <a:ln w="9525">
                <a:noFill/>
                <a:miter lim="800000"/>
                <a:headEnd/>
                <a:tailEnd/>
              </a:ln>
            </p:spPr>
          </p:pic>
          <p:sp>
            <p:nvSpPr>
              <p:cNvPr id="15" name="Rectangle 14"/>
              <p:cNvSpPr/>
              <p:nvPr/>
            </p:nvSpPr>
            <p:spPr>
              <a:xfrm>
                <a:off x="4491318" y="4182035"/>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sp>
            <p:nvSpPr>
              <p:cNvPr id="16" name="Rectangle 15"/>
              <p:cNvSpPr/>
              <p:nvPr/>
            </p:nvSpPr>
            <p:spPr>
              <a:xfrm>
                <a:off x="242047" y="4186518"/>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17" name="Rectangle 16"/>
              <p:cNvSpPr/>
              <p:nvPr/>
            </p:nvSpPr>
            <p:spPr>
              <a:xfrm>
                <a:off x="8745071" y="4213412"/>
                <a:ext cx="215153" cy="3361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2</a:t>
                </a:r>
              </a:p>
            </p:txBody>
          </p:sp>
        </p:grpSp>
        <p:sp>
          <p:nvSpPr>
            <p:cNvPr id="28" name="Rectangle 27"/>
            <p:cNvSpPr/>
            <p:nvPr/>
          </p:nvSpPr>
          <p:spPr>
            <a:xfrm>
              <a:off x="547109" y="3962400"/>
              <a:ext cx="7163302" cy="114300"/>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a:xfrm>
            <a:off x="542260" y="2211571"/>
            <a:ext cx="1222745" cy="10738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1906772" y="2225748"/>
            <a:ext cx="1222745" cy="107388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000" dirty="0"/>
              <a:t>Inscribed figure</a:t>
            </a:r>
            <a:endParaRPr lang="en-US" dirty="0"/>
          </a:p>
        </p:txBody>
      </p:sp>
      <p:sp>
        <p:nvSpPr>
          <p:cNvPr id="3" name="Content Placeholder 2"/>
          <p:cNvSpPr>
            <a:spLocks noGrp="1"/>
          </p:cNvSpPr>
          <p:nvPr>
            <p:ph idx="1"/>
          </p:nvPr>
        </p:nvSpPr>
        <p:spPr/>
        <p:txBody>
          <a:bodyPr/>
          <a:lstStyle/>
          <a:p>
            <a:pPr marL="0" indent="0">
              <a:buNone/>
            </a:pPr>
            <a:r>
              <a:rPr lang="en-US" dirty="0"/>
              <a:t>To draw a circle on the inside of a figure, touching as many points as possible.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859" y="3087413"/>
            <a:ext cx="7238281" cy="2761593"/>
          </a:xfrm>
          <a:prstGeom prst="rect">
            <a:avLst/>
          </a:prstGeom>
        </p:spPr>
      </p:pic>
    </p:spTree>
    <p:extLst>
      <p:ext uri="{BB962C8B-B14F-4D97-AF65-F5344CB8AC3E}">
        <p14:creationId xmlns:p14="http://schemas.microsoft.com/office/powerpoint/2010/main" val="69509577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1110343" y="1085851"/>
            <a:ext cx="6662057"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independent events</a:t>
            </a:r>
          </a:p>
        </p:txBody>
      </p:sp>
      <p:sp>
        <p:nvSpPr>
          <p:cNvPr id="10" name="TextBox 9"/>
          <p:cNvSpPr txBox="1"/>
          <p:nvPr/>
        </p:nvSpPr>
        <p:spPr>
          <a:xfrm>
            <a:off x="1428750" y="4740816"/>
            <a:ext cx="6286500" cy="1200329"/>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the probability of one event occurring in no way affects the probability of another event occurring</a:t>
            </a:r>
          </a:p>
        </p:txBody>
      </p:sp>
      <p:pic>
        <p:nvPicPr>
          <p:cNvPr id="2" name="Picture 1"/>
          <p:cNvPicPr>
            <a:picLocks noChangeAspect="1"/>
          </p:cNvPicPr>
          <p:nvPr/>
        </p:nvPicPr>
        <p:blipFill>
          <a:blip r:embed="rId3"/>
          <a:stretch>
            <a:fillRect/>
          </a:stretch>
        </p:blipFill>
        <p:spPr>
          <a:xfrm>
            <a:off x="2348234" y="3120391"/>
            <a:ext cx="3828252" cy="325040"/>
          </a:xfrm>
          <a:prstGeom prst="rect">
            <a:avLst/>
          </a:prstGeom>
        </p:spPr>
      </p:pic>
    </p:spTree>
    <p:extLst>
      <p:ext uri="{BB962C8B-B14F-4D97-AF65-F5344CB8AC3E}">
        <p14:creationId xmlns:p14="http://schemas.microsoft.com/office/powerpoint/2010/main" val="56094752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independent variable</a:t>
            </a:r>
          </a:p>
        </p:txBody>
      </p:sp>
      <p:sp>
        <p:nvSpPr>
          <p:cNvPr id="10" name="TextBox 9"/>
          <p:cNvSpPr txBox="1"/>
          <p:nvPr/>
        </p:nvSpPr>
        <p:spPr>
          <a:xfrm>
            <a:off x="381000" y="4953000"/>
            <a:ext cx="8382000" cy="1077218"/>
          </a:xfrm>
          <a:prstGeom prst="rect">
            <a:avLst/>
          </a:prstGeom>
          <a:noFill/>
        </p:spPr>
        <p:txBody>
          <a:bodyPr wrap="square" rtlCol="0">
            <a:spAutoFit/>
          </a:bodyPr>
          <a:lstStyle/>
          <a:p>
            <a:pPr algn="ctr"/>
            <a:r>
              <a:rPr lang="en-US" sz="3200" dirty="0">
                <a:latin typeface="Comic Sans MS" pitchFamily="66" charset="0"/>
              </a:rPr>
              <a:t>a variable (often x) whose value does not depend on that of another</a:t>
            </a:r>
            <a:endParaRPr lang="en-US" sz="2400" dirty="0">
              <a:latin typeface="Comic Sans MS" pitchFamily="66" charset="0"/>
            </a:endParaRPr>
          </a:p>
        </p:txBody>
      </p:sp>
      <p:sp>
        <p:nvSpPr>
          <p:cNvPr id="6" name="TextBox 5"/>
          <p:cNvSpPr txBox="1"/>
          <p:nvPr/>
        </p:nvSpPr>
        <p:spPr>
          <a:xfrm>
            <a:off x="457200" y="1233990"/>
            <a:ext cx="8382000" cy="3600986"/>
          </a:xfrm>
          <a:prstGeom prst="rect">
            <a:avLst/>
          </a:prstGeom>
          <a:noFill/>
        </p:spPr>
        <p:txBody>
          <a:bodyPr wrap="square" rtlCol="0">
            <a:spAutoFit/>
          </a:bodyPr>
          <a:lstStyle/>
          <a:p>
            <a:pPr algn="ctr"/>
            <a:r>
              <a:rPr lang="en-US" sz="3200" dirty="0">
                <a:latin typeface="Comic Sans MS" pitchFamily="66" charset="0"/>
              </a:rPr>
              <a:t>Example:</a:t>
            </a:r>
          </a:p>
          <a:p>
            <a:r>
              <a:rPr lang="en-US" sz="2800" dirty="0">
                <a:latin typeface="Comic Sans MS" pitchFamily="66" charset="0"/>
              </a:rPr>
              <a:t>Melissa and her friends are at an arcade and are redeeming their tickets for prizes. The number of tickets (t) they have won determines how many prizes (p) they can get.</a:t>
            </a:r>
          </a:p>
          <a:p>
            <a:endParaRPr lang="en-US" sz="2800" dirty="0">
              <a:latin typeface="Comic Sans MS" pitchFamily="66" charset="0"/>
            </a:endParaRPr>
          </a:p>
          <a:p>
            <a:r>
              <a:rPr lang="en-US" sz="2800" dirty="0">
                <a:latin typeface="Comic Sans MS" pitchFamily="66" charset="0"/>
              </a:rPr>
              <a:t>(t) the number of tickets is the independent variable.</a:t>
            </a:r>
            <a:endParaRPr lang="en-US" sz="2000" dirty="0">
              <a:latin typeface="Comic Sans MS" pitchFamily="66" charset="0"/>
            </a:endParaRPr>
          </a:p>
        </p:txBody>
      </p:sp>
    </p:spTree>
    <p:extLst>
      <p:ext uri="{BB962C8B-B14F-4D97-AF65-F5344CB8AC3E}">
        <p14:creationId xmlns:p14="http://schemas.microsoft.com/office/powerpoint/2010/main" val="209582430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Interior angle</a:t>
            </a:r>
          </a:p>
        </p:txBody>
      </p:sp>
      <p:sp>
        <p:nvSpPr>
          <p:cNvPr id="3" name="Content Placeholder 2"/>
          <p:cNvSpPr>
            <a:spLocks noGrp="1"/>
          </p:cNvSpPr>
          <p:nvPr>
            <p:ph idx="1"/>
          </p:nvPr>
        </p:nvSpPr>
        <p:spPr/>
        <p:txBody>
          <a:bodyPr/>
          <a:lstStyle/>
          <a:p>
            <a:pPr marL="0" indent="0" algn="ctr">
              <a:buNone/>
            </a:pPr>
            <a:r>
              <a:rPr lang="en-US" dirty="0"/>
              <a:t>An angle inside a shape.</a:t>
            </a:r>
          </a:p>
          <a:p>
            <a:pPr marL="0" indent="0">
              <a:buNone/>
            </a:pPr>
            <a:endParaRPr lang="en-US" dirty="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080" y="3240405"/>
            <a:ext cx="7593680" cy="2778760"/>
          </a:xfrm>
          <a:prstGeom prst="rect">
            <a:avLst/>
          </a:prstGeom>
        </p:spPr>
      </p:pic>
    </p:spTree>
    <p:extLst>
      <p:ext uri="{BB962C8B-B14F-4D97-AF65-F5344CB8AC3E}">
        <p14:creationId xmlns:p14="http://schemas.microsoft.com/office/powerpoint/2010/main" val="122085783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inequality</a:t>
            </a:r>
          </a:p>
        </p:txBody>
      </p:sp>
      <p:sp>
        <p:nvSpPr>
          <p:cNvPr id="10" name="TextBox 9"/>
          <p:cNvSpPr txBox="1"/>
          <p:nvPr/>
        </p:nvSpPr>
        <p:spPr>
          <a:xfrm>
            <a:off x="338797" y="4967067"/>
            <a:ext cx="8382000" cy="1585049"/>
          </a:xfrm>
          <a:prstGeom prst="rect">
            <a:avLst/>
          </a:prstGeom>
          <a:noFill/>
        </p:spPr>
        <p:txBody>
          <a:bodyPr wrap="square" rtlCol="0">
            <a:spAutoFit/>
          </a:bodyPr>
          <a:lstStyle/>
          <a:p>
            <a:pPr algn="ctr"/>
            <a:r>
              <a:rPr lang="en-US" sz="3600" dirty="0">
                <a:latin typeface="Comic Sans MS" pitchFamily="66" charset="0"/>
              </a:rPr>
              <a:t>a number sentence not equal in size, amount, or value </a:t>
            </a:r>
          </a:p>
          <a:p>
            <a:pPr algn="ctr"/>
            <a:r>
              <a:rPr lang="en-US" sz="2500" dirty="0">
                <a:latin typeface="Comic Sans MS" pitchFamily="66" charset="0"/>
              </a:rPr>
              <a:t>(usually one of the following symbols is used  &lt;, &gt;, ≤, ≥, ≠)</a:t>
            </a:r>
          </a:p>
        </p:txBody>
      </p:sp>
      <p:sp>
        <p:nvSpPr>
          <p:cNvPr id="11" name="TextBox 10"/>
          <p:cNvSpPr txBox="1"/>
          <p:nvPr/>
        </p:nvSpPr>
        <p:spPr>
          <a:xfrm>
            <a:off x="1371600" y="2362200"/>
            <a:ext cx="6248400" cy="1938992"/>
          </a:xfrm>
          <a:prstGeom prst="rect">
            <a:avLst/>
          </a:prstGeom>
          <a:noFill/>
        </p:spPr>
        <p:txBody>
          <a:bodyPr wrap="square" rtlCol="0">
            <a:spAutoFit/>
          </a:bodyPr>
          <a:lstStyle/>
          <a:p>
            <a:r>
              <a:rPr lang="en-US" sz="6000" dirty="0"/>
              <a:t>                </a:t>
            </a:r>
          </a:p>
          <a:p>
            <a:r>
              <a:rPr lang="en-US" sz="6000" dirty="0"/>
              <a:t>                </a:t>
            </a:r>
          </a:p>
        </p:txBody>
      </p:sp>
      <p:sp>
        <p:nvSpPr>
          <p:cNvPr id="13" name="TextBox 12"/>
          <p:cNvSpPr txBox="1"/>
          <p:nvPr/>
        </p:nvSpPr>
        <p:spPr>
          <a:xfrm>
            <a:off x="957896" y="1274971"/>
            <a:ext cx="6387353" cy="3493264"/>
          </a:xfrm>
          <a:prstGeom prst="rect">
            <a:avLst/>
          </a:prstGeom>
          <a:noFill/>
        </p:spPr>
        <p:txBody>
          <a:bodyPr wrap="square" rtlCol="0">
            <a:spAutoFit/>
          </a:bodyPr>
          <a:lstStyle/>
          <a:p>
            <a:r>
              <a:rPr lang="en-US" sz="6600" dirty="0">
                <a:latin typeface="Comic Sans MS" pitchFamily="66" charset="0"/>
              </a:rPr>
              <a:t>4 + 3  </a:t>
            </a:r>
            <a:r>
              <a:rPr lang="en-US" sz="12500" b="1" dirty="0">
                <a:latin typeface="Comic Sans MS" pitchFamily="66" charset="0"/>
              </a:rPr>
              <a:t>&lt;</a:t>
            </a:r>
            <a:r>
              <a:rPr lang="en-US" sz="6600" dirty="0">
                <a:latin typeface="Comic Sans MS" pitchFamily="66" charset="0"/>
              </a:rPr>
              <a:t>  5 + 7</a:t>
            </a:r>
          </a:p>
          <a:p>
            <a:r>
              <a:rPr lang="en-US" sz="6600" dirty="0">
                <a:latin typeface="Comic Sans MS" pitchFamily="66" charset="0"/>
              </a:rPr>
              <a:t>    2y  </a:t>
            </a:r>
            <a:r>
              <a:rPr lang="en-US" sz="9600" b="1" dirty="0">
                <a:latin typeface="Comic Sans MS" pitchFamily="66" charset="0"/>
              </a:rPr>
              <a:t>&gt; </a:t>
            </a:r>
            <a:r>
              <a:rPr lang="en-US" sz="6600" dirty="0">
                <a:latin typeface="Comic Sans MS" pitchFamily="66" charset="0"/>
              </a:rPr>
              <a:t>14</a:t>
            </a:r>
          </a:p>
        </p:txBody>
      </p:sp>
    </p:spTree>
    <p:extLst>
      <p:ext uri="{BB962C8B-B14F-4D97-AF65-F5344CB8AC3E}">
        <p14:creationId xmlns:p14="http://schemas.microsoft.com/office/powerpoint/2010/main" val="44223404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Infinitely Many Solutions</a:t>
            </a:r>
          </a:p>
        </p:txBody>
      </p:sp>
      <p:sp>
        <p:nvSpPr>
          <p:cNvPr id="3" name="Content Placeholder 2"/>
          <p:cNvSpPr>
            <a:spLocks noGrp="1"/>
          </p:cNvSpPr>
          <p:nvPr>
            <p:ph idx="1"/>
          </p:nvPr>
        </p:nvSpPr>
        <p:spPr>
          <a:xfrm>
            <a:off x="457200" y="3948076"/>
            <a:ext cx="8229600" cy="2909923"/>
          </a:xfrm>
        </p:spPr>
        <p:txBody>
          <a:bodyPr>
            <a:normAutofit fontScale="92500" lnSpcReduction="20000"/>
          </a:bodyPr>
          <a:lstStyle/>
          <a:p>
            <a:r>
              <a:rPr lang="en-US" dirty="0"/>
              <a:t>Infinite solutions would mean that any value for the variable would make the equation true. </a:t>
            </a:r>
          </a:p>
          <a:p>
            <a:r>
              <a:rPr lang="en-US" dirty="0"/>
              <a:t>If the variables disappear, and you get a statement that is always true, such as 0 = 0 or 3 = 3, then there are "infinite solutions", meaning, when graphed, the two equations would form the same line </a:t>
            </a:r>
          </a:p>
        </p:txBody>
      </p:sp>
      <p:pic>
        <p:nvPicPr>
          <p:cNvPr id="21506" name="Picture 2" descr="Image result for infinitely many solutions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1760" y="1241462"/>
            <a:ext cx="6492240" cy="2706615"/>
          </a:xfrm>
          <a:prstGeom prst="rect">
            <a:avLst/>
          </a:prstGeom>
          <a:noFill/>
          <a:extLst>
            <a:ext uri="{909E8E84-426E-40dd-AFC4-6F175D3DCCD1}">
              <a14:hiddenFill xmlns="" xmlns:a14="http://schemas.microsoft.com/office/drawing/2010/main">
                <a:solidFill>
                  <a:srgbClr val="FFFFFF"/>
                </a:solidFill>
              </a14:hiddenFill>
            </a:ext>
          </a:extLst>
        </p:spPr>
      </p:pic>
      <p:pic>
        <p:nvPicPr>
          <p:cNvPr id="21508" name="Picture 4" descr="Image result for infinitely many solutions math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632" y="1327784"/>
            <a:ext cx="3007392" cy="239839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3812503"/>
            <a:ext cx="8534400" cy="274069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2986001"/>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Input and Output</a:t>
            </a:r>
          </a:p>
        </p:txBody>
      </p:sp>
      <p:sp>
        <p:nvSpPr>
          <p:cNvPr id="3" name="Content Placeholder 2"/>
          <p:cNvSpPr>
            <a:spLocks noGrp="1"/>
          </p:cNvSpPr>
          <p:nvPr>
            <p:ph idx="1"/>
          </p:nvPr>
        </p:nvSpPr>
        <p:spPr>
          <a:xfrm>
            <a:off x="457200" y="4229100"/>
            <a:ext cx="8229600" cy="2628900"/>
          </a:xfrm>
        </p:spPr>
        <p:txBody>
          <a:bodyPr>
            <a:normAutofit/>
          </a:bodyPr>
          <a:lstStyle/>
          <a:p>
            <a:r>
              <a:rPr lang="en-US" sz="2400" dirty="0"/>
              <a:t>Mathematical equations called functions use the input and output to replace the variables in an equation. The input is the known variable, while the output is the solution. </a:t>
            </a:r>
          </a:p>
          <a:p>
            <a:r>
              <a:rPr lang="en-US" sz="2400" dirty="0"/>
              <a:t>Inputs (x) are numeric values to which a procedure is applied, producing an output (y), which is also a numeric value.</a:t>
            </a:r>
          </a:p>
        </p:txBody>
      </p:sp>
      <p:pic>
        <p:nvPicPr>
          <p:cNvPr id="19458" name="Picture 2" descr="Image result for input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5714" y="1908969"/>
            <a:ext cx="6675574" cy="1931511"/>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1531620" y="1623060"/>
            <a:ext cx="627095" cy="830997"/>
          </a:xfrm>
          <a:prstGeom prst="rect">
            <a:avLst/>
          </a:prstGeom>
          <a:noFill/>
        </p:spPr>
        <p:txBody>
          <a:bodyPr wrap="none" rtlCol="0">
            <a:spAutoFit/>
          </a:bodyPr>
          <a:lstStyle/>
          <a:p>
            <a:r>
              <a:rPr lang="en-US" sz="2400" dirty="0"/>
              <a:t>X</a:t>
            </a:r>
          </a:p>
          <a:p>
            <a:r>
              <a:rPr lang="en-US" sz="2400" dirty="0"/>
              <a:t>x=2</a:t>
            </a:r>
          </a:p>
        </p:txBody>
      </p:sp>
      <p:sp>
        <p:nvSpPr>
          <p:cNvPr id="5" name="TextBox 4"/>
          <p:cNvSpPr txBox="1"/>
          <p:nvPr/>
        </p:nvSpPr>
        <p:spPr>
          <a:xfrm>
            <a:off x="3429000" y="1104851"/>
            <a:ext cx="1433406" cy="830997"/>
          </a:xfrm>
          <a:prstGeom prst="rect">
            <a:avLst/>
          </a:prstGeom>
          <a:noFill/>
        </p:spPr>
        <p:txBody>
          <a:bodyPr wrap="none" rtlCol="0">
            <a:spAutoFit/>
          </a:bodyPr>
          <a:lstStyle/>
          <a:p>
            <a:r>
              <a:rPr lang="en-US" sz="2400" dirty="0"/>
              <a:t>Y=3x+1</a:t>
            </a:r>
          </a:p>
          <a:p>
            <a:r>
              <a:rPr lang="en-US" sz="2400" dirty="0"/>
              <a:t>Y= 3(2) +1</a:t>
            </a:r>
          </a:p>
        </p:txBody>
      </p:sp>
      <p:sp>
        <p:nvSpPr>
          <p:cNvPr id="6" name="TextBox 5"/>
          <p:cNvSpPr txBox="1"/>
          <p:nvPr/>
        </p:nvSpPr>
        <p:spPr>
          <a:xfrm>
            <a:off x="6400800" y="1520349"/>
            <a:ext cx="644728" cy="830997"/>
          </a:xfrm>
          <a:prstGeom prst="rect">
            <a:avLst/>
          </a:prstGeom>
          <a:noFill/>
        </p:spPr>
        <p:txBody>
          <a:bodyPr wrap="none" rtlCol="0">
            <a:spAutoFit/>
          </a:bodyPr>
          <a:lstStyle/>
          <a:p>
            <a:r>
              <a:rPr lang="en-US" sz="2400" dirty="0"/>
              <a:t>Y</a:t>
            </a:r>
          </a:p>
          <a:p>
            <a:r>
              <a:rPr lang="en-US" sz="2400" dirty="0"/>
              <a:t>Y=7</a:t>
            </a:r>
          </a:p>
        </p:txBody>
      </p:sp>
      <p:sp>
        <p:nvSpPr>
          <p:cNvPr id="8" name="Rectangle 7"/>
          <p:cNvSpPr/>
          <p:nvPr/>
        </p:nvSpPr>
        <p:spPr>
          <a:xfrm>
            <a:off x="304800" y="4126389"/>
            <a:ext cx="8534400" cy="242681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318286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62842"/>
            <a:ext cx="8534400" cy="14278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0" y="228600"/>
            <a:ext cx="9144000" cy="1200329"/>
          </a:xfrm>
          <a:prstGeom prst="rect">
            <a:avLst/>
          </a:prstGeom>
          <a:noFill/>
        </p:spPr>
        <p:txBody>
          <a:bodyPr wrap="square" rtlCol="0">
            <a:spAutoFit/>
          </a:bodyPr>
          <a:lstStyle/>
          <a:p>
            <a:pPr algn="ctr">
              <a:tabLst>
                <a:tab pos="2171700" algn="l"/>
              </a:tabLst>
            </a:pPr>
            <a:r>
              <a:rPr lang="en-US" sz="7200" dirty="0">
                <a:latin typeface="Comic Sans MS" pitchFamily="66" charset="0"/>
              </a:rPr>
              <a:t>input/output table</a:t>
            </a:r>
          </a:p>
        </p:txBody>
      </p:sp>
      <p:sp>
        <p:nvSpPr>
          <p:cNvPr id="10" name="TextBox 9"/>
          <p:cNvSpPr txBox="1"/>
          <p:nvPr/>
        </p:nvSpPr>
        <p:spPr>
          <a:xfrm>
            <a:off x="381000" y="5262489"/>
            <a:ext cx="8382000" cy="1200329"/>
          </a:xfrm>
          <a:prstGeom prst="rect">
            <a:avLst/>
          </a:prstGeom>
          <a:noFill/>
        </p:spPr>
        <p:txBody>
          <a:bodyPr wrap="square" rtlCol="0">
            <a:spAutoFit/>
          </a:bodyPr>
          <a:lstStyle/>
          <a:p>
            <a:pPr algn="ctr"/>
            <a:r>
              <a:rPr lang="en-US" sz="3600" dirty="0">
                <a:latin typeface="Comic Sans MS" pitchFamily="66" charset="0"/>
              </a:rPr>
              <a:t>a table that shows an output value for each input value</a:t>
            </a:r>
          </a:p>
        </p:txBody>
      </p:sp>
      <p:pic>
        <p:nvPicPr>
          <p:cNvPr id="23554" name="Picture 2"/>
          <p:cNvPicPr>
            <a:picLocks noChangeAspect="1" noChangeArrowheads="1"/>
          </p:cNvPicPr>
          <p:nvPr/>
        </p:nvPicPr>
        <p:blipFill rotWithShape="1">
          <a:blip r:embed="rId3" cstate="print">
            <a:grayscl/>
          </a:blip>
          <a:srcRect l="50000"/>
          <a:stretch/>
        </p:blipFill>
        <p:spPr bwMode="auto">
          <a:xfrm>
            <a:off x="3384550" y="1592928"/>
            <a:ext cx="2374900" cy="3477533"/>
          </a:xfrm>
          <a:prstGeom prst="rect">
            <a:avLst/>
          </a:prstGeom>
          <a:noFill/>
          <a:ln w="9525">
            <a:noFill/>
            <a:miter lim="800000"/>
            <a:headEnd/>
            <a:tailEnd/>
          </a:ln>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446550"/>
          </a:xfrm>
          <a:prstGeom prst="rect">
            <a:avLst/>
          </a:prstGeom>
          <a:noFill/>
        </p:spPr>
        <p:txBody>
          <a:bodyPr wrap="square" rtlCol="0">
            <a:spAutoFit/>
          </a:bodyPr>
          <a:lstStyle/>
          <a:p>
            <a:pPr algn="ctr"/>
            <a:r>
              <a:rPr lang="en-US" sz="8800" dirty="0">
                <a:latin typeface="Comic Sans MS" pitchFamily="66" charset="0"/>
              </a:rPr>
              <a:t>integers</a:t>
            </a:r>
          </a:p>
        </p:txBody>
      </p:sp>
      <p:sp>
        <p:nvSpPr>
          <p:cNvPr id="10" name="TextBox 9"/>
          <p:cNvSpPr txBox="1"/>
          <p:nvPr/>
        </p:nvSpPr>
        <p:spPr>
          <a:xfrm>
            <a:off x="381000" y="5105400"/>
            <a:ext cx="8382000" cy="1261884"/>
          </a:xfrm>
          <a:prstGeom prst="rect">
            <a:avLst/>
          </a:prstGeom>
          <a:noFill/>
        </p:spPr>
        <p:txBody>
          <a:bodyPr wrap="square" rtlCol="0">
            <a:spAutoFit/>
          </a:bodyPr>
          <a:lstStyle/>
          <a:p>
            <a:pPr algn="ctr"/>
            <a:r>
              <a:rPr lang="en-US" sz="3800" dirty="0">
                <a:latin typeface="Comic Sans MS" pitchFamily="66" charset="0"/>
              </a:rPr>
              <a:t>the set of whole numbers and their opposites: . . . ,-2, -1, 0, 1, 2, . . . </a:t>
            </a:r>
          </a:p>
        </p:txBody>
      </p:sp>
      <p:sp>
        <p:nvSpPr>
          <p:cNvPr id="12" name="TextBox 11"/>
          <p:cNvSpPr txBox="1"/>
          <p:nvPr/>
        </p:nvSpPr>
        <p:spPr>
          <a:xfrm>
            <a:off x="152400" y="2438400"/>
            <a:ext cx="8686800" cy="1107996"/>
          </a:xfrm>
          <a:prstGeom prst="rect">
            <a:avLst/>
          </a:prstGeom>
          <a:noFill/>
        </p:spPr>
        <p:txBody>
          <a:bodyPr wrap="square" rtlCol="0">
            <a:spAutoFit/>
          </a:bodyPr>
          <a:lstStyle/>
          <a:p>
            <a:pPr algn="ctr"/>
            <a:r>
              <a:rPr lang="en-US" sz="6600" dirty="0">
                <a:latin typeface="Comic Sans MS" pitchFamily="66" charset="0"/>
              </a:rPr>
              <a:t>…-3, -2, -1, 0, 1, 2, 3…</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0" y="457200"/>
            <a:ext cx="9144000" cy="1323439"/>
          </a:xfrm>
          <a:prstGeom prst="rect">
            <a:avLst/>
          </a:prstGeom>
          <a:noFill/>
        </p:spPr>
        <p:txBody>
          <a:bodyPr wrap="square" rtlCol="0">
            <a:spAutoFit/>
          </a:bodyPr>
          <a:lstStyle/>
          <a:p>
            <a:pPr algn="ctr"/>
            <a:r>
              <a:rPr lang="en-US" sz="8000" dirty="0">
                <a:latin typeface="Comic Sans MS" pitchFamily="66" charset="0"/>
              </a:rPr>
              <a:t>intersecting lines</a:t>
            </a:r>
          </a:p>
        </p:txBody>
      </p:sp>
      <p:sp>
        <p:nvSpPr>
          <p:cNvPr id="10" name="TextBox 9"/>
          <p:cNvSpPr txBox="1"/>
          <p:nvPr/>
        </p:nvSpPr>
        <p:spPr>
          <a:xfrm>
            <a:off x="381000" y="5389098"/>
            <a:ext cx="8382000" cy="707886"/>
          </a:xfrm>
          <a:prstGeom prst="rect">
            <a:avLst/>
          </a:prstGeom>
          <a:noFill/>
        </p:spPr>
        <p:txBody>
          <a:bodyPr wrap="square" rtlCol="0">
            <a:spAutoFit/>
          </a:bodyPr>
          <a:lstStyle/>
          <a:p>
            <a:pPr algn="ctr"/>
            <a:r>
              <a:rPr lang="en-US" sz="4000" dirty="0">
                <a:latin typeface="Comic Sans MS" pitchFamily="66" charset="0"/>
              </a:rPr>
              <a:t>lines that meet or cross</a:t>
            </a:r>
          </a:p>
        </p:txBody>
      </p:sp>
      <p:grpSp>
        <p:nvGrpSpPr>
          <p:cNvPr id="2" name="Group 13"/>
          <p:cNvGrpSpPr/>
          <p:nvPr/>
        </p:nvGrpSpPr>
        <p:grpSpPr>
          <a:xfrm>
            <a:off x="685800" y="2514600"/>
            <a:ext cx="3276600" cy="1677988"/>
            <a:chOff x="685800" y="2514600"/>
            <a:chExt cx="3276600" cy="1677988"/>
          </a:xfrm>
        </p:grpSpPr>
        <p:cxnSp>
          <p:nvCxnSpPr>
            <p:cNvPr id="12" name="Straight Arrow Connector 11"/>
            <p:cNvCxnSpPr/>
            <p:nvPr/>
          </p:nvCxnSpPr>
          <p:spPr>
            <a:xfrm flipV="1">
              <a:off x="685800" y="3505200"/>
              <a:ext cx="3276600" cy="762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524000" y="2514600"/>
              <a:ext cx="1828800" cy="1677988"/>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3" name="Group 10"/>
          <p:cNvGrpSpPr/>
          <p:nvPr/>
        </p:nvGrpSpPr>
        <p:grpSpPr>
          <a:xfrm>
            <a:off x="5029200" y="2362994"/>
            <a:ext cx="3352800" cy="1219994"/>
            <a:chOff x="5029200" y="2362994"/>
            <a:chExt cx="3352800" cy="1219994"/>
          </a:xfrm>
        </p:grpSpPr>
        <p:cxnSp>
          <p:nvCxnSpPr>
            <p:cNvPr id="18" name="Straight Arrow Connector 17"/>
            <p:cNvCxnSpPr/>
            <p:nvPr/>
          </p:nvCxnSpPr>
          <p:spPr>
            <a:xfrm>
              <a:off x="5029200" y="3581400"/>
              <a:ext cx="3352800" cy="1588"/>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5943600" y="2971800"/>
              <a:ext cx="1219200"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interval</a:t>
            </a:r>
            <a:r>
              <a:rPr lang="en-US" sz="4800" dirty="0">
                <a:latin typeface="Comic Sans MS" pitchFamily="66" charset="0"/>
              </a:rPr>
              <a:t> (linear)</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space between numbers on a number line or the grid lines of a graph</a:t>
            </a:r>
          </a:p>
        </p:txBody>
      </p:sp>
      <p:sp>
        <p:nvSpPr>
          <p:cNvPr id="15" name="TextBox 14"/>
          <p:cNvSpPr txBox="1"/>
          <p:nvPr/>
        </p:nvSpPr>
        <p:spPr>
          <a:xfrm>
            <a:off x="3124200" y="4343400"/>
            <a:ext cx="1143000" cy="461665"/>
          </a:xfrm>
          <a:prstGeom prst="rect">
            <a:avLst/>
          </a:prstGeom>
          <a:noFill/>
        </p:spPr>
        <p:txBody>
          <a:bodyPr wrap="square" rtlCol="0">
            <a:spAutoFit/>
          </a:bodyPr>
          <a:lstStyle/>
          <a:p>
            <a:r>
              <a:rPr lang="en-US" sz="2400" dirty="0"/>
              <a:t>interval</a:t>
            </a:r>
          </a:p>
        </p:txBody>
      </p:sp>
      <p:pic>
        <p:nvPicPr>
          <p:cNvPr id="22529" name="Picture 1"/>
          <p:cNvPicPr>
            <a:picLocks noChangeAspect="1" noChangeArrowheads="1"/>
          </p:cNvPicPr>
          <p:nvPr/>
        </p:nvPicPr>
        <p:blipFill>
          <a:blip r:embed="rId3" cstate="print"/>
          <a:srcRect/>
          <a:stretch>
            <a:fillRect/>
          </a:stretch>
        </p:blipFill>
        <p:spPr bwMode="auto">
          <a:xfrm>
            <a:off x="76200" y="2819400"/>
            <a:ext cx="4343400" cy="685800"/>
          </a:xfrm>
          <a:prstGeom prst="rect">
            <a:avLst/>
          </a:prstGeom>
          <a:noFill/>
          <a:ln w="9525">
            <a:noFill/>
            <a:miter lim="800000"/>
            <a:headEnd/>
            <a:tailEnd/>
          </a:ln>
        </p:spPr>
      </p:pic>
      <p:sp>
        <p:nvSpPr>
          <p:cNvPr id="17" name="TextBox 16"/>
          <p:cNvSpPr txBox="1"/>
          <p:nvPr/>
        </p:nvSpPr>
        <p:spPr>
          <a:xfrm rot="16200000">
            <a:off x="2251621" y="2929235"/>
            <a:ext cx="533400" cy="923330"/>
          </a:xfrm>
          <a:prstGeom prst="rect">
            <a:avLst/>
          </a:prstGeom>
          <a:noFill/>
        </p:spPr>
        <p:txBody>
          <a:bodyPr wrap="square" rtlCol="0">
            <a:spAutoFit/>
          </a:bodyPr>
          <a:lstStyle/>
          <a:p>
            <a:r>
              <a:rPr lang="en-US" sz="5400" b="1" dirty="0"/>
              <a:t>{</a:t>
            </a:r>
          </a:p>
        </p:txBody>
      </p:sp>
      <p:cxnSp>
        <p:nvCxnSpPr>
          <p:cNvPr id="18" name="Straight Arrow Connector 17"/>
          <p:cNvCxnSpPr/>
          <p:nvPr/>
        </p:nvCxnSpPr>
        <p:spPr>
          <a:xfrm rot="16200000" flipV="1">
            <a:off x="2324100" y="3771900"/>
            <a:ext cx="990600" cy="60960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15" descr="graph_line.gif"/>
          <p:cNvPicPr>
            <a:picLocks noChangeAspect="1"/>
          </p:cNvPicPr>
          <p:nvPr/>
        </p:nvPicPr>
        <p:blipFill>
          <a:blip r:embed="rId4" cstate="print">
            <a:grayscl/>
          </a:blip>
          <a:stretch>
            <a:fillRect/>
          </a:stretch>
        </p:blipFill>
        <p:spPr>
          <a:xfrm>
            <a:off x="4974336" y="1715713"/>
            <a:ext cx="3386328" cy="2625972"/>
          </a:xfrm>
          <a:prstGeom prst="rect">
            <a:avLst/>
          </a:prstGeom>
        </p:spPr>
      </p:pic>
      <p:sp>
        <p:nvSpPr>
          <p:cNvPr id="13" name="TextBox 12"/>
          <p:cNvSpPr txBox="1"/>
          <p:nvPr/>
        </p:nvSpPr>
        <p:spPr>
          <a:xfrm>
            <a:off x="5094936" y="3168884"/>
            <a:ext cx="533400" cy="523220"/>
          </a:xfrm>
          <a:prstGeom prst="rect">
            <a:avLst/>
          </a:prstGeom>
          <a:noFill/>
        </p:spPr>
        <p:txBody>
          <a:bodyPr wrap="square" rtlCol="0">
            <a:spAutoFit/>
          </a:bodyPr>
          <a:lstStyle/>
          <a:p>
            <a:r>
              <a:rPr lang="en-US" sz="2800" b="1" dirty="0"/>
              <a:t>{</a:t>
            </a:r>
          </a:p>
        </p:txBody>
      </p:sp>
      <p:cxnSp>
        <p:nvCxnSpPr>
          <p:cNvPr id="14" name="Straight Arrow Connector 13"/>
          <p:cNvCxnSpPr>
            <a:stCxn id="15" idx="3"/>
          </p:cNvCxnSpPr>
          <p:nvPr/>
        </p:nvCxnSpPr>
        <p:spPr>
          <a:xfrm flipV="1">
            <a:off x="4267200" y="3523488"/>
            <a:ext cx="902208" cy="1050745"/>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344656"/>
            <a:ext cx="6781800" cy="1446550"/>
          </a:xfrm>
          <a:prstGeom prst="rect">
            <a:avLst/>
          </a:prstGeom>
          <a:noFill/>
        </p:spPr>
        <p:txBody>
          <a:bodyPr wrap="square" rtlCol="0">
            <a:spAutoFit/>
          </a:bodyPr>
          <a:lstStyle/>
          <a:p>
            <a:pPr algn="ctr"/>
            <a:r>
              <a:rPr lang="en-US" sz="8800" dirty="0">
                <a:latin typeface="Comic Sans MS" pitchFamily="66" charset="0"/>
              </a:rPr>
              <a:t>interval</a:t>
            </a:r>
            <a:r>
              <a:rPr lang="en-US" sz="4800" dirty="0">
                <a:latin typeface="Comic Sans MS" pitchFamily="66" charset="0"/>
              </a:rPr>
              <a:t> (time)</a:t>
            </a:r>
          </a:p>
        </p:txBody>
      </p:sp>
      <p:sp>
        <p:nvSpPr>
          <p:cNvPr id="10" name="TextBox 9"/>
          <p:cNvSpPr txBox="1"/>
          <p:nvPr/>
        </p:nvSpPr>
        <p:spPr>
          <a:xfrm>
            <a:off x="381000" y="4928938"/>
            <a:ext cx="8382000" cy="1569660"/>
          </a:xfrm>
          <a:prstGeom prst="rect">
            <a:avLst/>
          </a:prstGeom>
          <a:noFill/>
        </p:spPr>
        <p:txBody>
          <a:bodyPr wrap="square" rtlCol="0">
            <a:spAutoFit/>
          </a:bodyPr>
          <a:lstStyle/>
          <a:p>
            <a:pPr algn="ctr"/>
            <a:r>
              <a:rPr lang="en-US" sz="4800" dirty="0">
                <a:latin typeface="Comic Sans MS" pitchFamily="66" charset="0"/>
              </a:rPr>
              <a:t>a space of time between events</a:t>
            </a:r>
          </a:p>
        </p:txBody>
      </p:sp>
      <p:pic>
        <p:nvPicPr>
          <p:cNvPr id="21506" name="Picture 2" descr="C:\Documents and Settings\lsharlow\Local Settings\Temporary Internet Files\Content.IE5\0ZQJ719T\MC900432602[1].png"/>
          <p:cNvPicPr>
            <a:picLocks noChangeAspect="1" noChangeArrowheads="1"/>
          </p:cNvPicPr>
          <p:nvPr/>
        </p:nvPicPr>
        <p:blipFill>
          <a:blip r:embed="rId3" cstate="print">
            <a:grayscl/>
            <a:lum bright="-20000"/>
          </a:blip>
          <a:srcRect/>
          <a:stretch>
            <a:fillRect/>
          </a:stretch>
        </p:blipFill>
        <p:spPr bwMode="auto">
          <a:xfrm>
            <a:off x="469610" y="1842252"/>
            <a:ext cx="1785909" cy="1785909"/>
          </a:xfrm>
          <a:prstGeom prst="rect">
            <a:avLst/>
          </a:prstGeom>
          <a:noFill/>
        </p:spPr>
      </p:pic>
      <p:pic>
        <p:nvPicPr>
          <p:cNvPr id="7" name="Picture 6" descr="timeline3.gif"/>
          <p:cNvPicPr>
            <a:picLocks noChangeAspect="1"/>
          </p:cNvPicPr>
          <p:nvPr/>
        </p:nvPicPr>
        <p:blipFill>
          <a:blip r:embed="rId4" cstate="print">
            <a:grayscl/>
            <a:lum contrast="30000"/>
          </a:blip>
          <a:srcRect l="3959" t="5701" r="4200" b="1829"/>
          <a:stretch>
            <a:fillRect/>
          </a:stretch>
        </p:blipFill>
        <p:spPr>
          <a:xfrm>
            <a:off x="3070485" y="1993691"/>
            <a:ext cx="5132839" cy="2544703"/>
          </a:xfrm>
          <a:prstGeom prst="rect">
            <a:avLst/>
          </a:prstGeom>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1200329"/>
          </a:xfrm>
          <a:prstGeom prst="rect">
            <a:avLst/>
          </a:prstGeom>
          <a:noFill/>
        </p:spPr>
        <p:txBody>
          <a:bodyPr wrap="square" rtlCol="0">
            <a:spAutoFit/>
          </a:bodyPr>
          <a:lstStyle/>
          <a:p>
            <a:pPr algn="ctr"/>
            <a:r>
              <a:rPr lang="en-US" sz="7200" dirty="0">
                <a:latin typeface="Comic Sans MS" pitchFamily="66" charset="0"/>
              </a:rPr>
              <a:t>interquartile range</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the difference between the upper (third) quartile and lower (first) quartile in a set of data</a:t>
            </a:r>
          </a:p>
        </p:txBody>
      </p:sp>
      <p:sp>
        <p:nvSpPr>
          <p:cNvPr id="13" name="TextBox 12"/>
          <p:cNvSpPr txBox="1"/>
          <p:nvPr/>
        </p:nvSpPr>
        <p:spPr>
          <a:xfrm>
            <a:off x="338797" y="1600200"/>
            <a:ext cx="8500403" cy="3170099"/>
          </a:xfrm>
          <a:prstGeom prst="rect">
            <a:avLst/>
          </a:prstGeom>
          <a:noFill/>
        </p:spPr>
        <p:txBody>
          <a:bodyPr wrap="square" rtlCol="0">
            <a:spAutoFit/>
          </a:bodyPr>
          <a:lstStyle/>
          <a:p>
            <a:r>
              <a:rPr lang="en-US" sz="2000" dirty="0">
                <a:latin typeface="Comic Sans MS" pitchFamily="66" charset="0"/>
              </a:rPr>
              <a:t>Quartiles divide a rank-ordered data set into four equal parts. The values that divide each part are called the first, second, and third quartiles; and are denoted by Q1, Q2, and Q3, respectively.</a:t>
            </a:r>
          </a:p>
          <a:p>
            <a:endParaRPr lang="en-US" sz="2000" dirty="0">
              <a:latin typeface="Comic Sans MS" pitchFamily="66" charset="0"/>
            </a:endParaRPr>
          </a:p>
          <a:p>
            <a:r>
              <a:rPr lang="en-US" sz="2000" dirty="0">
                <a:latin typeface="Comic Sans MS" pitchFamily="66" charset="0"/>
              </a:rPr>
              <a:t>Interquartile range is a measure of variation equal to Q3 minus Q1 and Q2 represents the median.</a:t>
            </a:r>
          </a:p>
          <a:p>
            <a:endParaRPr lang="en-US" sz="2000" dirty="0">
              <a:latin typeface="Comic Sans MS" pitchFamily="66" charset="0"/>
            </a:endParaRPr>
          </a:p>
          <a:p>
            <a:r>
              <a:rPr lang="en-US" sz="2000" dirty="0">
                <a:latin typeface="Comic Sans MS" pitchFamily="66" charset="0"/>
              </a:rPr>
              <a:t>2, 3, 5, 5, 6, 6, 6, 8, 10, 12</a:t>
            </a:r>
          </a:p>
          <a:p>
            <a:endParaRPr lang="en-US" sz="2000" dirty="0">
              <a:latin typeface="Comic Sans MS" pitchFamily="66" charset="0"/>
            </a:endParaRPr>
          </a:p>
          <a:p>
            <a:r>
              <a:rPr lang="en-US" sz="2000" dirty="0">
                <a:latin typeface="Comic Sans MS" pitchFamily="66" charset="0"/>
              </a:rPr>
              <a:t>Interquartile range:  8 – 5 = 3</a:t>
            </a:r>
          </a:p>
        </p:txBody>
      </p:sp>
      <p:sp>
        <p:nvSpPr>
          <p:cNvPr id="6" name="Rectangle 5"/>
          <p:cNvSpPr/>
          <p:nvPr/>
        </p:nvSpPr>
        <p:spPr>
          <a:xfrm>
            <a:off x="338797" y="3640773"/>
            <a:ext cx="3318804" cy="520504"/>
          </a:xfrm>
          <a:prstGeom prst="rect">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H="1">
            <a:off x="1837401" y="3626018"/>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flipH="1">
            <a:off x="2608386" y="3640773"/>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1121901" y="3624402"/>
            <a:ext cx="14067" cy="520504"/>
          </a:xfrm>
          <a:prstGeom prst="line">
            <a:avLst/>
          </a:prstGeom>
        </p:spPr>
        <p:style>
          <a:lnRef idx="2">
            <a:schemeClr val="dk1"/>
          </a:lnRef>
          <a:fillRef idx="0">
            <a:schemeClr val="dk1"/>
          </a:fillRef>
          <a:effectRef idx="1">
            <a:schemeClr val="dk1"/>
          </a:effectRef>
          <a:fontRef idx="minor">
            <a:schemeClr val="tx1"/>
          </a:fontRef>
        </p:style>
      </p:cxnSp>
      <p:sp>
        <p:nvSpPr>
          <p:cNvPr id="14" name="Oval 13"/>
          <p:cNvSpPr/>
          <p:nvPr/>
        </p:nvSpPr>
        <p:spPr>
          <a:xfrm>
            <a:off x="942642" y="3653631"/>
            <a:ext cx="347247"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2462537" y="3653630"/>
            <a:ext cx="347247"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0737843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intercepts</a:t>
            </a:r>
          </a:p>
        </p:txBody>
      </p:sp>
      <p:sp>
        <p:nvSpPr>
          <p:cNvPr id="3" name="Content Placeholder 2"/>
          <p:cNvSpPr>
            <a:spLocks noGrp="1"/>
          </p:cNvSpPr>
          <p:nvPr>
            <p:ph idx="1"/>
          </p:nvPr>
        </p:nvSpPr>
        <p:spPr/>
        <p:txBody>
          <a:bodyPr/>
          <a:lstStyle/>
          <a:p>
            <a:r>
              <a:rPr lang="en-US" b="1" dirty="0"/>
              <a:t>X Intercept</a:t>
            </a:r>
            <a:r>
              <a:rPr lang="en-US" dirty="0"/>
              <a:t>: where the graph of an equation crosses the x-axis</a:t>
            </a:r>
          </a:p>
          <a:p>
            <a:r>
              <a:rPr lang="en-US" b="1" dirty="0"/>
              <a:t>Y Intercept</a:t>
            </a:r>
            <a:r>
              <a:rPr lang="en-US" dirty="0"/>
              <a:t>: where the graph of an equation crosses the y-axis</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1455" y="4003448"/>
            <a:ext cx="3702415" cy="2305277"/>
          </a:xfrm>
          <a:prstGeom prst="rect">
            <a:avLst/>
          </a:prstGeom>
        </p:spPr>
      </p:pic>
    </p:spTree>
    <p:extLst>
      <p:ext uri="{BB962C8B-B14F-4D97-AF65-F5344CB8AC3E}">
        <p14:creationId xmlns:p14="http://schemas.microsoft.com/office/powerpoint/2010/main" val="86938731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a:t>Increasing </a:t>
            </a:r>
            <a:r>
              <a:rPr lang="en-US" dirty="0"/>
              <a:t>(function)</a:t>
            </a:r>
          </a:p>
        </p:txBody>
      </p:sp>
      <p:sp>
        <p:nvSpPr>
          <p:cNvPr id="3" name="Content Placeholder 2"/>
          <p:cNvSpPr>
            <a:spLocks noGrp="1"/>
          </p:cNvSpPr>
          <p:nvPr>
            <p:ph idx="1"/>
          </p:nvPr>
        </p:nvSpPr>
        <p:spPr/>
        <p:txBody>
          <a:bodyPr/>
          <a:lstStyle/>
          <a:p>
            <a:pPr marL="0" indent="0" algn="ctr">
              <a:buNone/>
            </a:pPr>
            <a:r>
              <a:rPr lang="en-US" dirty="0"/>
              <a:t>A function is "increasing" when the </a:t>
            </a:r>
          </a:p>
          <a:p>
            <a:pPr marL="0" indent="0" algn="ctr">
              <a:buNone/>
            </a:pPr>
            <a:r>
              <a:rPr lang="en-US" dirty="0"/>
              <a:t>y-value increases as the x-value increases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8600" y="2984500"/>
            <a:ext cx="3606800" cy="2933700"/>
          </a:xfrm>
          <a:prstGeom prst="rect">
            <a:avLst/>
          </a:prstGeom>
        </p:spPr>
      </p:pic>
    </p:spTree>
    <p:extLst>
      <p:ext uri="{BB962C8B-B14F-4D97-AF65-F5344CB8AC3E}">
        <p14:creationId xmlns:p14="http://schemas.microsoft.com/office/powerpoint/2010/main" val="27490807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7200" dirty="0"/>
              <a:t>Interval </a:t>
            </a:r>
            <a:r>
              <a:rPr lang="en-US" dirty="0"/>
              <a:t>(function)</a:t>
            </a:r>
          </a:p>
        </p:txBody>
      </p:sp>
      <p:sp>
        <p:nvSpPr>
          <p:cNvPr id="3" name="Content Placeholder 2"/>
          <p:cNvSpPr>
            <a:spLocks noGrp="1"/>
          </p:cNvSpPr>
          <p:nvPr>
            <p:ph idx="1"/>
          </p:nvPr>
        </p:nvSpPr>
        <p:spPr/>
        <p:txBody>
          <a:bodyPr/>
          <a:lstStyle/>
          <a:p>
            <a:pPr marL="0" indent="0">
              <a:buNone/>
            </a:pPr>
            <a:r>
              <a:rPr lang="en-US" dirty="0"/>
              <a:t>All the domain/range between two given points on graph.</a:t>
            </a:r>
          </a:p>
          <a:p>
            <a:pPr marL="0" indent="0">
              <a:buNone/>
            </a:pPr>
            <a:endParaRPr lang="en-US" dirty="0"/>
          </a:p>
          <a:p>
            <a:pPr marL="0" indent="0">
              <a:buNone/>
            </a:pPr>
            <a:r>
              <a:rPr lang="en-US" dirty="0"/>
              <a:t/>
            </a:r>
            <a:br>
              <a:rPr lang="en-US" dirty="0"/>
            </a:br>
            <a:endParaRPr lang="en-US" dirty="0"/>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331" y="2798195"/>
            <a:ext cx="3560669" cy="212997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9270" y="2799247"/>
            <a:ext cx="2890931" cy="2128919"/>
          </a:xfrm>
          <a:prstGeom prst="rect">
            <a:avLst/>
          </a:prstGeom>
        </p:spPr>
      </p:pic>
    </p:spTree>
    <p:extLst>
      <p:ext uri="{BB962C8B-B14F-4D97-AF65-F5344CB8AC3E}">
        <p14:creationId xmlns:p14="http://schemas.microsoft.com/office/powerpoint/2010/main" val="78186166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Inverse </a:t>
            </a:r>
            <a:r>
              <a:rPr lang="en-US" dirty="0"/>
              <a:t>(geometry)</a:t>
            </a:r>
          </a:p>
        </p:txBody>
      </p:sp>
      <p:sp>
        <p:nvSpPr>
          <p:cNvPr id="3" name="Content Placeholder 2"/>
          <p:cNvSpPr>
            <a:spLocks noGrp="1"/>
          </p:cNvSpPr>
          <p:nvPr>
            <p:ph idx="1"/>
          </p:nvPr>
        </p:nvSpPr>
        <p:spPr/>
        <p:txBody>
          <a:bodyPr/>
          <a:lstStyle/>
          <a:p>
            <a:pPr marL="0" indent="0">
              <a:buNone/>
            </a:pPr>
            <a:r>
              <a:rPr lang="en-US" dirty="0"/>
              <a:t>Negating both the hypothesis and conclusion of a conditional statement. </a:t>
            </a:r>
          </a:p>
          <a:p>
            <a:pPr marL="0" indent="0">
              <a:buNone/>
            </a:pPr>
            <a:endParaRPr lang="en-US" dirty="0"/>
          </a:p>
          <a:p>
            <a:pPr marL="0" indent="0">
              <a:buNone/>
            </a:pPr>
            <a:r>
              <a:rPr lang="en-US" dirty="0"/>
              <a:t>For example, the inverse of "If it is raining then the grass is wet" is "If it is </a:t>
            </a:r>
            <a:r>
              <a:rPr lang="en-US" b="1" u="sng" dirty="0"/>
              <a:t>not</a:t>
            </a:r>
            <a:r>
              <a:rPr lang="en-US" dirty="0"/>
              <a:t> raining then the grass is </a:t>
            </a:r>
            <a:r>
              <a:rPr lang="en-US" b="1" u="sng" dirty="0"/>
              <a:t>not</a:t>
            </a:r>
            <a:r>
              <a:rPr lang="en-US" dirty="0"/>
              <a:t> wet".</a:t>
            </a:r>
          </a:p>
        </p:txBody>
      </p:sp>
    </p:spTree>
    <p:extLst>
      <p:ext uri="{BB962C8B-B14F-4D97-AF65-F5344CB8AC3E}">
        <p14:creationId xmlns:p14="http://schemas.microsoft.com/office/powerpoint/2010/main" val="112937920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Irrational</a:t>
            </a:r>
          </a:p>
        </p:txBody>
      </p:sp>
      <p:sp>
        <p:nvSpPr>
          <p:cNvPr id="3" name="Content Placeholder 2"/>
          <p:cNvSpPr>
            <a:spLocks noGrp="1"/>
          </p:cNvSpPr>
          <p:nvPr>
            <p:ph idx="1"/>
          </p:nvPr>
        </p:nvSpPr>
        <p:spPr>
          <a:xfrm>
            <a:off x="457200" y="3246120"/>
            <a:ext cx="8229600" cy="2880043"/>
          </a:xfrm>
        </p:spPr>
        <p:txBody>
          <a:bodyPr>
            <a:normAutofit lnSpcReduction="10000"/>
          </a:bodyPr>
          <a:lstStyle/>
          <a:p>
            <a:r>
              <a:rPr lang="en-US" dirty="0"/>
              <a:t>A real number that can </a:t>
            </a:r>
            <a:r>
              <a:rPr lang="en-US" b="1" dirty="0"/>
              <a:t>NOT</a:t>
            </a:r>
            <a:r>
              <a:rPr lang="en-US" dirty="0"/>
              <a:t> be made by dividing two integers. (Note: integers have no fractions.)</a:t>
            </a:r>
            <a:br>
              <a:rPr lang="en-US" dirty="0"/>
            </a:br>
            <a:r>
              <a:rPr lang="en-US" dirty="0"/>
              <a:t/>
            </a:r>
            <a:br>
              <a:rPr lang="en-US" dirty="0"/>
            </a:br>
            <a:r>
              <a:rPr lang="en-US" dirty="0"/>
              <a:t>The decimal goes on forever without repeating.</a:t>
            </a:r>
          </a:p>
        </p:txBody>
      </p:sp>
      <p:pic>
        <p:nvPicPr>
          <p:cNvPr id="1026" name="Picture 2" descr="Irrational Numb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655" y="1214596"/>
            <a:ext cx="7622010" cy="1802924"/>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3246120"/>
            <a:ext cx="8534400" cy="33070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548920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54217"/>
          </a:xfrm>
          <a:prstGeom prst="rect">
            <a:avLst/>
          </a:prstGeom>
          <a:noFill/>
        </p:spPr>
        <p:txBody>
          <a:bodyPr wrap="square" rtlCol="0">
            <a:spAutoFit/>
          </a:bodyPr>
          <a:lstStyle/>
          <a:p>
            <a:pPr algn="ctr"/>
            <a:r>
              <a:rPr lang="en-US" sz="8200" dirty="0">
                <a:latin typeface="Comic Sans MS" pitchFamily="66" charset="0"/>
              </a:rPr>
              <a:t>irregular polygon</a:t>
            </a:r>
          </a:p>
        </p:txBody>
      </p:sp>
      <p:sp>
        <p:nvSpPr>
          <p:cNvPr id="10" name="TextBox 9"/>
          <p:cNvSpPr txBox="1"/>
          <p:nvPr/>
        </p:nvSpPr>
        <p:spPr>
          <a:xfrm>
            <a:off x="381000" y="5111262"/>
            <a:ext cx="8382000" cy="1323439"/>
          </a:xfrm>
          <a:prstGeom prst="rect">
            <a:avLst/>
          </a:prstGeom>
          <a:noFill/>
        </p:spPr>
        <p:txBody>
          <a:bodyPr wrap="square" rtlCol="0">
            <a:spAutoFit/>
          </a:bodyPr>
          <a:lstStyle/>
          <a:p>
            <a:pPr algn="ctr"/>
            <a:r>
              <a:rPr lang="en-US" sz="4000" dirty="0">
                <a:latin typeface="Comic Sans MS" pitchFamily="66" charset="0"/>
              </a:rPr>
              <a:t>a polygon whose sides are </a:t>
            </a:r>
          </a:p>
          <a:p>
            <a:pPr algn="ctr"/>
            <a:r>
              <a:rPr lang="en-US" sz="4000" dirty="0">
                <a:latin typeface="Comic Sans MS" pitchFamily="66" charset="0"/>
              </a:rPr>
              <a:t>not all the same length</a:t>
            </a:r>
          </a:p>
        </p:txBody>
      </p:sp>
      <p:grpSp>
        <p:nvGrpSpPr>
          <p:cNvPr id="2" name="Group 35"/>
          <p:cNvGrpSpPr/>
          <p:nvPr/>
        </p:nvGrpSpPr>
        <p:grpSpPr>
          <a:xfrm>
            <a:off x="6172200" y="2133600"/>
            <a:ext cx="1553452" cy="2362200"/>
            <a:chOff x="7239000" y="2438400"/>
            <a:chExt cx="1553452" cy="2362200"/>
          </a:xfrm>
        </p:grpSpPr>
        <p:cxnSp>
          <p:nvCxnSpPr>
            <p:cNvPr id="14" name="Straight Connector 13"/>
            <p:cNvCxnSpPr/>
            <p:nvPr/>
          </p:nvCxnSpPr>
          <p:spPr>
            <a:xfrm rot="5400000" flipH="1" flipV="1">
              <a:off x="6553200" y="3124200"/>
              <a:ext cx="2362200" cy="990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7239000" y="3505200"/>
              <a:ext cx="1553452" cy="1295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7962900" y="2705100"/>
              <a:ext cx="10668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4343400" y="2209800"/>
            <a:ext cx="609600" cy="23622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34"/>
          <p:cNvGrpSpPr/>
          <p:nvPr/>
        </p:nvGrpSpPr>
        <p:grpSpPr>
          <a:xfrm>
            <a:off x="838200" y="2743200"/>
            <a:ext cx="2438400" cy="1447800"/>
            <a:chOff x="-1219200" y="2971800"/>
            <a:chExt cx="2438400" cy="1447800"/>
          </a:xfrm>
        </p:grpSpPr>
        <p:grpSp>
          <p:nvGrpSpPr>
            <p:cNvPr id="4" name="Group 29"/>
            <p:cNvGrpSpPr/>
            <p:nvPr/>
          </p:nvGrpSpPr>
          <p:grpSpPr>
            <a:xfrm>
              <a:off x="-1219200" y="2971800"/>
              <a:ext cx="2438400" cy="1066800"/>
              <a:chOff x="-1219200" y="2971800"/>
              <a:chExt cx="2438400" cy="1066800"/>
            </a:xfrm>
          </p:grpSpPr>
          <p:cxnSp>
            <p:nvCxnSpPr>
              <p:cNvPr id="24" name="Straight Connector 23"/>
              <p:cNvCxnSpPr/>
              <p:nvPr/>
            </p:nvCxnSpPr>
            <p:spPr>
              <a:xfrm flipV="1">
                <a:off x="-1219200" y="2971800"/>
                <a:ext cx="1219200"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2971800"/>
                <a:ext cx="1216152"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876300" y="36957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 name="Group 30"/>
            <p:cNvGrpSpPr/>
            <p:nvPr/>
          </p:nvGrpSpPr>
          <p:grpSpPr>
            <a:xfrm rot="10800000">
              <a:off x="-1219200" y="3352800"/>
              <a:ext cx="2438400" cy="1066800"/>
              <a:chOff x="-1219200" y="2971800"/>
              <a:chExt cx="2438400" cy="1066800"/>
            </a:xfrm>
          </p:grpSpPr>
          <p:cxnSp>
            <p:nvCxnSpPr>
              <p:cNvPr id="32" name="Straight Connector 31"/>
              <p:cNvCxnSpPr/>
              <p:nvPr/>
            </p:nvCxnSpPr>
            <p:spPr>
              <a:xfrm flipV="1">
                <a:off x="-1219200" y="2971800"/>
                <a:ext cx="1219200"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2971800"/>
                <a:ext cx="1216152" cy="381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876300" y="3695700"/>
                <a:ext cx="6858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cstate="print">
            <a:grayscl/>
          </a:blip>
          <a:srcRect/>
          <a:stretch>
            <a:fillRect/>
          </a:stretch>
        </p:blipFill>
        <p:spPr bwMode="auto">
          <a:xfrm>
            <a:off x="3189849" y="1678675"/>
            <a:ext cx="2560320" cy="297180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isosceles triangle</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triangle with 2 equal sides</a:t>
            </a:r>
          </a:p>
        </p:txBody>
      </p:sp>
      <p:grpSp>
        <p:nvGrpSpPr>
          <p:cNvPr id="34" name="Group 33"/>
          <p:cNvGrpSpPr/>
          <p:nvPr/>
        </p:nvGrpSpPr>
        <p:grpSpPr>
          <a:xfrm>
            <a:off x="6701053" y="2428874"/>
            <a:ext cx="1775035" cy="2354582"/>
            <a:chOff x="6701053" y="2428874"/>
            <a:chExt cx="1775035" cy="2354582"/>
          </a:xfrm>
        </p:grpSpPr>
        <p:sp>
          <p:nvSpPr>
            <p:cNvPr id="13" name="Isosceles Triangle 12"/>
            <p:cNvSpPr/>
            <p:nvPr/>
          </p:nvSpPr>
          <p:spPr>
            <a:xfrm rot="19431426">
              <a:off x="7115174" y="2428874"/>
              <a:ext cx="593979" cy="19335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Arrow Connector 19"/>
            <p:cNvCxnSpPr/>
            <p:nvPr/>
          </p:nvCxnSpPr>
          <p:spPr>
            <a:xfrm>
              <a:off x="7014949" y="2538484"/>
              <a:ext cx="1296537" cy="125559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6243852" y="3173104"/>
              <a:ext cx="1774209" cy="85980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7915701" y="4176216"/>
              <a:ext cx="464024" cy="327545"/>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6814782" y="3430137"/>
              <a:ext cx="336952" cy="523220"/>
            </a:xfrm>
            <a:prstGeom prst="rect">
              <a:avLst/>
            </a:prstGeom>
            <a:noFill/>
          </p:spPr>
          <p:txBody>
            <a:bodyPr wrap="none" rtlCol="0">
              <a:spAutoFit/>
            </a:bodyPr>
            <a:lstStyle/>
            <a:p>
              <a:r>
                <a:rPr lang="en-US" sz="2800" dirty="0"/>
                <a:t>c</a:t>
              </a:r>
            </a:p>
          </p:txBody>
        </p:sp>
        <p:sp>
          <p:nvSpPr>
            <p:cNvPr id="30" name="TextBox 29"/>
            <p:cNvSpPr txBox="1"/>
            <p:nvPr/>
          </p:nvSpPr>
          <p:spPr>
            <a:xfrm>
              <a:off x="7663219" y="2818263"/>
              <a:ext cx="336952" cy="523220"/>
            </a:xfrm>
            <a:prstGeom prst="rect">
              <a:avLst/>
            </a:prstGeom>
            <a:noFill/>
          </p:spPr>
          <p:txBody>
            <a:bodyPr wrap="none" rtlCol="0">
              <a:spAutoFit/>
            </a:bodyPr>
            <a:lstStyle/>
            <a:p>
              <a:r>
                <a:rPr lang="en-US" sz="2800" dirty="0"/>
                <a:t>c</a:t>
              </a:r>
            </a:p>
          </p:txBody>
        </p:sp>
        <p:sp>
          <p:nvSpPr>
            <p:cNvPr id="31" name="TextBox 30"/>
            <p:cNvSpPr txBox="1"/>
            <p:nvPr/>
          </p:nvSpPr>
          <p:spPr>
            <a:xfrm>
              <a:off x="8129518" y="4321791"/>
              <a:ext cx="346570" cy="461665"/>
            </a:xfrm>
            <a:prstGeom prst="rect">
              <a:avLst/>
            </a:prstGeom>
            <a:noFill/>
          </p:spPr>
          <p:txBody>
            <a:bodyPr wrap="none" rtlCol="0">
              <a:spAutoFit/>
            </a:bodyPr>
            <a:lstStyle/>
            <a:p>
              <a:r>
                <a:rPr lang="en-US" sz="2400" dirty="0"/>
                <a:t>b</a:t>
              </a:r>
            </a:p>
          </p:txBody>
        </p:sp>
      </p:grpSp>
      <p:grpSp>
        <p:nvGrpSpPr>
          <p:cNvPr id="33" name="Group 32"/>
          <p:cNvGrpSpPr/>
          <p:nvPr/>
        </p:nvGrpSpPr>
        <p:grpSpPr>
          <a:xfrm>
            <a:off x="627797" y="2470245"/>
            <a:ext cx="1990607" cy="2156346"/>
            <a:chOff x="627797" y="2470245"/>
            <a:chExt cx="1990607" cy="2156346"/>
          </a:xfrm>
        </p:grpSpPr>
        <p:sp>
          <p:nvSpPr>
            <p:cNvPr id="12" name="Isosceles Triangle 11"/>
            <p:cNvSpPr/>
            <p:nvPr/>
          </p:nvSpPr>
          <p:spPr>
            <a:xfrm rot="2916038">
              <a:off x="819149" y="3105150"/>
              <a:ext cx="1927479" cy="91440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Arrow Connector 13"/>
            <p:cNvCxnSpPr/>
            <p:nvPr/>
          </p:nvCxnSpPr>
          <p:spPr>
            <a:xfrm>
              <a:off x="873457" y="2920622"/>
              <a:ext cx="1241946" cy="9553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1637729" y="3930555"/>
              <a:ext cx="1296538" cy="4094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16200000" flipH="1">
              <a:off x="532263" y="3370997"/>
              <a:ext cx="1351128" cy="1160060"/>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364777" y="2470245"/>
              <a:ext cx="336952" cy="523220"/>
            </a:xfrm>
            <a:prstGeom prst="rect">
              <a:avLst/>
            </a:prstGeom>
            <a:noFill/>
          </p:spPr>
          <p:txBody>
            <a:bodyPr wrap="none" rtlCol="0">
              <a:spAutoFit/>
            </a:bodyPr>
            <a:lstStyle/>
            <a:p>
              <a:r>
                <a:rPr lang="en-US" sz="2800" dirty="0"/>
                <a:t>c</a:t>
              </a:r>
            </a:p>
          </p:txBody>
        </p:sp>
        <p:sp>
          <p:nvSpPr>
            <p:cNvPr id="28" name="TextBox 27"/>
            <p:cNvSpPr txBox="1"/>
            <p:nvPr/>
          </p:nvSpPr>
          <p:spPr>
            <a:xfrm>
              <a:off x="2281452" y="3605283"/>
              <a:ext cx="336952" cy="523220"/>
            </a:xfrm>
            <a:prstGeom prst="rect">
              <a:avLst/>
            </a:prstGeom>
            <a:noFill/>
          </p:spPr>
          <p:txBody>
            <a:bodyPr wrap="none" rtlCol="0">
              <a:spAutoFit/>
            </a:bodyPr>
            <a:lstStyle/>
            <a:p>
              <a:r>
                <a:rPr lang="en-US" sz="2800" dirty="0"/>
                <a:t>c</a:t>
              </a:r>
            </a:p>
          </p:txBody>
        </p:sp>
        <p:sp>
          <p:nvSpPr>
            <p:cNvPr id="32" name="TextBox 31"/>
            <p:cNvSpPr txBox="1"/>
            <p:nvPr/>
          </p:nvSpPr>
          <p:spPr>
            <a:xfrm>
              <a:off x="843888" y="3778155"/>
              <a:ext cx="346570" cy="461665"/>
            </a:xfrm>
            <a:prstGeom prst="rect">
              <a:avLst/>
            </a:prstGeom>
            <a:noFill/>
          </p:spPr>
          <p:txBody>
            <a:bodyPr wrap="none" rtlCol="0">
              <a:spAutoFit/>
            </a:bodyPr>
            <a:lstStyle/>
            <a:p>
              <a:r>
                <a:rPr lang="en-US" sz="2400" dirty="0"/>
                <a:t>b</a:t>
              </a:r>
            </a:p>
          </p:txBody>
        </p:sp>
      </p:grpSp>
      <p:cxnSp>
        <p:nvCxnSpPr>
          <p:cNvPr id="23" name="Straight Arrow Connector 22"/>
          <p:cNvCxnSpPr/>
          <p:nvPr/>
        </p:nvCxnSpPr>
        <p:spPr>
          <a:xfrm rot="5400000">
            <a:off x="2773344" y="2486968"/>
            <a:ext cx="2170448" cy="854111"/>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16200000" flipH="1">
            <a:off x="3985681" y="2480438"/>
            <a:ext cx="2189533" cy="896309"/>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isosceles triangle</a:t>
            </a:r>
          </a:p>
        </p:txBody>
      </p:sp>
      <p:sp>
        <p:nvSpPr>
          <p:cNvPr id="10" name="TextBox 9"/>
          <p:cNvSpPr txBox="1"/>
          <p:nvPr/>
        </p:nvSpPr>
        <p:spPr>
          <a:xfrm>
            <a:off x="381000" y="5026435"/>
            <a:ext cx="8382000" cy="1384995"/>
          </a:xfrm>
          <a:prstGeom prst="rect">
            <a:avLst/>
          </a:prstGeom>
          <a:noFill/>
        </p:spPr>
        <p:txBody>
          <a:bodyPr wrap="square" rtlCol="0">
            <a:spAutoFit/>
          </a:bodyPr>
          <a:lstStyle/>
          <a:p>
            <a:pPr algn="ctr"/>
            <a:r>
              <a:rPr lang="en-US" sz="2800" dirty="0"/>
              <a:t>A triangle with exactly two sides of equal length (exclusive); a triangle with at least two sides of equal length (inclusive)</a:t>
            </a:r>
            <a:endParaRPr lang="en-US" sz="5400" dirty="0">
              <a:latin typeface="Comic Sans MS" pitchFamily="66" charset="0"/>
            </a:endParaRPr>
          </a:p>
        </p:txBody>
      </p:sp>
      <p:pic>
        <p:nvPicPr>
          <p:cNvPr id="2" name="Picture 1"/>
          <p:cNvPicPr>
            <a:picLocks noChangeAspect="1"/>
          </p:cNvPicPr>
          <p:nvPr/>
        </p:nvPicPr>
        <p:blipFill>
          <a:blip r:embed="rId3"/>
          <a:stretch>
            <a:fillRect/>
          </a:stretch>
        </p:blipFill>
        <p:spPr>
          <a:xfrm>
            <a:off x="1828738" y="1704439"/>
            <a:ext cx="5902099" cy="3028819"/>
          </a:xfrm>
          <a:prstGeom prst="rect">
            <a:avLst/>
          </a:prstGeom>
        </p:spPr>
      </p:pic>
    </p:spTree>
    <p:extLst>
      <p:ext uri="{BB962C8B-B14F-4D97-AF65-F5344CB8AC3E}">
        <p14:creationId xmlns:p14="http://schemas.microsoft.com/office/powerpoint/2010/main" val="561577661"/>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kite</a:t>
            </a:r>
          </a:p>
        </p:txBody>
      </p:sp>
      <p:sp>
        <p:nvSpPr>
          <p:cNvPr id="10" name="TextBox 9"/>
          <p:cNvSpPr txBox="1"/>
          <p:nvPr/>
        </p:nvSpPr>
        <p:spPr>
          <a:xfrm>
            <a:off x="304800" y="5053280"/>
            <a:ext cx="8382000" cy="1323439"/>
          </a:xfrm>
          <a:prstGeom prst="rect">
            <a:avLst/>
          </a:prstGeom>
          <a:noFill/>
        </p:spPr>
        <p:txBody>
          <a:bodyPr wrap="square" rtlCol="0">
            <a:spAutoFit/>
          </a:bodyPr>
          <a:lstStyle/>
          <a:p>
            <a:pPr algn="ctr"/>
            <a:r>
              <a:rPr lang="en-US" sz="4000" dirty="0">
                <a:latin typeface="Comic Sans MS" pitchFamily="66" charset="0"/>
              </a:rPr>
              <a:t>a quadrilateral with two pairs of equal adjacent sides</a:t>
            </a:r>
          </a:p>
        </p:txBody>
      </p:sp>
      <p:pic>
        <p:nvPicPr>
          <p:cNvPr id="2050" name="Picture 2" descr="https://encrypted-tbn2.gstatic.com/images?q=tbn:ANd9GcRdZs2R_bwif2dM9_Dx0fveQiNKr4wzjdq0iRPkV--NNVYtbo-Yzw"/>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6537" y="1327518"/>
            <a:ext cx="2422525" cy="354928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774700" y="2540000"/>
            <a:ext cx="1409700" cy="14224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pic>
        <p:nvPicPr>
          <p:cNvPr id="2052" name="Picture 4" descr="https://mrbgeometry.files.wordpress.com/2012/03/rhombus-mar-24-2012-10-33-am.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1844"/>
          <a:stretch/>
        </p:blipFill>
        <p:spPr bwMode="auto">
          <a:xfrm>
            <a:off x="5505001" y="1988209"/>
            <a:ext cx="3181799" cy="197419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919342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801" y="1407039"/>
            <a:ext cx="8534398" cy="3477875"/>
          </a:xfrm>
          <a:prstGeom prst="rect">
            <a:avLst/>
          </a:prstGeom>
          <a:noFill/>
        </p:spPr>
        <p:txBody>
          <a:bodyPr wrap="square" rtlCol="0">
            <a:spAutoFit/>
          </a:bodyPr>
          <a:lstStyle/>
          <a:p>
            <a:r>
              <a:rPr lang="en-US" sz="2200" dirty="0">
                <a:latin typeface="Comic Sans MS" pitchFamily="66" charset="0"/>
              </a:rPr>
              <a:t>Two methods to find the least common multiple include:</a:t>
            </a: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endParaRPr lang="en-US" sz="2200" dirty="0">
              <a:latin typeface="Comic Sans MS" pitchFamily="66" charset="0"/>
            </a:endParaRPr>
          </a:p>
          <a:p>
            <a:r>
              <a:rPr lang="en-US" sz="2200" dirty="0">
                <a:latin typeface="Comic Sans MS" pitchFamily="66" charset="0"/>
              </a:rPr>
              <a:t>The least common multiple either way is 2 x 2 x 2 x 3 x 3 or 72</a:t>
            </a:r>
          </a:p>
        </p:txBody>
      </p:sp>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1015663"/>
          </a:xfrm>
          <a:prstGeom prst="rect">
            <a:avLst/>
          </a:prstGeom>
          <a:noFill/>
        </p:spPr>
        <p:txBody>
          <a:bodyPr wrap="square" rtlCol="0">
            <a:spAutoFit/>
          </a:bodyPr>
          <a:lstStyle/>
          <a:p>
            <a:pPr algn="ctr"/>
            <a:r>
              <a:rPr lang="en-US" sz="6000" dirty="0">
                <a:latin typeface="Comic Sans MS" pitchFamily="66" charset="0"/>
              </a:rPr>
              <a:t>least common multiple</a:t>
            </a:r>
          </a:p>
        </p:txBody>
      </p:sp>
      <p:sp>
        <p:nvSpPr>
          <p:cNvPr id="10" name="TextBox 9"/>
          <p:cNvSpPr txBox="1"/>
          <p:nvPr/>
        </p:nvSpPr>
        <p:spPr>
          <a:xfrm>
            <a:off x="338797" y="4876800"/>
            <a:ext cx="8382000" cy="1200329"/>
          </a:xfrm>
          <a:prstGeom prst="rect">
            <a:avLst/>
          </a:prstGeom>
          <a:noFill/>
        </p:spPr>
        <p:txBody>
          <a:bodyPr wrap="square" rtlCol="0">
            <a:spAutoFit/>
          </a:bodyPr>
          <a:lstStyle/>
          <a:p>
            <a:pPr algn="ctr"/>
            <a:r>
              <a:rPr lang="en-US" sz="3600" dirty="0">
                <a:latin typeface="Comic Sans MS" pitchFamily="66" charset="0"/>
              </a:rPr>
              <a:t>the smallest positive value that is divisible by both original numbers</a:t>
            </a:r>
          </a:p>
        </p:txBody>
      </p:sp>
      <p:sp>
        <p:nvSpPr>
          <p:cNvPr id="6" name="TextBox 5"/>
          <p:cNvSpPr txBox="1"/>
          <p:nvPr/>
        </p:nvSpPr>
        <p:spPr>
          <a:xfrm>
            <a:off x="409352" y="1918065"/>
            <a:ext cx="8429847" cy="2862322"/>
          </a:xfrm>
          <a:prstGeom prst="rect">
            <a:avLst/>
          </a:prstGeom>
          <a:noFill/>
        </p:spPr>
        <p:txBody>
          <a:bodyPr wrap="square" numCol="2" rtlCol="0">
            <a:spAutoFit/>
          </a:bodyPr>
          <a:lstStyle/>
          <a:p>
            <a:r>
              <a:rPr lang="en-US" dirty="0">
                <a:latin typeface="Comic Sans MS" pitchFamily="66" charset="0"/>
              </a:rPr>
              <a:t>1. List the prime factors of each</a:t>
            </a:r>
          </a:p>
          <a:p>
            <a:r>
              <a:rPr lang="en-US" dirty="0">
                <a:latin typeface="Comic Sans MS" pitchFamily="66" charset="0"/>
              </a:rPr>
              <a:t>2. Identify the groups of factors with greatest frequency for each</a:t>
            </a:r>
          </a:p>
          <a:p>
            <a:r>
              <a:rPr lang="en-US" dirty="0">
                <a:latin typeface="Comic Sans MS" pitchFamily="66" charset="0"/>
              </a:rPr>
              <a:t>3. Multiply those groups of factors</a:t>
            </a:r>
          </a:p>
          <a:p>
            <a:endParaRPr lang="en-US" dirty="0">
              <a:latin typeface="Comic Sans MS" pitchFamily="66" charset="0"/>
            </a:endParaRPr>
          </a:p>
          <a:p>
            <a:r>
              <a:rPr lang="en-US" dirty="0">
                <a:latin typeface="Comic Sans MS" pitchFamily="66" charset="0"/>
              </a:rPr>
              <a:t>Prime factors of 18:  2 x 3 x 3</a:t>
            </a:r>
          </a:p>
          <a:p>
            <a:endParaRPr lang="en-US" dirty="0">
              <a:latin typeface="Comic Sans MS" pitchFamily="66" charset="0"/>
            </a:endParaRPr>
          </a:p>
          <a:p>
            <a:r>
              <a:rPr lang="en-US" dirty="0">
                <a:latin typeface="Comic Sans MS" pitchFamily="66" charset="0"/>
              </a:rPr>
              <a:t>Prime factors of 24:  2 x 2 x 2 x 3</a:t>
            </a:r>
          </a:p>
          <a:p>
            <a:endParaRPr lang="en-US" dirty="0">
              <a:latin typeface="Comic Sans MS" pitchFamily="66" charset="0"/>
            </a:endParaRPr>
          </a:p>
          <a:p>
            <a:pPr marL="342900" indent="-342900">
              <a:buAutoNum type="arabicPeriod"/>
            </a:pPr>
            <a:endParaRPr lang="en-US" dirty="0">
              <a:latin typeface="Comic Sans MS" pitchFamily="66" charset="0"/>
            </a:endParaRPr>
          </a:p>
          <a:p>
            <a:pPr marL="342900" indent="-342900">
              <a:buAutoNum type="arabicPeriod"/>
            </a:pPr>
            <a:r>
              <a:rPr lang="en-US" dirty="0">
                <a:latin typeface="Comic Sans MS" pitchFamily="66" charset="0"/>
              </a:rPr>
              <a:t>Start listing multiples of each number</a:t>
            </a:r>
          </a:p>
          <a:p>
            <a:pPr marL="342900" indent="-342900">
              <a:buAutoNum type="arabicPeriod"/>
            </a:pPr>
            <a:r>
              <a:rPr lang="en-US" dirty="0">
                <a:latin typeface="Comic Sans MS" pitchFamily="66" charset="0"/>
              </a:rPr>
              <a:t>Identify the smallest multiple in common</a:t>
            </a:r>
          </a:p>
          <a:p>
            <a:endParaRPr lang="en-US" dirty="0">
              <a:latin typeface="Comic Sans MS" pitchFamily="66" charset="0"/>
            </a:endParaRPr>
          </a:p>
          <a:p>
            <a:r>
              <a:rPr lang="en-US" dirty="0">
                <a:latin typeface="Comic Sans MS" pitchFamily="66" charset="0"/>
              </a:rPr>
              <a:t>Factors of 18:  18, 36, 54, 72, 90, …</a:t>
            </a:r>
          </a:p>
          <a:p>
            <a:endParaRPr lang="en-US" dirty="0">
              <a:latin typeface="Comic Sans MS" pitchFamily="66" charset="0"/>
            </a:endParaRPr>
          </a:p>
          <a:p>
            <a:r>
              <a:rPr lang="en-US" dirty="0">
                <a:latin typeface="Comic Sans MS" pitchFamily="66" charset="0"/>
              </a:rPr>
              <a:t>Factors of 24:  24, 48, 72, 96, 120, …</a:t>
            </a:r>
          </a:p>
        </p:txBody>
      </p:sp>
      <p:sp>
        <p:nvSpPr>
          <p:cNvPr id="12" name="Oval 11"/>
          <p:cNvSpPr/>
          <p:nvPr/>
        </p:nvSpPr>
        <p:spPr>
          <a:xfrm>
            <a:off x="2725616" y="3797950"/>
            <a:ext cx="1142998"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3134749" y="3297310"/>
            <a:ext cx="733865"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7387884" y="3216699"/>
            <a:ext cx="461888"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7047914" y="3797950"/>
            <a:ext cx="473613" cy="450166"/>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676720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length</a:t>
            </a:r>
          </a:p>
        </p:txBody>
      </p:sp>
      <p:sp>
        <p:nvSpPr>
          <p:cNvPr id="10" name="TextBox 9"/>
          <p:cNvSpPr txBox="1"/>
          <p:nvPr/>
        </p:nvSpPr>
        <p:spPr>
          <a:xfrm>
            <a:off x="381000" y="4953000"/>
            <a:ext cx="8382000" cy="1384995"/>
          </a:xfrm>
          <a:prstGeom prst="rect">
            <a:avLst/>
          </a:prstGeom>
          <a:noFill/>
        </p:spPr>
        <p:txBody>
          <a:bodyPr wrap="square" rtlCol="0">
            <a:spAutoFit/>
          </a:bodyPr>
          <a:lstStyle/>
          <a:p>
            <a:pPr algn="ctr"/>
            <a:r>
              <a:rPr lang="en-US" sz="4200" dirty="0">
                <a:latin typeface="Comic Sans MS" pitchFamily="66" charset="0"/>
              </a:rPr>
              <a:t>the measure of one side of an object, typically the longer side</a:t>
            </a:r>
          </a:p>
        </p:txBody>
      </p:sp>
      <p:sp>
        <p:nvSpPr>
          <p:cNvPr id="11" name="TextBox 10"/>
          <p:cNvSpPr txBox="1"/>
          <p:nvPr/>
        </p:nvSpPr>
        <p:spPr>
          <a:xfrm>
            <a:off x="1143000" y="3048000"/>
            <a:ext cx="6248400" cy="369332"/>
          </a:xfrm>
          <a:prstGeom prst="rect">
            <a:avLst/>
          </a:prstGeom>
          <a:noFill/>
        </p:spPr>
        <p:txBody>
          <a:bodyPr wrap="square" rtlCol="0">
            <a:spAutoFit/>
          </a:bodyPr>
          <a:lstStyle/>
          <a:p>
            <a:pPr algn="ctr"/>
            <a:r>
              <a:rPr lang="en-US" dirty="0"/>
              <a:t>Graphic here</a:t>
            </a:r>
          </a:p>
        </p:txBody>
      </p:sp>
      <p:pic>
        <p:nvPicPr>
          <p:cNvPr id="5122" name="Picture 2" descr="MCED00066_0000[1]"/>
          <p:cNvPicPr>
            <a:picLocks noChangeAspect="1" noChangeArrowheads="1"/>
          </p:cNvPicPr>
          <p:nvPr/>
        </p:nvPicPr>
        <p:blipFill>
          <a:blip r:embed="rId3" cstate="print"/>
          <a:srcRect/>
          <a:stretch>
            <a:fillRect/>
          </a:stretch>
        </p:blipFill>
        <p:spPr bwMode="auto">
          <a:xfrm rot="20745595">
            <a:off x="1897780" y="2572261"/>
            <a:ext cx="4953000" cy="1179537"/>
          </a:xfrm>
          <a:prstGeom prst="rect">
            <a:avLst/>
          </a:prstGeom>
          <a:noFill/>
          <a:ln w="9525">
            <a:noFill/>
            <a:miter lim="800000"/>
            <a:headEnd/>
            <a:tailEnd/>
          </a:ln>
        </p:spPr>
      </p:pic>
      <p:cxnSp>
        <p:nvCxnSpPr>
          <p:cNvPr id="14" name="Straight Connector 13"/>
          <p:cNvCxnSpPr/>
          <p:nvPr/>
        </p:nvCxnSpPr>
        <p:spPr>
          <a:xfrm flipV="1">
            <a:off x="2286000" y="3429000"/>
            <a:ext cx="4648200" cy="11430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6705600" y="3352800"/>
            <a:ext cx="457200" cy="15240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16200000" flipH="1">
            <a:off x="2057400" y="4495800"/>
            <a:ext cx="457200" cy="15240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Like Terms</a:t>
            </a:r>
          </a:p>
        </p:txBody>
      </p:sp>
      <p:sp>
        <p:nvSpPr>
          <p:cNvPr id="3" name="Content Placeholder 2"/>
          <p:cNvSpPr>
            <a:spLocks noGrp="1"/>
          </p:cNvSpPr>
          <p:nvPr>
            <p:ph idx="1"/>
          </p:nvPr>
        </p:nvSpPr>
        <p:spPr>
          <a:xfrm>
            <a:off x="457200" y="4320540"/>
            <a:ext cx="8229600" cy="2377440"/>
          </a:xfrm>
        </p:spPr>
        <p:txBody>
          <a:bodyPr>
            <a:normAutofit fontScale="77500" lnSpcReduction="20000"/>
          </a:bodyPr>
          <a:lstStyle/>
          <a:p>
            <a:r>
              <a:rPr lang="en-US" dirty="0"/>
              <a:t>Terms whose variables (and their exponents such as the 2 in x</a:t>
            </a:r>
            <a:r>
              <a:rPr lang="en-US" baseline="30000" dirty="0"/>
              <a:t>2</a:t>
            </a:r>
            <a:r>
              <a:rPr lang="en-US" dirty="0"/>
              <a:t>) are the same.</a:t>
            </a:r>
            <a:br>
              <a:rPr lang="en-US" dirty="0"/>
            </a:br>
            <a:r>
              <a:rPr lang="en-US" dirty="0"/>
              <a:t/>
            </a:r>
            <a:br>
              <a:rPr lang="en-US" dirty="0"/>
            </a:br>
            <a:r>
              <a:rPr lang="en-US" dirty="0"/>
              <a:t>Example: 7x and 2x are like terms because the variables are both "x"</a:t>
            </a:r>
            <a:br>
              <a:rPr lang="en-US" dirty="0"/>
            </a:br>
            <a:r>
              <a:rPr lang="en-US" dirty="0"/>
              <a:t>But 7x and 7x</a:t>
            </a:r>
            <a:r>
              <a:rPr lang="en-US" baseline="30000" dirty="0"/>
              <a:t>2</a:t>
            </a:r>
            <a:r>
              <a:rPr lang="en-US" dirty="0"/>
              <a:t> are NOT like terms (they are Unlike Terms)</a:t>
            </a:r>
          </a:p>
        </p:txBody>
      </p:sp>
      <p:pic>
        <p:nvPicPr>
          <p:cNvPr id="10243" name="Picture 3" descr="Image result for like terms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860" y="1177913"/>
            <a:ext cx="4072433" cy="3096907"/>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304800" y="4274820"/>
            <a:ext cx="8534400" cy="22783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957769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line</a:t>
            </a:r>
          </a:p>
        </p:txBody>
      </p:sp>
      <p:sp>
        <p:nvSpPr>
          <p:cNvPr id="10" name="TextBox 9"/>
          <p:cNvSpPr txBox="1"/>
          <p:nvPr/>
        </p:nvSpPr>
        <p:spPr>
          <a:xfrm>
            <a:off x="381000" y="4876800"/>
            <a:ext cx="8382000" cy="1754326"/>
          </a:xfrm>
          <a:prstGeom prst="rect">
            <a:avLst/>
          </a:prstGeom>
          <a:noFill/>
        </p:spPr>
        <p:txBody>
          <a:bodyPr wrap="square" rtlCol="0">
            <a:spAutoFit/>
          </a:bodyPr>
          <a:lstStyle/>
          <a:p>
            <a:pPr algn="ctr"/>
            <a:r>
              <a:rPr lang="en-US" sz="3600" dirty="0">
                <a:latin typeface="Comic Sans MS" pitchFamily="66" charset="0"/>
              </a:rPr>
              <a:t>an infinite set of points forming a straight path extending in two directions</a:t>
            </a:r>
          </a:p>
        </p:txBody>
      </p:sp>
      <p:cxnSp>
        <p:nvCxnSpPr>
          <p:cNvPr id="13" name="Straight Arrow Connector 12"/>
          <p:cNvCxnSpPr/>
          <p:nvPr/>
        </p:nvCxnSpPr>
        <p:spPr>
          <a:xfrm>
            <a:off x="1160585" y="2314135"/>
            <a:ext cx="3622430" cy="7034"/>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166425" y="3038622"/>
            <a:ext cx="4206240" cy="1364567"/>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6200000" flipV="1">
            <a:off x="6180786" y="3385246"/>
            <a:ext cx="2515393" cy="49615"/>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80553"/>
            <a:ext cx="6781800" cy="2123658"/>
          </a:xfrm>
          <a:prstGeom prst="rect">
            <a:avLst/>
          </a:prstGeom>
          <a:noFill/>
        </p:spPr>
        <p:txBody>
          <a:bodyPr wrap="square" rtlCol="0">
            <a:spAutoFit/>
          </a:bodyPr>
          <a:lstStyle/>
          <a:p>
            <a:pPr algn="ctr"/>
            <a:r>
              <a:rPr lang="en-US" sz="7200" dirty="0">
                <a:latin typeface="Comic Sans MS" pitchFamily="66" charset="0"/>
              </a:rPr>
              <a:t>line plot</a:t>
            </a:r>
          </a:p>
          <a:p>
            <a:pPr algn="ctr"/>
            <a:r>
              <a:rPr lang="en-US" sz="6000" dirty="0">
                <a:latin typeface="Comic Sans MS" pitchFamily="66" charset="0"/>
              </a:rPr>
              <a:t>(dot plot)</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 display using a number line with marks or dots that show frequency</a:t>
            </a:r>
          </a:p>
        </p:txBody>
      </p:sp>
      <p:pic>
        <p:nvPicPr>
          <p:cNvPr id="25" name="Picture 24"/>
          <p:cNvPicPr/>
          <p:nvPr/>
        </p:nvPicPr>
        <p:blipFill>
          <a:blip r:embed="rId3" cstate="print">
            <a:clrChange>
              <a:clrFrom>
                <a:srgbClr val="FFFFFF"/>
              </a:clrFrom>
              <a:clrTo>
                <a:srgbClr val="FFFFFF">
                  <a:alpha val="0"/>
                </a:srgbClr>
              </a:clrTo>
            </a:clrChange>
          </a:blip>
          <a:srcRect/>
          <a:stretch>
            <a:fillRect/>
          </a:stretch>
        </p:blipFill>
        <p:spPr bwMode="auto">
          <a:xfrm>
            <a:off x="1533378" y="1820168"/>
            <a:ext cx="6559062" cy="2974145"/>
          </a:xfrm>
          <a:prstGeom prst="rect">
            <a:avLst/>
          </a:prstGeom>
          <a:noFill/>
          <a:ln w="9525">
            <a:noFill/>
            <a:miter lim="800000"/>
            <a:headEnd/>
            <a:tailEnd/>
          </a:ln>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line segment</a:t>
            </a:r>
          </a:p>
        </p:txBody>
      </p:sp>
      <p:sp>
        <p:nvSpPr>
          <p:cNvPr id="10" name="TextBox 9"/>
          <p:cNvSpPr txBox="1"/>
          <p:nvPr/>
        </p:nvSpPr>
        <p:spPr>
          <a:xfrm>
            <a:off x="381000" y="4876800"/>
            <a:ext cx="8382000" cy="1446550"/>
          </a:xfrm>
          <a:prstGeom prst="rect">
            <a:avLst/>
          </a:prstGeom>
          <a:noFill/>
        </p:spPr>
        <p:txBody>
          <a:bodyPr wrap="square" rtlCol="0">
            <a:spAutoFit/>
          </a:bodyPr>
          <a:lstStyle/>
          <a:p>
            <a:pPr algn="ctr"/>
            <a:r>
              <a:rPr lang="en-US" sz="4400" dirty="0">
                <a:latin typeface="Comic Sans MS" pitchFamily="66" charset="0"/>
              </a:rPr>
              <a:t>a part of a line defined by </a:t>
            </a:r>
          </a:p>
          <a:p>
            <a:pPr algn="ctr"/>
            <a:r>
              <a:rPr lang="en-US" sz="4400" dirty="0">
                <a:latin typeface="Comic Sans MS" pitchFamily="66" charset="0"/>
              </a:rPr>
              <a:t>two endpoints</a:t>
            </a:r>
          </a:p>
        </p:txBody>
      </p:sp>
      <p:sp>
        <p:nvSpPr>
          <p:cNvPr id="2050" name="Line 2"/>
          <p:cNvSpPr>
            <a:spLocks noChangeShapeType="1"/>
          </p:cNvSpPr>
          <p:nvPr/>
        </p:nvSpPr>
        <p:spPr bwMode="auto">
          <a:xfrm>
            <a:off x="1544472" y="2249606"/>
            <a:ext cx="2822812" cy="425355"/>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
        <p:nvSpPr>
          <p:cNvPr id="2051" name="Line 3"/>
          <p:cNvSpPr>
            <a:spLocks noChangeShapeType="1"/>
          </p:cNvSpPr>
          <p:nvPr/>
        </p:nvSpPr>
        <p:spPr bwMode="auto">
          <a:xfrm>
            <a:off x="609600" y="4038600"/>
            <a:ext cx="7734300" cy="19050"/>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
        <p:nvSpPr>
          <p:cNvPr id="7" name="Line 2"/>
          <p:cNvSpPr>
            <a:spLocks noChangeShapeType="1"/>
          </p:cNvSpPr>
          <p:nvPr/>
        </p:nvSpPr>
        <p:spPr bwMode="auto">
          <a:xfrm flipV="1">
            <a:off x="6974005" y="2033515"/>
            <a:ext cx="1173707" cy="1201003"/>
          </a:xfrm>
          <a:prstGeom prst="line">
            <a:avLst/>
          </a:prstGeom>
          <a:noFill/>
          <a:ln w="762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dirty="0"/>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a:t>
            </a:r>
          </a:p>
        </p:txBody>
      </p:sp>
      <p:sp>
        <p:nvSpPr>
          <p:cNvPr id="3" name="Content Placeholder 2"/>
          <p:cNvSpPr>
            <a:spLocks noGrp="1"/>
          </p:cNvSpPr>
          <p:nvPr>
            <p:ph idx="1"/>
          </p:nvPr>
        </p:nvSpPr>
        <p:spPr>
          <a:xfrm>
            <a:off x="457200" y="4443512"/>
            <a:ext cx="8229600" cy="2246045"/>
          </a:xfrm>
        </p:spPr>
        <p:txBody>
          <a:bodyPr>
            <a:normAutofit fontScale="85000" lnSpcReduction="10000"/>
          </a:bodyPr>
          <a:lstStyle/>
          <a:p>
            <a:r>
              <a:rPr lang="en-US" dirty="0"/>
              <a:t>an equation or function that is the equation of a straight line and takes the form y = mx + b, where "m" is equal to the slope, and "b" is equal to the y-intercept. The degree on variable is always 1.</a:t>
            </a:r>
          </a:p>
          <a:p>
            <a:r>
              <a:rPr lang="en-US" dirty="0"/>
              <a:t>The rate of change is constant between any two points.</a:t>
            </a:r>
          </a:p>
        </p:txBody>
      </p:sp>
      <p:pic>
        <p:nvPicPr>
          <p:cNvPr id="14338" name="Picture 2" descr="Image result for linear defini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568" y="951765"/>
            <a:ext cx="3946358" cy="3164057"/>
          </a:xfrm>
          <a:prstGeom prst="rect">
            <a:avLst/>
          </a:prstGeom>
          <a:noFill/>
          <a:extLst>
            <a:ext uri="{909E8E84-426E-40dd-AFC4-6F175D3DCCD1}">
              <a14:hiddenFill xmlns="" xmlns:a14="http://schemas.microsoft.com/office/drawing/2010/main">
                <a:solidFill>
                  <a:srgbClr val="FFFFFF"/>
                </a:solidFill>
              </a14:hiddenFill>
            </a:ext>
          </a:extLst>
        </p:spPr>
      </p:pic>
      <p:pic>
        <p:nvPicPr>
          <p:cNvPr id="14340" name="Picture 4" descr="Image result for linear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2502" y="1417638"/>
            <a:ext cx="4761498" cy="2698184"/>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115822"/>
            <a:ext cx="8534400" cy="2573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032546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Equations</a:t>
            </a:r>
          </a:p>
        </p:txBody>
      </p:sp>
      <p:sp>
        <p:nvSpPr>
          <p:cNvPr id="3" name="Content Placeholder 2"/>
          <p:cNvSpPr>
            <a:spLocks noGrp="1"/>
          </p:cNvSpPr>
          <p:nvPr>
            <p:ph idx="1"/>
          </p:nvPr>
        </p:nvSpPr>
        <p:spPr>
          <a:xfrm>
            <a:off x="457200" y="4983480"/>
            <a:ext cx="8229600" cy="1485583"/>
          </a:xfrm>
        </p:spPr>
        <p:txBody>
          <a:bodyPr>
            <a:normAutofit lnSpcReduction="10000"/>
          </a:bodyPr>
          <a:lstStyle/>
          <a:p>
            <a:r>
              <a:rPr lang="en-US" dirty="0"/>
              <a:t>An equation that makes a straight line when it is graphed.</a:t>
            </a:r>
            <a:br>
              <a:rPr lang="en-US" dirty="0"/>
            </a:br>
            <a:r>
              <a:rPr lang="en-US" dirty="0"/>
              <a:t>Often written in the form: y = </a:t>
            </a:r>
            <a:r>
              <a:rPr lang="en-US" dirty="0" err="1"/>
              <a:t>mx+b</a:t>
            </a:r>
            <a:endParaRPr lang="en-US" dirty="0"/>
          </a:p>
        </p:txBody>
      </p:sp>
      <p:pic>
        <p:nvPicPr>
          <p:cNvPr id="7170" name="Picture 2" descr="Linear Equ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867" y="1225549"/>
            <a:ext cx="3271073" cy="3757931"/>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983480"/>
            <a:ext cx="8534400" cy="15697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738117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functions</a:t>
            </a:r>
          </a:p>
        </p:txBody>
      </p:sp>
      <p:sp>
        <p:nvSpPr>
          <p:cNvPr id="3" name="Content Placeholder 2"/>
          <p:cNvSpPr>
            <a:spLocks noGrp="1"/>
          </p:cNvSpPr>
          <p:nvPr>
            <p:ph idx="1"/>
          </p:nvPr>
        </p:nvSpPr>
        <p:spPr>
          <a:xfrm>
            <a:off x="457200" y="3954780"/>
            <a:ext cx="8229600" cy="2743200"/>
          </a:xfrm>
        </p:spPr>
        <p:txBody>
          <a:bodyPr>
            <a:normAutofit fontScale="85000" lnSpcReduction="20000"/>
          </a:bodyPr>
          <a:lstStyle/>
          <a:p>
            <a:r>
              <a:rPr lang="en-US" dirty="0"/>
              <a:t>A linear function is any function that graphs to a straight line. </a:t>
            </a:r>
          </a:p>
          <a:p>
            <a:r>
              <a:rPr lang="en-US" dirty="0"/>
              <a:t>A linear function is a first degree polynomial of the form, y = m x + b, where m and b are constants and x is a real variable.</a:t>
            </a:r>
            <a:br>
              <a:rPr lang="en-US" dirty="0"/>
            </a:br>
            <a:r>
              <a:rPr lang="en-US" dirty="0"/>
              <a:t>The constant m is called slope and b is called y-intercept.</a:t>
            </a:r>
          </a:p>
        </p:txBody>
      </p:sp>
      <p:pic>
        <p:nvPicPr>
          <p:cNvPr id="18434" name="Picture 2" descr="example of  Linear Func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577" y="1417638"/>
            <a:ext cx="2791143" cy="2449954"/>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3211830" y="894418"/>
            <a:ext cx="2720340" cy="523220"/>
          </a:xfrm>
          <a:prstGeom prst="rect">
            <a:avLst/>
          </a:prstGeom>
          <a:noFill/>
        </p:spPr>
        <p:txBody>
          <a:bodyPr wrap="square" rtlCol="0">
            <a:spAutoFit/>
          </a:bodyPr>
          <a:lstStyle/>
          <a:p>
            <a:r>
              <a:rPr lang="en-US" sz="2800" dirty="0"/>
              <a:t>Example: y=2x</a:t>
            </a:r>
          </a:p>
        </p:txBody>
      </p:sp>
      <p:sp>
        <p:nvSpPr>
          <p:cNvPr id="6" name="Rectangle 5"/>
          <p:cNvSpPr/>
          <p:nvPr/>
        </p:nvSpPr>
        <p:spPr>
          <a:xfrm>
            <a:off x="304800" y="3954780"/>
            <a:ext cx="8534400" cy="2743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160082"/>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Relationships</a:t>
            </a:r>
          </a:p>
        </p:txBody>
      </p:sp>
      <p:sp>
        <p:nvSpPr>
          <p:cNvPr id="3" name="Content Placeholder 2"/>
          <p:cNvSpPr>
            <a:spLocks noGrp="1"/>
          </p:cNvSpPr>
          <p:nvPr>
            <p:ph idx="1"/>
          </p:nvPr>
        </p:nvSpPr>
        <p:spPr>
          <a:xfrm>
            <a:off x="457200" y="4297680"/>
            <a:ext cx="8229600" cy="2400300"/>
          </a:xfrm>
        </p:spPr>
        <p:txBody>
          <a:bodyPr>
            <a:normAutofit fontScale="70000" lnSpcReduction="20000"/>
          </a:bodyPr>
          <a:lstStyle/>
          <a:p>
            <a:pPr marL="0" indent="0">
              <a:buNone/>
            </a:pPr>
            <a:r>
              <a:rPr lang="en-US" dirty="0"/>
              <a:t>An equation with a pattern that includes a constant rate of change</a:t>
            </a:r>
          </a:p>
          <a:p>
            <a:r>
              <a:rPr lang="en-US" dirty="0"/>
              <a:t>There are only three criteria that equations must meet to qualify as a linear relationship.</a:t>
            </a:r>
          </a:p>
          <a:p>
            <a:pPr marL="0" indent="0">
              <a:buNone/>
            </a:pPr>
            <a:r>
              <a:rPr lang="en-US" dirty="0"/>
              <a:t>1. The equation can have up to two variables, but it cannot have more than two variables.</a:t>
            </a:r>
          </a:p>
          <a:p>
            <a:pPr marL="0" indent="0">
              <a:buNone/>
            </a:pPr>
            <a:r>
              <a:rPr lang="en-US" dirty="0"/>
              <a:t>2. All the variables in the equation are to the first power. </a:t>
            </a:r>
          </a:p>
          <a:p>
            <a:pPr marL="0" indent="0">
              <a:buNone/>
            </a:pPr>
            <a:r>
              <a:rPr lang="en-US" dirty="0"/>
              <a:t>3. The equation must graph as a straight line.</a:t>
            </a:r>
          </a:p>
        </p:txBody>
      </p:sp>
      <p:pic>
        <p:nvPicPr>
          <p:cNvPr id="17410" name="Picture 2" descr="Image result for linear relationship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981" y="1090612"/>
            <a:ext cx="7383780" cy="2978468"/>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4297680"/>
            <a:ext cx="8534400" cy="22555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3650875"/>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07815"/>
            <a:ext cx="8153400" cy="2154436"/>
          </a:xfrm>
          <a:prstGeom prst="rect">
            <a:avLst/>
          </a:prstGeom>
          <a:noFill/>
        </p:spPr>
        <p:txBody>
          <a:bodyPr wrap="square" rtlCol="0">
            <a:spAutoFit/>
          </a:bodyPr>
          <a:lstStyle/>
          <a:p>
            <a:pPr algn="ctr"/>
            <a:r>
              <a:rPr lang="en-US" sz="8000" dirty="0">
                <a:latin typeface="Comic Sans MS" pitchFamily="66" charset="0"/>
              </a:rPr>
              <a:t>liquid volume</a:t>
            </a:r>
          </a:p>
          <a:p>
            <a:pPr algn="ctr"/>
            <a:r>
              <a:rPr lang="en-US" sz="5400" dirty="0">
                <a:latin typeface="Comic Sans MS" pitchFamily="66" charset="0"/>
              </a:rPr>
              <a:t>(capacity)</a:t>
            </a:r>
          </a:p>
        </p:txBody>
      </p:sp>
      <p:sp>
        <p:nvSpPr>
          <p:cNvPr id="10" name="TextBox 9"/>
          <p:cNvSpPr txBox="1"/>
          <p:nvPr/>
        </p:nvSpPr>
        <p:spPr>
          <a:xfrm>
            <a:off x="261504" y="5130224"/>
            <a:ext cx="8620991" cy="1169551"/>
          </a:xfrm>
          <a:prstGeom prst="rect">
            <a:avLst/>
          </a:prstGeom>
          <a:noFill/>
        </p:spPr>
        <p:txBody>
          <a:bodyPr wrap="square" rtlCol="0">
            <a:spAutoFit/>
          </a:bodyPr>
          <a:lstStyle/>
          <a:p>
            <a:pPr algn="ctr">
              <a:spcBef>
                <a:spcPts val="600"/>
              </a:spcBef>
            </a:pPr>
            <a:r>
              <a:rPr lang="en-US" sz="3600" dirty="0">
                <a:latin typeface="Comic Sans MS" pitchFamily="66" charset="0"/>
              </a:rPr>
              <a:t>the amount that a container can hold </a:t>
            </a:r>
          </a:p>
          <a:p>
            <a:pPr algn="ctr">
              <a:spcBef>
                <a:spcPts val="1200"/>
              </a:spcBef>
            </a:pPr>
            <a:r>
              <a:rPr lang="en-US" sz="2400" dirty="0">
                <a:latin typeface="Comic Sans MS" pitchFamily="66" charset="0"/>
              </a:rPr>
              <a:t>common units of measure: cup, pint, gallon, liter, etc.</a:t>
            </a:r>
          </a:p>
        </p:txBody>
      </p:sp>
      <p:grpSp>
        <p:nvGrpSpPr>
          <p:cNvPr id="2" name="Group 11"/>
          <p:cNvGrpSpPr/>
          <p:nvPr/>
        </p:nvGrpSpPr>
        <p:grpSpPr>
          <a:xfrm>
            <a:off x="2743200" y="2286000"/>
            <a:ext cx="3255818" cy="2354263"/>
            <a:chOff x="2743200" y="1806824"/>
            <a:chExt cx="3712434" cy="2833439"/>
          </a:xfrm>
        </p:grpSpPr>
        <p:pic>
          <p:nvPicPr>
            <p:cNvPr id="4098" name="Picture 2" descr="HH01605_"/>
            <p:cNvPicPr>
              <a:picLocks noChangeAspect="1" noChangeArrowheads="1"/>
            </p:cNvPicPr>
            <p:nvPr/>
          </p:nvPicPr>
          <p:blipFill>
            <a:blip r:embed="rId3" cstate="print">
              <a:grayscl/>
            </a:blip>
            <a:srcRect/>
            <a:stretch>
              <a:fillRect/>
            </a:stretch>
          </p:blipFill>
          <p:spPr bwMode="auto">
            <a:xfrm>
              <a:off x="2743200" y="2667000"/>
              <a:ext cx="1731963" cy="1973263"/>
            </a:xfrm>
            <a:prstGeom prst="rect">
              <a:avLst/>
            </a:prstGeom>
            <a:noFill/>
            <a:ln w="9525">
              <a:noFill/>
              <a:miter lim="800000"/>
              <a:headEnd/>
              <a:tailEnd/>
            </a:ln>
          </p:spPr>
        </p:pic>
        <p:pic>
          <p:nvPicPr>
            <p:cNvPr id="4099" name="Picture 3" descr="HH00621_"/>
            <p:cNvPicPr>
              <a:picLocks noChangeAspect="1" noChangeArrowheads="1"/>
            </p:cNvPicPr>
            <p:nvPr/>
          </p:nvPicPr>
          <p:blipFill>
            <a:blip r:embed="rId4" cstate="print"/>
            <a:srcRect/>
            <a:stretch>
              <a:fillRect/>
            </a:stretch>
          </p:blipFill>
          <p:spPr bwMode="auto">
            <a:xfrm rot="19885301">
              <a:off x="4096609" y="1806824"/>
              <a:ext cx="2359025" cy="2117725"/>
            </a:xfrm>
            <a:prstGeom prst="rect">
              <a:avLst/>
            </a:prstGeom>
            <a:noFill/>
            <a:ln w="9525">
              <a:noFill/>
              <a:miter lim="800000"/>
              <a:headEnd/>
              <a:tailEnd/>
            </a:ln>
          </p:spPr>
        </p:pic>
      </p:gr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5400" dirty="0"/>
              <a:t>(local) Maxima or Minima</a:t>
            </a:r>
          </a:p>
        </p:txBody>
      </p:sp>
      <p:sp>
        <p:nvSpPr>
          <p:cNvPr id="3" name="Content Placeholder 2"/>
          <p:cNvSpPr>
            <a:spLocks noGrp="1"/>
          </p:cNvSpPr>
          <p:nvPr>
            <p:ph idx="1"/>
          </p:nvPr>
        </p:nvSpPr>
        <p:spPr>
          <a:xfrm>
            <a:off x="457200" y="1012371"/>
            <a:ext cx="8229600" cy="4525963"/>
          </a:xfrm>
        </p:spPr>
        <p:txBody>
          <a:bodyPr>
            <a:normAutofit/>
          </a:bodyPr>
          <a:lstStyle/>
          <a:p>
            <a:pPr marL="0" indent="0">
              <a:buNone/>
            </a:pPr>
            <a:r>
              <a:rPr lang="en-US" sz="3500" b="1" dirty="0"/>
              <a:t>Maxima</a:t>
            </a:r>
            <a:r>
              <a:rPr lang="en-US" dirty="0"/>
              <a:t>: The height of the function at "a" is greater than (or equal to) the height anywhere else in that interval.</a:t>
            </a:r>
          </a:p>
          <a:p>
            <a:pPr marL="0" indent="0">
              <a:buNone/>
            </a:pPr>
            <a:r>
              <a:rPr lang="en-US" sz="3500" b="1" dirty="0"/>
              <a:t>Minima</a:t>
            </a:r>
            <a:r>
              <a:rPr lang="en-US" dirty="0"/>
              <a:t>: The height of the function at "a" is less than (or equal to) the height anywhere else in that interval.</a:t>
            </a:r>
          </a:p>
          <a:p>
            <a:pPr marL="0" indent="0">
              <a:buNone/>
            </a:pPr>
            <a:r>
              <a:rPr lang="en-US" dirty="0"/>
              <a:t/>
            </a:r>
            <a:br>
              <a:rPr lang="en-US" dirty="0"/>
            </a:b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0157" y="4163105"/>
            <a:ext cx="3022600" cy="2387600"/>
          </a:xfrm>
          <a:prstGeom prst="rect">
            <a:avLst/>
          </a:prstGeom>
        </p:spPr>
      </p:pic>
    </p:spTree>
    <p:extLst>
      <p:ext uri="{BB962C8B-B14F-4D97-AF65-F5344CB8AC3E}">
        <p14:creationId xmlns:p14="http://schemas.microsoft.com/office/powerpoint/2010/main" val="124987979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Logarithm (function)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417638"/>
                <a:ext cx="8519159" cy="5257482"/>
              </a:xfrm>
            </p:spPr>
            <p:txBody>
              <a:bodyPr>
                <a:normAutofit fontScale="92500" lnSpcReduction="10000"/>
              </a:bodyPr>
              <a:lstStyle/>
              <a:p>
                <a:pPr marL="0" indent="0" algn="ctr">
                  <a:buNone/>
                </a:pPr>
                <a14:m>
                  <m:oMathPara xmlns:m="http://schemas.openxmlformats.org/officeDocument/2006/math">
                    <m:oMathParaPr>
                      <m:jc m:val="centerGroup"/>
                    </m:oMathParaPr>
                    <m:oMath xmlns:m="http://schemas.openxmlformats.org/officeDocument/2006/math">
                      <m:r>
                        <a:rPr lang="mr-IN" b="1" i="1" dirty="0" smtClean="0">
                          <a:latin typeface="Cambria Math" charset="0"/>
                        </a:rPr>
                        <m:t>𝒇</m:t>
                      </m:r>
                      <m:r>
                        <a:rPr lang="mr-IN" b="1" i="1" dirty="0">
                          <a:latin typeface="Cambria Math" charset="0"/>
                        </a:rPr>
                        <m:t>(</m:t>
                      </m:r>
                      <m:r>
                        <a:rPr lang="mr-IN" b="1" i="1" dirty="0" err="1">
                          <a:latin typeface="Cambria Math" charset="0"/>
                        </a:rPr>
                        <m:t>𝒙</m:t>
                      </m:r>
                      <m:r>
                        <a:rPr lang="mr-IN" b="1" i="1" dirty="0">
                          <a:latin typeface="Cambria Math" charset="0"/>
                        </a:rPr>
                        <m:t>) = </m:t>
                      </m:r>
                      <m:r>
                        <a:rPr lang="mr-IN" b="1" i="1" dirty="0" err="1">
                          <a:latin typeface="Cambria Math" charset="0"/>
                        </a:rPr>
                        <m:t>𝒍𝒐𝒈</m:t>
                      </m:r>
                      <m:r>
                        <a:rPr lang="mr-IN" b="1" i="1" baseline="-25000" dirty="0" err="1">
                          <a:latin typeface="Cambria Math" charset="0"/>
                        </a:rPr>
                        <m:t>𝒂</m:t>
                      </m:r>
                      <m:r>
                        <a:rPr lang="mr-IN" b="1" i="1" dirty="0">
                          <a:latin typeface="Cambria Math" charset="0"/>
                        </a:rPr>
                        <m:t>(</m:t>
                      </m:r>
                      <m:r>
                        <a:rPr lang="mr-IN" b="1" i="1" dirty="0" err="1">
                          <a:latin typeface="Cambria Math" charset="0"/>
                        </a:rPr>
                        <m:t>𝒙</m:t>
                      </m:r>
                      <m:r>
                        <a:rPr lang="mr-IN" b="1" i="1" dirty="0">
                          <a:latin typeface="Cambria Math" charset="0"/>
                        </a:rPr>
                        <m:t>)</m:t>
                      </m:r>
                    </m:oMath>
                  </m:oMathPara>
                </a14:m>
                <a:endParaRPr lang="mr-IN" b="1" dirty="0"/>
              </a:p>
              <a:p>
                <a:pPr marL="0" indent="0">
                  <a:buNone/>
                </a:pPr>
                <a:r>
                  <a:rPr lang="en-US" sz="1900" dirty="0"/>
                  <a:t>a is any value greater than 0, except 1</a:t>
                </a:r>
                <a:r>
                  <a:rPr lang="en-US" sz="1600" dirty="0"/>
                  <a:t>		</a:t>
                </a:r>
                <a:r>
                  <a:rPr lang="en-US" sz="1900" dirty="0"/>
                  <a:t>When a=1, the graph is not defined	</a:t>
                </a:r>
                <a:r>
                  <a:rPr lang="en-US" sz="1600" dirty="0"/>
                  <a:t>	</a:t>
                </a:r>
              </a:p>
              <a:p>
                <a:pPr marL="0" indent="0">
                  <a:buNone/>
                </a:pPr>
                <a:endParaRPr lang="en-US" dirty="0"/>
              </a:p>
              <a:p>
                <a:pPr marL="0" indent="0">
                  <a:buNone/>
                </a:pPr>
                <a:endParaRPr lang="en-US" dirty="0"/>
              </a:p>
              <a:p>
                <a:pPr marL="0" indent="0">
                  <a:buNone/>
                </a:pPr>
                <a:r>
                  <a:rPr lang="en-US" dirty="0"/>
                  <a:t/>
                </a:r>
                <a:br>
                  <a:rPr lang="en-US" dirty="0"/>
                </a:br>
                <a:r>
                  <a:rPr lang="mr-IN" sz="1700" dirty="0"/>
                  <a:t/>
                </a:r>
                <a:br>
                  <a:rPr lang="mr-IN" sz="1700" dirty="0"/>
                </a:br>
                <a:endParaRPr lang="en-US" sz="1700" dirty="0"/>
              </a:p>
              <a:p>
                <a:pPr marL="0" indent="0">
                  <a:buNone/>
                </a:pPr>
                <a:endParaRPr lang="en-US" sz="1700" dirty="0"/>
              </a:p>
              <a:p>
                <a:pPr marL="0" indent="0">
                  <a:buNone/>
                </a:pPr>
                <a:r>
                  <a:rPr lang="en-US" sz="1900" b="1" dirty="0"/>
                  <a:t>For a between 0 and 1 </a:t>
                </a:r>
              </a:p>
              <a:p>
                <a:pPr marL="0" indent="0">
                  <a:buNone/>
                </a:pPr>
                <a:r>
                  <a:rPr lang="en-US" sz="1900" dirty="0"/>
                  <a:t>As x nears 0, it heads to -infinity</a:t>
                </a:r>
              </a:p>
              <a:p>
                <a:pPr marL="0" indent="0">
                  <a:buNone/>
                </a:pPr>
                <a:r>
                  <a:rPr lang="en-US" sz="1900" dirty="0"/>
                  <a:t>As x increases it heads to infinity</a:t>
                </a:r>
              </a:p>
              <a:p>
                <a:pPr marL="0" indent="0">
                  <a:buNone/>
                </a:pPr>
                <a:r>
                  <a:rPr lang="en-US" sz="1900" dirty="0"/>
                  <a:t>it is a Strictly Increasing function</a:t>
                </a:r>
              </a:p>
              <a:p>
                <a:pPr marL="0" indent="0">
                  <a:buNone/>
                </a:pPr>
                <a:r>
                  <a:rPr lang="en-US" sz="1900" dirty="0"/>
                  <a:t>It has a Vertical Asymptote along </a:t>
                </a:r>
              </a:p>
              <a:p>
                <a:pPr marL="0" indent="0">
                  <a:buNone/>
                </a:pPr>
                <a:r>
                  <a:rPr lang="en-US" sz="1900" dirty="0"/>
                  <a:t>he y-axis (x=0).</a:t>
                </a:r>
              </a:p>
              <a:p>
                <a:pPr marL="0" indent="0">
                  <a:buNone/>
                </a:pPr>
                <a:endParaRPr lang="en-US" sz="1700"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417638"/>
                <a:ext cx="8519159" cy="5257482"/>
              </a:xfrm>
              <a:blipFill>
                <a:blip r:embed="rId3"/>
                <a:stretch>
                  <a:fillRect l="-573" t="-1392"/>
                </a:stretch>
              </a:blipFill>
            </p:spPr>
            <p:txBody>
              <a:bodyPr/>
              <a:lstStyle/>
              <a:p>
                <a:r>
                  <a:rPr lang="en-US">
                    <a:noFill/>
                  </a:rPr>
                  <a:t> </a:t>
                </a:r>
              </a:p>
            </p:txBody>
          </p:sp>
        </mc:Fallback>
      </mc:AlternateContent>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80" y="2311286"/>
            <a:ext cx="1564804" cy="2137710"/>
          </a:xfrm>
          <a:prstGeom prst="rect">
            <a:avLst/>
          </a:prstGeom>
        </p:spPr>
      </p:pic>
      <p:sp>
        <p:nvSpPr>
          <p:cNvPr id="7" name="TextBox 6"/>
          <p:cNvSpPr txBox="1"/>
          <p:nvPr/>
        </p:nvSpPr>
        <p:spPr>
          <a:xfrm>
            <a:off x="4937761" y="4632127"/>
            <a:ext cx="3870959" cy="1754326"/>
          </a:xfrm>
          <a:prstGeom prst="rect">
            <a:avLst/>
          </a:prstGeom>
          <a:noFill/>
        </p:spPr>
        <p:txBody>
          <a:bodyPr wrap="square" rtlCol="0">
            <a:spAutoFit/>
          </a:bodyPr>
          <a:lstStyle/>
          <a:p>
            <a:r>
              <a:rPr lang="en-US" b="1" dirty="0"/>
              <a:t>For a above 1:</a:t>
            </a:r>
          </a:p>
          <a:p>
            <a:r>
              <a:rPr lang="en-US" dirty="0"/>
              <a:t>As x nears 0, it heads to infinity</a:t>
            </a:r>
          </a:p>
          <a:p>
            <a:r>
              <a:rPr lang="en-US" dirty="0"/>
              <a:t>As x increases it heads to -infinity</a:t>
            </a:r>
          </a:p>
          <a:p>
            <a:r>
              <a:rPr lang="en-US" dirty="0"/>
              <a:t>It is a Strictly Decreasing function</a:t>
            </a:r>
          </a:p>
          <a:p>
            <a:r>
              <a:rPr lang="en-US" dirty="0"/>
              <a:t>It has a Vertical Asymptote along the y-axis (x=0).</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4671" y="2283854"/>
            <a:ext cx="1578570" cy="2165142"/>
          </a:xfrm>
          <a:prstGeom prst="rect">
            <a:avLst/>
          </a:prstGeom>
        </p:spPr>
      </p:pic>
    </p:spTree>
    <p:extLst>
      <p:ext uri="{BB962C8B-B14F-4D97-AF65-F5344CB8AC3E}">
        <p14:creationId xmlns:p14="http://schemas.microsoft.com/office/powerpoint/2010/main" val="1823184788"/>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Magnitude</a:t>
            </a:r>
          </a:p>
        </p:txBody>
      </p:sp>
      <p:sp>
        <p:nvSpPr>
          <p:cNvPr id="5" name="Rectangle 4"/>
          <p:cNvSpPr/>
          <p:nvPr/>
        </p:nvSpPr>
        <p:spPr>
          <a:xfrm>
            <a:off x="1429829" y="4681037"/>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7172" name="Picture 4" descr="http://www.freedomeducation.ca/wp-content/uploads/2009/05/How-to-Set-the-Right-Goal-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5952" y="1919572"/>
            <a:ext cx="4658765" cy="2563938"/>
          </a:xfrm>
          <a:prstGeom prst="rect">
            <a:avLst/>
          </a:prstGeom>
          <a:noFill/>
          <a:extLst>
            <a:ext uri="{909E8E84-426E-40dd-AFC4-6F175D3DCCD1}">
              <a14:hiddenFill xmlns=""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Rectangle 1"/>
              <p:cNvSpPr>
                <a:spLocks noGrp="1" noChangeArrowheads="1"/>
              </p:cNvSpPr>
              <p:nvPr>
                <p:ph type="subTitle" idx="1"/>
              </p:nvPr>
            </p:nvSpPr>
            <p:spPr bwMode="auto">
              <a:xfrm>
                <a:off x="1576589" y="5028965"/>
                <a:ext cx="6116017" cy="900246"/>
              </a:xfrm>
              <a:prstGeom prst="rect">
                <a:avLst/>
              </a:prstGeom>
              <a:noFill/>
              <a:ln>
                <a:noFill/>
              </a:ln>
              <a:effectLst/>
              <a:extLst>
                <a:ext uri="{909E8E84-426E-40dd-AFC4-6F175D3DCCD1}">
                  <a14:hiddenFill xmlns="">
                    <a:solidFill>
                      <a:schemeClr val="accent1"/>
                    </a:solidFill>
                  </a14:hiddenFill>
                </a:ext>
                <a:ext uri="{91240B29-F687-4f45-9708-019B960494DF}">
                  <a14:hiddenLine xmlns="" w="9525">
                    <a:solidFill>
                      <a:schemeClr val="tx1"/>
                    </a:solidFill>
                    <a:miter lim="800000"/>
                    <a:headEnd/>
                    <a:tailEnd/>
                  </a14:hiddenLine>
                </a:ext>
                <a:ext uri="{AF507438-7753-43e0-B8FC-AC1667EBCBE1}">
                  <a14:hiddenEffects xmlns="">
                    <a:effectLst>
                      <a:outerShdw dist="35921" dir="2700000" algn="ctr" rotWithShape="0">
                        <a:schemeClr val="bg2"/>
                      </a:outerShdw>
                    </a:effectLst>
                  </a14:hiddenEffects>
                </a:ext>
              </a:extLst>
            </p:spPr>
            <p:txBody>
              <a:bodyPr vert="horz" wrap="square" lIns="68580" tIns="34290" rIns="68580" bIns="34290" numCol="1" rtlCol="0" anchor="ctr" anchorCtr="0" compatLnSpc="1">
                <a:prstTxWarp prst="textNoShape">
                  <a:avLst/>
                </a:prstTxWarp>
                <a:spAutoFit/>
              </a:bodyPr>
              <a:lstStyle/>
              <a:p>
                <a:pPr eaLnBrk="0" fontAlgn="base" hangingPunct="0">
                  <a:lnSpc>
                    <a:spcPct val="100000"/>
                  </a:lnSpc>
                  <a:spcBef>
                    <a:spcPct val="0"/>
                  </a:spcBef>
                  <a:spcAft>
                    <a:spcPct val="0"/>
                  </a:spcAft>
                </a:pPr>
                <a:r>
                  <a:rPr lang="en-US" altLang="en-US" sz="2700" dirty="0">
                    <a:latin typeface="Comic Sans MS" panose="030F0702030302020204" pitchFamily="66" charset="0"/>
                  </a:rPr>
                  <a:t>the length of the vector, magnitude of vector a is denoted as </a:t>
                </a:r>
                <a14:m>
                  <m:oMath xmlns:m="http://schemas.openxmlformats.org/officeDocument/2006/math">
                    <m:d>
                      <m:dPr>
                        <m:begChr m:val="‖"/>
                        <m:endChr m:val="‖"/>
                        <m:ctrlPr>
                          <a:rPr lang="en-US" altLang="en-US" sz="2700" i="1">
                            <a:latin typeface="Cambria Math" panose="02040503050406030204" pitchFamily="18" charset="0"/>
                          </a:rPr>
                        </m:ctrlPr>
                      </m:dPr>
                      <m:e>
                        <m:r>
                          <a:rPr lang="en-US" altLang="en-US" sz="2700" i="1">
                            <a:latin typeface="Cambria Math" panose="02040503050406030204" pitchFamily="18" charset="0"/>
                          </a:rPr>
                          <m:t>𝑎</m:t>
                        </m:r>
                      </m:e>
                    </m:d>
                  </m:oMath>
                </a14:m>
                <a:endParaRPr lang="en-US" altLang="en-US" sz="2700" dirty="0">
                  <a:latin typeface="Comic Sans MS" panose="030F0702030302020204" pitchFamily="66" charset="0"/>
                </a:endParaRPr>
              </a:p>
            </p:txBody>
          </p:sp>
        </mc:Choice>
        <mc:Fallback xmlns="">
          <p:sp>
            <p:nvSpPr>
              <p:cNvPr id="4" name="Rectangle 1"/>
              <p:cNvSpPr>
                <a:spLocks noGrp="1" noRot="1" noChangeAspect="1" noMove="1" noResize="1" noEditPoints="1" noAdjustHandles="1" noChangeArrowheads="1" noChangeShapeType="1" noTextEdit="1"/>
              </p:cNvSpPr>
              <p:nvPr>
                <p:ph type="subTitle" idx="1"/>
              </p:nvPr>
            </p:nvSpPr>
            <p:spPr bwMode="auto">
              <a:xfrm>
                <a:off x="1576589" y="5028965"/>
                <a:ext cx="6116017" cy="900246"/>
              </a:xfrm>
              <a:prstGeom prst="rect">
                <a:avLst/>
              </a:prstGeom>
              <a:blipFill>
                <a:blip r:embed="rId4"/>
                <a:stretch>
                  <a:fillRect l="-299" t="-7432" r="-1994" b="-18243"/>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3760886667"/>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4144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300446" y="1085851"/>
            <a:ext cx="8569234"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mathematical modeling</a:t>
            </a:r>
          </a:p>
        </p:txBody>
      </p:sp>
      <p:sp>
        <p:nvSpPr>
          <p:cNvPr id="10" name="TextBox 9"/>
          <p:cNvSpPr txBox="1"/>
          <p:nvPr/>
        </p:nvSpPr>
        <p:spPr>
          <a:xfrm>
            <a:off x="1428750" y="4740816"/>
            <a:ext cx="6286500" cy="1200329"/>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the process of developing a description of a system using mathematical concepts and language</a:t>
            </a:r>
          </a:p>
        </p:txBody>
      </p:sp>
    </p:spTree>
    <p:extLst>
      <p:ext uri="{BB962C8B-B14F-4D97-AF65-F5344CB8AC3E}">
        <p14:creationId xmlns:p14="http://schemas.microsoft.com/office/powerpoint/2010/main" val="51215035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921632"/>
          </a:xfrm>
        </p:spPr>
        <p:txBody>
          <a:bodyPr>
            <a:noAutofit/>
          </a:bodyPr>
          <a:lstStyle/>
          <a:p>
            <a:r>
              <a:rPr lang="en-US" sz="6000" dirty="0">
                <a:latin typeface="Comic Sans MS" panose="030F0702030302020204" pitchFamily="66" charset="0"/>
              </a:rPr>
              <a:t>Matrix</a:t>
            </a:r>
          </a:p>
        </p:txBody>
      </p:sp>
      <p:sp>
        <p:nvSpPr>
          <p:cNvPr id="3" name="Subtitle 2"/>
          <p:cNvSpPr>
            <a:spLocks noGrp="1"/>
          </p:cNvSpPr>
          <p:nvPr>
            <p:ph type="subTitle" idx="1"/>
          </p:nvPr>
        </p:nvSpPr>
        <p:spPr>
          <a:xfrm>
            <a:off x="1452688" y="4728046"/>
            <a:ext cx="6302567" cy="1558519"/>
          </a:xfrm>
        </p:spPr>
        <p:txBody>
          <a:bodyPr>
            <a:normAutofit fontScale="92500" lnSpcReduction="20000"/>
          </a:bodyPr>
          <a:lstStyle/>
          <a:p>
            <a:r>
              <a:rPr lang="en-US" sz="2925" dirty="0">
                <a:latin typeface="Comic Sans MS" panose="030F0702030302020204" pitchFamily="66" charset="0"/>
              </a:rPr>
              <a:t>a rectangular array of numbers, symbols, or expressions arranged in rows and columns</a:t>
            </a:r>
            <a:r>
              <a:rPr lang="en-US" sz="2925" i="1" dirty="0">
                <a:latin typeface="Comic Sans MS" panose="030F0702030302020204" pitchFamily="66" charset="0"/>
              </a:rPr>
              <a:t> </a:t>
            </a:r>
            <a:r>
              <a:rPr lang="en-US" sz="2925" dirty="0">
                <a:latin typeface="Comic Sans MS" panose="030F0702030302020204" pitchFamily="66" charset="0"/>
              </a:rPr>
              <a:t> </a:t>
            </a:r>
          </a:p>
          <a:p>
            <a:r>
              <a:rPr lang="en-US" sz="2100" dirty="0"/>
              <a:t>For example, the dimensions of a </a:t>
            </a:r>
            <a:r>
              <a:rPr lang="en-US" sz="2100" i="1" dirty="0"/>
              <a:t>2</a:t>
            </a:r>
            <a:r>
              <a:rPr lang="en-US" sz="2100" dirty="0"/>
              <a:t> × </a:t>
            </a:r>
            <a:r>
              <a:rPr lang="en-US" sz="2100" i="1" dirty="0"/>
              <a:t>3 </a:t>
            </a:r>
            <a:r>
              <a:rPr lang="en-US" sz="2100" dirty="0"/>
              <a:t>matrix (read "two by three") has two rows and three columns.</a:t>
            </a:r>
          </a:p>
        </p:txBody>
      </p:sp>
      <p:sp>
        <p:nvSpPr>
          <p:cNvPr id="5" name="Rectangle 4"/>
          <p:cNvSpPr/>
          <p:nvPr/>
        </p:nvSpPr>
        <p:spPr>
          <a:xfrm>
            <a:off x="1429829" y="4638922"/>
            <a:ext cx="6400800" cy="17390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8194" name="Picture 2" descr="http://www.gradeamathhelp.com/image-files/matrix-dimension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2302" y="2003171"/>
            <a:ext cx="3046511" cy="23771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704924292"/>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Maximum</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1429828" y="4941519"/>
                <a:ext cx="6319712" cy="1367984"/>
              </a:xfrm>
            </p:spPr>
            <p:txBody>
              <a:bodyPr>
                <a:normAutofit/>
              </a:bodyPr>
              <a:lstStyle/>
              <a:p>
                <a:r>
                  <a:rPr lang="en-US" sz="2700" dirty="0">
                    <a:latin typeface="Comic Sans MS" panose="030F0702030302020204" pitchFamily="66" charset="0"/>
                  </a:rPr>
                  <a:t>The largest value of a function.</a:t>
                </a:r>
              </a:p>
              <a:p>
                <a:r>
                  <a:rPr lang="en-US" dirty="0">
                    <a:latin typeface="Comic Sans MS" panose="030F0702030302020204" pitchFamily="66" charset="0"/>
                  </a:rPr>
                  <a:t>For example, the </a:t>
                </a:r>
                <a:r>
                  <a:rPr lang="en-US" i="1" dirty="0">
                    <a:latin typeface="Comic Sans MS" panose="030F0702030302020204" pitchFamily="66" charset="0"/>
                  </a:rPr>
                  <a:t>y-</a:t>
                </a:r>
                <a:r>
                  <a:rPr lang="en-US" dirty="0">
                    <a:latin typeface="Comic Sans MS" panose="030F0702030302020204" pitchFamily="66" charset="0"/>
                  </a:rPr>
                  <a:t>coordinate of the vertex for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m:t>
                    </m:r>
                    <m:r>
                      <a:rPr lang="en-US" b="0" i="1" smtClean="0">
                        <a:latin typeface="Cambria Math" panose="02040503050406030204" pitchFamily="18" charset="0"/>
                      </a:rPr>
                      <m:t>𝑎</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2</m:t>
                        </m:r>
                      </m:sup>
                    </m:sSup>
                    <m:r>
                      <a:rPr lang="en-US" b="0" i="1" smtClean="0">
                        <a:latin typeface="Cambria Math" panose="02040503050406030204" pitchFamily="18" charset="0"/>
                      </a:rPr>
                      <m:t>+</m:t>
                    </m:r>
                    <m:r>
                      <a:rPr lang="en-US" b="0" i="1" smtClean="0">
                        <a:latin typeface="Cambria Math" panose="02040503050406030204" pitchFamily="18" charset="0"/>
                      </a:rPr>
                      <m:t>𝑏𝑥</m:t>
                    </m:r>
                    <m:r>
                      <a:rPr lang="en-US" b="0" i="1" smtClean="0">
                        <a:latin typeface="Cambria Math" panose="02040503050406030204" pitchFamily="18" charset="0"/>
                      </a:rPr>
                      <m:t>+</m:t>
                    </m:r>
                    <m:r>
                      <a:rPr lang="en-US" b="0" i="1" smtClean="0">
                        <a:latin typeface="Cambria Math" panose="02040503050406030204" pitchFamily="18" charset="0"/>
                      </a:rPr>
                      <m:t>𝑐</m:t>
                    </m:r>
                  </m:oMath>
                </a14:m>
                <a:r>
                  <a:rPr lang="en-US" dirty="0">
                    <a:latin typeface="Comic Sans MS" panose="030F0702030302020204" pitchFamily="66" charset="0"/>
                  </a:rPr>
                  <a:t> when </a:t>
                </a:r>
                <a14:m>
                  <m:oMath xmlns:m="http://schemas.openxmlformats.org/officeDocument/2006/math">
                    <m:r>
                      <a:rPr lang="en-US" b="0" i="1" smtClean="0">
                        <a:latin typeface="Cambria Math" panose="02040503050406030204" pitchFamily="18" charset="0"/>
                      </a:rPr>
                      <m:t>𝑎</m:t>
                    </m:r>
                    <m:r>
                      <a:rPr lang="en-US" b="0" i="1" smtClean="0">
                        <a:latin typeface="Cambria Math" panose="02040503050406030204" pitchFamily="18" charset="0"/>
                      </a:rPr>
                      <m:t>&lt;0</m:t>
                    </m:r>
                  </m:oMath>
                </a14:m>
                <a:r>
                  <a:rPr lang="en-US" dirty="0">
                    <a:latin typeface="Comic Sans MS" panose="030F0702030302020204" pitchFamily="66" charset="0"/>
                  </a:rPr>
                  <a:t> is the maximum.</a:t>
                </a: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1429828" y="4941519"/>
                <a:ext cx="6319712" cy="1367984"/>
              </a:xfrm>
              <a:blipFill>
                <a:blip r:embed="rId3"/>
                <a:stretch>
                  <a:fillRect t="-7143" r="-11486"/>
                </a:stretch>
              </a:blipFill>
            </p:spPr>
            <p:txBody>
              <a:bodyPr/>
              <a:lstStyle/>
              <a:p>
                <a:r>
                  <a:rPr lang="en-US">
                    <a:noFill/>
                  </a:rPr>
                  <a:t> </a:t>
                </a:r>
              </a:p>
            </p:txBody>
          </p:sp>
        </mc:Fallback>
      </mc:AlternateContent>
      <p:sp>
        <p:nvSpPr>
          <p:cNvPr id="5" name="Rectangle 4"/>
          <p:cNvSpPr/>
          <p:nvPr/>
        </p:nvSpPr>
        <p:spPr>
          <a:xfrm>
            <a:off x="1429829" y="4818751"/>
            <a:ext cx="6400800" cy="138809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1268" name="Picture 4" descr="http://image.mathcaptain.com/cms/images/41/what-is-quadratic-functi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3560" y="1833050"/>
            <a:ext cx="3371657" cy="272420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16865580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mean</a:t>
            </a:r>
          </a:p>
        </p:txBody>
      </p:sp>
      <p:sp>
        <p:nvSpPr>
          <p:cNvPr id="10" name="TextBox 9"/>
          <p:cNvSpPr txBox="1"/>
          <p:nvPr/>
        </p:nvSpPr>
        <p:spPr>
          <a:xfrm>
            <a:off x="338797" y="4876800"/>
            <a:ext cx="8382000" cy="1754327"/>
          </a:xfrm>
          <a:prstGeom prst="rect">
            <a:avLst/>
          </a:prstGeom>
          <a:noFill/>
        </p:spPr>
        <p:txBody>
          <a:bodyPr wrap="square" rtlCol="0">
            <a:spAutoFit/>
          </a:bodyPr>
          <a:lstStyle/>
          <a:p>
            <a:pPr algn="ctr"/>
            <a:r>
              <a:rPr lang="en-US" sz="3600" dirty="0">
                <a:latin typeface="Comic Sans MS" pitchFamily="66" charset="0"/>
              </a:rPr>
              <a:t> the sum of a collection of numbers divided by the number of numbers in the collection</a:t>
            </a:r>
          </a:p>
        </p:txBody>
      </p:sp>
      <p:sp>
        <p:nvSpPr>
          <p:cNvPr id="13" name="TextBox 12"/>
          <p:cNvSpPr txBox="1"/>
          <p:nvPr/>
        </p:nvSpPr>
        <p:spPr>
          <a:xfrm>
            <a:off x="409353" y="1407039"/>
            <a:ext cx="8325555" cy="1754327"/>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Mean: (2+3+5+5+6+6+6+8+10+12)/10 = 6.3</a:t>
            </a:r>
          </a:p>
          <a:p>
            <a:endParaRPr lang="en-US" sz="2200" dirty="0">
              <a:latin typeface="Comic Sans MS" pitchFamily="66" charset="0"/>
            </a:endParaRPr>
          </a:p>
          <a:p>
            <a:endParaRPr lang="en-US" sz="2200" dirty="0">
              <a:latin typeface="Comic Sans MS" pitchFamily="66" charset="0"/>
            </a:endParaRPr>
          </a:p>
        </p:txBody>
      </p:sp>
    </p:spTree>
    <p:extLst>
      <p:ext uri="{BB962C8B-B14F-4D97-AF65-F5344CB8AC3E}">
        <p14:creationId xmlns:p14="http://schemas.microsoft.com/office/powerpoint/2010/main" val="3590379402"/>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84885"/>
          </a:xfrm>
          <a:prstGeom prst="rect">
            <a:avLst/>
          </a:prstGeom>
          <a:noFill/>
        </p:spPr>
        <p:txBody>
          <a:bodyPr wrap="square" rtlCol="0">
            <a:spAutoFit/>
          </a:bodyPr>
          <a:lstStyle/>
          <a:p>
            <a:pPr algn="ctr"/>
            <a:r>
              <a:rPr lang="en-US" sz="5800" dirty="0">
                <a:latin typeface="Comic Sans MS" pitchFamily="66" charset="0"/>
              </a:rPr>
              <a:t>mean absolute deviation</a:t>
            </a:r>
          </a:p>
        </p:txBody>
      </p:sp>
      <p:sp>
        <p:nvSpPr>
          <p:cNvPr id="10" name="TextBox 9"/>
          <p:cNvSpPr txBox="1"/>
          <p:nvPr/>
        </p:nvSpPr>
        <p:spPr>
          <a:xfrm>
            <a:off x="338797" y="4876800"/>
            <a:ext cx="8382000" cy="1200329"/>
          </a:xfrm>
          <a:prstGeom prst="rect">
            <a:avLst/>
          </a:prstGeom>
          <a:noFill/>
        </p:spPr>
        <p:txBody>
          <a:bodyPr wrap="square" rtlCol="0">
            <a:spAutoFit/>
          </a:bodyPr>
          <a:lstStyle/>
          <a:p>
            <a:pPr algn="ctr"/>
            <a:r>
              <a:rPr lang="en-US" sz="3600" dirty="0">
                <a:latin typeface="Comic Sans MS" pitchFamily="66" charset="0"/>
              </a:rPr>
              <a:t>the mean distance between each data value and the mean</a:t>
            </a:r>
          </a:p>
        </p:txBody>
      </p:sp>
      <p:sp>
        <p:nvSpPr>
          <p:cNvPr id="13" name="TextBox 12"/>
          <p:cNvSpPr txBox="1"/>
          <p:nvPr/>
        </p:nvSpPr>
        <p:spPr>
          <a:xfrm>
            <a:off x="409353" y="1522491"/>
            <a:ext cx="8325555" cy="1785104"/>
          </a:xfrm>
          <a:prstGeom prst="rect">
            <a:avLst/>
          </a:prstGeom>
          <a:noFill/>
        </p:spPr>
        <p:txBody>
          <a:bodyPr wrap="square" rtlCol="0">
            <a:spAutoFit/>
          </a:bodyPr>
          <a:lstStyle/>
          <a:p>
            <a:r>
              <a:rPr lang="en-US" sz="2200" dirty="0">
                <a:latin typeface="Comic Sans MS" pitchFamily="66" charset="0"/>
              </a:rPr>
              <a:t>The steps to find the mean absolute deviation include:</a:t>
            </a:r>
          </a:p>
          <a:p>
            <a:r>
              <a:rPr lang="en-US" sz="2200" dirty="0">
                <a:latin typeface="Comic Sans MS" pitchFamily="66" charset="0"/>
              </a:rPr>
              <a:t>1. find the mean</a:t>
            </a:r>
          </a:p>
          <a:p>
            <a:r>
              <a:rPr lang="en-US" sz="2200" dirty="0">
                <a:latin typeface="Comic Sans MS" pitchFamily="66" charset="0"/>
              </a:rPr>
              <a:t>2. find the difference between each data value and the mean</a:t>
            </a:r>
          </a:p>
          <a:p>
            <a:r>
              <a:rPr lang="en-US" sz="2200" dirty="0">
                <a:latin typeface="Comic Sans MS" pitchFamily="66" charset="0"/>
              </a:rPr>
              <a:t>3. take the absolute value of each difference</a:t>
            </a:r>
          </a:p>
          <a:p>
            <a:r>
              <a:rPr lang="en-US" sz="2200" dirty="0">
                <a:latin typeface="Comic Sans MS" pitchFamily="66" charset="0"/>
              </a:rPr>
              <a:t>4. find the mean of these differences</a:t>
            </a:r>
          </a:p>
        </p:txBody>
      </p:sp>
    </p:spTree>
    <p:extLst>
      <p:ext uri="{BB962C8B-B14F-4D97-AF65-F5344CB8AC3E}">
        <p14:creationId xmlns:p14="http://schemas.microsoft.com/office/powerpoint/2010/main" val="14726397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1015663"/>
          </a:xfrm>
          <a:prstGeom prst="rect">
            <a:avLst/>
          </a:prstGeom>
          <a:noFill/>
        </p:spPr>
        <p:txBody>
          <a:bodyPr wrap="square" rtlCol="0">
            <a:spAutoFit/>
          </a:bodyPr>
          <a:lstStyle/>
          <a:p>
            <a:pPr algn="ctr"/>
            <a:r>
              <a:rPr lang="en-US" sz="6000" dirty="0">
                <a:latin typeface="Comic Sans MS" pitchFamily="66" charset="0"/>
              </a:rPr>
              <a:t>measure of center</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the value representing the central position or middle value of a data set (usually the mean, median or mode)</a:t>
            </a:r>
          </a:p>
        </p:txBody>
      </p:sp>
      <p:sp>
        <p:nvSpPr>
          <p:cNvPr id="13" name="TextBox 12"/>
          <p:cNvSpPr txBox="1"/>
          <p:nvPr/>
        </p:nvSpPr>
        <p:spPr>
          <a:xfrm>
            <a:off x="1448972" y="1675150"/>
            <a:ext cx="7390228" cy="3046988"/>
          </a:xfrm>
          <a:prstGeom prst="rect">
            <a:avLst/>
          </a:prstGeom>
          <a:noFill/>
        </p:spPr>
        <p:txBody>
          <a:bodyPr wrap="square" rtlCol="0">
            <a:spAutoFit/>
          </a:bodyPr>
          <a:lstStyle/>
          <a:p>
            <a:r>
              <a:rPr lang="en-US" sz="2400" dirty="0">
                <a:latin typeface="Comic Sans MS" pitchFamily="66" charset="0"/>
              </a:rPr>
              <a:t>2, 3, 5, 5, 6, 6, 6, 8, 10, 12</a:t>
            </a:r>
          </a:p>
          <a:p>
            <a:r>
              <a:rPr lang="en-US" sz="2400" dirty="0">
                <a:latin typeface="Comic Sans MS" pitchFamily="66" charset="0"/>
              </a:rPr>
              <a:t>Mean: (2+3+5+5+6+6+6+8+10+12)/10 = 6.3</a:t>
            </a:r>
          </a:p>
          <a:p>
            <a:endParaRPr lang="en-US" sz="2400" dirty="0">
              <a:latin typeface="Comic Sans MS" pitchFamily="66" charset="0"/>
            </a:endParaRPr>
          </a:p>
          <a:p>
            <a:r>
              <a:rPr lang="en-US" sz="2400" dirty="0">
                <a:latin typeface="Comic Sans MS" pitchFamily="66" charset="0"/>
              </a:rPr>
              <a:t>2, 3, 5, 5, 6, 6, 6, 8, 10, 12</a:t>
            </a:r>
          </a:p>
          <a:p>
            <a:r>
              <a:rPr lang="en-US" sz="2400" dirty="0">
                <a:latin typeface="Comic Sans MS" pitchFamily="66" charset="0"/>
              </a:rPr>
              <a:t>Median:  6</a:t>
            </a:r>
          </a:p>
          <a:p>
            <a:endParaRPr lang="en-US" sz="2400" dirty="0">
              <a:latin typeface="Comic Sans MS" pitchFamily="66" charset="0"/>
            </a:endParaRPr>
          </a:p>
          <a:p>
            <a:r>
              <a:rPr lang="en-US" sz="2400" dirty="0">
                <a:latin typeface="Comic Sans MS" pitchFamily="66" charset="0"/>
              </a:rPr>
              <a:t>2, 3, 5, 5, 6, 6, 6, 8, 10, 12</a:t>
            </a:r>
          </a:p>
          <a:p>
            <a:r>
              <a:rPr lang="en-US" sz="2400" dirty="0">
                <a:latin typeface="Comic Sans MS" pitchFamily="66" charset="0"/>
              </a:rPr>
              <a:t>Mode:  6</a:t>
            </a:r>
          </a:p>
        </p:txBody>
      </p:sp>
      <p:sp>
        <p:nvSpPr>
          <p:cNvPr id="2" name="Oval 1"/>
          <p:cNvSpPr/>
          <p:nvPr/>
        </p:nvSpPr>
        <p:spPr>
          <a:xfrm>
            <a:off x="2912012" y="3882683"/>
            <a:ext cx="1153550" cy="47830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2912012" y="2772952"/>
            <a:ext cx="801858" cy="47830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155111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3951640"/>
            <a:ext cx="6692265" cy="1974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646612" y="1085851"/>
            <a:ext cx="7850777" cy="1754326"/>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measures of spread (variability)</a:t>
            </a:r>
          </a:p>
        </p:txBody>
      </p:sp>
      <p:sp>
        <p:nvSpPr>
          <p:cNvPr id="10" name="TextBox 9"/>
          <p:cNvSpPr txBox="1"/>
          <p:nvPr/>
        </p:nvSpPr>
        <p:spPr>
          <a:xfrm>
            <a:off x="1428750" y="4084841"/>
            <a:ext cx="6286500" cy="1938992"/>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describe how varied or similar the set of observed values are to a particular data item…The statistics included are range, interquartile range, variance, and standard deviation.</a:t>
            </a:r>
          </a:p>
        </p:txBody>
      </p:sp>
    </p:spTree>
    <p:extLst>
      <p:ext uri="{BB962C8B-B14F-4D97-AF65-F5344CB8AC3E}">
        <p14:creationId xmlns:p14="http://schemas.microsoft.com/office/powerpoint/2010/main" val="208540813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1015663"/>
          </a:xfrm>
          <a:prstGeom prst="rect">
            <a:avLst/>
          </a:prstGeom>
          <a:noFill/>
        </p:spPr>
        <p:txBody>
          <a:bodyPr wrap="square" rtlCol="0">
            <a:spAutoFit/>
          </a:bodyPr>
          <a:lstStyle/>
          <a:p>
            <a:pPr algn="ctr"/>
            <a:r>
              <a:rPr lang="en-US" sz="6000" dirty="0">
                <a:latin typeface="Comic Sans MS" pitchFamily="66" charset="0"/>
              </a:rPr>
              <a:t>measure of variation</a:t>
            </a:r>
          </a:p>
        </p:txBody>
      </p:sp>
      <p:sp>
        <p:nvSpPr>
          <p:cNvPr id="10" name="TextBox 9"/>
          <p:cNvSpPr txBox="1"/>
          <p:nvPr/>
        </p:nvSpPr>
        <p:spPr>
          <a:xfrm>
            <a:off x="338797" y="4876800"/>
            <a:ext cx="8382000" cy="1692771"/>
          </a:xfrm>
          <a:prstGeom prst="rect">
            <a:avLst/>
          </a:prstGeom>
          <a:noFill/>
        </p:spPr>
        <p:txBody>
          <a:bodyPr wrap="square" rtlCol="0">
            <a:spAutoFit/>
          </a:bodyPr>
          <a:lstStyle/>
          <a:p>
            <a:pPr algn="ctr"/>
            <a:r>
              <a:rPr lang="en-US" sz="3600" dirty="0">
                <a:latin typeface="Comic Sans MS" pitchFamily="66" charset="0"/>
              </a:rPr>
              <a:t>the value representing the amount of spread or variability in a data set </a:t>
            </a:r>
            <a:r>
              <a:rPr lang="en-US" sz="3200" dirty="0">
                <a:latin typeface="Comic Sans MS" pitchFamily="66" charset="0"/>
              </a:rPr>
              <a:t>(usually the range or interquartile range)</a:t>
            </a:r>
            <a:endParaRPr lang="en-US" sz="3600" dirty="0">
              <a:latin typeface="Comic Sans MS" pitchFamily="66" charset="0"/>
            </a:endParaRPr>
          </a:p>
        </p:txBody>
      </p:sp>
      <p:sp>
        <p:nvSpPr>
          <p:cNvPr id="6" name="TextBox 5"/>
          <p:cNvSpPr txBox="1"/>
          <p:nvPr/>
        </p:nvSpPr>
        <p:spPr>
          <a:xfrm>
            <a:off x="1448972" y="1675150"/>
            <a:ext cx="7390228" cy="3046988"/>
          </a:xfrm>
          <a:prstGeom prst="rect">
            <a:avLst/>
          </a:prstGeom>
          <a:noFill/>
        </p:spPr>
        <p:txBody>
          <a:bodyPr wrap="square" rtlCol="0">
            <a:spAutoFit/>
          </a:bodyPr>
          <a:lstStyle/>
          <a:p>
            <a:r>
              <a:rPr lang="en-US" sz="2400" dirty="0">
                <a:latin typeface="Comic Sans MS" pitchFamily="66" charset="0"/>
              </a:rPr>
              <a:t>2, 3, 5, 5, 6, 6, 6, 8, 10, 12</a:t>
            </a:r>
          </a:p>
          <a:p>
            <a:endParaRPr lang="en-US" sz="2400" dirty="0">
              <a:latin typeface="Comic Sans MS" pitchFamily="66" charset="0"/>
            </a:endParaRPr>
          </a:p>
          <a:p>
            <a:r>
              <a:rPr lang="en-US" sz="2400" dirty="0">
                <a:latin typeface="Comic Sans MS" pitchFamily="66" charset="0"/>
              </a:rPr>
              <a:t>Range: 12 – 2 = 10</a:t>
            </a:r>
          </a:p>
          <a:p>
            <a:endParaRPr lang="en-US" sz="2400" dirty="0">
              <a:latin typeface="Comic Sans MS" pitchFamily="66" charset="0"/>
            </a:endParaRPr>
          </a:p>
          <a:p>
            <a:endParaRPr lang="en-US" sz="2400" dirty="0">
              <a:latin typeface="Comic Sans MS" pitchFamily="66" charset="0"/>
            </a:endParaRPr>
          </a:p>
          <a:p>
            <a:r>
              <a:rPr lang="en-US" sz="2400" dirty="0">
                <a:latin typeface="Comic Sans MS" pitchFamily="66" charset="0"/>
              </a:rPr>
              <a:t>2, 3, 5, 5, 6, 6, 6, 8, 10, 12</a:t>
            </a:r>
          </a:p>
          <a:p>
            <a:endParaRPr lang="en-US" sz="2400" dirty="0">
              <a:latin typeface="Comic Sans MS" pitchFamily="66" charset="0"/>
            </a:endParaRPr>
          </a:p>
          <a:p>
            <a:r>
              <a:rPr lang="en-US" sz="2400" dirty="0">
                <a:latin typeface="Comic Sans MS" pitchFamily="66" charset="0"/>
              </a:rPr>
              <a:t>Interquartile range:  8 – 5 = 3</a:t>
            </a:r>
          </a:p>
        </p:txBody>
      </p:sp>
      <p:sp>
        <p:nvSpPr>
          <p:cNvPr id="2" name="Oval 1"/>
          <p:cNvSpPr/>
          <p:nvPr/>
        </p:nvSpPr>
        <p:spPr>
          <a:xfrm>
            <a:off x="1448972" y="1675150"/>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4825218" y="1658779"/>
            <a:ext cx="522849"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Rectangle 2"/>
          <p:cNvSpPr/>
          <p:nvPr/>
        </p:nvSpPr>
        <p:spPr>
          <a:xfrm>
            <a:off x="1448972" y="3460658"/>
            <a:ext cx="3899095" cy="520504"/>
          </a:xfrm>
          <a:prstGeom prst="rect">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 name="Straight Connector 4"/>
          <p:cNvCxnSpPr/>
          <p:nvPr/>
        </p:nvCxnSpPr>
        <p:spPr>
          <a:xfrm flipH="1">
            <a:off x="3277772" y="3445903"/>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flipH="1">
            <a:off x="4147624" y="3460658"/>
            <a:ext cx="14067" cy="520504"/>
          </a:xfrm>
          <a:prstGeom prst="line">
            <a:avLst/>
          </a:prstGeom>
        </p:spPr>
        <p:style>
          <a:lnRef idx="2">
            <a:schemeClr val="dk1"/>
          </a:lnRef>
          <a:fillRef idx="0">
            <a:schemeClr val="dk1"/>
          </a:fillRef>
          <a:effectRef idx="1">
            <a:schemeClr val="dk1"/>
          </a:effectRef>
          <a:fontRef idx="minor">
            <a:schemeClr val="tx1"/>
          </a:fontRef>
        </p:style>
      </p:cxnSp>
      <p:cxnSp>
        <p:nvCxnSpPr>
          <p:cNvPr id="14" name="Straight Connector 13"/>
          <p:cNvCxnSpPr/>
          <p:nvPr/>
        </p:nvCxnSpPr>
        <p:spPr>
          <a:xfrm flipH="1">
            <a:off x="2356339" y="3444287"/>
            <a:ext cx="14067" cy="520504"/>
          </a:xfrm>
          <a:prstGeom prst="line">
            <a:avLst/>
          </a:prstGeom>
        </p:spPr>
        <p:style>
          <a:lnRef idx="2">
            <a:schemeClr val="dk1"/>
          </a:lnRef>
          <a:fillRef idx="0">
            <a:schemeClr val="dk1"/>
          </a:fillRef>
          <a:effectRef idx="1">
            <a:schemeClr val="dk1"/>
          </a:effectRef>
          <a:fontRef idx="minor">
            <a:schemeClr val="tx1"/>
          </a:fontRef>
        </p:style>
      </p:cxnSp>
      <p:sp>
        <p:nvSpPr>
          <p:cNvPr id="15" name="Oval 14"/>
          <p:cNvSpPr/>
          <p:nvPr/>
        </p:nvSpPr>
        <p:spPr>
          <a:xfrm>
            <a:off x="2164080" y="3473516"/>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3950675" y="3473515"/>
            <a:ext cx="407963" cy="491275"/>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472026"/>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median</a:t>
            </a:r>
          </a:p>
        </p:txBody>
      </p:sp>
      <p:sp>
        <p:nvSpPr>
          <p:cNvPr id="10" name="TextBox 9"/>
          <p:cNvSpPr txBox="1"/>
          <p:nvPr/>
        </p:nvSpPr>
        <p:spPr>
          <a:xfrm>
            <a:off x="338797" y="4876800"/>
            <a:ext cx="8382000" cy="1200329"/>
          </a:xfrm>
          <a:prstGeom prst="rect">
            <a:avLst/>
          </a:prstGeom>
          <a:noFill/>
        </p:spPr>
        <p:txBody>
          <a:bodyPr wrap="square" rtlCol="0">
            <a:spAutoFit/>
          </a:bodyPr>
          <a:lstStyle/>
          <a:p>
            <a:pPr algn="ctr"/>
            <a:r>
              <a:rPr lang="en-US" sz="3600" dirty="0">
                <a:latin typeface="Comic Sans MS" pitchFamily="66" charset="0"/>
              </a:rPr>
              <a:t>the middle value in a list of numbers in numerical order</a:t>
            </a:r>
          </a:p>
        </p:txBody>
      </p:sp>
      <p:sp>
        <p:nvSpPr>
          <p:cNvPr id="13" name="TextBox 12"/>
          <p:cNvSpPr txBox="1"/>
          <p:nvPr/>
        </p:nvSpPr>
        <p:spPr>
          <a:xfrm>
            <a:off x="409353" y="1407039"/>
            <a:ext cx="8325555" cy="2739211"/>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Median:  6</a:t>
            </a:r>
          </a:p>
          <a:p>
            <a:endParaRPr lang="en-US" sz="2200" dirty="0">
              <a:latin typeface="Comic Sans MS" pitchFamily="66" charset="0"/>
            </a:endParaRPr>
          </a:p>
          <a:p>
            <a:r>
              <a:rPr lang="en-US" sz="3200" dirty="0">
                <a:latin typeface="Comic Sans MS" pitchFamily="66" charset="0"/>
              </a:rPr>
              <a:t>Set of Data:  {1, 2, 3, 6, 6, 6, 8, 10, 12}</a:t>
            </a:r>
          </a:p>
          <a:p>
            <a:r>
              <a:rPr lang="en-US" sz="3200" dirty="0">
                <a:latin typeface="Comic Sans MS" pitchFamily="66" charset="0"/>
              </a:rPr>
              <a:t>Median:  6</a:t>
            </a:r>
          </a:p>
          <a:p>
            <a:endParaRPr lang="en-US" sz="2200" dirty="0">
              <a:latin typeface="Comic Sans MS" pitchFamily="66" charset="0"/>
            </a:endParaRPr>
          </a:p>
        </p:txBody>
      </p:sp>
      <p:sp>
        <p:nvSpPr>
          <p:cNvPr id="6" name="Oval 5"/>
          <p:cNvSpPr/>
          <p:nvPr/>
        </p:nvSpPr>
        <p:spPr>
          <a:xfrm>
            <a:off x="5109112" y="1474891"/>
            <a:ext cx="897988" cy="47830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4940300" y="2795691"/>
            <a:ext cx="609600" cy="47830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31153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Median of a triangle</a:t>
            </a:r>
          </a:p>
        </p:txBody>
      </p:sp>
      <p:sp>
        <p:nvSpPr>
          <p:cNvPr id="3" name="Content Placeholder 2"/>
          <p:cNvSpPr>
            <a:spLocks noGrp="1"/>
          </p:cNvSpPr>
          <p:nvPr>
            <p:ph idx="1"/>
          </p:nvPr>
        </p:nvSpPr>
        <p:spPr>
          <a:xfrm>
            <a:off x="457200" y="1958180"/>
            <a:ext cx="3352800" cy="3810000"/>
          </a:xfrm>
        </p:spPr>
        <p:txBody>
          <a:bodyPr>
            <a:normAutofit lnSpcReduction="10000"/>
          </a:bodyPr>
          <a:lstStyle/>
          <a:p>
            <a:pPr marL="0" indent="0">
              <a:buNone/>
            </a:pPr>
            <a:r>
              <a:rPr lang="en-US" dirty="0">
                <a:latin typeface="Comic Sans MS" panose="030F0702030302020204" pitchFamily="66" charset="0"/>
              </a:rPr>
              <a:t>A line segment joining a vertex to the midpoint of the opposing side.  The center of these lines is called a centroid.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0541" y="1917979"/>
            <a:ext cx="4506259" cy="3890403"/>
          </a:xfrm>
          <a:prstGeom prst="rect">
            <a:avLst/>
          </a:prstGeom>
        </p:spPr>
      </p:pic>
    </p:spTree>
    <p:extLst>
      <p:ext uri="{BB962C8B-B14F-4D97-AF65-F5344CB8AC3E}">
        <p14:creationId xmlns:p14="http://schemas.microsoft.com/office/powerpoint/2010/main" val="93417206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latin typeface="Comic Sans MS" panose="030F0702030302020204" pitchFamily="66" charset="0"/>
              </a:rPr>
              <a:t>midpoint</a:t>
            </a:r>
          </a:p>
        </p:txBody>
      </p:sp>
      <p:sp>
        <p:nvSpPr>
          <p:cNvPr id="3" name="Content Placeholder 2"/>
          <p:cNvSpPr>
            <a:spLocks noGrp="1"/>
          </p:cNvSpPr>
          <p:nvPr>
            <p:ph idx="1"/>
          </p:nvPr>
        </p:nvSpPr>
        <p:spPr/>
        <p:txBody>
          <a:bodyPr/>
          <a:lstStyle/>
          <a:p>
            <a:pPr marL="0" indent="0">
              <a:buNone/>
            </a:pPr>
            <a:r>
              <a:rPr lang="en-US" dirty="0">
                <a:latin typeface="Comic Sans MS" panose="030F0702030302020204" pitchFamily="66" charset="0"/>
              </a:rPr>
              <a:t>A point on a line segment that divides it into two equal parts.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284" y="3124200"/>
            <a:ext cx="7503431" cy="2626201"/>
          </a:xfrm>
          <a:prstGeom prst="rect">
            <a:avLst/>
          </a:prstGeom>
        </p:spPr>
      </p:pic>
    </p:spTree>
    <p:extLst>
      <p:ext uri="{BB962C8B-B14F-4D97-AF65-F5344CB8AC3E}">
        <p14:creationId xmlns:p14="http://schemas.microsoft.com/office/powerpoint/2010/main" val="61777913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Minimum</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1508760" y="4982271"/>
                <a:ext cx="6240780" cy="1242470"/>
              </a:xfrm>
            </p:spPr>
            <p:txBody>
              <a:bodyPr>
                <a:normAutofit/>
              </a:bodyPr>
              <a:lstStyle/>
              <a:p>
                <a:r>
                  <a:rPr lang="en-US" sz="2925" dirty="0">
                    <a:latin typeface="Comic Sans MS" panose="030F0702030302020204" pitchFamily="66" charset="0"/>
                  </a:rPr>
                  <a:t>The smallest value of a function.</a:t>
                </a:r>
              </a:p>
              <a:p>
                <a:r>
                  <a:rPr lang="en-US" dirty="0">
                    <a:latin typeface="Comic Sans MS" panose="030F0702030302020204" pitchFamily="66" charset="0"/>
                  </a:rPr>
                  <a:t>For example, the </a:t>
                </a:r>
                <a:r>
                  <a:rPr lang="en-US" i="1" dirty="0">
                    <a:latin typeface="Comic Sans MS" panose="030F0702030302020204" pitchFamily="66" charset="0"/>
                  </a:rPr>
                  <a:t>y-</a:t>
                </a:r>
                <a:r>
                  <a:rPr lang="en-US" dirty="0">
                    <a:latin typeface="Comic Sans MS" panose="030F0702030302020204" pitchFamily="66" charset="0"/>
                  </a:rPr>
                  <a:t>coordinate of the vertex for                  when  is the minimum.</a:t>
                </a:r>
              </a:p>
              <a:p>
                <a:endParaRPr lang="en-US" dirty="0"/>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1508760" y="4982271"/>
                <a:ext cx="6240780" cy="1242470"/>
              </a:xfrm>
              <a:blipFill>
                <a:blip r:embed="rId3"/>
                <a:stretch>
                  <a:fillRect t="-7353" r="-8993"/>
                </a:stretch>
              </a:blipFill>
            </p:spPr>
            <p:txBody>
              <a:bodyPr/>
              <a:lstStyle/>
              <a:p>
                <a:r>
                  <a:rPr lang="en-US">
                    <a:noFill/>
                  </a:rPr>
                  <a:t> </a:t>
                </a:r>
              </a:p>
            </p:txBody>
          </p:sp>
        </mc:Fallback>
      </mc:AlternateContent>
      <p:sp>
        <p:nvSpPr>
          <p:cNvPr id="5" name="Rectangle 4"/>
          <p:cNvSpPr/>
          <p:nvPr/>
        </p:nvSpPr>
        <p:spPr>
          <a:xfrm>
            <a:off x="1429829" y="4813783"/>
            <a:ext cx="6400800" cy="13423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2290" name="Picture 2" descr="https://tse4.mm.bing.net/th?id=OIP.Md3197988bf2dc2ae34f3d4236cf88511o0&amp;pid=15.1&amp;P=0&amp;w=214&amp;h=17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924" y="1897312"/>
            <a:ext cx="3240664" cy="261979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107323982"/>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84885"/>
          </a:xfrm>
          <a:prstGeom prst="rect">
            <a:avLst/>
          </a:prstGeom>
          <a:noFill/>
        </p:spPr>
        <p:txBody>
          <a:bodyPr wrap="square" rtlCol="0">
            <a:spAutoFit/>
          </a:bodyPr>
          <a:lstStyle/>
          <a:p>
            <a:pPr algn="ctr"/>
            <a:r>
              <a:rPr lang="en-US" sz="5800" dirty="0">
                <a:solidFill>
                  <a:srgbClr val="000000"/>
                </a:solidFill>
                <a:latin typeface="Comic Sans MS" pitchFamily="66" charset="0"/>
              </a:rPr>
              <a:t>mode</a:t>
            </a:r>
          </a:p>
        </p:txBody>
      </p:sp>
      <p:sp>
        <p:nvSpPr>
          <p:cNvPr id="10" name="TextBox 9"/>
          <p:cNvSpPr txBox="1"/>
          <p:nvPr/>
        </p:nvSpPr>
        <p:spPr>
          <a:xfrm>
            <a:off x="338797" y="4876800"/>
            <a:ext cx="8382000" cy="1200329"/>
          </a:xfrm>
          <a:prstGeom prst="rect">
            <a:avLst/>
          </a:prstGeom>
          <a:noFill/>
        </p:spPr>
        <p:txBody>
          <a:bodyPr wrap="square" rtlCol="0">
            <a:spAutoFit/>
          </a:bodyPr>
          <a:lstStyle/>
          <a:p>
            <a:pPr algn="ctr"/>
            <a:r>
              <a:rPr lang="en-US" sz="3600" dirty="0">
                <a:latin typeface="Comic Sans MS" pitchFamily="66" charset="0"/>
              </a:rPr>
              <a:t>the value that appears most often in a set of data</a:t>
            </a:r>
          </a:p>
        </p:txBody>
      </p:sp>
      <p:sp>
        <p:nvSpPr>
          <p:cNvPr id="13" name="TextBox 12"/>
          <p:cNvSpPr txBox="1"/>
          <p:nvPr/>
        </p:nvSpPr>
        <p:spPr>
          <a:xfrm>
            <a:off x="409353" y="1407039"/>
            <a:ext cx="8325555" cy="1754327"/>
          </a:xfrm>
          <a:prstGeom prst="rect">
            <a:avLst/>
          </a:prstGeom>
          <a:noFill/>
        </p:spPr>
        <p:txBody>
          <a:bodyPr wrap="square" rtlCol="0">
            <a:spAutoFit/>
          </a:bodyPr>
          <a:lstStyle/>
          <a:p>
            <a:r>
              <a:rPr lang="en-US" sz="3200" dirty="0">
                <a:latin typeface="Comic Sans MS" pitchFamily="66" charset="0"/>
              </a:rPr>
              <a:t>Set of Data:  {2, 3, 5, 5, 6, 6, 6, 8, 10, 12}</a:t>
            </a:r>
          </a:p>
          <a:p>
            <a:r>
              <a:rPr lang="en-US" sz="3200" dirty="0">
                <a:latin typeface="Comic Sans MS" pitchFamily="66" charset="0"/>
              </a:rPr>
              <a:t>Mode:  6</a:t>
            </a:r>
          </a:p>
          <a:p>
            <a:endParaRPr lang="en-US" sz="2200" dirty="0">
              <a:latin typeface="Comic Sans MS" pitchFamily="66" charset="0"/>
            </a:endParaRPr>
          </a:p>
          <a:p>
            <a:endParaRPr lang="en-US" sz="2200" dirty="0">
              <a:latin typeface="Comic Sans MS" pitchFamily="66" charset="0"/>
            </a:endParaRPr>
          </a:p>
        </p:txBody>
      </p:sp>
      <p:sp>
        <p:nvSpPr>
          <p:cNvPr id="6" name="Oval 5"/>
          <p:cNvSpPr/>
          <p:nvPr/>
        </p:nvSpPr>
        <p:spPr>
          <a:xfrm>
            <a:off x="4982112" y="1474891"/>
            <a:ext cx="1647288" cy="47830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7968047"/>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77921"/>
            <a:ext cx="6858000" cy="827438"/>
          </a:xfrm>
        </p:spPr>
        <p:txBody>
          <a:bodyPr>
            <a:noAutofit/>
          </a:bodyPr>
          <a:lstStyle/>
          <a:p>
            <a:r>
              <a:rPr lang="en-US" sz="6000" dirty="0">
                <a:latin typeface="Comic Sans MS" panose="030F0702030302020204" pitchFamily="66" charset="0"/>
              </a:rPr>
              <a:t>Modulus</a:t>
            </a:r>
          </a:p>
        </p:txBody>
      </p:sp>
      <mc:AlternateContent xmlns:mc="http://schemas.openxmlformats.org/markup-compatibility/2006" xmlns:a14="http://schemas.microsoft.com/office/drawing/2010/main">
        <mc:Choice Requires="a14">
          <p:sp>
            <p:nvSpPr>
              <p:cNvPr id="3" name="Subtitle 2"/>
              <p:cNvSpPr>
                <a:spLocks noGrp="1"/>
              </p:cNvSpPr>
              <p:nvPr>
                <p:ph type="subTitle" idx="1"/>
              </p:nvPr>
            </p:nvSpPr>
            <p:spPr>
              <a:xfrm>
                <a:off x="1546285" y="4731113"/>
                <a:ext cx="6113972" cy="1367984"/>
              </a:xfrm>
            </p:spPr>
            <p:txBody>
              <a:bodyPr>
                <a:normAutofit/>
              </a:bodyPr>
              <a:lstStyle/>
              <a:p>
                <a:r>
                  <a:rPr lang="en-US" sz="2700" dirty="0">
                    <a:latin typeface="Comic Sans MS" panose="030F0702030302020204" pitchFamily="66" charset="0"/>
                  </a:rPr>
                  <a:t>The modulus of a complex number z = a + bi, denoted by </a:t>
                </a:r>
                <a14:m>
                  <m:oMath xmlns:m="http://schemas.openxmlformats.org/officeDocument/2006/math">
                    <m:d>
                      <m:dPr>
                        <m:begChr m:val="|"/>
                        <m:endChr m:val="|"/>
                        <m:ctrlPr>
                          <a:rPr lang="en-US" sz="2700" i="1">
                            <a:latin typeface="Cambria Math" panose="02040503050406030204" pitchFamily="18" charset="0"/>
                          </a:rPr>
                        </m:ctrlPr>
                      </m:dPr>
                      <m:e>
                        <m:r>
                          <a:rPr lang="en-US" sz="2700" i="1">
                            <a:latin typeface="Cambria Math" panose="02040503050406030204" pitchFamily="18" charset="0"/>
                          </a:rPr>
                          <m:t>𝑧</m:t>
                        </m:r>
                      </m:e>
                    </m:d>
                  </m:oMath>
                </a14:m>
                <a:r>
                  <a:rPr lang="en-US" sz="2700" dirty="0">
                    <a:latin typeface="Comic Sans MS" panose="030F0702030302020204" pitchFamily="66" charset="0"/>
                  </a:rPr>
                  <a:t>, is defined by </a:t>
                </a:r>
                <a14:m>
                  <m:oMath xmlns:m="http://schemas.openxmlformats.org/officeDocument/2006/math">
                    <m:d>
                      <m:dPr>
                        <m:begChr m:val="|"/>
                        <m:endChr m:val="|"/>
                        <m:ctrlPr>
                          <a:rPr lang="en-US" sz="2700" i="1">
                            <a:latin typeface="Cambria Math" panose="02040503050406030204" pitchFamily="18" charset="0"/>
                          </a:rPr>
                        </m:ctrlPr>
                      </m:dPr>
                      <m:e>
                        <m:r>
                          <a:rPr lang="en-US" sz="2700" i="1">
                            <a:latin typeface="Cambria Math" panose="02040503050406030204" pitchFamily="18" charset="0"/>
                          </a:rPr>
                          <m:t>𝑧</m:t>
                        </m:r>
                      </m:e>
                    </m:d>
                    <m:r>
                      <a:rPr lang="en-US" sz="2700" i="1">
                        <a:latin typeface="Cambria Math" panose="02040503050406030204" pitchFamily="18" charset="0"/>
                      </a:rPr>
                      <m:t>=</m:t>
                    </m:r>
                    <m:rad>
                      <m:radPr>
                        <m:degHide m:val="on"/>
                        <m:ctrlPr>
                          <a:rPr lang="en-US" sz="2700" i="1">
                            <a:latin typeface="Cambria Math" panose="02040503050406030204" pitchFamily="18" charset="0"/>
                          </a:rPr>
                        </m:ctrlPr>
                      </m:radPr>
                      <m:deg/>
                      <m:e>
                        <m:sSup>
                          <m:sSupPr>
                            <m:ctrlPr>
                              <a:rPr lang="en-US" sz="2700" i="1">
                                <a:latin typeface="Cambria Math" panose="02040503050406030204" pitchFamily="18" charset="0"/>
                              </a:rPr>
                            </m:ctrlPr>
                          </m:sSupPr>
                          <m:e>
                            <m:r>
                              <a:rPr lang="en-US" sz="2700" i="1">
                                <a:latin typeface="Cambria Math" panose="02040503050406030204" pitchFamily="18" charset="0"/>
                              </a:rPr>
                              <m:t>𝑎</m:t>
                            </m:r>
                          </m:e>
                          <m:sup>
                            <m:r>
                              <a:rPr lang="en-US" sz="2700" i="1">
                                <a:latin typeface="Cambria Math" panose="02040503050406030204" pitchFamily="18" charset="0"/>
                              </a:rPr>
                              <m:t>2</m:t>
                            </m:r>
                          </m:sup>
                        </m:sSup>
                        <m:r>
                          <a:rPr lang="en-US" sz="2700" i="1">
                            <a:latin typeface="Cambria Math" panose="02040503050406030204" pitchFamily="18" charset="0"/>
                          </a:rPr>
                          <m:t>+</m:t>
                        </m:r>
                        <m:sSup>
                          <m:sSupPr>
                            <m:ctrlPr>
                              <a:rPr lang="en-US" sz="2700" i="1">
                                <a:latin typeface="Cambria Math" panose="02040503050406030204" pitchFamily="18" charset="0"/>
                              </a:rPr>
                            </m:ctrlPr>
                          </m:sSupPr>
                          <m:e>
                            <m:r>
                              <a:rPr lang="en-US" sz="2700" i="1">
                                <a:latin typeface="Cambria Math" panose="02040503050406030204" pitchFamily="18" charset="0"/>
                              </a:rPr>
                              <m:t>𝑏</m:t>
                            </m:r>
                          </m:e>
                          <m:sup>
                            <m:r>
                              <a:rPr lang="en-US" sz="2700" i="1">
                                <a:latin typeface="Cambria Math" panose="02040503050406030204" pitchFamily="18" charset="0"/>
                              </a:rPr>
                              <m:t>2</m:t>
                            </m:r>
                          </m:sup>
                        </m:sSup>
                      </m:e>
                    </m:rad>
                    <m:r>
                      <a:rPr lang="en-US" sz="2700">
                        <a:latin typeface="Cambria Math" panose="02040503050406030204" pitchFamily="18" charset="0"/>
                      </a:rPr>
                      <m:t>.</m:t>
                    </m:r>
                  </m:oMath>
                </a14:m>
                <a:endParaRPr lang="en-US" sz="2700" dirty="0">
                  <a:latin typeface="Comic Sans MS" panose="030F0702030302020204" pitchFamily="66" charset="0"/>
                </a:endParaRPr>
              </a:p>
            </p:txBody>
          </p:sp>
        </mc:Choice>
        <mc:Fallback xmlns="">
          <p:sp>
            <p:nvSpPr>
              <p:cNvPr id="3" name="Subtitle 2"/>
              <p:cNvSpPr>
                <a:spLocks noGrp="1" noRot="1" noChangeAspect="1" noMove="1" noResize="1" noEditPoints="1" noAdjustHandles="1" noChangeArrowheads="1" noChangeShapeType="1" noTextEdit="1"/>
              </p:cNvSpPr>
              <p:nvPr>
                <p:ph type="subTitle" idx="1"/>
              </p:nvPr>
            </p:nvSpPr>
            <p:spPr>
              <a:xfrm>
                <a:off x="1546285" y="4731113"/>
                <a:ext cx="6113972" cy="1367984"/>
              </a:xfrm>
              <a:blipFill>
                <a:blip r:embed="rId3"/>
                <a:stretch>
                  <a:fillRect l="-1496" t="-7111" r="-3091"/>
                </a:stretch>
              </a:blipFill>
            </p:spPr>
            <p:txBody>
              <a:bodyPr/>
              <a:lstStyle/>
              <a:p>
                <a:r>
                  <a:rPr lang="en-US">
                    <a:noFill/>
                  </a:rPr>
                  <a:t> </a:t>
                </a:r>
              </a:p>
            </p:txBody>
          </p:sp>
        </mc:Fallback>
      </mc:AlternateContent>
      <p:sp>
        <p:nvSpPr>
          <p:cNvPr id="5" name="Rectangle 4"/>
          <p:cNvSpPr/>
          <p:nvPr/>
        </p:nvSpPr>
        <p:spPr>
          <a:xfrm>
            <a:off x="1429829" y="4616618"/>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4" name="Picture 3"/>
          <p:cNvPicPr>
            <a:picLocks noChangeAspect="1"/>
          </p:cNvPicPr>
          <p:nvPr/>
        </p:nvPicPr>
        <p:blipFill>
          <a:blip r:embed="rId4"/>
          <a:stretch>
            <a:fillRect/>
          </a:stretch>
        </p:blipFill>
        <p:spPr>
          <a:xfrm>
            <a:off x="2232345" y="1967494"/>
            <a:ext cx="4407800" cy="2478889"/>
          </a:xfrm>
          <a:prstGeom prst="rect">
            <a:avLst/>
          </a:prstGeom>
        </p:spPr>
      </p:pic>
    </p:spTree>
    <p:extLst>
      <p:ext uri="{BB962C8B-B14F-4D97-AF65-F5344CB8AC3E}">
        <p14:creationId xmlns:p14="http://schemas.microsoft.com/office/powerpoint/2010/main" val="2617441891"/>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61316"/>
            <a:ext cx="8534400" cy="129188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26027" y="496254"/>
            <a:ext cx="8199270" cy="1323439"/>
          </a:xfrm>
          <a:prstGeom prst="rect">
            <a:avLst/>
          </a:prstGeom>
          <a:noFill/>
        </p:spPr>
        <p:txBody>
          <a:bodyPr wrap="square" rtlCol="0">
            <a:spAutoFit/>
          </a:bodyPr>
          <a:lstStyle/>
          <a:p>
            <a:pPr algn="ctr"/>
            <a:r>
              <a:rPr lang="en-US" sz="8000" dirty="0">
                <a:latin typeface="Comic Sans MS" pitchFamily="66" charset="0"/>
              </a:rPr>
              <a:t>mixed number</a:t>
            </a:r>
          </a:p>
        </p:txBody>
      </p:sp>
      <p:sp>
        <p:nvSpPr>
          <p:cNvPr id="10" name="TextBox 9"/>
          <p:cNvSpPr txBox="1"/>
          <p:nvPr/>
        </p:nvSpPr>
        <p:spPr>
          <a:xfrm>
            <a:off x="338797" y="5375031"/>
            <a:ext cx="8382000" cy="1077218"/>
          </a:xfrm>
          <a:prstGeom prst="rect">
            <a:avLst/>
          </a:prstGeom>
          <a:noFill/>
        </p:spPr>
        <p:txBody>
          <a:bodyPr wrap="square" rtlCol="0">
            <a:spAutoFit/>
          </a:bodyPr>
          <a:lstStyle/>
          <a:p>
            <a:pPr algn="ctr"/>
            <a:r>
              <a:rPr lang="en-US" sz="3200" dirty="0">
                <a:latin typeface="Comic Sans MS" pitchFamily="66" charset="0"/>
              </a:rPr>
              <a:t>a quantity written with an integer and</a:t>
            </a:r>
          </a:p>
          <a:p>
            <a:pPr algn="ctr"/>
            <a:r>
              <a:rPr lang="en-US" sz="3200" dirty="0">
                <a:latin typeface="Comic Sans MS" pitchFamily="66" charset="0"/>
              </a:rPr>
              <a:t>a fraction</a:t>
            </a:r>
          </a:p>
        </p:txBody>
      </p:sp>
      <p:grpSp>
        <p:nvGrpSpPr>
          <p:cNvPr id="28" name="Group 27"/>
          <p:cNvGrpSpPr/>
          <p:nvPr/>
        </p:nvGrpSpPr>
        <p:grpSpPr>
          <a:xfrm>
            <a:off x="0" y="2106930"/>
            <a:ext cx="3914775" cy="1938992"/>
            <a:chOff x="0" y="2106930"/>
            <a:chExt cx="3914775" cy="1938992"/>
          </a:xfrm>
        </p:grpSpPr>
        <p:sp>
          <p:nvSpPr>
            <p:cNvPr id="11" name="TextBox 10"/>
            <p:cNvSpPr txBox="1"/>
            <p:nvPr/>
          </p:nvSpPr>
          <p:spPr>
            <a:xfrm>
              <a:off x="0" y="2106930"/>
              <a:ext cx="3914775" cy="1938992"/>
            </a:xfrm>
            <a:prstGeom prst="rect">
              <a:avLst/>
            </a:prstGeom>
            <a:noFill/>
          </p:spPr>
          <p:txBody>
            <a:bodyPr wrap="square" rtlCol="0">
              <a:spAutoFit/>
            </a:bodyPr>
            <a:lstStyle/>
            <a:p>
              <a:r>
                <a:rPr lang="en-US" sz="6000" dirty="0"/>
                <a:t>                1</a:t>
              </a:r>
            </a:p>
            <a:p>
              <a:r>
                <a:rPr lang="en-US" sz="6000" dirty="0"/>
                <a:t>                2</a:t>
              </a:r>
            </a:p>
          </p:txBody>
        </p:sp>
        <p:cxnSp>
          <p:nvCxnSpPr>
            <p:cNvPr id="15" name="Straight Connector 14"/>
            <p:cNvCxnSpPr/>
            <p:nvPr/>
          </p:nvCxnSpPr>
          <p:spPr>
            <a:xfrm>
              <a:off x="2673008" y="3059430"/>
              <a:ext cx="762000"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1856205" y="2459354"/>
              <a:ext cx="914400" cy="1200329"/>
            </a:xfrm>
            <a:prstGeom prst="rect">
              <a:avLst/>
            </a:prstGeom>
            <a:noFill/>
          </p:spPr>
          <p:txBody>
            <a:bodyPr wrap="square" rtlCol="0">
              <a:spAutoFit/>
            </a:bodyPr>
            <a:lstStyle/>
            <a:p>
              <a:r>
                <a:rPr lang="en-US" sz="7200" dirty="0">
                  <a:latin typeface="Comic Sans MS" pitchFamily="66" charset="0"/>
                </a:rPr>
                <a:t>3</a:t>
              </a:r>
            </a:p>
          </p:txBody>
        </p:sp>
      </p:grpSp>
      <p:pic>
        <p:nvPicPr>
          <p:cNvPr id="4097" name="Picture 1"/>
          <p:cNvPicPr>
            <a:picLocks noChangeAspect="1" noChangeArrowheads="1"/>
          </p:cNvPicPr>
          <p:nvPr/>
        </p:nvPicPr>
        <p:blipFill>
          <a:blip r:embed="rId3" cstate="print">
            <a:grayscl/>
          </a:blip>
          <a:srcRect/>
          <a:stretch>
            <a:fillRect/>
          </a:stretch>
        </p:blipFill>
        <p:spPr bwMode="auto">
          <a:xfrm>
            <a:off x="769766" y="4373440"/>
            <a:ext cx="4000500" cy="297034"/>
          </a:xfrm>
          <a:prstGeom prst="rect">
            <a:avLst/>
          </a:prstGeom>
          <a:noFill/>
          <a:ln w="9525">
            <a:noFill/>
            <a:miter lim="800000"/>
            <a:headEnd/>
            <a:tailEnd/>
          </a:ln>
        </p:spPr>
      </p:pic>
      <p:cxnSp>
        <p:nvCxnSpPr>
          <p:cNvPr id="17" name="Straight Arrow Connector 16"/>
          <p:cNvCxnSpPr/>
          <p:nvPr/>
        </p:nvCxnSpPr>
        <p:spPr>
          <a:xfrm>
            <a:off x="769766" y="4478215"/>
            <a:ext cx="4124325" cy="1588"/>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826916" y="457346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0</a:t>
            </a:r>
          </a:p>
        </p:txBody>
      </p:sp>
      <p:sp>
        <p:nvSpPr>
          <p:cNvPr id="24" name="Rectangle 23"/>
          <p:cNvSpPr/>
          <p:nvPr/>
        </p:nvSpPr>
        <p:spPr>
          <a:xfrm>
            <a:off x="2655716" y="4563940"/>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a:t>
            </a:r>
          </a:p>
        </p:txBody>
      </p:sp>
      <p:sp>
        <p:nvSpPr>
          <p:cNvPr id="25" name="Rectangle 24"/>
          <p:cNvSpPr/>
          <p:nvPr/>
        </p:nvSpPr>
        <p:spPr>
          <a:xfrm>
            <a:off x="3598691" y="4563940"/>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3</a:t>
            </a:r>
          </a:p>
        </p:txBody>
      </p:sp>
      <p:sp>
        <p:nvSpPr>
          <p:cNvPr id="26" name="Rectangle 25"/>
          <p:cNvSpPr/>
          <p:nvPr/>
        </p:nvSpPr>
        <p:spPr>
          <a:xfrm>
            <a:off x="4494041" y="455441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4</a:t>
            </a:r>
          </a:p>
        </p:txBody>
      </p:sp>
      <p:sp>
        <p:nvSpPr>
          <p:cNvPr id="27" name="Rectangle 26"/>
          <p:cNvSpPr/>
          <p:nvPr/>
        </p:nvSpPr>
        <p:spPr>
          <a:xfrm>
            <a:off x="1750841" y="4573465"/>
            <a:ext cx="2667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1</a:t>
            </a:r>
          </a:p>
        </p:txBody>
      </p:sp>
      <p:sp>
        <p:nvSpPr>
          <p:cNvPr id="31" name="Rectangle 30"/>
          <p:cNvSpPr/>
          <p:nvPr/>
        </p:nvSpPr>
        <p:spPr>
          <a:xfrm>
            <a:off x="941217" y="4421065"/>
            <a:ext cx="3219450" cy="85725"/>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p:cNvGrpSpPr/>
          <p:nvPr/>
        </p:nvGrpSpPr>
        <p:grpSpPr>
          <a:xfrm>
            <a:off x="6095581" y="2417503"/>
            <a:ext cx="2529716" cy="2246031"/>
            <a:chOff x="6095581" y="2417503"/>
            <a:chExt cx="2529716" cy="2246031"/>
          </a:xfrm>
        </p:grpSpPr>
        <p:grpSp>
          <p:nvGrpSpPr>
            <p:cNvPr id="33" name="Group 32"/>
            <p:cNvGrpSpPr/>
            <p:nvPr/>
          </p:nvGrpSpPr>
          <p:grpSpPr>
            <a:xfrm>
              <a:off x="6154577" y="2417503"/>
              <a:ext cx="2470720" cy="1083114"/>
              <a:chOff x="6135398" y="3920111"/>
              <a:chExt cx="2577925" cy="1005815"/>
            </a:xfrm>
          </p:grpSpPr>
          <p:pic>
            <p:nvPicPr>
              <p:cNvPr id="20" name="Picture 2" descr="http://images.clipart.com/thw/thw11/CL/5344_2005010018/000803_1052_58/000803_1052_5876_v__v.thb.jpg"/>
              <p:cNvPicPr>
                <a:picLocks noChangeAspect="1" noChangeArrowheads="1"/>
              </p:cNvPicPr>
              <p:nvPr/>
            </p:nvPicPr>
            <p:blipFill>
              <a:blip r:embed="rId4" cstate="print">
                <a:grayscl/>
              </a:blip>
              <a:srcRect/>
              <a:stretch>
                <a:fillRect/>
              </a:stretch>
            </p:blipFill>
            <p:spPr bwMode="auto">
              <a:xfrm>
                <a:off x="7688625" y="3920111"/>
                <a:ext cx="1024698" cy="1005815"/>
              </a:xfrm>
              <a:prstGeom prst="rect">
                <a:avLst/>
              </a:prstGeom>
              <a:noFill/>
            </p:spPr>
          </p:pic>
          <p:pic>
            <p:nvPicPr>
              <p:cNvPr id="21" name="Picture 2" descr="http://images.clipart.com/thw/thw11/CL/5344_2005010018/000803_1052_58/000803_1052_5876_v__v.thb.jpg"/>
              <p:cNvPicPr>
                <a:picLocks noChangeAspect="1" noChangeArrowheads="1"/>
              </p:cNvPicPr>
              <p:nvPr/>
            </p:nvPicPr>
            <p:blipFill>
              <a:blip r:embed="rId4" cstate="print">
                <a:grayscl/>
              </a:blip>
              <a:srcRect/>
              <a:stretch>
                <a:fillRect/>
              </a:stretch>
            </p:blipFill>
            <p:spPr bwMode="auto">
              <a:xfrm>
                <a:off x="6135398" y="3920111"/>
                <a:ext cx="1024698" cy="1005815"/>
              </a:xfrm>
              <a:prstGeom prst="rect">
                <a:avLst/>
              </a:prstGeom>
              <a:noFill/>
            </p:spPr>
          </p:pic>
        </p:grpSp>
        <p:pic>
          <p:nvPicPr>
            <p:cNvPr id="30" name="Picture 2" descr="http://images.clipart.com/thw/thw11/CL/5344_2005010018/000803_1052_58/000803_1052_5876_v__v.thb.jpg"/>
            <p:cNvPicPr>
              <a:picLocks noChangeAspect="1" noChangeArrowheads="1"/>
            </p:cNvPicPr>
            <p:nvPr/>
          </p:nvPicPr>
          <p:blipFill>
            <a:blip r:embed="rId5" cstate="print">
              <a:grayscl/>
            </a:blip>
            <a:srcRect/>
            <a:stretch>
              <a:fillRect/>
            </a:stretch>
          </p:blipFill>
          <p:spPr bwMode="auto">
            <a:xfrm>
              <a:off x="6095581" y="3558695"/>
              <a:ext cx="1035749" cy="1088797"/>
            </a:xfrm>
            <a:prstGeom prst="rect">
              <a:avLst/>
            </a:prstGeom>
            <a:noFill/>
          </p:spPr>
        </p:pic>
        <p:pic>
          <p:nvPicPr>
            <p:cNvPr id="32" name="Picture 2" descr="http://images.clipart.com/thw/thw11/CL/5344_2005010018/000803_1052_58/000803_1052_5876_v__v.thb.jpg"/>
            <p:cNvPicPr>
              <a:picLocks noChangeAspect="1" noChangeArrowheads="1"/>
            </p:cNvPicPr>
            <p:nvPr/>
          </p:nvPicPr>
          <p:blipFill>
            <a:blip r:embed="rId6" cstate="print">
              <a:grayscl/>
            </a:blip>
            <a:srcRect/>
            <a:stretch>
              <a:fillRect/>
            </a:stretch>
          </p:blipFill>
          <p:spPr bwMode="auto">
            <a:xfrm>
              <a:off x="7691667" y="3574737"/>
              <a:ext cx="528474" cy="1088797"/>
            </a:xfrm>
            <a:prstGeom prst="rect">
              <a:avLst/>
            </a:prstGeom>
            <a:noFill/>
          </p:spPr>
        </p:pic>
      </p:gr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05046"/>
            <a:ext cx="8534400" cy="134815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82524"/>
            <a:ext cx="8305800" cy="1446550"/>
          </a:xfrm>
          <a:prstGeom prst="rect">
            <a:avLst/>
          </a:prstGeom>
          <a:noFill/>
        </p:spPr>
        <p:txBody>
          <a:bodyPr wrap="square" rtlCol="0">
            <a:spAutoFit/>
          </a:bodyPr>
          <a:lstStyle/>
          <a:p>
            <a:pPr algn="ctr"/>
            <a:r>
              <a:rPr lang="en-US" sz="8800" dirty="0">
                <a:latin typeface="Comic Sans MS" pitchFamily="66" charset="0"/>
              </a:rPr>
              <a:t>multiple</a:t>
            </a:r>
          </a:p>
        </p:txBody>
      </p:sp>
      <p:sp>
        <p:nvSpPr>
          <p:cNvPr id="10" name="TextBox 9"/>
          <p:cNvSpPr txBox="1"/>
          <p:nvPr/>
        </p:nvSpPr>
        <p:spPr>
          <a:xfrm>
            <a:off x="381000" y="5316416"/>
            <a:ext cx="8382000" cy="1077218"/>
          </a:xfrm>
          <a:prstGeom prst="rect">
            <a:avLst/>
          </a:prstGeom>
          <a:noFill/>
        </p:spPr>
        <p:txBody>
          <a:bodyPr wrap="square" rtlCol="0">
            <a:spAutoFit/>
          </a:bodyPr>
          <a:lstStyle/>
          <a:p>
            <a:pPr algn="ctr"/>
            <a:r>
              <a:rPr lang="en-US" sz="3200" dirty="0">
                <a:latin typeface="Comic Sans MS" pitchFamily="66" charset="0"/>
              </a:rPr>
              <a:t>the product of any number and a counting number is a multiple of that number</a:t>
            </a:r>
          </a:p>
        </p:txBody>
      </p:sp>
      <p:sp>
        <p:nvSpPr>
          <p:cNvPr id="11" name="TextBox 10"/>
          <p:cNvSpPr txBox="1"/>
          <p:nvPr/>
        </p:nvSpPr>
        <p:spPr>
          <a:xfrm>
            <a:off x="609600" y="1981200"/>
            <a:ext cx="7772400" cy="1354217"/>
          </a:xfrm>
          <a:prstGeom prst="rect">
            <a:avLst/>
          </a:prstGeom>
          <a:noFill/>
        </p:spPr>
        <p:txBody>
          <a:bodyPr wrap="square" rtlCol="0">
            <a:spAutoFit/>
          </a:bodyPr>
          <a:lstStyle/>
          <a:p>
            <a:pPr algn="ctr"/>
            <a:r>
              <a:rPr lang="en-US" sz="2800" dirty="0">
                <a:latin typeface="Comic Sans MS" pitchFamily="66" charset="0"/>
              </a:rPr>
              <a:t>multiples of 3</a:t>
            </a:r>
          </a:p>
          <a:p>
            <a:pPr algn="ctr"/>
            <a:r>
              <a:rPr lang="en-US" sz="5400" dirty="0">
                <a:latin typeface="Comic Sans MS" pitchFamily="66" charset="0"/>
              </a:rPr>
              <a:t>3, 6, 9, 12, 15, 18</a:t>
            </a:r>
          </a:p>
        </p:txBody>
      </p:sp>
      <p:sp>
        <p:nvSpPr>
          <p:cNvPr id="12" name="TextBox 11"/>
          <p:cNvSpPr txBox="1"/>
          <p:nvPr/>
        </p:nvSpPr>
        <p:spPr>
          <a:xfrm>
            <a:off x="762000" y="3429000"/>
            <a:ext cx="7772400" cy="1354217"/>
          </a:xfrm>
          <a:prstGeom prst="rect">
            <a:avLst/>
          </a:prstGeom>
          <a:noFill/>
        </p:spPr>
        <p:txBody>
          <a:bodyPr wrap="square" rtlCol="0">
            <a:spAutoFit/>
          </a:bodyPr>
          <a:lstStyle/>
          <a:p>
            <a:pPr algn="ctr"/>
            <a:r>
              <a:rPr lang="en-US" sz="2800" dirty="0">
                <a:latin typeface="Comic Sans MS" pitchFamily="66" charset="0"/>
              </a:rPr>
              <a:t>multiples of 6</a:t>
            </a:r>
          </a:p>
          <a:p>
            <a:pPr algn="ctr"/>
            <a:r>
              <a:rPr lang="en-US" sz="5400" dirty="0">
                <a:latin typeface="Comic Sans MS" pitchFamily="66" charset="0"/>
              </a:rPr>
              <a:t>6, 12, 18, 24, 30</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446550"/>
          </a:xfrm>
          <a:prstGeom prst="rect">
            <a:avLst/>
          </a:prstGeom>
          <a:noFill/>
        </p:spPr>
        <p:txBody>
          <a:bodyPr wrap="square" rtlCol="0">
            <a:spAutoFit/>
          </a:bodyPr>
          <a:lstStyle/>
          <a:p>
            <a:pPr algn="ctr"/>
            <a:r>
              <a:rPr lang="en-US" sz="8800" dirty="0">
                <a:latin typeface="Comic Sans MS" pitchFamily="66" charset="0"/>
              </a:rPr>
              <a:t>multiplication</a:t>
            </a:r>
          </a:p>
        </p:txBody>
      </p:sp>
      <p:sp>
        <p:nvSpPr>
          <p:cNvPr id="10" name="TextBox 9"/>
          <p:cNvSpPr txBox="1"/>
          <p:nvPr/>
        </p:nvSpPr>
        <p:spPr>
          <a:xfrm>
            <a:off x="395990" y="5663783"/>
            <a:ext cx="8382000" cy="677108"/>
          </a:xfrm>
          <a:prstGeom prst="rect">
            <a:avLst/>
          </a:prstGeom>
          <a:noFill/>
        </p:spPr>
        <p:txBody>
          <a:bodyPr wrap="square" rtlCol="0">
            <a:spAutoFit/>
          </a:bodyPr>
          <a:lstStyle/>
          <a:p>
            <a:pPr algn="ctr"/>
            <a:r>
              <a:rPr lang="en-US" sz="3800" dirty="0">
                <a:latin typeface="Comic Sans MS" pitchFamily="66" charset="0"/>
              </a:rPr>
              <a:t>the operation of repeated addition</a:t>
            </a:r>
          </a:p>
        </p:txBody>
      </p:sp>
      <p:graphicFrame>
        <p:nvGraphicFramePr>
          <p:cNvPr id="12" name="Object 11"/>
          <p:cNvGraphicFramePr>
            <a:graphicFrameLocks noChangeAspect="1"/>
          </p:cNvGraphicFramePr>
          <p:nvPr/>
        </p:nvGraphicFramePr>
        <p:xfrm>
          <a:off x="621395" y="1937479"/>
          <a:ext cx="1910791" cy="522827"/>
        </p:xfrm>
        <a:graphic>
          <a:graphicData uri="http://schemas.openxmlformats.org/presentationml/2006/ole">
            <mc:AlternateContent xmlns:mc="http://schemas.openxmlformats.org/markup-compatibility/2006">
              <mc:Choice xmlns:v="urn:schemas-microsoft-com:vml" Requires="v">
                <p:oleObj spid="_x0000_s1765" name="Equation" r:id="rId4" imgW="1765080" imgH="482400" progId="Equation.DSMT4">
                  <p:embed/>
                </p:oleObj>
              </mc:Choice>
              <mc:Fallback>
                <p:oleObj name="Equation" r:id="rId4" imgW="1765080" imgH="482400" progId="Equation.DSMT4">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395" y="1937479"/>
                        <a:ext cx="1910791" cy="522827"/>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28" name="Object 4"/>
          <p:cNvGraphicFramePr>
            <a:graphicFrameLocks noChangeAspect="1"/>
          </p:cNvGraphicFramePr>
          <p:nvPr/>
        </p:nvGraphicFramePr>
        <p:xfrm>
          <a:off x="621413" y="3717831"/>
          <a:ext cx="1979284" cy="549490"/>
        </p:xfrm>
        <a:graphic>
          <a:graphicData uri="http://schemas.openxmlformats.org/presentationml/2006/ole">
            <mc:AlternateContent xmlns:mc="http://schemas.openxmlformats.org/markup-compatibility/2006">
              <mc:Choice xmlns:v="urn:schemas-microsoft-com:vml" Requires="v">
                <p:oleObj spid="_x0000_s1766" name="Equation" r:id="rId6" imgW="1739880" imgH="482400" progId="Equation.DSMT4">
                  <p:embed/>
                </p:oleObj>
              </mc:Choice>
              <mc:Fallback>
                <p:oleObj name="Equation" r:id="rId6" imgW="1739880" imgH="482400" progId="Equation.DSMT4">
                  <p:embed/>
                  <p:pic>
                    <p:nvPicPr>
                      <p:cNvPr id="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413" y="3717831"/>
                        <a:ext cx="1979284" cy="549490"/>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33" name="Object 9"/>
          <p:cNvGraphicFramePr>
            <a:graphicFrameLocks noChangeAspect="1"/>
          </p:cNvGraphicFramePr>
          <p:nvPr/>
        </p:nvGraphicFramePr>
        <p:xfrm>
          <a:off x="602068" y="4565755"/>
          <a:ext cx="3067409" cy="773905"/>
        </p:xfrm>
        <a:graphic>
          <a:graphicData uri="http://schemas.openxmlformats.org/presentationml/2006/ole">
            <mc:AlternateContent xmlns:mc="http://schemas.openxmlformats.org/markup-compatibility/2006">
              <mc:Choice xmlns:v="urn:schemas-microsoft-com:vml" Requires="v">
                <p:oleObj spid="_x0000_s1767" name="Equation" r:id="rId8" imgW="2819160" imgH="711000" progId="Equation.DSMT4">
                  <p:embed/>
                </p:oleObj>
              </mc:Choice>
              <mc:Fallback>
                <p:oleObj name="Equation" r:id="rId8" imgW="2819160" imgH="711000" progId="Equation.DSMT4">
                  <p:embed/>
                  <p:pic>
                    <p:nvPicPr>
                      <p:cNvPr id="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2068" y="4565755"/>
                        <a:ext cx="3067409" cy="773905"/>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aphicFrame>
        <p:nvGraphicFramePr>
          <p:cNvPr id="1034" name="Object 10"/>
          <p:cNvGraphicFramePr>
            <a:graphicFrameLocks noChangeAspect="1"/>
          </p:cNvGraphicFramePr>
          <p:nvPr/>
        </p:nvGraphicFramePr>
        <p:xfrm>
          <a:off x="618890" y="2823434"/>
          <a:ext cx="1934306" cy="664054"/>
        </p:xfrm>
        <a:graphic>
          <a:graphicData uri="http://schemas.openxmlformats.org/presentationml/2006/ole">
            <mc:AlternateContent xmlns:mc="http://schemas.openxmlformats.org/markup-compatibility/2006">
              <mc:Choice xmlns:v="urn:schemas-microsoft-com:vml" Requires="v">
                <p:oleObj spid="_x0000_s1768" name="Equation" r:id="rId10" imgW="1815840" imgH="622080" progId="Equation.DSMT4">
                  <p:embed/>
                </p:oleObj>
              </mc:Choice>
              <mc:Fallback>
                <p:oleObj name="Equation" r:id="rId10" imgW="1815840" imgH="622080" progId="Equation.DSMT4">
                  <p:embed/>
                  <p:pic>
                    <p:nvPicPr>
                      <p:cNvPr id="0"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8890" y="2823434"/>
                        <a:ext cx="1934306" cy="664054"/>
                      </a:xfrm>
                      <a:prstGeom prst="rect">
                        <a:avLst/>
                      </a:prstGeom>
                      <a:noFill/>
                      <a:extLst>
                        <a:ext uri="{909E8E84-426E-40dd-AFC4-6F175D3DCCD1}">
                          <a14:hiddenFill xmlns="" xmlns:a14="http://schemas.microsoft.com/office/drawing/2010/main">
                            <a:solidFill>
                              <a:srgbClr val="FFFFFF"/>
                            </a:solidFill>
                          </a14:hiddenFill>
                        </a:ext>
                      </a:extLst>
                    </p:spPr>
                  </p:pic>
                </p:oleObj>
              </mc:Fallback>
            </mc:AlternateContent>
          </a:graphicData>
        </a:graphic>
      </p:graphicFrame>
      <p:grpSp>
        <p:nvGrpSpPr>
          <p:cNvPr id="25" name="Group 24"/>
          <p:cNvGrpSpPr/>
          <p:nvPr/>
        </p:nvGrpSpPr>
        <p:grpSpPr>
          <a:xfrm>
            <a:off x="6034015" y="3792682"/>
            <a:ext cx="1598166" cy="1262838"/>
            <a:chOff x="5715000" y="2819400"/>
            <a:chExt cx="2133600" cy="1600200"/>
          </a:xfrm>
        </p:grpSpPr>
        <p:sp>
          <p:nvSpPr>
            <p:cNvPr id="13" name="Rectangle 12"/>
            <p:cNvSpPr/>
            <p:nvPr/>
          </p:nvSpPr>
          <p:spPr>
            <a:xfrm>
              <a:off x="57150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57150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7150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62484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2484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62484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781801"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6781801"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6781801"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7315200" y="28194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7315200" y="33528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7315200" y="3886200"/>
              <a:ext cx="533400" cy="533400"/>
            </a:xfrm>
            <a:prstGeom prst="rect">
              <a:avLst/>
            </a:prstGeom>
            <a:solidFill>
              <a:schemeClr val="tx1">
                <a:lumMod val="50000"/>
                <a:lumOff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p:cNvGrpSpPr/>
          <p:nvPr/>
        </p:nvGrpSpPr>
        <p:grpSpPr>
          <a:xfrm>
            <a:off x="3517249" y="2668634"/>
            <a:ext cx="5321951" cy="836134"/>
            <a:chOff x="3549094" y="1856024"/>
            <a:chExt cx="5321951" cy="836134"/>
          </a:xfrm>
        </p:grpSpPr>
        <p:cxnSp>
          <p:nvCxnSpPr>
            <p:cNvPr id="27" name="Straight Arrow Connector 26"/>
            <p:cNvCxnSpPr/>
            <p:nvPr/>
          </p:nvCxnSpPr>
          <p:spPr>
            <a:xfrm>
              <a:off x="3549094" y="2191306"/>
              <a:ext cx="5321951" cy="19631"/>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784224" y="2230493"/>
              <a:ext cx="5016117" cy="461665"/>
            </a:xfrm>
            <a:prstGeom prst="rect">
              <a:avLst/>
            </a:prstGeom>
            <a:noFill/>
          </p:spPr>
          <p:txBody>
            <a:bodyPr wrap="none" rtlCol="0">
              <a:spAutoFit/>
            </a:bodyPr>
            <a:lstStyle/>
            <a:p>
              <a:r>
                <a:rPr lang="en-US" sz="2400" dirty="0"/>
                <a:t>0   1   2   3   4   5   6   7   8   9  10  11  12</a:t>
              </a:r>
            </a:p>
          </p:txBody>
        </p:sp>
        <p:sp>
          <p:nvSpPr>
            <p:cNvPr id="29" name="Freeform 28"/>
            <p:cNvSpPr/>
            <p:nvPr/>
          </p:nvSpPr>
          <p:spPr>
            <a:xfrm>
              <a:off x="3927916" y="1873442"/>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Freeform 29"/>
            <p:cNvSpPr/>
            <p:nvPr/>
          </p:nvSpPr>
          <p:spPr>
            <a:xfrm>
              <a:off x="5418051" y="1856024"/>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4" name="Freeform 33"/>
            <p:cNvSpPr/>
            <p:nvPr/>
          </p:nvSpPr>
          <p:spPr>
            <a:xfrm>
              <a:off x="6933584" y="1864491"/>
              <a:ext cx="1456884" cy="265612"/>
            </a:xfrm>
            <a:custGeom>
              <a:avLst/>
              <a:gdLst>
                <a:gd name="connsiteX0" fmla="*/ 0 w 1084217"/>
                <a:gd name="connsiteY0" fmla="*/ 265612 h 265612"/>
                <a:gd name="connsiteX1" fmla="*/ 496388 w 1084217"/>
                <a:gd name="connsiteY1" fmla="*/ 4354 h 265612"/>
                <a:gd name="connsiteX2" fmla="*/ 1084217 w 1084217"/>
                <a:gd name="connsiteY2" fmla="*/ 239486 h 265612"/>
                <a:gd name="connsiteX3" fmla="*/ 1084217 w 1084217"/>
                <a:gd name="connsiteY3" fmla="*/ 239486 h 265612"/>
              </a:gdLst>
              <a:ahLst/>
              <a:cxnLst>
                <a:cxn ang="0">
                  <a:pos x="connsiteX0" y="connsiteY0"/>
                </a:cxn>
                <a:cxn ang="0">
                  <a:pos x="connsiteX1" y="connsiteY1"/>
                </a:cxn>
                <a:cxn ang="0">
                  <a:pos x="connsiteX2" y="connsiteY2"/>
                </a:cxn>
                <a:cxn ang="0">
                  <a:pos x="connsiteX3" y="connsiteY3"/>
                </a:cxn>
              </a:cxnLst>
              <a:rect l="l" t="t" r="r" b="b"/>
              <a:pathLst>
                <a:path w="1084217" h="265612">
                  <a:moveTo>
                    <a:pt x="0" y="265612"/>
                  </a:moveTo>
                  <a:cubicBezTo>
                    <a:pt x="157842" y="137160"/>
                    <a:pt x="315685" y="8708"/>
                    <a:pt x="496388" y="4354"/>
                  </a:cubicBezTo>
                  <a:cubicBezTo>
                    <a:pt x="677091" y="0"/>
                    <a:pt x="1084217" y="239486"/>
                    <a:pt x="1084217" y="239486"/>
                  </a:cubicBezTo>
                  <a:lnTo>
                    <a:pt x="1084217" y="23948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 name="TextBox 1"/>
          <p:cNvSpPr txBox="1"/>
          <p:nvPr/>
        </p:nvSpPr>
        <p:spPr>
          <a:xfrm>
            <a:off x="4442476" y="1654919"/>
            <a:ext cx="3199337" cy="830997"/>
          </a:xfrm>
          <a:prstGeom prst="rect">
            <a:avLst/>
          </a:prstGeom>
          <a:noFill/>
        </p:spPr>
        <p:txBody>
          <a:bodyPr wrap="none" rtlCol="0">
            <a:spAutoFit/>
          </a:bodyPr>
          <a:lstStyle/>
          <a:p>
            <a:pPr algn="ctr"/>
            <a:r>
              <a:rPr lang="en-US" sz="2400" dirty="0"/>
              <a:t>Component Parts:</a:t>
            </a:r>
          </a:p>
          <a:p>
            <a:pPr algn="ctr"/>
            <a:r>
              <a:rPr lang="en-US" sz="2400" dirty="0"/>
              <a:t>factor x factor = product</a:t>
            </a: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04800"/>
            <a:ext cx="8534400" cy="2123658"/>
          </a:xfrm>
          <a:prstGeom prst="rect">
            <a:avLst/>
          </a:prstGeom>
          <a:noFill/>
        </p:spPr>
        <p:txBody>
          <a:bodyPr wrap="square" rtlCol="0">
            <a:spAutoFit/>
          </a:bodyPr>
          <a:lstStyle/>
          <a:p>
            <a:pPr algn="ctr"/>
            <a:r>
              <a:rPr lang="en-US" sz="6600" dirty="0">
                <a:latin typeface="Comic Sans MS" pitchFamily="66" charset="0"/>
              </a:rPr>
              <a:t>multiplicative comparison</a:t>
            </a:r>
          </a:p>
        </p:txBody>
      </p:sp>
      <p:sp>
        <p:nvSpPr>
          <p:cNvPr id="10" name="TextBox 9"/>
          <p:cNvSpPr txBox="1"/>
          <p:nvPr/>
        </p:nvSpPr>
        <p:spPr>
          <a:xfrm>
            <a:off x="219072" y="5229761"/>
            <a:ext cx="8620125" cy="1323439"/>
          </a:xfrm>
          <a:prstGeom prst="rect">
            <a:avLst/>
          </a:prstGeom>
          <a:noFill/>
        </p:spPr>
        <p:txBody>
          <a:bodyPr wrap="square" rtlCol="0">
            <a:spAutoFit/>
          </a:bodyPr>
          <a:lstStyle/>
          <a:p>
            <a:pPr algn="ctr"/>
            <a:r>
              <a:rPr lang="en-US" sz="4000" dirty="0">
                <a:latin typeface="Comic Sans MS" pitchFamily="66" charset="0"/>
              </a:rPr>
              <a:t>comparing the difference between values using multiplication   </a:t>
            </a:r>
          </a:p>
        </p:txBody>
      </p:sp>
      <p:pic>
        <p:nvPicPr>
          <p:cNvPr id="2050" name="Picture 2" descr="https://encrypted-tbn2.gstatic.com/images?q=tbn:ANd9GcSqje9YaX-aHd5wbEHsTNTpWPl1j0JIqZxGCcMETjbNCfTxcUkt_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600" y="2428458"/>
            <a:ext cx="1701800" cy="242887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https://encrypted-tbn2.gstatic.com/images?q=tbn:ANd9GcSqje9YaX-aHd5wbEHsTNTpWPl1j0JIqZxGCcMETjbNCfTxcUkt_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3287" y="3513137"/>
            <a:ext cx="938213" cy="1191793"/>
          </a:xfrm>
          <a:prstGeom prst="rect">
            <a:avLst/>
          </a:prstGeom>
          <a:noFill/>
          <a:extLst>
            <a:ext uri="{909E8E84-426E-40dd-AFC4-6F175D3DCCD1}">
              <a14:hiddenFill xmlns="" xmlns:a14="http://schemas.microsoft.com/office/drawing/2010/main">
                <a:solidFill>
                  <a:srgbClr val="FFFFFF"/>
                </a:solidFill>
              </a14:hiddenFill>
            </a:ext>
          </a:extLst>
        </p:spPr>
      </p:pic>
      <p:sp>
        <p:nvSpPr>
          <p:cNvPr id="3" name="TextBox 2"/>
          <p:cNvSpPr txBox="1"/>
          <p:nvPr/>
        </p:nvSpPr>
        <p:spPr>
          <a:xfrm>
            <a:off x="2346034" y="2312808"/>
            <a:ext cx="2461956" cy="1200329"/>
          </a:xfrm>
          <a:prstGeom prst="rect">
            <a:avLst/>
          </a:prstGeom>
          <a:noFill/>
        </p:spPr>
        <p:txBody>
          <a:bodyPr wrap="none" rtlCol="0">
            <a:spAutoFit/>
          </a:bodyPr>
          <a:lstStyle/>
          <a:p>
            <a:r>
              <a:rPr lang="en-US" sz="2400" dirty="0"/>
              <a:t>The first flower is</a:t>
            </a:r>
          </a:p>
          <a:p>
            <a:r>
              <a:rPr lang="en-US" sz="2400" dirty="0"/>
              <a:t>2 times taller than</a:t>
            </a:r>
          </a:p>
          <a:p>
            <a:r>
              <a:rPr lang="en-US" sz="2400" dirty="0"/>
              <a:t>the second flower.</a:t>
            </a:r>
          </a:p>
        </p:txBody>
      </p:sp>
      <p:pic>
        <p:nvPicPr>
          <p:cNvPr id="2054" name="Picture 6" descr="C:\Users\lsharlow\AppData\Local\Microsoft\Windows\Temporary Internet Files\Content.IE5\99JDO9FG\MC900288999[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793" y="3142245"/>
            <a:ext cx="2132013" cy="1933575"/>
          </a:xfrm>
          <a:prstGeom prst="rect">
            <a:avLst/>
          </a:prstGeom>
          <a:noFill/>
          <a:extLst>
            <a:ext uri="{909E8E84-426E-40dd-AFC4-6F175D3DCCD1}">
              <a14:hiddenFill xmlns="" xmlns:a14="http://schemas.microsoft.com/office/drawing/2010/main">
                <a:solidFill>
                  <a:srgbClr val="FFFFFF"/>
                </a:solidFill>
              </a14:hiddenFill>
            </a:ext>
          </a:extLst>
        </p:spPr>
      </p:pic>
      <p:sp>
        <p:nvSpPr>
          <p:cNvPr id="14" name="TextBox 13"/>
          <p:cNvSpPr txBox="1"/>
          <p:nvPr/>
        </p:nvSpPr>
        <p:spPr>
          <a:xfrm>
            <a:off x="6242757" y="2707858"/>
            <a:ext cx="2901243" cy="1200329"/>
          </a:xfrm>
          <a:prstGeom prst="rect">
            <a:avLst/>
          </a:prstGeom>
          <a:noFill/>
        </p:spPr>
        <p:txBody>
          <a:bodyPr wrap="none" rtlCol="0">
            <a:spAutoFit/>
          </a:bodyPr>
          <a:lstStyle/>
          <a:p>
            <a:r>
              <a:rPr lang="en-US" sz="2400" dirty="0"/>
              <a:t>The walk was 3 times </a:t>
            </a:r>
          </a:p>
          <a:p>
            <a:r>
              <a:rPr lang="en-US" sz="2400" dirty="0"/>
              <a:t>longer today than it</a:t>
            </a:r>
          </a:p>
          <a:p>
            <a:r>
              <a:rPr lang="en-US" sz="2400" dirty="0"/>
              <a:t>was yesterday.</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04800"/>
            <a:ext cx="8534400" cy="1938992"/>
          </a:xfrm>
          <a:prstGeom prst="rect">
            <a:avLst/>
          </a:prstGeom>
          <a:noFill/>
        </p:spPr>
        <p:txBody>
          <a:bodyPr wrap="square" rtlCol="0">
            <a:spAutoFit/>
          </a:bodyPr>
          <a:lstStyle/>
          <a:p>
            <a:pPr algn="ctr"/>
            <a:r>
              <a:rPr lang="en-US" sz="6000" dirty="0">
                <a:latin typeface="Comic Sans MS" pitchFamily="66" charset="0"/>
              </a:rPr>
              <a:t>multiplicative identity property of one</a:t>
            </a:r>
          </a:p>
        </p:txBody>
      </p:sp>
      <p:sp>
        <p:nvSpPr>
          <p:cNvPr id="10" name="TextBox 9"/>
          <p:cNvSpPr txBox="1"/>
          <p:nvPr/>
        </p:nvSpPr>
        <p:spPr>
          <a:xfrm>
            <a:off x="381000" y="5149947"/>
            <a:ext cx="8382000" cy="1323439"/>
          </a:xfrm>
          <a:prstGeom prst="rect">
            <a:avLst/>
          </a:prstGeom>
          <a:noFill/>
        </p:spPr>
        <p:txBody>
          <a:bodyPr wrap="square" rtlCol="0">
            <a:spAutoFit/>
          </a:bodyPr>
          <a:lstStyle/>
          <a:p>
            <a:pPr algn="ctr"/>
            <a:r>
              <a:rPr lang="en-US" sz="4000" dirty="0">
                <a:latin typeface="Comic Sans MS" pitchFamily="66" charset="0"/>
              </a:rPr>
              <a:t>when a number is multiplied by 1, the product is that number</a:t>
            </a:r>
          </a:p>
        </p:txBody>
      </p:sp>
      <p:sp>
        <p:nvSpPr>
          <p:cNvPr id="11" name="TextBox 10"/>
          <p:cNvSpPr txBox="1"/>
          <p:nvPr/>
        </p:nvSpPr>
        <p:spPr>
          <a:xfrm>
            <a:off x="838201" y="2807158"/>
            <a:ext cx="7620000" cy="2062103"/>
          </a:xfrm>
          <a:prstGeom prst="rect">
            <a:avLst/>
          </a:prstGeom>
          <a:noFill/>
        </p:spPr>
        <p:txBody>
          <a:bodyPr wrap="square" rtlCol="0">
            <a:spAutoFit/>
          </a:bodyPr>
          <a:lstStyle/>
          <a:p>
            <a:pPr>
              <a:spcAft>
                <a:spcPts val="1200"/>
              </a:spcAft>
            </a:pPr>
            <a:r>
              <a:rPr lang="en-US" sz="5000" b="1" dirty="0">
                <a:effectLst>
                  <a:outerShdw blurRad="38100" dist="38100" dir="2700000" algn="tl">
                    <a:srgbClr val="000000">
                      <a:alpha val="43137"/>
                    </a:srgbClr>
                  </a:outerShdw>
                </a:effectLst>
              </a:rPr>
              <a:t>7</a:t>
            </a:r>
            <a:r>
              <a:rPr lang="en-US" sz="5000" dirty="0"/>
              <a:t> x 1 = </a:t>
            </a:r>
            <a:r>
              <a:rPr lang="en-US" sz="5000" b="1" dirty="0">
                <a:effectLst>
                  <a:outerShdw blurRad="38100" dist="38100" dir="2700000" algn="tl">
                    <a:srgbClr val="000000">
                      <a:alpha val="43137"/>
                    </a:srgbClr>
                  </a:outerShdw>
                </a:effectLst>
              </a:rPr>
              <a:t>7                 12</a:t>
            </a:r>
            <a:r>
              <a:rPr lang="en-US" sz="5000" dirty="0"/>
              <a:t> x 1 = </a:t>
            </a:r>
            <a:r>
              <a:rPr lang="en-US" sz="5000" b="1" dirty="0">
                <a:effectLst>
                  <a:outerShdw blurRad="38100" dist="38100" dir="2700000" algn="tl">
                    <a:srgbClr val="000000">
                      <a:alpha val="43137"/>
                    </a:srgbClr>
                  </a:outerShdw>
                </a:effectLst>
              </a:rPr>
              <a:t>12</a:t>
            </a:r>
          </a:p>
          <a:p>
            <a:r>
              <a:rPr lang="en-US" sz="5000" b="1" i="1" dirty="0">
                <a:effectLst>
                  <a:outerShdw blurRad="38100" dist="38100" dir="2700000" algn="tl">
                    <a:srgbClr val="000000">
                      <a:alpha val="43137"/>
                    </a:srgbClr>
                  </a:outerShdw>
                </a:effectLst>
              </a:rPr>
              <a:t>               n</a:t>
            </a:r>
            <a:r>
              <a:rPr lang="en-US" sz="5000" b="1" dirty="0">
                <a:effectLst>
                  <a:outerShdw blurRad="38100" dist="38100" dir="2700000" algn="tl">
                    <a:srgbClr val="000000">
                      <a:alpha val="43137"/>
                    </a:srgbClr>
                  </a:outerShdw>
                </a:effectLst>
              </a:rPr>
              <a:t> </a:t>
            </a:r>
            <a:r>
              <a:rPr lang="en-US" sz="5000" dirty="0">
                <a:effectLst>
                  <a:outerShdw blurRad="38100" dist="38100" dir="2700000" algn="tl">
                    <a:srgbClr val="000000">
                      <a:alpha val="43137"/>
                    </a:srgbClr>
                  </a:outerShdw>
                </a:effectLst>
              </a:rPr>
              <a:t>x 1 = </a:t>
            </a:r>
            <a:r>
              <a:rPr lang="en-US" sz="5000" b="1" i="1" dirty="0">
                <a:effectLst>
                  <a:outerShdw blurRad="38100" dist="38100" dir="2700000" algn="tl">
                    <a:srgbClr val="000000">
                      <a:alpha val="43137"/>
                    </a:srgbClr>
                  </a:outerShdw>
                </a:effectLst>
              </a:rPr>
              <a:t>n</a:t>
            </a:r>
          </a:p>
          <a:p>
            <a:pPr algn="ctr"/>
            <a:endParaRPr lang="en-US" dirty="0"/>
          </a:p>
        </p:txBody>
      </p:sp>
    </p:spTree>
    <p:extLst>
      <p:ext uri="{BB962C8B-B14F-4D97-AF65-F5344CB8AC3E}">
        <p14:creationId xmlns:p14="http://schemas.microsoft.com/office/powerpoint/2010/main" val="74429867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941" y="779117"/>
            <a:ext cx="7891669" cy="1015663"/>
          </a:xfrm>
          <a:prstGeom prst="rect">
            <a:avLst/>
          </a:prstGeom>
        </p:spPr>
        <p:txBody>
          <a:bodyPr wrap="square">
            <a:spAutoFit/>
          </a:bodyPr>
          <a:lstStyle/>
          <a:p>
            <a:pPr algn="ctr"/>
            <a:r>
              <a:rPr lang="en-US" sz="6000" dirty="0">
                <a:latin typeface="Comic Sans MS" panose="030F0702030302020204" pitchFamily="66" charset="0"/>
              </a:rPr>
              <a:t>negative association </a:t>
            </a:r>
          </a:p>
        </p:txBody>
      </p:sp>
      <p:sp>
        <p:nvSpPr>
          <p:cNvPr id="3" name="Rectangle 2"/>
          <p:cNvSpPr/>
          <p:nvPr/>
        </p:nvSpPr>
        <p:spPr>
          <a:xfrm>
            <a:off x="397565" y="4821774"/>
            <a:ext cx="8259417" cy="1338828"/>
          </a:xfrm>
          <a:prstGeom prst="rect">
            <a:avLst/>
          </a:prstGeom>
          <a:ln>
            <a:solidFill>
              <a:schemeClr val="tx1"/>
            </a:solidFill>
          </a:ln>
        </p:spPr>
        <p:txBody>
          <a:bodyPr wrap="square">
            <a:spAutoFit/>
          </a:bodyPr>
          <a:lstStyle/>
          <a:p>
            <a:r>
              <a:rPr lang="en-US" sz="2700" dirty="0">
                <a:solidFill>
                  <a:srgbClr val="222222"/>
                </a:solidFill>
                <a:latin typeface="Comic Sans MS" panose="030F0702030302020204" pitchFamily="66" charset="0"/>
              </a:rPr>
              <a:t>two variables have a negative </a:t>
            </a:r>
            <a:r>
              <a:rPr lang="en-US" sz="2700" b="1" dirty="0">
                <a:solidFill>
                  <a:srgbClr val="222222"/>
                </a:solidFill>
                <a:latin typeface="Comic Sans MS" panose="030F0702030302020204" pitchFamily="66" charset="0"/>
              </a:rPr>
              <a:t>association</a:t>
            </a:r>
            <a:r>
              <a:rPr lang="en-US" sz="2700" dirty="0">
                <a:solidFill>
                  <a:srgbClr val="222222"/>
                </a:solidFill>
                <a:latin typeface="Comic Sans MS" panose="030F0702030302020204" pitchFamily="66" charset="0"/>
              </a:rPr>
              <a:t> when the values of one variable tend to decrease as the values of the other variable increase</a:t>
            </a:r>
            <a:endParaRPr lang="en-US" sz="27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2330240" y="1794781"/>
            <a:ext cx="4349961" cy="2913654"/>
          </a:xfrm>
          <a:prstGeom prst="rect">
            <a:avLst/>
          </a:prstGeom>
        </p:spPr>
      </p:pic>
    </p:spTree>
    <p:extLst>
      <p:ext uri="{BB962C8B-B14F-4D97-AF65-F5344CB8AC3E}">
        <p14:creationId xmlns:p14="http://schemas.microsoft.com/office/powerpoint/2010/main" val="10666802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47248"/>
            <a:ext cx="8534400" cy="13059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200329"/>
          </a:xfrm>
          <a:prstGeom prst="rect">
            <a:avLst/>
          </a:prstGeom>
          <a:noFill/>
        </p:spPr>
        <p:txBody>
          <a:bodyPr wrap="square" rtlCol="0">
            <a:spAutoFit/>
          </a:bodyPr>
          <a:lstStyle/>
          <a:p>
            <a:pPr algn="ctr"/>
            <a:r>
              <a:rPr lang="en-US" sz="7200" dirty="0">
                <a:latin typeface="Comic Sans MS" pitchFamily="66" charset="0"/>
              </a:rPr>
              <a:t>negative numbers</a:t>
            </a:r>
          </a:p>
        </p:txBody>
      </p:sp>
      <p:sp>
        <p:nvSpPr>
          <p:cNvPr id="10" name="TextBox 9"/>
          <p:cNvSpPr txBox="1"/>
          <p:nvPr/>
        </p:nvSpPr>
        <p:spPr>
          <a:xfrm>
            <a:off x="381000" y="5496950"/>
            <a:ext cx="8382000" cy="584775"/>
          </a:xfrm>
          <a:prstGeom prst="rect">
            <a:avLst/>
          </a:prstGeom>
          <a:noFill/>
        </p:spPr>
        <p:txBody>
          <a:bodyPr wrap="square" rtlCol="0">
            <a:spAutoFit/>
          </a:bodyPr>
          <a:lstStyle/>
          <a:p>
            <a:pPr algn="ctr"/>
            <a:r>
              <a:rPr lang="en-US" sz="3200" dirty="0">
                <a:latin typeface="Comic Sans MS" pitchFamily="66" charset="0"/>
              </a:rPr>
              <a:t>numbers less than zero</a:t>
            </a:r>
          </a:p>
        </p:txBody>
      </p:sp>
      <p:pic>
        <p:nvPicPr>
          <p:cNvPr id="2050" name="Picture 2"/>
          <p:cNvPicPr>
            <a:picLocks noChangeAspect="1" noChangeArrowheads="1"/>
          </p:cNvPicPr>
          <p:nvPr/>
        </p:nvPicPr>
        <p:blipFill>
          <a:blip r:embed="rId3" cstate="print">
            <a:clrChange>
              <a:clrFrom>
                <a:srgbClr val="FEFEFE"/>
              </a:clrFrom>
              <a:clrTo>
                <a:srgbClr val="FEFEFE">
                  <a:alpha val="0"/>
                </a:srgbClr>
              </a:clrTo>
            </a:clrChange>
            <a:grayscl/>
          </a:blip>
          <a:srcRect/>
          <a:stretch>
            <a:fillRect/>
          </a:stretch>
        </p:blipFill>
        <p:spPr bwMode="auto">
          <a:xfrm>
            <a:off x="211017" y="2790623"/>
            <a:ext cx="8721969" cy="1302775"/>
          </a:xfrm>
          <a:prstGeom prst="rect">
            <a:avLst/>
          </a:prstGeom>
          <a:noFill/>
          <a:ln w="9525">
            <a:noFill/>
            <a:miter lim="800000"/>
            <a:headEnd/>
            <a:tailEnd/>
          </a:ln>
        </p:spPr>
      </p:pic>
      <p:grpSp>
        <p:nvGrpSpPr>
          <p:cNvPr id="21" name="Group 20"/>
          <p:cNvGrpSpPr/>
          <p:nvPr/>
        </p:nvGrpSpPr>
        <p:grpSpPr>
          <a:xfrm>
            <a:off x="166256" y="2565067"/>
            <a:ext cx="4370119" cy="1187535"/>
            <a:chOff x="166256" y="2565067"/>
            <a:chExt cx="4370119" cy="1187535"/>
          </a:xfrm>
        </p:grpSpPr>
        <p:cxnSp>
          <p:nvCxnSpPr>
            <p:cNvPr id="14" name="Straight Connector 13"/>
            <p:cNvCxnSpPr/>
            <p:nvPr/>
          </p:nvCxnSpPr>
          <p:spPr>
            <a:xfrm rot="16200000" flipH="1">
              <a:off x="3942606" y="3158834"/>
              <a:ext cx="1187535"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0800000">
              <a:off x="166256" y="2576946"/>
              <a:ext cx="4370119" cy="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net</a:t>
            </a:r>
          </a:p>
        </p:txBody>
      </p:sp>
      <p:sp>
        <p:nvSpPr>
          <p:cNvPr id="10" name="TextBox 9"/>
          <p:cNvSpPr txBox="1"/>
          <p:nvPr/>
        </p:nvSpPr>
        <p:spPr>
          <a:xfrm>
            <a:off x="338797" y="4837837"/>
            <a:ext cx="8382000" cy="1754326"/>
          </a:xfrm>
          <a:prstGeom prst="rect">
            <a:avLst/>
          </a:prstGeom>
          <a:noFill/>
        </p:spPr>
        <p:txBody>
          <a:bodyPr wrap="square" rtlCol="0">
            <a:spAutoFit/>
          </a:bodyPr>
          <a:lstStyle/>
          <a:p>
            <a:pPr algn="ctr"/>
            <a:r>
              <a:rPr lang="en-US" sz="3600" dirty="0">
                <a:latin typeface="Comic Sans MS" pitchFamily="66" charset="0"/>
              </a:rPr>
              <a:t>an arrangement of polygons joined at the edges which represent the faces of a 3-dimensional figure</a:t>
            </a:r>
          </a:p>
        </p:txBody>
      </p:sp>
      <p:pic>
        <p:nvPicPr>
          <p:cNvPr id="3074" name="Picture 2" descr="Image result for geometric 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861" y="1531288"/>
            <a:ext cx="6509939" cy="326758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691913453"/>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No Solution</a:t>
            </a:r>
          </a:p>
        </p:txBody>
      </p:sp>
      <p:sp>
        <p:nvSpPr>
          <p:cNvPr id="3" name="Content Placeholder 2"/>
          <p:cNvSpPr>
            <a:spLocks noGrp="1"/>
          </p:cNvSpPr>
          <p:nvPr>
            <p:ph idx="1"/>
          </p:nvPr>
        </p:nvSpPr>
        <p:spPr>
          <a:xfrm>
            <a:off x="457200" y="4437048"/>
            <a:ext cx="8229600" cy="2450445"/>
          </a:xfrm>
        </p:spPr>
        <p:txBody>
          <a:bodyPr>
            <a:normAutofit/>
          </a:bodyPr>
          <a:lstStyle/>
          <a:p>
            <a:pPr marL="0" indent="0">
              <a:buNone/>
            </a:pPr>
            <a:r>
              <a:rPr lang="en-US" sz="2800" dirty="0">
                <a:latin typeface="Comic Sans MS" panose="030F0702030302020204" pitchFamily="66" charset="0"/>
              </a:rPr>
              <a:t> No solution is an answer that means no matter what value is plugged in for the variable, you will ALWAYS get a contradiction.  A visual representation on a graph would be two parallel lines - they would never intersect. </a:t>
            </a:r>
          </a:p>
        </p:txBody>
      </p:sp>
      <p:pic>
        <p:nvPicPr>
          <p:cNvPr id="20482" name="Picture 2" descr="Image result for no solution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700" y="846138"/>
            <a:ext cx="5830204" cy="3428682"/>
          </a:xfrm>
          <a:prstGeom prst="rect">
            <a:avLst/>
          </a:prstGeom>
          <a:noFill/>
          <a:extLst>
            <a:ext uri="{909E8E84-426E-40dd-AFC4-6F175D3DCCD1}">
              <a14:hiddenFill xmlns="" xmlns:a14="http://schemas.microsoft.com/office/drawing/2010/main">
                <a:solidFill>
                  <a:srgbClr val="FFFFFF"/>
                </a:solidFill>
              </a14:hiddenFill>
            </a:ext>
          </a:extLst>
        </p:spPr>
      </p:pic>
      <p:pic>
        <p:nvPicPr>
          <p:cNvPr id="20484" name="Picture 4" descr="Image result for no solution math defini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8875" y="1211580"/>
            <a:ext cx="5445125" cy="3063240"/>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274820"/>
            <a:ext cx="8534400" cy="245044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24124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3" cstate="print"/>
          <a:srcRect/>
          <a:stretch>
            <a:fillRect/>
          </a:stretch>
        </p:blipFill>
        <p:spPr bwMode="auto">
          <a:xfrm>
            <a:off x="1066800" y="1806524"/>
            <a:ext cx="3002047" cy="297180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82526"/>
            <a:ext cx="8534400" cy="1446550"/>
          </a:xfrm>
          <a:prstGeom prst="rect">
            <a:avLst/>
          </a:prstGeom>
          <a:noFill/>
        </p:spPr>
        <p:txBody>
          <a:bodyPr wrap="square" rtlCol="0">
            <a:spAutoFit/>
          </a:bodyPr>
          <a:lstStyle/>
          <a:p>
            <a:pPr algn="ctr"/>
            <a:r>
              <a:rPr lang="en-US" sz="8800" dirty="0">
                <a:latin typeface="Comic Sans MS" pitchFamily="66" charset="0"/>
              </a:rPr>
              <a:t>nonagon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9 sides</a:t>
            </a:r>
          </a:p>
        </p:txBody>
      </p:sp>
      <p:cxnSp>
        <p:nvCxnSpPr>
          <p:cNvPr id="12" name="Straight Connector 11"/>
          <p:cNvCxnSpPr/>
          <p:nvPr/>
        </p:nvCxnSpPr>
        <p:spPr>
          <a:xfrm>
            <a:off x="6781800" y="2667000"/>
            <a:ext cx="1219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rot="16200000" flipH="1">
            <a:off x="7924800" y="2743200"/>
            <a:ext cx="533400" cy="381000"/>
          </a:xfrm>
          <a:prstGeom prst="line">
            <a:avLst/>
          </a:prstGeom>
          <a:ln w="28575"/>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rot="5400000">
            <a:off x="6248400" y="2743200"/>
            <a:ext cx="609600" cy="457200"/>
          </a:xfrm>
          <a:prstGeom prst="line">
            <a:avLst/>
          </a:prstGeom>
          <a:ln w="28575"/>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6324600" y="3276600"/>
            <a:ext cx="685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rot="10800000">
            <a:off x="7620000" y="32004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rot="5400000">
            <a:off x="6629400" y="36576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rot="5400000">
            <a:off x="7239000" y="3581400"/>
            <a:ext cx="7620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rot="5400000">
            <a:off x="7200900" y="4152900"/>
            <a:ext cx="609600" cy="22860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rot="16200000" flipH="1">
            <a:off x="6934200" y="4114800"/>
            <a:ext cx="533400" cy="38100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Nonlinear</a:t>
            </a:r>
          </a:p>
        </p:txBody>
      </p:sp>
      <p:sp>
        <p:nvSpPr>
          <p:cNvPr id="3" name="Content Placeholder 2"/>
          <p:cNvSpPr>
            <a:spLocks noGrp="1"/>
          </p:cNvSpPr>
          <p:nvPr>
            <p:ph idx="1"/>
          </p:nvPr>
        </p:nvSpPr>
        <p:spPr>
          <a:xfrm>
            <a:off x="457200" y="3817620"/>
            <a:ext cx="8229600" cy="3040380"/>
          </a:xfrm>
        </p:spPr>
        <p:txBody>
          <a:bodyPr>
            <a:normAutofit lnSpcReduction="10000"/>
          </a:bodyPr>
          <a:lstStyle/>
          <a:p>
            <a:r>
              <a:rPr lang="en-US" dirty="0">
                <a:latin typeface="Comic Sans MS" panose="030F0702030302020204" pitchFamily="66" charset="0"/>
              </a:rPr>
              <a:t>Equation whose graph does not form a straight line (linear) is called a Nonlinear Equation</a:t>
            </a:r>
          </a:p>
          <a:p>
            <a:r>
              <a:rPr lang="en-US" dirty="0">
                <a:latin typeface="Comic Sans MS" panose="030F0702030302020204" pitchFamily="66" charset="0"/>
              </a:rPr>
              <a:t>In a nonlinear equation, the variables are either of degree greater than 1 or less than 1, but never 1.</a:t>
            </a:r>
          </a:p>
          <a:p>
            <a:endParaRPr lang="en-US" dirty="0"/>
          </a:p>
        </p:txBody>
      </p:sp>
      <p:pic>
        <p:nvPicPr>
          <p:cNvPr id="16386" name="Picture 2" descr="Image result for nonlinear definition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94" y="1342686"/>
            <a:ext cx="4367528" cy="2474934"/>
          </a:xfrm>
          <a:prstGeom prst="rect">
            <a:avLst/>
          </a:prstGeom>
          <a:noFill/>
          <a:extLst>
            <a:ext uri="{909E8E84-426E-40dd-AFC4-6F175D3DCCD1}">
              <a14:hiddenFill xmlns="" xmlns:a14="http://schemas.microsoft.com/office/drawing/2010/main">
                <a:solidFill>
                  <a:srgbClr val="FFFFFF"/>
                </a:solidFill>
              </a14:hiddenFill>
            </a:ext>
          </a:extLst>
        </p:spPr>
      </p:pic>
      <p:pic>
        <p:nvPicPr>
          <p:cNvPr id="16388" name="Picture 4" descr="Image result for nonlinear definition ma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0660" y="1186752"/>
            <a:ext cx="3108960" cy="269668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3883438"/>
            <a:ext cx="8534400" cy="266976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714302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5074835"/>
            <a:ext cx="6429375" cy="124143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574765" y="643408"/>
            <a:ext cx="7942217"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normal distribution</a:t>
            </a:r>
          </a:p>
        </p:txBody>
      </p:sp>
      <p:sp>
        <p:nvSpPr>
          <p:cNvPr id="10" name="TextBox 9"/>
          <p:cNvSpPr txBox="1"/>
          <p:nvPr/>
        </p:nvSpPr>
        <p:spPr>
          <a:xfrm>
            <a:off x="1428750" y="5139022"/>
            <a:ext cx="6286500" cy="1200329"/>
          </a:xfrm>
          <a:prstGeom prst="rect">
            <a:avLst/>
          </a:prstGeom>
          <a:noFill/>
        </p:spPr>
        <p:txBody>
          <a:bodyPr wrap="square" rtlCol="0">
            <a:spAutoFit/>
          </a:bodyPr>
          <a:lstStyle/>
          <a:p>
            <a:pPr algn="ctr" defTabSz="685800"/>
            <a:r>
              <a:rPr lang="en-US" sz="2400" dirty="0">
                <a:solidFill>
                  <a:prstClr val="black"/>
                </a:solidFill>
                <a:latin typeface="Comic Sans MS" panose="030F0702030302020204" pitchFamily="66" charset="0"/>
              </a:rPr>
              <a:t>a function that represents the distribution of many random variables as a symmetrical bell-shaped graph</a:t>
            </a:r>
          </a:p>
        </p:txBody>
      </p:sp>
      <p:pic>
        <p:nvPicPr>
          <p:cNvPr id="2" name="Picture 1"/>
          <p:cNvPicPr>
            <a:picLocks noChangeAspect="1"/>
          </p:cNvPicPr>
          <p:nvPr/>
        </p:nvPicPr>
        <p:blipFill>
          <a:blip r:embed="rId3"/>
          <a:stretch>
            <a:fillRect/>
          </a:stretch>
        </p:blipFill>
        <p:spPr>
          <a:xfrm>
            <a:off x="2191787" y="1586681"/>
            <a:ext cx="4728262" cy="3420826"/>
          </a:xfrm>
          <a:prstGeom prst="rect">
            <a:avLst/>
          </a:prstGeom>
        </p:spPr>
      </p:pic>
    </p:spTree>
    <p:extLst>
      <p:ext uri="{BB962C8B-B14F-4D97-AF65-F5344CB8AC3E}">
        <p14:creationId xmlns:p14="http://schemas.microsoft.com/office/powerpoint/2010/main" val="2154617480"/>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forms</a:t>
            </a:r>
          </a:p>
        </p:txBody>
      </p:sp>
      <p:sp>
        <p:nvSpPr>
          <p:cNvPr id="5" name="TextBox 4"/>
          <p:cNvSpPr txBox="1"/>
          <p:nvPr/>
        </p:nvSpPr>
        <p:spPr>
          <a:xfrm>
            <a:off x="457200" y="1704439"/>
            <a:ext cx="8481848" cy="4585871"/>
          </a:xfrm>
          <a:prstGeom prst="rect">
            <a:avLst/>
          </a:prstGeom>
          <a:noFill/>
        </p:spPr>
        <p:txBody>
          <a:bodyPr wrap="square" rtlCol="0">
            <a:spAutoFit/>
          </a:bodyPr>
          <a:lstStyle/>
          <a:p>
            <a:r>
              <a:rPr lang="en-US" sz="3600" dirty="0"/>
              <a:t>Standard form: </a:t>
            </a:r>
            <a:r>
              <a:rPr lang="en-US" sz="4400" b="1" dirty="0"/>
              <a:t>3045</a:t>
            </a:r>
          </a:p>
          <a:p>
            <a:endParaRPr lang="en-US" sz="2800" dirty="0"/>
          </a:p>
          <a:p>
            <a:r>
              <a:rPr lang="en-US" sz="3600" dirty="0"/>
              <a:t>Word form: </a:t>
            </a:r>
            <a:r>
              <a:rPr lang="en-US" sz="4400" b="1" dirty="0"/>
              <a:t>three thousand, forty-five</a:t>
            </a:r>
            <a:endParaRPr lang="en-US" sz="3600" b="1" dirty="0"/>
          </a:p>
          <a:p>
            <a:endParaRPr lang="en-US" sz="2800" dirty="0"/>
          </a:p>
          <a:p>
            <a:r>
              <a:rPr lang="en-US" sz="3600" dirty="0"/>
              <a:t>Expanded form: </a:t>
            </a:r>
            <a:r>
              <a:rPr lang="en-US" sz="4400" b="1" dirty="0"/>
              <a:t>3000 + 40 + 5 </a:t>
            </a:r>
          </a:p>
          <a:p>
            <a:r>
              <a:rPr lang="en-US" sz="3200" b="1" dirty="0"/>
              <a:t>(see </a:t>
            </a:r>
            <a:r>
              <a:rPr lang="en-US" sz="3200" b="1" i="1" dirty="0"/>
              <a:t>expanded form </a:t>
            </a:r>
            <a:r>
              <a:rPr lang="en-US" sz="3200" b="1" dirty="0"/>
              <a:t>card for more examples)</a:t>
            </a:r>
          </a:p>
          <a:p>
            <a:endParaRPr lang="en-US" sz="2800" dirty="0"/>
          </a:p>
          <a:p>
            <a:r>
              <a:rPr lang="en-US" sz="3600" dirty="0"/>
              <a:t>Unit form: </a:t>
            </a:r>
            <a:r>
              <a:rPr lang="en-US" sz="4400" b="1" dirty="0"/>
              <a:t>3 thousands 4 tens 5 ones</a:t>
            </a:r>
            <a:endParaRPr lang="en-US" sz="3600" b="1" dirty="0"/>
          </a:p>
        </p:txBody>
      </p:sp>
    </p:spTree>
    <p:extLst>
      <p:ext uri="{BB962C8B-B14F-4D97-AF65-F5344CB8AC3E}">
        <p14:creationId xmlns:p14="http://schemas.microsoft.com/office/powerpoint/2010/main" val="2553127240"/>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model</a:t>
            </a:r>
          </a:p>
        </p:txBody>
      </p:sp>
      <p:sp>
        <p:nvSpPr>
          <p:cNvPr id="5" name="TextBox 4"/>
          <p:cNvSpPr txBox="1"/>
          <p:nvPr/>
        </p:nvSpPr>
        <p:spPr>
          <a:xfrm>
            <a:off x="381000" y="5045075"/>
            <a:ext cx="8382000" cy="1200329"/>
          </a:xfrm>
          <a:prstGeom prst="rect">
            <a:avLst/>
          </a:prstGeom>
          <a:noFill/>
        </p:spPr>
        <p:txBody>
          <a:bodyPr wrap="square" rtlCol="0">
            <a:spAutoFit/>
          </a:bodyPr>
          <a:lstStyle/>
          <a:p>
            <a:pPr algn="ctr"/>
            <a:r>
              <a:rPr lang="en-US" sz="3600" dirty="0">
                <a:latin typeface="Comic Sans MS" pitchFamily="66" charset="0"/>
              </a:rPr>
              <a:t>a mathematical representation of a situation</a:t>
            </a:r>
          </a:p>
        </p:txBody>
      </p:sp>
      <p:pic>
        <p:nvPicPr>
          <p:cNvPr id="3075" name="Picture 3" descr="C:\Users\lsharlow\AppData\Local\Microsoft\Windows\Temporary Internet Files\Content.IE5\C5NAPZLE\MC900089056[1].wmf"/>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1216488" y="1771114"/>
            <a:ext cx="1826933" cy="207157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TextBox 1"/>
          <p:cNvSpPr txBox="1"/>
          <p:nvPr/>
        </p:nvSpPr>
        <p:spPr>
          <a:xfrm>
            <a:off x="304800" y="3657392"/>
            <a:ext cx="4352217" cy="1200329"/>
          </a:xfrm>
          <a:prstGeom prst="rect">
            <a:avLst/>
          </a:prstGeom>
          <a:noFill/>
        </p:spPr>
        <p:txBody>
          <a:bodyPr wrap="none" rtlCol="0">
            <a:spAutoFit/>
          </a:bodyPr>
          <a:lstStyle/>
          <a:p>
            <a:pPr algn="ctr"/>
            <a:r>
              <a:rPr lang="en-US" sz="4400" dirty="0"/>
              <a:t>1 + 2 = 3</a:t>
            </a:r>
          </a:p>
          <a:p>
            <a:r>
              <a:rPr lang="en-US" sz="2800" dirty="0"/>
              <a:t>1 boy and 2 girls = 3 children</a:t>
            </a:r>
          </a:p>
        </p:txBody>
      </p:sp>
      <p:pic>
        <p:nvPicPr>
          <p:cNvPr id="2050" name="Picture 2" descr="http://c3e308.medialib.glogster.com/media/a5/a57e9f2225dbcc8ef0a493c14202abb7a0ae36266c00417aa0b95659fe6a76e7/300-29696.gif"/>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877038" y="2905126"/>
            <a:ext cx="1253801" cy="1638300"/>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Picture 2" descr="http://c3e308.medialib.glogster.com/media/a5/a57e9f2225dbcc8ef0a493c14202abb7a0ae36266c00417aa0b95659fe6a76e7/300-29696.gif"/>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995852" y="3023538"/>
            <a:ext cx="1253801" cy="1638300"/>
          </a:xfrm>
          <a:prstGeom prst="rect">
            <a:avLst/>
          </a:prstGeom>
          <a:noFill/>
          <a:extLst>
            <a:ext uri="{909E8E84-426E-40dd-AFC4-6F175D3DCCD1}">
              <a14:hiddenFill xmlns="" xmlns:a14="http://schemas.microsoft.com/office/drawing/2010/main">
                <a:solidFill>
                  <a:srgbClr val="FFFFFF"/>
                </a:solidFill>
              </a14:hiddenFill>
            </a:ext>
          </a:extLst>
        </p:spPr>
      </p:pic>
      <p:sp>
        <p:nvSpPr>
          <p:cNvPr id="13" name="TextBox 12"/>
          <p:cNvSpPr txBox="1"/>
          <p:nvPr/>
        </p:nvSpPr>
        <p:spPr>
          <a:xfrm>
            <a:off x="4000551" y="1580734"/>
            <a:ext cx="5183663" cy="1200329"/>
          </a:xfrm>
          <a:prstGeom prst="rect">
            <a:avLst/>
          </a:prstGeom>
          <a:noFill/>
        </p:spPr>
        <p:txBody>
          <a:bodyPr wrap="none" rtlCol="0">
            <a:spAutoFit/>
          </a:bodyPr>
          <a:lstStyle/>
          <a:p>
            <a:pPr algn="ctr"/>
            <a:r>
              <a:rPr lang="en-US" sz="4400" dirty="0"/>
              <a:t>2 x 6 = 12</a:t>
            </a:r>
          </a:p>
          <a:p>
            <a:r>
              <a:rPr lang="en-US" sz="2800" dirty="0"/>
              <a:t>2 groups of 6 crayons = 12 crayons</a:t>
            </a:r>
          </a:p>
        </p:txBody>
      </p:sp>
    </p:spTree>
    <p:extLst>
      <p:ext uri="{BB962C8B-B14F-4D97-AF65-F5344CB8AC3E}">
        <p14:creationId xmlns:p14="http://schemas.microsoft.com/office/powerpoint/2010/main" val="3921547099"/>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323439"/>
          </a:xfrm>
          <a:prstGeom prst="rect">
            <a:avLst/>
          </a:prstGeom>
          <a:noFill/>
        </p:spPr>
        <p:txBody>
          <a:bodyPr wrap="square" rtlCol="0">
            <a:spAutoFit/>
          </a:bodyPr>
          <a:lstStyle/>
          <a:p>
            <a:pPr algn="ctr"/>
            <a:r>
              <a:rPr lang="en-US" sz="8000" dirty="0">
                <a:latin typeface="Comic Sans MS" pitchFamily="66" charset="0"/>
              </a:rPr>
              <a:t>number sentence</a:t>
            </a:r>
          </a:p>
        </p:txBody>
      </p:sp>
      <p:sp>
        <p:nvSpPr>
          <p:cNvPr id="10" name="TextBox 9"/>
          <p:cNvSpPr txBox="1"/>
          <p:nvPr/>
        </p:nvSpPr>
        <p:spPr>
          <a:xfrm>
            <a:off x="381000" y="5181600"/>
            <a:ext cx="8382000" cy="1200329"/>
          </a:xfrm>
          <a:prstGeom prst="rect">
            <a:avLst/>
          </a:prstGeom>
          <a:noFill/>
        </p:spPr>
        <p:txBody>
          <a:bodyPr wrap="square" rtlCol="0">
            <a:spAutoFit/>
          </a:bodyPr>
          <a:lstStyle/>
          <a:p>
            <a:pPr algn="ctr"/>
            <a:r>
              <a:rPr lang="en-US" sz="3600" dirty="0">
                <a:latin typeface="Comic Sans MS" pitchFamily="66" charset="0"/>
              </a:rPr>
              <a:t>an equation (=) or inequality (&lt;,&gt;, ≤, ≥, ≠) with numbers</a:t>
            </a:r>
          </a:p>
        </p:txBody>
      </p:sp>
      <p:sp>
        <p:nvSpPr>
          <p:cNvPr id="11" name="TextBox 10"/>
          <p:cNvSpPr txBox="1"/>
          <p:nvPr/>
        </p:nvSpPr>
        <p:spPr>
          <a:xfrm>
            <a:off x="228600" y="2057400"/>
            <a:ext cx="8856912" cy="2354491"/>
          </a:xfrm>
          <a:prstGeom prst="rect">
            <a:avLst/>
          </a:prstGeom>
          <a:noFill/>
        </p:spPr>
        <p:txBody>
          <a:bodyPr wrap="square" rtlCol="0">
            <a:spAutoFit/>
          </a:bodyPr>
          <a:lstStyle/>
          <a:p>
            <a:pPr>
              <a:spcAft>
                <a:spcPts val="1800"/>
              </a:spcAft>
            </a:pPr>
            <a:r>
              <a:rPr lang="en-US" sz="6600" dirty="0"/>
              <a:t>  5 + 3 = 8		7 &gt; 4 x 1</a:t>
            </a:r>
          </a:p>
          <a:p>
            <a:r>
              <a:rPr lang="en-US" sz="6600" dirty="0"/>
              <a:t>5 + 2 &lt; 8	   5 + 3 </a:t>
            </a:r>
            <a:r>
              <a:rPr lang="en-US" sz="6600" dirty="0">
                <a:latin typeface="Arial"/>
                <a:cs typeface="Arial"/>
              </a:rPr>
              <a:t>≠ </a:t>
            </a:r>
            <a:r>
              <a:rPr lang="en-US" sz="6600" dirty="0">
                <a:cs typeface="Arial"/>
              </a:rPr>
              <a:t>2 + 1</a:t>
            </a:r>
            <a:endParaRPr lang="en-US" sz="6600" dirty="0"/>
          </a:p>
        </p:txBody>
      </p:sp>
    </p:spTree>
    <p:extLst>
      <p:ext uri="{BB962C8B-B14F-4D97-AF65-F5344CB8AC3E}">
        <p14:creationId xmlns:p14="http://schemas.microsoft.com/office/powerpoint/2010/main" val="2547510713"/>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59790"/>
            <a:ext cx="8534400" cy="119340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21471"/>
            <a:ext cx="8305800" cy="1323439"/>
          </a:xfrm>
          <a:prstGeom prst="rect">
            <a:avLst/>
          </a:prstGeom>
          <a:noFill/>
        </p:spPr>
        <p:txBody>
          <a:bodyPr wrap="square" rtlCol="0">
            <a:spAutoFit/>
          </a:bodyPr>
          <a:lstStyle/>
          <a:p>
            <a:pPr algn="ctr"/>
            <a:r>
              <a:rPr lang="en-US" sz="8000" dirty="0">
                <a:latin typeface="Comic Sans MS" pitchFamily="66" charset="0"/>
              </a:rPr>
              <a:t>number systems</a:t>
            </a:r>
          </a:p>
        </p:txBody>
      </p:sp>
      <p:sp>
        <p:nvSpPr>
          <p:cNvPr id="10" name="TextBox 9"/>
          <p:cNvSpPr txBox="1"/>
          <p:nvPr/>
        </p:nvSpPr>
        <p:spPr>
          <a:xfrm>
            <a:off x="381000" y="5657557"/>
            <a:ext cx="8382000" cy="646331"/>
          </a:xfrm>
          <a:prstGeom prst="rect">
            <a:avLst/>
          </a:prstGeom>
          <a:noFill/>
        </p:spPr>
        <p:txBody>
          <a:bodyPr wrap="square" rtlCol="0">
            <a:spAutoFit/>
          </a:bodyPr>
          <a:lstStyle/>
          <a:p>
            <a:pPr algn="ctr"/>
            <a:r>
              <a:rPr lang="en-US" sz="3600" dirty="0">
                <a:latin typeface="Comic Sans MS" pitchFamily="66" charset="0"/>
              </a:rPr>
              <a:t>the different subgroups of numbers</a:t>
            </a:r>
          </a:p>
        </p:txBody>
      </p:sp>
      <p:pic>
        <p:nvPicPr>
          <p:cNvPr id="142337" name="Picture 1"/>
          <p:cNvPicPr>
            <a:picLocks noChangeAspect="1" noChangeArrowheads="1"/>
          </p:cNvPicPr>
          <p:nvPr/>
        </p:nvPicPr>
        <p:blipFill>
          <a:blip r:embed="rId3" cstate="print"/>
          <a:srcRect/>
          <a:stretch>
            <a:fillRect/>
          </a:stretch>
        </p:blipFill>
        <p:spPr bwMode="auto">
          <a:xfrm>
            <a:off x="1086250" y="1584960"/>
            <a:ext cx="6484476" cy="3591949"/>
          </a:xfrm>
          <a:prstGeom prst="rect">
            <a:avLst/>
          </a:prstGeom>
          <a:noFill/>
          <a:ln w="9525">
            <a:solidFill>
              <a:schemeClr val="tx1"/>
            </a:solidFill>
            <a:miter lim="800000"/>
            <a:headEnd/>
            <a:tailEnd/>
          </a:ln>
        </p:spPr>
      </p:pic>
      <p:sp>
        <p:nvSpPr>
          <p:cNvPr id="2" name="TextBox 1"/>
          <p:cNvSpPr txBox="1"/>
          <p:nvPr/>
        </p:nvSpPr>
        <p:spPr>
          <a:xfrm>
            <a:off x="1246909" y="1726866"/>
            <a:ext cx="505844" cy="307777"/>
          </a:xfrm>
          <a:prstGeom prst="rect">
            <a:avLst/>
          </a:prstGeom>
          <a:noFill/>
        </p:spPr>
        <p:txBody>
          <a:bodyPr wrap="none" rtlCol="0">
            <a:spAutoFit/>
          </a:bodyPr>
          <a:lstStyle/>
          <a:p>
            <a:r>
              <a:rPr lang="en-US" sz="1400" b="1" dirty="0"/>
              <a:t>Real</a:t>
            </a:r>
          </a:p>
        </p:txBody>
      </p:sp>
      <p:sp>
        <p:nvSpPr>
          <p:cNvPr id="7" name="TextBox 6"/>
          <p:cNvSpPr txBox="1"/>
          <p:nvPr/>
        </p:nvSpPr>
        <p:spPr>
          <a:xfrm>
            <a:off x="7675418" y="2734784"/>
            <a:ext cx="819968" cy="307777"/>
          </a:xfrm>
          <a:prstGeom prst="rect">
            <a:avLst/>
          </a:prstGeom>
          <a:noFill/>
        </p:spPr>
        <p:txBody>
          <a:bodyPr wrap="none" rtlCol="0">
            <a:spAutoFit/>
          </a:bodyPr>
          <a:lstStyle/>
          <a:p>
            <a:r>
              <a:rPr lang="en-US" sz="1400" dirty="0">
                <a:solidFill>
                  <a:schemeClr val="bg1">
                    <a:lumMod val="50000"/>
                  </a:schemeClr>
                </a:solidFill>
              </a:rPr>
              <a:t>Complex</a:t>
            </a:r>
          </a:p>
        </p:txBody>
      </p:sp>
      <p:sp>
        <p:nvSpPr>
          <p:cNvPr id="11" name="TextBox 10"/>
          <p:cNvSpPr txBox="1"/>
          <p:nvPr/>
        </p:nvSpPr>
        <p:spPr>
          <a:xfrm>
            <a:off x="6075219" y="3583375"/>
            <a:ext cx="772390" cy="276999"/>
          </a:xfrm>
          <a:prstGeom prst="rect">
            <a:avLst/>
          </a:prstGeom>
          <a:solidFill>
            <a:schemeClr val="bg1"/>
          </a:solidFill>
        </p:spPr>
        <p:txBody>
          <a:bodyPr wrap="square" rtlCol="0">
            <a:spAutoFit/>
          </a:bodyPr>
          <a:lstStyle/>
          <a:p>
            <a:r>
              <a:rPr lang="en-US" sz="1200" dirty="0">
                <a:solidFill>
                  <a:schemeClr val="bg1">
                    <a:lumMod val="50000"/>
                  </a:schemeClr>
                </a:solidFill>
              </a:rPr>
              <a:t>Irrationa</a:t>
            </a:r>
            <a:r>
              <a:rPr lang="en-US" sz="1200" b="1" dirty="0">
                <a:solidFill>
                  <a:schemeClr val="bg1">
                    <a:lumMod val="50000"/>
                  </a:schemeClr>
                </a:solidFill>
              </a:rPr>
              <a:t>l</a:t>
            </a:r>
          </a:p>
        </p:txBody>
      </p:sp>
      <p:sp>
        <p:nvSpPr>
          <p:cNvPr id="3" name="Oval 2"/>
          <p:cNvSpPr/>
          <p:nvPr/>
        </p:nvSpPr>
        <p:spPr>
          <a:xfrm>
            <a:off x="5915891" y="3860374"/>
            <a:ext cx="1091046" cy="87283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261316"/>
            <a:ext cx="8534400" cy="13521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74320"/>
            <a:ext cx="6781800" cy="1446550"/>
          </a:xfrm>
          <a:prstGeom prst="rect">
            <a:avLst/>
          </a:prstGeom>
          <a:noFill/>
        </p:spPr>
        <p:txBody>
          <a:bodyPr wrap="square" rtlCol="0">
            <a:spAutoFit/>
          </a:bodyPr>
          <a:lstStyle/>
          <a:p>
            <a:pPr algn="ctr"/>
            <a:r>
              <a:rPr lang="en-US" sz="8800" dirty="0">
                <a:latin typeface="Comic Sans MS" pitchFamily="66" charset="0"/>
              </a:rPr>
              <a:t>numerator</a:t>
            </a:r>
          </a:p>
        </p:txBody>
      </p:sp>
      <p:sp>
        <p:nvSpPr>
          <p:cNvPr id="10" name="TextBox 9"/>
          <p:cNvSpPr txBox="1"/>
          <p:nvPr/>
        </p:nvSpPr>
        <p:spPr>
          <a:xfrm>
            <a:off x="338796" y="5230662"/>
            <a:ext cx="8382000" cy="1815882"/>
          </a:xfrm>
          <a:prstGeom prst="rect">
            <a:avLst/>
          </a:prstGeom>
          <a:noFill/>
        </p:spPr>
        <p:txBody>
          <a:bodyPr wrap="square" rtlCol="0">
            <a:spAutoFit/>
          </a:bodyPr>
          <a:lstStyle/>
          <a:p>
            <a:pPr algn="ctr"/>
            <a:r>
              <a:rPr lang="en-US" sz="2800" dirty="0">
                <a:latin typeface="Comic Sans MS" pitchFamily="66" charset="0"/>
              </a:rPr>
              <a:t>tells how many equal parts of a whole are being described</a:t>
            </a:r>
          </a:p>
          <a:p>
            <a:pPr algn="ctr"/>
            <a:r>
              <a:rPr lang="en-US" sz="2800" dirty="0">
                <a:latin typeface="Comic Sans MS" pitchFamily="66" charset="0"/>
              </a:rPr>
              <a:t>(the top number of a fraction) </a:t>
            </a:r>
          </a:p>
          <a:p>
            <a:pPr algn="ctr"/>
            <a:endParaRPr lang="en-US" sz="2800" dirty="0">
              <a:latin typeface="Comic Sans MS" pitchFamily="66" charset="0"/>
            </a:endParaRPr>
          </a:p>
        </p:txBody>
      </p:sp>
      <p:sp>
        <p:nvSpPr>
          <p:cNvPr id="11" name="TextBox 10"/>
          <p:cNvSpPr txBox="1"/>
          <p:nvPr/>
        </p:nvSpPr>
        <p:spPr>
          <a:xfrm>
            <a:off x="0" y="1647760"/>
            <a:ext cx="3022121" cy="1938992"/>
          </a:xfrm>
          <a:prstGeom prst="rect">
            <a:avLst/>
          </a:prstGeom>
          <a:noFill/>
        </p:spPr>
        <p:txBody>
          <a:bodyPr wrap="square" rtlCol="0">
            <a:spAutoFit/>
          </a:bodyPr>
          <a:lstStyle/>
          <a:p>
            <a:pPr algn="ctr"/>
            <a:r>
              <a:rPr lang="en-US" sz="6000" dirty="0"/>
              <a:t>2</a:t>
            </a:r>
          </a:p>
          <a:p>
            <a:pPr algn="ctr"/>
            <a:r>
              <a:rPr lang="en-US" sz="6000" dirty="0"/>
              <a:t>4</a:t>
            </a:r>
          </a:p>
        </p:txBody>
      </p:sp>
      <p:cxnSp>
        <p:nvCxnSpPr>
          <p:cNvPr id="13" name="Straight Connector 12"/>
          <p:cNvCxnSpPr/>
          <p:nvPr/>
        </p:nvCxnSpPr>
        <p:spPr>
          <a:xfrm>
            <a:off x="1096642" y="2639700"/>
            <a:ext cx="8382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rot="10800000">
            <a:off x="1865666" y="2232405"/>
            <a:ext cx="652682" cy="16121"/>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grpSp>
        <p:nvGrpSpPr>
          <p:cNvPr id="31" name="Group 30"/>
          <p:cNvGrpSpPr/>
          <p:nvPr/>
        </p:nvGrpSpPr>
        <p:grpSpPr>
          <a:xfrm>
            <a:off x="6596996" y="1891183"/>
            <a:ext cx="1618536" cy="1447800"/>
            <a:chOff x="6273439" y="1820844"/>
            <a:chExt cx="1618536" cy="1447800"/>
          </a:xfrm>
        </p:grpSpPr>
        <p:sp>
          <p:nvSpPr>
            <p:cNvPr id="22" name="Oval 21"/>
            <p:cNvSpPr/>
            <p:nvPr/>
          </p:nvSpPr>
          <p:spPr>
            <a:xfrm rot="5400000">
              <a:off x="6737749" y="2114418"/>
              <a:ext cx="1447800" cy="86065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nvGrpSpPr>
            <p:cNvPr id="26" name="Group 25"/>
            <p:cNvGrpSpPr/>
            <p:nvPr/>
          </p:nvGrpSpPr>
          <p:grpSpPr>
            <a:xfrm>
              <a:off x="6273439" y="2001381"/>
              <a:ext cx="1433919" cy="1143000"/>
              <a:chOff x="6273439" y="2001381"/>
              <a:chExt cx="1433919" cy="1143000"/>
            </a:xfrm>
          </p:grpSpPr>
          <p:sp>
            <p:nvSpPr>
              <p:cNvPr id="17" name="5-Point Star 16"/>
              <p:cNvSpPr/>
              <p:nvPr/>
            </p:nvSpPr>
            <p:spPr>
              <a:xfrm rot="5400000">
                <a:off x="7244035" y="19952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9" name="5-Point Star 18"/>
              <p:cNvSpPr/>
              <p:nvPr/>
            </p:nvSpPr>
            <p:spPr>
              <a:xfrm rot="5400000">
                <a:off x="7244035" y="26810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0" name="5-Point Star 19"/>
              <p:cNvSpPr/>
              <p:nvPr/>
            </p:nvSpPr>
            <p:spPr>
              <a:xfrm rot="5400000">
                <a:off x="6279563" y="26810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1" name="5-Point Star 20"/>
              <p:cNvSpPr/>
              <p:nvPr/>
            </p:nvSpPr>
            <p:spPr>
              <a:xfrm rot="5400000">
                <a:off x="6279563" y="1995257"/>
                <a:ext cx="457200" cy="469447"/>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grpSp>
      <p:grpSp>
        <p:nvGrpSpPr>
          <p:cNvPr id="34" name="Group 33"/>
          <p:cNvGrpSpPr/>
          <p:nvPr/>
        </p:nvGrpSpPr>
        <p:grpSpPr>
          <a:xfrm>
            <a:off x="853038" y="4181724"/>
            <a:ext cx="7141780" cy="1043976"/>
            <a:chOff x="867106" y="3942573"/>
            <a:chExt cx="7141780" cy="1043976"/>
          </a:xfrm>
        </p:grpSpPr>
        <p:pic>
          <p:nvPicPr>
            <p:cNvPr id="24"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51072" y="4176924"/>
              <a:ext cx="6408737" cy="809625"/>
            </a:xfrm>
            <a:prstGeom prst="rect">
              <a:avLst/>
            </a:prstGeom>
            <a:noFill/>
            <a:ln w="9525">
              <a:noFill/>
              <a:miter lim="800000"/>
              <a:headEnd/>
              <a:tailEnd/>
            </a:ln>
          </p:spPr>
        </p:pic>
        <p:cxnSp>
          <p:nvCxnSpPr>
            <p:cNvPr id="25" name="Straight Arrow Connector 24"/>
            <p:cNvCxnSpPr/>
            <p:nvPr/>
          </p:nvCxnSpPr>
          <p:spPr>
            <a:xfrm flipV="1">
              <a:off x="867106" y="4328407"/>
              <a:ext cx="7141780" cy="15765"/>
            </a:xfrm>
            <a:prstGeom prst="straightConnector1">
              <a:avLst/>
            </a:prstGeom>
            <a:ln w="28575">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9" name="Left Brace 28"/>
            <p:cNvSpPr/>
            <p:nvPr/>
          </p:nvSpPr>
          <p:spPr>
            <a:xfrm rot="5400000">
              <a:off x="2167728" y="3391928"/>
              <a:ext cx="332511" cy="1433802"/>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Left Brace 29"/>
            <p:cNvSpPr/>
            <p:nvPr/>
          </p:nvSpPr>
          <p:spPr>
            <a:xfrm rot="5400000">
              <a:off x="3647298" y="3391928"/>
              <a:ext cx="332511" cy="1433802"/>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Rectangle 26"/>
            <p:cNvSpPr/>
            <p:nvPr/>
          </p:nvSpPr>
          <p:spPr>
            <a:xfrm>
              <a:off x="1480701" y="4464146"/>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0</a:t>
              </a:r>
            </a:p>
          </p:txBody>
        </p:sp>
        <p:sp>
          <p:nvSpPr>
            <p:cNvPr id="28" name="Rectangle 27"/>
            <p:cNvSpPr/>
            <p:nvPr/>
          </p:nvSpPr>
          <p:spPr>
            <a:xfrm>
              <a:off x="7348101" y="4455181"/>
              <a:ext cx="311085" cy="3864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1</a:t>
              </a:r>
            </a:p>
          </p:txBody>
        </p:sp>
      </p:grpSp>
      <p:sp>
        <p:nvSpPr>
          <p:cNvPr id="23" name="TextBox 22"/>
          <p:cNvSpPr txBox="1"/>
          <p:nvPr/>
        </p:nvSpPr>
        <p:spPr>
          <a:xfrm>
            <a:off x="2611979" y="2039815"/>
            <a:ext cx="2114681" cy="461665"/>
          </a:xfrm>
          <a:prstGeom prst="rect">
            <a:avLst/>
          </a:prstGeom>
          <a:noFill/>
        </p:spPr>
        <p:txBody>
          <a:bodyPr wrap="none" rtlCol="0">
            <a:spAutoFit/>
          </a:bodyPr>
          <a:lstStyle/>
          <a:p>
            <a:r>
              <a:rPr lang="en-US" sz="2400" dirty="0"/>
              <a:t>parts described</a:t>
            </a: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599"/>
            <a:chOff x="304800" y="228600"/>
            <a:chExt cx="8534400" cy="6324599"/>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5162842"/>
              <a:ext cx="8534400" cy="139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260252"/>
              <a:ext cx="6781800" cy="1446550"/>
            </a:xfrm>
            <a:prstGeom prst="rect">
              <a:avLst/>
            </a:prstGeom>
            <a:noFill/>
          </p:spPr>
          <p:txBody>
            <a:bodyPr wrap="square" rtlCol="0">
              <a:spAutoFit/>
            </a:bodyPr>
            <a:lstStyle/>
            <a:p>
              <a:pPr algn="ctr"/>
              <a:r>
                <a:rPr lang="en-US" sz="8800" dirty="0">
                  <a:latin typeface="Comic Sans MS" pitchFamily="66" charset="0"/>
                </a:rPr>
                <a:t>obtuse angle</a:t>
              </a:r>
            </a:p>
          </p:txBody>
        </p:sp>
        <p:sp>
          <p:nvSpPr>
            <p:cNvPr id="8" name="TextBox 7"/>
            <p:cNvSpPr txBox="1"/>
            <p:nvPr/>
          </p:nvSpPr>
          <p:spPr>
            <a:xfrm>
              <a:off x="352865" y="5332828"/>
              <a:ext cx="8382000" cy="1077218"/>
            </a:xfrm>
            <a:prstGeom prst="rect">
              <a:avLst/>
            </a:prstGeom>
            <a:noFill/>
          </p:spPr>
          <p:txBody>
            <a:bodyPr wrap="square" rtlCol="0">
              <a:spAutoFit/>
            </a:bodyPr>
            <a:lstStyle/>
            <a:p>
              <a:pPr algn="ctr"/>
              <a:r>
                <a:rPr lang="en-US" sz="3200" dirty="0">
                  <a:latin typeface="Comic Sans MS" pitchFamily="66" charset="0"/>
                  <a:cs typeface="Arial" pitchFamily="34" charset="0"/>
                </a:rPr>
                <a:t>an angle with a measure greater than 90</a:t>
              </a:r>
              <a:r>
                <a:rPr lang="en-US" sz="4000" baseline="30000" dirty="0">
                  <a:latin typeface="Comic Sans MS"/>
                  <a:cs typeface="Arial" pitchFamily="34" charset="0"/>
                  <a:sym typeface="ArithmeText"/>
                </a:rPr>
                <a:t>°</a:t>
              </a:r>
              <a:r>
                <a:rPr lang="en-US" sz="3200" dirty="0">
                  <a:latin typeface="Comic Sans MS" pitchFamily="66" charset="0"/>
                  <a:cs typeface="Arial" pitchFamily="34" charset="0"/>
                </a:rPr>
                <a:t> and less than 180</a:t>
              </a:r>
              <a:r>
                <a:rPr lang="en-US" sz="4000" baseline="30000" dirty="0">
                  <a:latin typeface="Comic Sans MS"/>
                  <a:cs typeface="Arial" pitchFamily="34" charset="0"/>
                  <a:sym typeface="ArithmeText"/>
                </a:rPr>
                <a:t>°</a:t>
              </a:r>
              <a:endParaRPr lang="en-US" sz="4000" baseline="30000" dirty="0">
                <a:latin typeface="Comic Sans MS" pitchFamily="66" charset="0"/>
                <a:cs typeface="Arial" pitchFamily="34" charset="0"/>
              </a:endParaRPr>
            </a:p>
          </p:txBody>
        </p:sp>
      </p:grpSp>
      <p:pic>
        <p:nvPicPr>
          <p:cNvPr id="141313" name="Picture 1"/>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453989" y="2711301"/>
            <a:ext cx="2440570" cy="2150213"/>
          </a:xfrm>
          <a:prstGeom prst="rect">
            <a:avLst/>
          </a:prstGeom>
          <a:noFill/>
          <a:ln w="9525">
            <a:noFill/>
            <a:miter lim="800000"/>
            <a:headEnd/>
            <a:tailEnd/>
          </a:ln>
        </p:spPr>
      </p:pic>
      <p:pic>
        <p:nvPicPr>
          <p:cNvPr id="141314" name="Picture 2"/>
          <p:cNvPicPr>
            <a:picLocks noChangeAspect="1" noChangeArrowheads="1"/>
          </p:cNvPicPr>
          <p:nvPr/>
        </p:nvPicPr>
        <p:blipFill>
          <a:blip r:embed="rId4" cstate="print">
            <a:clrChange>
              <a:clrFrom>
                <a:srgbClr val="FFFFFF"/>
              </a:clrFrom>
              <a:clrTo>
                <a:srgbClr val="FFFFFF">
                  <a:alpha val="0"/>
                </a:srgbClr>
              </a:clrTo>
            </a:clrChange>
            <a:grayscl/>
          </a:blip>
          <a:srcRect/>
          <a:stretch>
            <a:fillRect/>
          </a:stretch>
        </p:blipFill>
        <p:spPr bwMode="auto">
          <a:xfrm rot="8391393">
            <a:off x="5442249" y="3352077"/>
            <a:ext cx="3895314" cy="1617546"/>
          </a:xfrm>
          <a:prstGeom prst="rect">
            <a:avLst/>
          </a:prstGeom>
          <a:noFill/>
          <a:ln w="9525">
            <a:noFill/>
            <a:miter lim="800000"/>
            <a:headEnd/>
            <a:tailEnd/>
          </a:ln>
        </p:spPr>
      </p:pic>
      <p:pic>
        <p:nvPicPr>
          <p:cNvPr id="141315" name="Picture 3"/>
          <p:cNvPicPr>
            <a:picLocks noChangeAspect="1" noChangeArrowheads="1"/>
          </p:cNvPicPr>
          <p:nvPr/>
        </p:nvPicPr>
        <p:blipFill>
          <a:blip r:embed="rId5" cstate="print">
            <a:clrChange>
              <a:clrFrom>
                <a:srgbClr val="FFFFFF"/>
              </a:clrFrom>
              <a:clrTo>
                <a:srgbClr val="FFFFFF">
                  <a:alpha val="0"/>
                </a:srgbClr>
              </a:clrTo>
            </a:clrChange>
            <a:grayscl/>
          </a:blip>
          <a:srcRect/>
          <a:stretch>
            <a:fillRect/>
          </a:stretch>
        </p:blipFill>
        <p:spPr bwMode="auto">
          <a:xfrm rot="20329578">
            <a:off x="2165926" y="2181100"/>
            <a:ext cx="4337128" cy="1277191"/>
          </a:xfrm>
          <a:prstGeom prst="rect">
            <a:avLst/>
          </a:prstGeom>
          <a:noFill/>
          <a:ln w="9525">
            <a:noFill/>
            <a:miter lim="800000"/>
            <a:headEnd/>
            <a:tailEnd/>
          </a:ln>
        </p:spPr>
      </p:pic>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68812" y="316520"/>
            <a:ext cx="8975188" cy="1323439"/>
          </a:xfrm>
          <a:prstGeom prst="rect">
            <a:avLst/>
          </a:prstGeom>
          <a:noFill/>
        </p:spPr>
        <p:txBody>
          <a:bodyPr wrap="square" rtlCol="0">
            <a:spAutoFit/>
          </a:bodyPr>
          <a:lstStyle/>
          <a:p>
            <a:pPr algn="ctr"/>
            <a:r>
              <a:rPr lang="en-US" sz="8000" dirty="0">
                <a:latin typeface="Comic Sans MS" pitchFamily="66" charset="0"/>
              </a:rPr>
              <a:t>obtuse triangle</a:t>
            </a:r>
          </a:p>
        </p:txBody>
      </p:sp>
      <p:sp>
        <p:nvSpPr>
          <p:cNvPr id="10" name="TextBox 9"/>
          <p:cNvSpPr txBox="1"/>
          <p:nvPr/>
        </p:nvSpPr>
        <p:spPr>
          <a:xfrm>
            <a:off x="381000" y="5178088"/>
            <a:ext cx="8382000" cy="1261884"/>
          </a:xfrm>
          <a:prstGeom prst="rect">
            <a:avLst/>
          </a:prstGeom>
          <a:noFill/>
        </p:spPr>
        <p:txBody>
          <a:bodyPr wrap="square" rtlCol="0">
            <a:spAutoFit/>
          </a:bodyPr>
          <a:lstStyle/>
          <a:p>
            <a:pPr algn="ctr"/>
            <a:r>
              <a:rPr lang="en-US" sz="3800" dirty="0">
                <a:latin typeface="Comic Sans MS" pitchFamily="66" charset="0"/>
              </a:rPr>
              <a:t>a triangle with an angle measuring more than 90</a:t>
            </a:r>
            <a:r>
              <a:rPr lang="en-US" sz="3600" baseline="30000" dirty="0">
                <a:latin typeface="Comic Sans MS"/>
                <a:cs typeface="Arial" pitchFamily="34" charset="0"/>
                <a:sym typeface="ArithmeText"/>
              </a:rPr>
              <a:t>°</a:t>
            </a:r>
            <a:endParaRPr lang="en-US" sz="3800" baseline="30000" dirty="0">
              <a:latin typeface="Comic Sans MS" pitchFamily="66" charset="0"/>
            </a:endParaRPr>
          </a:p>
        </p:txBody>
      </p:sp>
      <p:pic>
        <p:nvPicPr>
          <p:cNvPr id="142338" name="Picture 2" descr="http://www.infoplease.com/images/obtuse.gif"/>
          <p:cNvPicPr>
            <a:picLocks noChangeAspect="1" noChangeArrowheads="1"/>
          </p:cNvPicPr>
          <p:nvPr/>
        </p:nvPicPr>
        <p:blipFill>
          <a:blip r:embed="rId3" cstate="print">
            <a:lum/>
          </a:blip>
          <a:srcRect/>
          <a:stretch>
            <a:fillRect/>
          </a:stretch>
        </p:blipFill>
        <p:spPr bwMode="auto">
          <a:xfrm>
            <a:off x="1040674" y="2024742"/>
            <a:ext cx="3860797" cy="2481944"/>
          </a:xfrm>
          <a:prstGeom prst="rect">
            <a:avLst/>
          </a:prstGeom>
          <a:noFill/>
        </p:spPr>
      </p:pic>
      <p:sp>
        <p:nvSpPr>
          <p:cNvPr id="11" name="Flowchart: Merge 10"/>
          <p:cNvSpPr/>
          <p:nvPr/>
        </p:nvSpPr>
        <p:spPr>
          <a:xfrm rot="20565223">
            <a:off x="4611187" y="3135086"/>
            <a:ext cx="3958046" cy="685800"/>
          </a:xfrm>
          <a:prstGeom prst="flowChartMerg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rc 6"/>
          <p:cNvSpPr/>
          <p:nvPr/>
        </p:nvSpPr>
        <p:spPr>
          <a:xfrm rot="21427144">
            <a:off x="1378634" y="4009293"/>
            <a:ext cx="914400" cy="914400"/>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18134889">
            <a:off x="6187441" y="3570850"/>
            <a:ext cx="914400" cy="914400"/>
          </a:xfrm>
          <a:prstGeom prst="arc">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1997613" y="3756073"/>
            <a:ext cx="837089" cy="461665"/>
          </a:xfrm>
          <a:prstGeom prst="rect">
            <a:avLst/>
          </a:prstGeom>
          <a:noFill/>
        </p:spPr>
        <p:txBody>
          <a:bodyPr wrap="none" rtlCol="0">
            <a:spAutoFit/>
          </a:bodyPr>
          <a:lstStyle/>
          <a:p>
            <a:r>
              <a:rPr lang="en-US" sz="2400" dirty="0"/>
              <a:t>110</a:t>
            </a:r>
            <a:r>
              <a:rPr lang="en-US" sz="2400" dirty="0">
                <a:latin typeface="Comic Sans MS" pitchFamily="66" charset="0"/>
              </a:rPr>
              <a:t> </a:t>
            </a:r>
            <a:r>
              <a:rPr lang="en-US" dirty="0">
                <a:latin typeface="Comic Sans MS" pitchFamily="66" charset="0"/>
              </a:rPr>
              <a:t>°</a:t>
            </a:r>
            <a:endParaRPr lang="en-US" dirty="0"/>
          </a:p>
        </p:txBody>
      </p:sp>
      <p:sp>
        <p:nvSpPr>
          <p:cNvPr id="14" name="TextBox 13"/>
          <p:cNvSpPr txBox="1"/>
          <p:nvPr/>
        </p:nvSpPr>
        <p:spPr>
          <a:xfrm>
            <a:off x="6131170" y="3176953"/>
            <a:ext cx="837089" cy="461665"/>
          </a:xfrm>
          <a:prstGeom prst="rect">
            <a:avLst/>
          </a:prstGeom>
          <a:noFill/>
        </p:spPr>
        <p:txBody>
          <a:bodyPr wrap="none" rtlCol="0">
            <a:spAutoFit/>
          </a:bodyPr>
          <a:lstStyle/>
          <a:p>
            <a:r>
              <a:rPr lang="en-US" sz="2400" dirty="0"/>
              <a:t>140</a:t>
            </a:r>
            <a:r>
              <a:rPr lang="en-US" sz="2400" dirty="0">
                <a:latin typeface="Comic Sans MS" pitchFamily="66" charset="0"/>
              </a:rPr>
              <a:t> </a:t>
            </a:r>
            <a:r>
              <a:rPr lang="en-US" dirty="0">
                <a:latin typeface="Comic Sans MS" pitchFamily="66" charset="0"/>
              </a:rPr>
              <a:t>°</a:t>
            </a:r>
            <a:endParaRPr lang="en-US" dirty="0"/>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octagon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8 sides</a:t>
            </a:r>
          </a:p>
        </p:txBody>
      </p:sp>
      <p:pic>
        <p:nvPicPr>
          <p:cNvPr id="11266" name="Picture 2"/>
          <p:cNvPicPr>
            <a:picLocks noChangeAspect="1" noChangeArrowheads="1"/>
          </p:cNvPicPr>
          <p:nvPr/>
        </p:nvPicPr>
        <p:blipFill>
          <a:blip r:embed="rId3" cstate="print"/>
          <a:srcRect/>
          <a:stretch>
            <a:fillRect/>
          </a:stretch>
        </p:blipFill>
        <p:spPr bwMode="auto">
          <a:xfrm>
            <a:off x="4648200" y="1981200"/>
            <a:ext cx="2910104" cy="2819400"/>
          </a:xfrm>
          <a:prstGeom prst="rect">
            <a:avLst/>
          </a:prstGeom>
          <a:noFill/>
          <a:ln w="9525">
            <a:noFill/>
            <a:miter lim="800000"/>
            <a:headEnd/>
            <a:tailEnd/>
          </a:ln>
        </p:spPr>
      </p:pic>
      <p:sp>
        <p:nvSpPr>
          <p:cNvPr id="11" name="4-Point Star 10"/>
          <p:cNvSpPr/>
          <p:nvPr/>
        </p:nvSpPr>
        <p:spPr>
          <a:xfrm>
            <a:off x="914400" y="2286000"/>
            <a:ext cx="2743200" cy="2286000"/>
          </a:xfrm>
          <a:prstGeom prst="star4">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68456"/>
            <a:ext cx="8305800" cy="1446550"/>
          </a:xfrm>
          <a:prstGeom prst="rect">
            <a:avLst/>
          </a:prstGeom>
          <a:noFill/>
        </p:spPr>
        <p:txBody>
          <a:bodyPr wrap="square" rtlCol="0">
            <a:spAutoFit/>
          </a:bodyPr>
          <a:lstStyle/>
          <a:p>
            <a:pPr algn="ctr"/>
            <a:r>
              <a:rPr lang="en-US" sz="8800" dirty="0">
                <a:latin typeface="Comic Sans MS" pitchFamily="66" charset="0"/>
              </a:rPr>
              <a:t>odd number</a:t>
            </a:r>
          </a:p>
        </p:txBody>
      </p:sp>
      <p:sp>
        <p:nvSpPr>
          <p:cNvPr id="10" name="TextBox 9"/>
          <p:cNvSpPr txBox="1"/>
          <p:nvPr/>
        </p:nvSpPr>
        <p:spPr>
          <a:xfrm>
            <a:off x="381000" y="5023340"/>
            <a:ext cx="8382000" cy="1323439"/>
          </a:xfrm>
          <a:prstGeom prst="rect">
            <a:avLst/>
          </a:prstGeom>
          <a:noFill/>
        </p:spPr>
        <p:txBody>
          <a:bodyPr wrap="square" rtlCol="0">
            <a:spAutoFit/>
          </a:bodyPr>
          <a:lstStyle/>
          <a:p>
            <a:pPr algn="ctr"/>
            <a:r>
              <a:rPr lang="en-US" sz="2800" dirty="0">
                <a:latin typeface="Comic Sans MS" pitchFamily="66" charset="0"/>
              </a:rPr>
              <a:t>whole numbers that cannot be divided into 2 equal groups of whole numbers</a:t>
            </a:r>
          </a:p>
          <a:p>
            <a:pPr algn="ctr"/>
            <a:r>
              <a:rPr lang="en-US" sz="2400" dirty="0">
                <a:latin typeface="Comic Sans MS" pitchFamily="66" charset="0"/>
              </a:rPr>
              <a:t>Hint: odd numbers have 1, 3, 5, 7, or 9 in the one’s place</a:t>
            </a:r>
          </a:p>
        </p:txBody>
      </p:sp>
      <p:sp>
        <p:nvSpPr>
          <p:cNvPr id="11" name="TextBox 10"/>
          <p:cNvSpPr txBox="1"/>
          <p:nvPr/>
        </p:nvSpPr>
        <p:spPr>
          <a:xfrm>
            <a:off x="2068643" y="1876269"/>
            <a:ext cx="6505731" cy="2708434"/>
          </a:xfrm>
          <a:prstGeom prst="rect">
            <a:avLst/>
          </a:prstGeom>
          <a:noFill/>
        </p:spPr>
        <p:txBody>
          <a:bodyPr wrap="square" rtlCol="0">
            <a:spAutoFit/>
          </a:bodyPr>
          <a:lstStyle/>
          <a:p>
            <a:r>
              <a:rPr lang="en-US" sz="6200" dirty="0">
                <a:latin typeface="Comic Sans MS" pitchFamily="66" charset="0"/>
              </a:rPr>
              <a:t>     </a:t>
            </a:r>
            <a:r>
              <a:rPr lang="en-US" sz="5400" dirty="0">
                <a:latin typeface="Comic Sans MS" pitchFamily="66" charset="0"/>
              </a:rPr>
              <a:t>4,28</a:t>
            </a:r>
            <a:r>
              <a:rPr lang="en-US" sz="5400" b="1" u="sng" dirty="0">
                <a:latin typeface="Comic Sans MS" pitchFamily="66" charset="0"/>
              </a:rPr>
              <a:t>3</a:t>
            </a:r>
          </a:p>
          <a:p>
            <a:pPr algn="r"/>
            <a:r>
              <a:rPr lang="en-US" sz="5400" dirty="0">
                <a:latin typeface="Comic Sans MS" pitchFamily="66" charset="0"/>
              </a:rPr>
              <a:t>	2</a:t>
            </a:r>
            <a:r>
              <a:rPr lang="en-US" sz="5400" b="1" u="sng" dirty="0">
                <a:latin typeface="Comic Sans MS" pitchFamily="66" charset="0"/>
              </a:rPr>
              <a:t>1</a:t>
            </a:r>
          </a:p>
          <a:p>
            <a:r>
              <a:rPr lang="en-US" sz="5400" dirty="0">
                <a:latin typeface="Comic Sans MS" pitchFamily="66" charset="0"/>
              </a:rPr>
              <a:t>1</a:t>
            </a:r>
            <a:r>
              <a:rPr lang="en-US" sz="5400" b="1" u="sng" dirty="0">
                <a:latin typeface="Comic Sans MS" pitchFamily="66" charset="0"/>
              </a:rPr>
              <a:t>1</a:t>
            </a:r>
            <a:r>
              <a:rPr lang="en-US" sz="5400" dirty="0">
                <a:latin typeface="Comic Sans MS" pitchFamily="66" charset="0"/>
              </a:rPr>
              <a:t>         283,00</a:t>
            </a:r>
            <a:r>
              <a:rPr lang="en-US" sz="5400" b="1" u="sng" dirty="0">
                <a:latin typeface="Comic Sans MS" pitchFamily="66" charset="0"/>
              </a:rPr>
              <a:t>5</a:t>
            </a:r>
          </a:p>
        </p:txBody>
      </p:sp>
      <p:grpSp>
        <p:nvGrpSpPr>
          <p:cNvPr id="28" name="Group 27"/>
          <p:cNvGrpSpPr/>
          <p:nvPr/>
        </p:nvGrpSpPr>
        <p:grpSpPr>
          <a:xfrm>
            <a:off x="1040516" y="1992274"/>
            <a:ext cx="941614" cy="2643326"/>
            <a:chOff x="1040516" y="1992274"/>
            <a:chExt cx="941614" cy="2643326"/>
          </a:xfrm>
        </p:grpSpPr>
        <p:grpSp>
          <p:nvGrpSpPr>
            <p:cNvPr id="19" name="Group 18"/>
            <p:cNvGrpSpPr/>
            <p:nvPr/>
          </p:nvGrpSpPr>
          <p:grpSpPr>
            <a:xfrm>
              <a:off x="1040516" y="1992274"/>
              <a:ext cx="937208" cy="1304581"/>
              <a:chOff x="1040516" y="1992274"/>
              <a:chExt cx="937208" cy="1304581"/>
            </a:xfrm>
          </p:grpSpPr>
          <p:sp>
            <p:nvSpPr>
              <p:cNvPr id="6" name="Rectangle 5"/>
              <p:cNvSpPr/>
              <p:nvPr/>
            </p:nvSpPr>
            <p:spPr>
              <a:xfrm>
                <a:off x="1049101" y="2901090"/>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051155" y="2452808"/>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544230" y="2902966"/>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546284" y="2454684"/>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1040516" y="1992274"/>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p:cNvSpPr/>
            <p:nvPr/>
          </p:nvSpPr>
          <p:spPr>
            <a:xfrm>
              <a:off x="1550690" y="3350308"/>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p:cNvGrpSpPr/>
            <p:nvPr/>
          </p:nvGrpSpPr>
          <p:grpSpPr>
            <a:xfrm>
              <a:off x="1042906" y="3345767"/>
              <a:ext cx="937208" cy="1289833"/>
              <a:chOff x="1042906" y="3345767"/>
              <a:chExt cx="937208" cy="1289833"/>
            </a:xfrm>
          </p:grpSpPr>
          <p:sp>
            <p:nvSpPr>
              <p:cNvPr id="23" name="Rectangle 22"/>
              <p:cNvSpPr/>
              <p:nvPr/>
            </p:nvSpPr>
            <p:spPr>
              <a:xfrm>
                <a:off x="1051491" y="4239835"/>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1053545" y="3791553"/>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546620" y="4241711"/>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1548674" y="3793429"/>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1042906" y="3345767"/>
                <a:ext cx="431440" cy="39388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45475" y="1282796"/>
            <a:ext cx="7058343" cy="1107996"/>
          </a:xfrm>
          <a:prstGeom prst="rect">
            <a:avLst/>
          </a:prstGeom>
        </p:spPr>
        <p:txBody>
          <a:bodyPr wrap="none">
            <a:spAutoFit/>
          </a:bodyPr>
          <a:lstStyle/>
          <a:p>
            <a:pPr algn="ctr"/>
            <a:r>
              <a:rPr lang="en-US" sz="6600" dirty="0">
                <a:latin typeface="Comic Sans MS" panose="030F0702030302020204" pitchFamily="66" charset="0"/>
              </a:rPr>
              <a:t>one degree angle </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547720" y="2390792"/>
            <a:ext cx="2510905" cy="1608409"/>
          </a:xfrm>
          <a:prstGeom prst="rect">
            <a:avLst/>
          </a:prstGeom>
        </p:spPr>
      </p:pic>
      <p:pic>
        <p:nvPicPr>
          <p:cNvPr id="5" name="Picture 4"/>
          <p:cNvPicPr>
            <a:picLocks noChangeAspect="1"/>
          </p:cNvPicPr>
          <p:nvPr/>
        </p:nvPicPr>
        <p:blipFill>
          <a:blip r:embed="rId5"/>
          <a:stretch>
            <a:fillRect/>
          </a:stretch>
        </p:blipFill>
        <p:spPr>
          <a:xfrm>
            <a:off x="4703509" y="2772697"/>
            <a:ext cx="3500975" cy="717349"/>
          </a:xfrm>
          <a:prstGeom prst="rect">
            <a:avLst/>
          </a:prstGeom>
        </p:spPr>
      </p:pic>
      <p:sp>
        <p:nvSpPr>
          <p:cNvPr id="6" name="TextBox 5"/>
          <p:cNvSpPr txBox="1"/>
          <p:nvPr/>
        </p:nvSpPr>
        <p:spPr>
          <a:xfrm>
            <a:off x="636104" y="4166980"/>
            <a:ext cx="7274949" cy="1338828"/>
          </a:xfrm>
          <a:prstGeom prst="rect">
            <a:avLst/>
          </a:prstGeom>
          <a:noFill/>
          <a:ln>
            <a:solidFill>
              <a:schemeClr val="tx1"/>
            </a:solidFill>
          </a:ln>
        </p:spPr>
        <p:txBody>
          <a:bodyPr wrap="square" rtlCol="0">
            <a:spAutoFit/>
          </a:bodyPr>
          <a:lstStyle/>
          <a:p>
            <a:r>
              <a:rPr lang="en-US" sz="2700" dirty="0">
                <a:latin typeface="Comic Sans MS" panose="030F0702030302020204" pitchFamily="66" charset="0"/>
              </a:rPr>
              <a:t>a unit for measuring the size of angles; a full rotation is 360 degrees, so a one degree angle is 1/360 of a circle</a:t>
            </a:r>
          </a:p>
        </p:txBody>
      </p:sp>
    </p:spTree>
    <p:extLst>
      <p:ext uri="{BB962C8B-B14F-4D97-AF65-F5344CB8AC3E}">
        <p14:creationId xmlns:p14="http://schemas.microsoft.com/office/powerpoint/2010/main" val="3467184780"/>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268456"/>
            <a:ext cx="8305800" cy="1107996"/>
          </a:xfrm>
          <a:prstGeom prst="rect">
            <a:avLst/>
          </a:prstGeom>
          <a:noFill/>
        </p:spPr>
        <p:txBody>
          <a:bodyPr wrap="square" rtlCol="0">
            <a:spAutoFit/>
          </a:bodyPr>
          <a:lstStyle/>
          <a:p>
            <a:pPr algn="ctr"/>
            <a:r>
              <a:rPr lang="en-US" sz="6600" dirty="0">
                <a:latin typeface="Comic Sans MS" pitchFamily="66" charset="0"/>
              </a:rPr>
              <a:t>operational symbols</a:t>
            </a:r>
          </a:p>
        </p:txBody>
      </p:sp>
      <p:sp>
        <p:nvSpPr>
          <p:cNvPr id="10" name="TextBox 9"/>
          <p:cNvSpPr txBox="1"/>
          <p:nvPr/>
        </p:nvSpPr>
        <p:spPr>
          <a:xfrm>
            <a:off x="365234" y="5354095"/>
            <a:ext cx="8382000" cy="707886"/>
          </a:xfrm>
          <a:prstGeom prst="rect">
            <a:avLst/>
          </a:prstGeom>
          <a:noFill/>
        </p:spPr>
        <p:txBody>
          <a:bodyPr wrap="square" rtlCol="0">
            <a:spAutoFit/>
          </a:bodyPr>
          <a:lstStyle/>
          <a:p>
            <a:pPr algn="ctr"/>
            <a:r>
              <a:rPr lang="en-US" sz="4000" dirty="0"/>
              <a:t>symbols used to indicate computation</a:t>
            </a:r>
            <a:endParaRPr lang="en-US" sz="3600" dirty="0">
              <a:latin typeface="Comic Sans MS" pitchFamily="66" charset="0"/>
            </a:endParaRPr>
          </a:p>
        </p:txBody>
      </p:sp>
      <p:sp>
        <p:nvSpPr>
          <p:cNvPr id="2" name="TextBox 1"/>
          <p:cNvSpPr txBox="1"/>
          <p:nvPr/>
        </p:nvSpPr>
        <p:spPr>
          <a:xfrm>
            <a:off x="457200" y="822454"/>
            <a:ext cx="1513489" cy="2646878"/>
          </a:xfrm>
          <a:prstGeom prst="rect">
            <a:avLst/>
          </a:prstGeom>
          <a:noFill/>
        </p:spPr>
        <p:txBody>
          <a:bodyPr wrap="square" rtlCol="0">
            <a:spAutoFit/>
          </a:bodyPr>
          <a:lstStyle/>
          <a:p>
            <a:r>
              <a:rPr lang="en-US" sz="16600" b="1" dirty="0"/>
              <a:t>+</a:t>
            </a:r>
          </a:p>
        </p:txBody>
      </p:sp>
      <p:sp>
        <p:nvSpPr>
          <p:cNvPr id="22" name="TextBox 21"/>
          <p:cNvSpPr txBox="1"/>
          <p:nvPr/>
        </p:nvSpPr>
        <p:spPr>
          <a:xfrm>
            <a:off x="1403132" y="1472406"/>
            <a:ext cx="1513489" cy="3154710"/>
          </a:xfrm>
          <a:prstGeom prst="rect">
            <a:avLst/>
          </a:prstGeom>
          <a:noFill/>
        </p:spPr>
        <p:txBody>
          <a:bodyPr wrap="square" rtlCol="0">
            <a:spAutoFit/>
          </a:bodyPr>
          <a:lstStyle/>
          <a:p>
            <a:r>
              <a:rPr lang="en-US" sz="19900" b="1" dirty="0"/>
              <a:t>-</a:t>
            </a:r>
          </a:p>
        </p:txBody>
      </p:sp>
      <p:sp>
        <p:nvSpPr>
          <p:cNvPr id="29" name="TextBox 28"/>
          <p:cNvSpPr txBox="1"/>
          <p:nvPr/>
        </p:nvSpPr>
        <p:spPr>
          <a:xfrm>
            <a:off x="3673367" y="822454"/>
            <a:ext cx="1513489" cy="2215991"/>
          </a:xfrm>
          <a:prstGeom prst="rect">
            <a:avLst/>
          </a:prstGeom>
          <a:noFill/>
        </p:spPr>
        <p:txBody>
          <a:bodyPr wrap="square" rtlCol="0">
            <a:spAutoFit/>
          </a:bodyPr>
          <a:lstStyle/>
          <a:p>
            <a:r>
              <a:rPr lang="en-US" sz="13800" b="1" dirty="0"/>
              <a:t>x</a:t>
            </a:r>
          </a:p>
        </p:txBody>
      </p:sp>
      <p:sp>
        <p:nvSpPr>
          <p:cNvPr id="30" name="TextBox 29"/>
          <p:cNvSpPr txBox="1"/>
          <p:nvPr/>
        </p:nvSpPr>
        <p:spPr>
          <a:xfrm>
            <a:off x="5186856" y="2746057"/>
            <a:ext cx="1513489" cy="1446550"/>
          </a:xfrm>
          <a:prstGeom prst="rect">
            <a:avLst/>
          </a:prstGeom>
          <a:noFill/>
        </p:spPr>
        <p:txBody>
          <a:bodyPr wrap="square" rtlCol="0">
            <a:spAutoFit/>
          </a:bodyPr>
          <a:lstStyle/>
          <a:p>
            <a:r>
              <a:rPr lang="en-US" sz="8800" b="1" dirty="0"/>
              <a:t>●</a:t>
            </a:r>
          </a:p>
        </p:txBody>
      </p:sp>
      <p:sp>
        <p:nvSpPr>
          <p:cNvPr id="31" name="TextBox 30"/>
          <p:cNvSpPr txBox="1"/>
          <p:nvPr/>
        </p:nvSpPr>
        <p:spPr>
          <a:xfrm>
            <a:off x="6195849" y="1072764"/>
            <a:ext cx="1513489" cy="2646878"/>
          </a:xfrm>
          <a:prstGeom prst="rect">
            <a:avLst/>
          </a:prstGeom>
          <a:noFill/>
        </p:spPr>
        <p:txBody>
          <a:bodyPr wrap="square" rtlCol="0">
            <a:spAutoFit/>
          </a:bodyPr>
          <a:lstStyle/>
          <a:p>
            <a:r>
              <a:rPr lang="en-US" sz="16600" b="1" dirty="0"/>
              <a:t>÷</a:t>
            </a:r>
          </a:p>
        </p:txBody>
      </p:sp>
      <p:sp>
        <p:nvSpPr>
          <p:cNvPr id="32" name="TextBox 31"/>
          <p:cNvSpPr txBox="1"/>
          <p:nvPr/>
        </p:nvSpPr>
        <p:spPr>
          <a:xfrm>
            <a:off x="2932387" y="2746057"/>
            <a:ext cx="1513489" cy="2646878"/>
          </a:xfrm>
          <a:prstGeom prst="rect">
            <a:avLst/>
          </a:prstGeom>
          <a:noFill/>
        </p:spPr>
        <p:txBody>
          <a:bodyPr wrap="square" rtlCol="0">
            <a:spAutoFit/>
          </a:bodyPr>
          <a:lstStyle/>
          <a:p>
            <a:r>
              <a:rPr lang="en-US" sz="16600" b="1" dirty="0"/>
              <a:t>*</a:t>
            </a:r>
          </a:p>
        </p:txBody>
      </p:sp>
      <p:pic>
        <p:nvPicPr>
          <p:cNvPr id="2050" name="Picture 2" descr="http://switchon.global2.vic.edu.au/files/2012/10/2869087788_4691bb5e28-1rsvmev.jpg"/>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001586" y="3283333"/>
            <a:ext cx="1552575" cy="115252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935302492"/>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grayscl/>
          </a:blip>
          <a:srcRect/>
          <a:stretch>
            <a:fillRect/>
          </a:stretch>
        </p:blipFill>
        <p:spPr bwMode="auto">
          <a:xfrm>
            <a:off x="2788170" y="1290859"/>
            <a:ext cx="3687581" cy="3744665"/>
          </a:xfrm>
          <a:prstGeom prst="rect">
            <a:avLst/>
          </a:prstGeom>
          <a:noFill/>
          <a:ln w="9525">
            <a:noFill/>
            <a:miter lim="800000"/>
            <a:headEnd/>
            <a:tailEnd/>
          </a:ln>
        </p:spPr>
      </p:pic>
      <p:sp>
        <p:nvSpPr>
          <p:cNvPr id="8" name="Rectangle 7"/>
          <p:cNvSpPr/>
          <p:nvPr/>
        </p:nvSpPr>
        <p:spPr>
          <a:xfrm>
            <a:off x="304800" y="5006714"/>
            <a:ext cx="8534400" cy="15464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36632"/>
            <a:ext cx="8534400" cy="1446550"/>
          </a:xfrm>
          <a:prstGeom prst="rect">
            <a:avLst/>
          </a:prstGeom>
          <a:noFill/>
        </p:spPr>
        <p:txBody>
          <a:bodyPr wrap="square" rtlCol="0">
            <a:spAutoFit/>
          </a:bodyPr>
          <a:lstStyle/>
          <a:p>
            <a:pPr algn="ctr"/>
            <a:r>
              <a:rPr lang="en-US" sz="8800" dirty="0">
                <a:latin typeface="Comic Sans MS" pitchFamily="66" charset="0"/>
              </a:rPr>
              <a:t>ordered pair</a:t>
            </a:r>
          </a:p>
        </p:txBody>
      </p:sp>
      <p:sp>
        <p:nvSpPr>
          <p:cNvPr id="10" name="TextBox 9"/>
          <p:cNvSpPr txBox="1"/>
          <p:nvPr/>
        </p:nvSpPr>
        <p:spPr>
          <a:xfrm>
            <a:off x="381000" y="5087912"/>
            <a:ext cx="8382000" cy="1384995"/>
          </a:xfrm>
          <a:prstGeom prst="rect">
            <a:avLst/>
          </a:prstGeom>
          <a:noFill/>
        </p:spPr>
        <p:txBody>
          <a:bodyPr wrap="square" rtlCol="0">
            <a:spAutoFit/>
          </a:bodyPr>
          <a:lstStyle/>
          <a:p>
            <a:pPr algn="ctr"/>
            <a:r>
              <a:rPr lang="en-US" sz="2800" dirty="0">
                <a:latin typeface="Comic Sans MS" pitchFamily="66" charset="0"/>
              </a:rPr>
              <a:t>a pair of numbers that gives the coordinates of a point on a grid in this order: </a:t>
            </a:r>
          </a:p>
          <a:p>
            <a:pPr algn="ctr"/>
            <a:r>
              <a:rPr lang="en-US" sz="2800" dirty="0">
                <a:latin typeface="Comic Sans MS" pitchFamily="66" charset="0"/>
              </a:rPr>
              <a:t>(horizontal coordinate, vertical coordinate)</a:t>
            </a: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006714"/>
            <a:ext cx="8534400" cy="15464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36632"/>
            <a:ext cx="8534400" cy="1446550"/>
          </a:xfrm>
          <a:prstGeom prst="rect">
            <a:avLst/>
          </a:prstGeom>
          <a:noFill/>
        </p:spPr>
        <p:txBody>
          <a:bodyPr wrap="square" rtlCol="0">
            <a:spAutoFit/>
          </a:bodyPr>
          <a:lstStyle/>
          <a:p>
            <a:pPr algn="ctr"/>
            <a:r>
              <a:rPr lang="en-US" sz="8800" dirty="0">
                <a:latin typeface="Comic Sans MS" pitchFamily="66" charset="0"/>
              </a:rPr>
              <a:t>orientation</a:t>
            </a:r>
          </a:p>
        </p:txBody>
      </p:sp>
      <p:sp>
        <p:nvSpPr>
          <p:cNvPr id="10" name="TextBox 9"/>
          <p:cNvSpPr txBox="1"/>
          <p:nvPr/>
        </p:nvSpPr>
        <p:spPr>
          <a:xfrm>
            <a:off x="367864" y="5342154"/>
            <a:ext cx="8382000" cy="769441"/>
          </a:xfrm>
          <a:prstGeom prst="rect">
            <a:avLst/>
          </a:prstGeom>
          <a:noFill/>
        </p:spPr>
        <p:txBody>
          <a:bodyPr wrap="square" rtlCol="0">
            <a:spAutoFit/>
          </a:bodyPr>
          <a:lstStyle/>
          <a:p>
            <a:pPr algn="ctr"/>
            <a:r>
              <a:rPr lang="en-US" sz="4400" dirty="0"/>
              <a:t>position and direction in space</a:t>
            </a:r>
            <a:endParaRPr lang="en-US" sz="4400" dirty="0">
              <a:latin typeface="Comic Sans MS" pitchFamily="66" charset="0"/>
            </a:endParaRPr>
          </a:p>
        </p:txBody>
      </p:sp>
      <p:sp>
        <p:nvSpPr>
          <p:cNvPr id="2" name="Rectangle 1"/>
          <p:cNvSpPr/>
          <p:nvPr/>
        </p:nvSpPr>
        <p:spPr>
          <a:xfrm>
            <a:off x="614856" y="1683182"/>
            <a:ext cx="1686910" cy="1686910"/>
          </a:xfrm>
          <a:prstGeom prst="rect">
            <a:avLst/>
          </a:prstGeom>
          <a:noFill/>
          <a:ln w="571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 name="Rectangle 6"/>
          <p:cNvSpPr/>
          <p:nvPr/>
        </p:nvSpPr>
        <p:spPr>
          <a:xfrm rot="19022568">
            <a:off x="2832538" y="2751083"/>
            <a:ext cx="1686910" cy="1686910"/>
          </a:xfrm>
          <a:prstGeom prst="rect">
            <a:avLst/>
          </a:prstGeom>
          <a:noFill/>
          <a:ln w="571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TextBox 11"/>
          <p:cNvSpPr txBox="1"/>
          <p:nvPr/>
        </p:nvSpPr>
        <p:spPr>
          <a:xfrm>
            <a:off x="614856" y="3939073"/>
            <a:ext cx="2018768" cy="858982"/>
          </a:xfrm>
          <a:prstGeom prst="rect">
            <a:avLst/>
          </a:prstGeom>
          <a:noFill/>
        </p:spPr>
        <p:txBody>
          <a:bodyPr wrap="square" rtlCol="0">
            <a:spAutoFit/>
          </a:bodyPr>
          <a:lstStyle/>
          <a:p>
            <a:r>
              <a:rPr lang="en-US" sz="2400" dirty="0"/>
              <a:t>Square – even when rotated</a:t>
            </a:r>
          </a:p>
        </p:txBody>
      </p:sp>
      <p:cxnSp>
        <p:nvCxnSpPr>
          <p:cNvPr id="4" name="Straight Arrow Connector 3"/>
          <p:cNvCxnSpPr/>
          <p:nvPr/>
        </p:nvCxnSpPr>
        <p:spPr>
          <a:xfrm flipH="1" flipV="1">
            <a:off x="1244694" y="3484179"/>
            <a:ext cx="213617" cy="443445"/>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7" idx="1"/>
          </p:cNvCxnSpPr>
          <p:nvPr/>
        </p:nvCxnSpPr>
        <p:spPr>
          <a:xfrm flipV="1">
            <a:off x="2483925" y="4169312"/>
            <a:ext cx="574775" cy="26653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Cube 13"/>
          <p:cNvSpPr/>
          <p:nvPr/>
        </p:nvSpPr>
        <p:spPr>
          <a:xfrm>
            <a:off x="4868061" y="1874076"/>
            <a:ext cx="2352546" cy="843455"/>
          </a:xfrm>
          <a:prstGeom prst="cub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ube 15"/>
          <p:cNvSpPr/>
          <p:nvPr/>
        </p:nvSpPr>
        <p:spPr>
          <a:xfrm>
            <a:off x="6392061" y="3161951"/>
            <a:ext cx="2352546" cy="865173"/>
          </a:xfrm>
          <a:prstGeom prst="cube">
            <a:avLst/>
          </a:prstGeom>
          <a:solidFill>
            <a:schemeClr val="bg1">
              <a:lumMod val="75000"/>
            </a:schemeClr>
          </a:solidFill>
          <a:ln>
            <a:solidFill>
              <a:schemeClr val="tx1"/>
            </a:solidFill>
          </a:ln>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7472855" y="2294362"/>
            <a:ext cx="1639613" cy="830997"/>
          </a:xfrm>
          <a:prstGeom prst="rect">
            <a:avLst/>
          </a:prstGeom>
          <a:noFill/>
        </p:spPr>
        <p:txBody>
          <a:bodyPr wrap="square" rtlCol="0">
            <a:spAutoFit/>
          </a:bodyPr>
          <a:lstStyle/>
          <a:p>
            <a:r>
              <a:rPr lang="en-US" sz="2400" dirty="0"/>
              <a:t>rectangular prism</a:t>
            </a:r>
          </a:p>
        </p:txBody>
      </p:sp>
      <p:cxnSp>
        <p:nvCxnSpPr>
          <p:cNvPr id="18" name="Straight Arrow Connector 17"/>
          <p:cNvCxnSpPr/>
          <p:nvPr/>
        </p:nvCxnSpPr>
        <p:spPr>
          <a:xfrm flipH="1">
            <a:off x="7238146" y="2294362"/>
            <a:ext cx="53514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8451381" y="2860605"/>
            <a:ext cx="1" cy="52950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0944169"/>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922"/>
            <a:ext cx="8229600" cy="1143000"/>
          </a:xfrm>
        </p:spPr>
        <p:txBody>
          <a:bodyPr/>
          <a:lstStyle/>
          <a:p>
            <a:r>
              <a:rPr lang="en-US" dirty="0">
                <a:latin typeface="Comic Sans MS" panose="030F0702030302020204" pitchFamily="66" charset="0"/>
              </a:rPr>
              <a:t>Origin</a:t>
            </a:r>
          </a:p>
        </p:txBody>
      </p:sp>
      <p:sp>
        <p:nvSpPr>
          <p:cNvPr id="3" name="Content Placeholder 2"/>
          <p:cNvSpPr>
            <a:spLocks noGrp="1"/>
          </p:cNvSpPr>
          <p:nvPr>
            <p:ph idx="1"/>
          </p:nvPr>
        </p:nvSpPr>
        <p:spPr>
          <a:xfrm>
            <a:off x="304800" y="1120140"/>
            <a:ext cx="3997497" cy="5433059"/>
          </a:xfrm>
        </p:spPr>
        <p:txBody>
          <a:bodyPr>
            <a:normAutofit/>
          </a:bodyPr>
          <a:lstStyle/>
          <a:p>
            <a:pPr marL="0" indent="0">
              <a:lnSpc>
                <a:spcPct val="120000"/>
              </a:lnSpc>
              <a:spcBef>
                <a:spcPts val="0"/>
              </a:spcBef>
              <a:buNone/>
            </a:pPr>
            <a:r>
              <a:rPr lang="en-US" dirty="0">
                <a:latin typeface="Comic Sans MS" panose="030F0702030302020204" pitchFamily="66" charset="0"/>
              </a:rPr>
              <a:t>The starting point.</a:t>
            </a:r>
          </a:p>
          <a:p>
            <a:pPr>
              <a:lnSpc>
                <a:spcPct val="120000"/>
              </a:lnSpc>
              <a:spcBef>
                <a:spcPts val="0"/>
              </a:spcBef>
            </a:pPr>
            <a:r>
              <a:rPr lang="en-US" sz="2400" dirty="0">
                <a:latin typeface="Comic Sans MS" panose="030F0702030302020204" pitchFamily="66" charset="0"/>
              </a:rPr>
              <a:t>On a number line it is 0</a:t>
            </a:r>
          </a:p>
          <a:p>
            <a:pPr>
              <a:lnSpc>
                <a:spcPct val="120000"/>
              </a:lnSpc>
              <a:spcBef>
                <a:spcPts val="0"/>
              </a:spcBef>
            </a:pPr>
            <a:r>
              <a:rPr lang="en-US" sz="2400" dirty="0">
                <a:latin typeface="Comic Sans MS" panose="030F0702030302020204" pitchFamily="66" charset="0"/>
              </a:rPr>
              <a:t>On a two-dimensional graph it is where the X axis and Y axis cross, marked (0, 0) on the graph here:</a:t>
            </a:r>
          </a:p>
          <a:p>
            <a:pPr>
              <a:lnSpc>
                <a:spcPct val="120000"/>
              </a:lnSpc>
              <a:spcBef>
                <a:spcPts val="0"/>
              </a:spcBef>
            </a:pPr>
            <a:r>
              <a:rPr lang="en-US" sz="2400" dirty="0">
                <a:latin typeface="Comic Sans MS" panose="030F0702030302020204" pitchFamily="66" charset="0"/>
              </a:rPr>
              <a:t>In three dimensions it </a:t>
            </a:r>
          </a:p>
          <a:p>
            <a:pPr>
              <a:lnSpc>
                <a:spcPct val="120000"/>
              </a:lnSpc>
              <a:spcBef>
                <a:spcPts val="0"/>
              </a:spcBef>
            </a:pPr>
            <a:r>
              <a:rPr lang="en-US" sz="2400" dirty="0">
                <a:latin typeface="Comic Sans MS" panose="030F0702030302020204" pitchFamily="66" charset="0"/>
              </a:rPr>
              <a:t>is the point (0, 0, 0)</a:t>
            </a:r>
          </a:p>
          <a:p>
            <a:pPr>
              <a:lnSpc>
                <a:spcPct val="120000"/>
              </a:lnSpc>
              <a:spcBef>
                <a:spcPts val="0"/>
              </a:spcBef>
            </a:pPr>
            <a:r>
              <a:rPr lang="en-US" sz="2400" dirty="0">
                <a:latin typeface="Comic Sans MS" panose="030F0702030302020204" pitchFamily="66" charset="0"/>
              </a:rPr>
              <a:t>Often written as the letter O</a:t>
            </a:r>
          </a:p>
        </p:txBody>
      </p:sp>
      <p:pic>
        <p:nvPicPr>
          <p:cNvPr id="6146" name="Picture 2" descr="Orig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2297" y="1120140"/>
            <a:ext cx="4773123" cy="432054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1120140"/>
            <a:ext cx="3854245" cy="543305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9108065"/>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outcome</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a possible result of a probability experiment</a:t>
            </a:r>
          </a:p>
        </p:txBody>
      </p:sp>
    </p:spTree>
    <p:extLst>
      <p:ext uri="{BB962C8B-B14F-4D97-AF65-F5344CB8AC3E}">
        <p14:creationId xmlns:p14="http://schemas.microsoft.com/office/powerpoint/2010/main" val="4177364555"/>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outlier</a:t>
            </a:r>
          </a:p>
        </p:txBody>
      </p:sp>
      <p:sp>
        <p:nvSpPr>
          <p:cNvPr id="10" name="TextBox 9"/>
          <p:cNvSpPr txBox="1"/>
          <p:nvPr/>
        </p:nvSpPr>
        <p:spPr>
          <a:xfrm>
            <a:off x="338797" y="4910795"/>
            <a:ext cx="8382000" cy="1754326"/>
          </a:xfrm>
          <a:prstGeom prst="rect">
            <a:avLst/>
          </a:prstGeom>
          <a:noFill/>
        </p:spPr>
        <p:txBody>
          <a:bodyPr wrap="square" rtlCol="0">
            <a:spAutoFit/>
          </a:bodyPr>
          <a:lstStyle/>
          <a:p>
            <a:pPr algn="ctr"/>
            <a:r>
              <a:rPr lang="en-US" sz="3600" dirty="0">
                <a:latin typeface="Comic Sans MS" pitchFamily="66" charset="0"/>
              </a:rPr>
              <a:t>a value that is much smaller or larger than most other values in a set of data</a:t>
            </a:r>
          </a:p>
        </p:txBody>
      </p:sp>
      <p:sp>
        <p:nvSpPr>
          <p:cNvPr id="13" name="TextBox 12"/>
          <p:cNvSpPr txBox="1"/>
          <p:nvPr/>
        </p:nvSpPr>
        <p:spPr>
          <a:xfrm>
            <a:off x="338797" y="1407858"/>
            <a:ext cx="8500403" cy="3539430"/>
          </a:xfrm>
          <a:prstGeom prst="rect">
            <a:avLst/>
          </a:prstGeom>
          <a:noFill/>
        </p:spPr>
        <p:txBody>
          <a:bodyPr wrap="square" rtlCol="0">
            <a:spAutoFit/>
          </a:bodyPr>
          <a:lstStyle/>
          <a:p>
            <a:r>
              <a:rPr lang="en-US" sz="4000" dirty="0">
                <a:latin typeface="Comic Sans MS" pitchFamily="66" charset="0"/>
              </a:rPr>
              <a:t>Set of data:</a:t>
            </a:r>
          </a:p>
          <a:p>
            <a:r>
              <a:rPr lang="en-US" sz="3200" dirty="0">
                <a:latin typeface="Comic Sans MS" pitchFamily="66" charset="0"/>
              </a:rPr>
              <a:t>{12, 12, 13, 13, 13, 13, 13, 13, 14, 14, 24}</a:t>
            </a:r>
          </a:p>
          <a:p>
            <a:endParaRPr lang="en-US" sz="3200" dirty="0">
              <a:latin typeface="Comic Sans MS" pitchFamily="66" charset="0"/>
            </a:endParaRPr>
          </a:p>
          <a:p>
            <a:endParaRPr lang="en-US" sz="4000" dirty="0">
              <a:latin typeface="Comic Sans MS" pitchFamily="66" charset="0"/>
            </a:endParaRPr>
          </a:p>
          <a:p>
            <a:endParaRPr lang="en-US" sz="4000" dirty="0">
              <a:latin typeface="Comic Sans MS" pitchFamily="66" charset="0"/>
            </a:endParaRPr>
          </a:p>
          <a:p>
            <a:r>
              <a:rPr lang="en-US" sz="3600" dirty="0">
                <a:latin typeface="Comic Sans MS" pitchFamily="66" charset="0"/>
              </a:rPr>
              <a:t>The outlier is 24</a:t>
            </a:r>
          </a:p>
        </p:txBody>
      </p:sp>
      <p:pic>
        <p:nvPicPr>
          <p:cNvPr id="4098" name="Picture 2" descr="Image result for outlier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865367"/>
            <a:ext cx="6086475" cy="123825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Oval 6"/>
          <p:cNvSpPr/>
          <p:nvPr/>
        </p:nvSpPr>
        <p:spPr>
          <a:xfrm>
            <a:off x="6400800" y="3137096"/>
            <a:ext cx="522849" cy="763872"/>
          </a:xfrm>
          <a:prstGeom prst="ellipse">
            <a:avLst/>
          </a:prstGeom>
          <a:no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2724945"/>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latin typeface="Comic Sans MS" panose="030F0702030302020204" pitchFamily="66" charset="0"/>
              </a:rPr>
              <a:t>parabola</a:t>
            </a:r>
          </a:p>
        </p:txBody>
      </p:sp>
      <p:sp>
        <p:nvSpPr>
          <p:cNvPr id="3" name="Content Placeholder 2"/>
          <p:cNvSpPr>
            <a:spLocks noGrp="1"/>
          </p:cNvSpPr>
          <p:nvPr>
            <p:ph idx="1"/>
          </p:nvPr>
        </p:nvSpPr>
        <p:spPr/>
        <p:txBody>
          <a:bodyPr/>
          <a:lstStyle/>
          <a:p>
            <a:pPr marL="0" indent="0" algn="ctr">
              <a:buNone/>
            </a:pPr>
            <a:r>
              <a:rPr lang="en-US" dirty="0">
                <a:latin typeface="Comic Sans MS" panose="030F0702030302020204" pitchFamily="66" charset="0"/>
              </a:rPr>
              <a:t>A graph of a quadratic function, y = x</a:t>
            </a:r>
            <a:r>
              <a:rPr lang="en-US" baseline="30000" dirty="0">
                <a:latin typeface="Comic Sans MS" panose="030F0702030302020204" pitchFamily="66" charset="0"/>
              </a:rPr>
              <a:t>2</a:t>
            </a:r>
            <a:r>
              <a:rPr lang="en-US" dirty="0">
                <a:latin typeface="Comic Sans MS" panose="030F0702030302020204" pitchFamily="66" charset="0"/>
              </a:rPr>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6491" y="2806699"/>
            <a:ext cx="4592842" cy="320986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667" y="2806699"/>
            <a:ext cx="3843589" cy="3319463"/>
          </a:xfrm>
          <a:prstGeom prst="rect">
            <a:avLst/>
          </a:prstGeom>
        </p:spPr>
      </p:pic>
    </p:spTree>
    <p:extLst>
      <p:ext uri="{BB962C8B-B14F-4D97-AF65-F5344CB8AC3E}">
        <p14:creationId xmlns:p14="http://schemas.microsoft.com/office/powerpoint/2010/main" val="72342721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88388"/>
            <a:ext cx="8153400" cy="1446550"/>
          </a:xfrm>
          <a:prstGeom prst="rect">
            <a:avLst/>
          </a:prstGeom>
          <a:noFill/>
        </p:spPr>
        <p:txBody>
          <a:bodyPr wrap="square" rtlCol="0">
            <a:spAutoFit/>
          </a:bodyPr>
          <a:lstStyle/>
          <a:p>
            <a:pPr algn="ctr"/>
            <a:r>
              <a:rPr lang="en-US" sz="8800" dirty="0">
                <a:latin typeface="Comic Sans MS" pitchFamily="66" charset="0"/>
              </a:rPr>
              <a:t>parallel lines</a:t>
            </a:r>
          </a:p>
        </p:txBody>
      </p:sp>
      <p:sp>
        <p:nvSpPr>
          <p:cNvPr id="10" name="TextBox 9"/>
          <p:cNvSpPr txBox="1"/>
          <p:nvPr/>
        </p:nvSpPr>
        <p:spPr>
          <a:xfrm>
            <a:off x="381000" y="5065544"/>
            <a:ext cx="8382000" cy="1077218"/>
          </a:xfrm>
          <a:prstGeom prst="rect">
            <a:avLst/>
          </a:prstGeom>
          <a:noFill/>
        </p:spPr>
        <p:txBody>
          <a:bodyPr wrap="square" rtlCol="0">
            <a:spAutoFit/>
          </a:bodyPr>
          <a:lstStyle/>
          <a:p>
            <a:pPr algn="ctr"/>
            <a:r>
              <a:rPr lang="en-US" sz="3200" dirty="0">
                <a:latin typeface="Comic Sans MS" pitchFamily="66" charset="0"/>
              </a:rPr>
              <a:t>lines that are always the same distance apart and will never intersect</a:t>
            </a:r>
          </a:p>
        </p:txBody>
      </p:sp>
      <p:grpSp>
        <p:nvGrpSpPr>
          <p:cNvPr id="2" name="Group 24"/>
          <p:cNvGrpSpPr/>
          <p:nvPr/>
        </p:nvGrpSpPr>
        <p:grpSpPr>
          <a:xfrm>
            <a:off x="838200" y="2362200"/>
            <a:ext cx="1219200" cy="1828800"/>
            <a:chOff x="838200" y="2362200"/>
            <a:chExt cx="1219200" cy="1828800"/>
          </a:xfrm>
        </p:grpSpPr>
        <p:cxnSp>
          <p:nvCxnSpPr>
            <p:cNvPr id="13" name="Straight Arrow Connector 12"/>
            <p:cNvCxnSpPr/>
            <p:nvPr/>
          </p:nvCxnSpPr>
          <p:spPr>
            <a:xfrm rot="16200000" flipH="1">
              <a:off x="304800" y="2971800"/>
              <a:ext cx="1752600" cy="6858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16200000" flipH="1">
              <a:off x="838200" y="2895600"/>
              <a:ext cx="1752600" cy="68580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2970550" y="2286000"/>
            <a:ext cx="2514600" cy="1980406"/>
            <a:chOff x="2895600" y="2286000"/>
            <a:chExt cx="2514600" cy="1980406"/>
          </a:xfrm>
        </p:grpSpPr>
        <p:sp>
          <p:nvSpPr>
            <p:cNvPr id="15" name="Trapezoid 14"/>
            <p:cNvSpPr/>
            <p:nvPr/>
          </p:nvSpPr>
          <p:spPr>
            <a:xfrm>
              <a:off x="2895600" y="2743200"/>
              <a:ext cx="2514600" cy="1143000"/>
            </a:xfrm>
            <a:prstGeom prst="trapezoid">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Arrow Connector 16"/>
            <p:cNvCxnSpPr/>
            <p:nvPr/>
          </p:nvCxnSpPr>
          <p:spPr>
            <a:xfrm rot="5400000">
              <a:off x="3618706" y="2476500"/>
              <a:ext cx="381794" cy="794"/>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rot="16200000" flipV="1">
              <a:off x="3658394" y="4114006"/>
              <a:ext cx="304006" cy="794"/>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200400" y="2743200"/>
              <a:ext cx="19050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895600" y="3886200"/>
              <a:ext cx="25146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5908700" y="1703528"/>
            <a:ext cx="2981797" cy="3017518"/>
            <a:chOff x="5459000" y="1763488"/>
            <a:chExt cx="2981797" cy="3017518"/>
          </a:xfrm>
        </p:grpSpPr>
        <p:pic>
          <p:nvPicPr>
            <p:cNvPr id="1026" name="Picture 2" descr="C:\Documents and Settings\jjunker\Local Settings\Temporary Internet Files\Content.IE5\YBU4L1M7\MC900230581[1].wmf"/>
            <p:cNvPicPr>
              <a:picLocks noChangeAspect="1" noChangeArrowheads="1"/>
            </p:cNvPicPr>
            <p:nvPr/>
          </p:nvPicPr>
          <p:blipFill>
            <a:blip r:embed="rId3" cstate="print"/>
            <a:srcRect r="28529" b="36820"/>
            <a:stretch>
              <a:fillRect/>
            </a:stretch>
          </p:blipFill>
          <p:spPr bwMode="auto">
            <a:xfrm rot="2949629">
              <a:off x="6087179" y="1889349"/>
              <a:ext cx="1725440" cy="2981797"/>
            </a:xfrm>
            <a:prstGeom prst="rect">
              <a:avLst/>
            </a:prstGeom>
            <a:noFill/>
          </p:spPr>
        </p:pic>
        <p:cxnSp>
          <p:nvCxnSpPr>
            <p:cNvPr id="21" name="Straight Connector 20"/>
            <p:cNvCxnSpPr/>
            <p:nvPr/>
          </p:nvCxnSpPr>
          <p:spPr>
            <a:xfrm rot="5400000">
              <a:off x="5623563" y="2540728"/>
              <a:ext cx="2886888" cy="159366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5199018" y="2386152"/>
              <a:ext cx="2843349" cy="159802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6178731" y="2847703"/>
              <a:ext cx="330131" cy="181497"/>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7141029" y="3431177"/>
              <a:ext cx="330131" cy="181497"/>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parallelogram</a:t>
            </a:r>
          </a:p>
        </p:txBody>
      </p:sp>
      <p:sp>
        <p:nvSpPr>
          <p:cNvPr id="10" name="TextBox 9"/>
          <p:cNvSpPr txBox="1"/>
          <p:nvPr/>
        </p:nvSpPr>
        <p:spPr>
          <a:xfrm>
            <a:off x="381000" y="5084064"/>
            <a:ext cx="8382000" cy="1323439"/>
          </a:xfrm>
          <a:prstGeom prst="rect">
            <a:avLst/>
          </a:prstGeom>
          <a:noFill/>
        </p:spPr>
        <p:txBody>
          <a:bodyPr wrap="square" rtlCol="0">
            <a:spAutoFit/>
          </a:bodyPr>
          <a:lstStyle/>
          <a:p>
            <a:pPr algn="ctr"/>
            <a:r>
              <a:rPr lang="en-US" sz="4000" dirty="0">
                <a:latin typeface="Comic Sans MS" pitchFamily="66" charset="0"/>
              </a:rPr>
              <a:t>a quadrilateral with two pairs of parallel sides</a:t>
            </a:r>
          </a:p>
        </p:txBody>
      </p:sp>
      <p:sp>
        <p:nvSpPr>
          <p:cNvPr id="4100" name="AutoShape 4"/>
          <p:cNvSpPr>
            <a:spLocks noChangeArrowheads="1"/>
          </p:cNvSpPr>
          <p:nvPr/>
        </p:nvSpPr>
        <p:spPr bwMode="auto">
          <a:xfrm>
            <a:off x="3222498" y="2010156"/>
            <a:ext cx="2133600" cy="1371600"/>
          </a:xfrm>
          <a:prstGeom prst="parallelogram">
            <a:avLst>
              <a:gd name="adj" fmla="val 38889"/>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101" name="Rectangle 5"/>
          <p:cNvSpPr>
            <a:spLocks noChangeArrowheads="1"/>
          </p:cNvSpPr>
          <p:nvPr/>
        </p:nvSpPr>
        <p:spPr bwMode="auto">
          <a:xfrm>
            <a:off x="682752" y="3008376"/>
            <a:ext cx="1562100" cy="13716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102" name="Rectangle 6"/>
          <p:cNvSpPr>
            <a:spLocks noChangeArrowheads="1"/>
          </p:cNvSpPr>
          <p:nvPr/>
        </p:nvSpPr>
        <p:spPr bwMode="auto">
          <a:xfrm>
            <a:off x="5981700" y="2762250"/>
            <a:ext cx="2514600" cy="13525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23330"/>
          </a:xfrm>
          <a:prstGeom prst="rect">
            <a:avLst/>
          </a:prstGeom>
          <a:noFill/>
        </p:spPr>
        <p:txBody>
          <a:bodyPr wrap="square" rtlCol="0">
            <a:spAutoFit/>
          </a:bodyPr>
          <a:lstStyle/>
          <a:p>
            <a:pPr algn="ctr"/>
            <a:r>
              <a:rPr lang="en-US" sz="5400" dirty="0">
                <a:latin typeface="Comic Sans MS" pitchFamily="66" charset="0"/>
              </a:rPr>
              <a:t>Part-to-Part Ratio</a:t>
            </a:r>
          </a:p>
        </p:txBody>
      </p:sp>
      <p:sp>
        <p:nvSpPr>
          <p:cNvPr id="10" name="TextBox 9"/>
          <p:cNvSpPr txBox="1"/>
          <p:nvPr/>
        </p:nvSpPr>
        <p:spPr>
          <a:xfrm>
            <a:off x="338797" y="4876800"/>
            <a:ext cx="8382000" cy="1200329"/>
          </a:xfrm>
          <a:prstGeom prst="rect">
            <a:avLst/>
          </a:prstGeom>
          <a:noFill/>
        </p:spPr>
        <p:txBody>
          <a:bodyPr wrap="square" rtlCol="0">
            <a:spAutoFit/>
          </a:bodyPr>
          <a:lstStyle/>
          <a:p>
            <a:pPr algn="ctr"/>
            <a:r>
              <a:rPr lang="en-US" sz="3600" dirty="0">
                <a:latin typeface="Comic Sans MS" pitchFamily="66" charset="0"/>
              </a:rPr>
              <a:t>a comparison of two values where each is a part of the whole</a:t>
            </a:r>
          </a:p>
        </p:txBody>
      </p:sp>
      <p:pic>
        <p:nvPicPr>
          <p:cNvPr id="5122" name="Picture 2" descr="Image result for part-to-part rat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908" y="1151930"/>
            <a:ext cx="4683711" cy="3516455"/>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ular Callout 1"/>
          <p:cNvSpPr/>
          <p:nvPr/>
        </p:nvSpPr>
        <p:spPr>
          <a:xfrm>
            <a:off x="5655221" y="1163674"/>
            <a:ext cx="2897945" cy="1237957"/>
          </a:xfrm>
          <a:prstGeom prst="wedgeRectCallout">
            <a:avLst>
              <a:gd name="adj1" fmla="val -77630"/>
              <a:gd name="adj2" fmla="val 123864"/>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2/3 or 2:3</a:t>
            </a:r>
          </a:p>
        </p:txBody>
      </p:sp>
      <p:sp>
        <p:nvSpPr>
          <p:cNvPr id="11" name="Rectangular Callout 10"/>
          <p:cNvSpPr/>
          <p:nvPr/>
        </p:nvSpPr>
        <p:spPr>
          <a:xfrm>
            <a:off x="5655220" y="3430428"/>
            <a:ext cx="2897945" cy="1237957"/>
          </a:xfrm>
          <a:prstGeom prst="wedgeRectCallout">
            <a:avLst>
              <a:gd name="adj1" fmla="val -85882"/>
              <a:gd name="adj2" fmla="val 2273"/>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3/2 or 3:2</a:t>
            </a:r>
          </a:p>
        </p:txBody>
      </p:sp>
    </p:spTree>
    <p:extLst>
      <p:ext uri="{BB962C8B-B14F-4D97-AF65-F5344CB8AC3E}">
        <p14:creationId xmlns:p14="http://schemas.microsoft.com/office/powerpoint/2010/main" val="1045927782"/>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part-to-part rat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293" y="1167499"/>
            <a:ext cx="4801772" cy="3605093"/>
          </a:xfrm>
          <a:prstGeom prst="rect">
            <a:avLst/>
          </a:prstGeom>
          <a:noFill/>
          <a:extLst>
            <a:ext uri="{909E8E84-426E-40dd-AFC4-6F175D3DCCD1}">
              <a14:hiddenFill xmlns="" xmlns:a14="http://schemas.microsoft.com/office/drawing/2010/main">
                <a:solidFill>
                  <a:srgbClr val="FFFFFF"/>
                </a:solidFill>
              </a14:hiddenFill>
            </a:ext>
          </a:extLst>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38797" y="228600"/>
            <a:ext cx="8500403" cy="923330"/>
          </a:xfrm>
          <a:prstGeom prst="rect">
            <a:avLst/>
          </a:prstGeom>
          <a:noFill/>
        </p:spPr>
        <p:txBody>
          <a:bodyPr wrap="square" rtlCol="0">
            <a:spAutoFit/>
          </a:bodyPr>
          <a:lstStyle/>
          <a:p>
            <a:pPr algn="ctr"/>
            <a:r>
              <a:rPr lang="en-US" sz="5400" dirty="0">
                <a:latin typeface="Comic Sans MS" pitchFamily="66" charset="0"/>
              </a:rPr>
              <a:t>Part-to-Whole Ratio</a:t>
            </a:r>
          </a:p>
        </p:txBody>
      </p:sp>
      <p:sp>
        <p:nvSpPr>
          <p:cNvPr id="10" name="TextBox 9"/>
          <p:cNvSpPr txBox="1"/>
          <p:nvPr/>
        </p:nvSpPr>
        <p:spPr>
          <a:xfrm>
            <a:off x="338797" y="4876800"/>
            <a:ext cx="8382000" cy="1754326"/>
          </a:xfrm>
          <a:prstGeom prst="rect">
            <a:avLst/>
          </a:prstGeom>
          <a:noFill/>
        </p:spPr>
        <p:txBody>
          <a:bodyPr wrap="square" rtlCol="0">
            <a:spAutoFit/>
          </a:bodyPr>
          <a:lstStyle/>
          <a:p>
            <a:pPr algn="ctr"/>
            <a:r>
              <a:rPr lang="en-US" sz="3600" dirty="0">
                <a:latin typeface="Comic Sans MS" pitchFamily="66" charset="0"/>
              </a:rPr>
              <a:t>a comparison of two values where one is a part of the whole and the other is the whole.</a:t>
            </a:r>
          </a:p>
        </p:txBody>
      </p:sp>
      <p:sp>
        <p:nvSpPr>
          <p:cNvPr id="7" name="Rectangular Callout 6"/>
          <p:cNvSpPr/>
          <p:nvPr/>
        </p:nvSpPr>
        <p:spPr>
          <a:xfrm>
            <a:off x="5655221" y="1163674"/>
            <a:ext cx="2897945" cy="1237957"/>
          </a:xfrm>
          <a:prstGeom prst="wedgeRectCallout">
            <a:avLst>
              <a:gd name="adj1" fmla="val -69378"/>
              <a:gd name="adj2" fmla="val 125000"/>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3/8 or 3:8</a:t>
            </a:r>
          </a:p>
        </p:txBody>
      </p:sp>
      <p:sp>
        <p:nvSpPr>
          <p:cNvPr id="11" name="Rectangular Callout 10"/>
          <p:cNvSpPr/>
          <p:nvPr/>
        </p:nvSpPr>
        <p:spPr>
          <a:xfrm>
            <a:off x="5655220" y="3430428"/>
            <a:ext cx="2897945" cy="1237957"/>
          </a:xfrm>
          <a:prstGeom prst="wedgeRectCallout">
            <a:avLst>
              <a:gd name="adj1" fmla="val -68406"/>
              <a:gd name="adj2" fmla="val 10228"/>
            </a:avLst>
          </a:prstGeom>
          <a:noFill/>
          <a:ln w="28575">
            <a:solidFill>
              <a:schemeClr val="tx1"/>
            </a:solidFill>
          </a:ln>
        </p:spPr>
        <p:style>
          <a:lnRef idx="1">
            <a:schemeClr val="dk1"/>
          </a:lnRef>
          <a:fillRef idx="3">
            <a:schemeClr val="dk1"/>
          </a:fillRef>
          <a:effectRef idx="2">
            <a:schemeClr val="dk1"/>
          </a:effectRef>
          <a:fontRef idx="minor">
            <a:schemeClr val="lt1"/>
          </a:fontRef>
        </p:style>
        <p:txBody>
          <a:bodyPr rtlCol="0" anchor="ctr"/>
          <a:lstStyle/>
          <a:p>
            <a:pPr algn="ctr"/>
            <a:r>
              <a:rPr lang="en-US" sz="2400" dirty="0">
                <a:solidFill>
                  <a:schemeClr val="tx1"/>
                </a:solidFill>
                <a:latin typeface="Comic Sans MS" panose="030F0702030302020204" pitchFamily="66" charset="0"/>
              </a:rPr>
              <a:t>Can also be written 5/8 or 5:8</a:t>
            </a:r>
          </a:p>
        </p:txBody>
      </p:sp>
    </p:spTree>
    <p:extLst>
      <p:ext uri="{BB962C8B-B14F-4D97-AF65-F5344CB8AC3E}">
        <p14:creationId xmlns:p14="http://schemas.microsoft.com/office/powerpoint/2010/main" val="3806779715"/>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Pascal’s Triangle</a:t>
            </a:r>
          </a:p>
        </p:txBody>
      </p:sp>
      <p:sp>
        <p:nvSpPr>
          <p:cNvPr id="3" name="Subtitle 2"/>
          <p:cNvSpPr>
            <a:spLocks noGrp="1"/>
          </p:cNvSpPr>
          <p:nvPr>
            <p:ph type="subTitle" idx="1"/>
          </p:nvPr>
        </p:nvSpPr>
        <p:spPr>
          <a:xfrm>
            <a:off x="1052639" y="4152490"/>
            <a:ext cx="6858000" cy="1367984"/>
          </a:xfrm>
        </p:spPr>
        <p:txBody>
          <a:bodyPr>
            <a:noAutofit/>
          </a:bodyPr>
          <a:lstStyle/>
          <a:p>
            <a:r>
              <a:rPr lang="en-US" sz="2400" dirty="0">
                <a:latin typeface="Comic Sans MS" panose="030F0702030302020204" pitchFamily="66" charset="0"/>
              </a:rPr>
              <a:t>a triangular array of numbers in which those at the ends of the rows are 1 and each of the others is the sum of the nearest two numbers in the row above (the apex, 1, being at the top)</a:t>
            </a:r>
          </a:p>
        </p:txBody>
      </p:sp>
      <p:sp>
        <p:nvSpPr>
          <p:cNvPr id="5" name="Rectangle 4"/>
          <p:cNvSpPr/>
          <p:nvPr/>
        </p:nvSpPr>
        <p:spPr>
          <a:xfrm>
            <a:off x="925830" y="4046867"/>
            <a:ext cx="7246620" cy="164527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3320" name="Picture 8" descr="http://4.bp.blogspot.com/_sfkwpV8ufRs/Sh2b04DxV_I/AAAAAAAAACA/4tH2MnUj4aE/s400/pascals+triangle+th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5893" y="1885950"/>
            <a:ext cx="2377748" cy="194975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062320884"/>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14745"/>
            <a:ext cx="8534400" cy="1200329"/>
          </a:xfrm>
          <a:prstGeom prst="rect">
            <a:avLst/>
          </a:prstGeom>
          <a:noFill/>
        </p:spPr>
        <p:txBody>
          <a:bodyPr wrap="square" rtlCol="0">
            <a:spAutoFit/>
          </a:bodyPr>
          <a:lstStyle/>
          <a:p>
            <a:pPr algn="ctr"/>
            <a:r>
              <a:rPr lang="en-US" sz="7200" dirty="0">
                <a:latin typeface="Comic Sans MS" pitchFamily="66" charset="0"/>
              </a:rPr>
              <a:t>pattern</a:t>
            </a:r>
          </a:p>
        </p:txBody>
      </p:sp>
      <p:sp>
        <p:nvSpPr>
          <p:cNvPr id="10" name="TextBox 9"/>
          <p:cNvSpPr txBox="1"/>
          <p:nvPr/>
        </p:nvSpPr>
        <p:spPr>
          <a:xfrm>
            <a:off x="381001" y="5054991"/>
            <a:ext cx="8382000" cy="1323439"/>
          </a:xfrm>
          <a:prstGeom prst="rect">
            <a:avLst/>
          </a:prstGeom>
          <a:noFill/>
        </p:spPr>
        <p:txBody>
          <a:bodyPr wrap="square" rtlCol="0">
            <a:spAutoFit/>
          </a:bodyPr>
          <a:lstStyle/>
          <a:p>
            <a:pPr algn="ctr"/>
            <a:r>
              <a:rPr lang="en-US" sz="4000" dirty="0">
                <a:latin typeface="Comic Sans MS" pitchFamily="66" charset="0"/>
              </a:rPr>
              <a:t>a logical sequence of numbers, pictures, shapes, or symbols</a:t>
            </a:r>
          </a:p>
        </p:txBody>
      </p:sp>
      <p:sp>
        <p:nvSpPr>
          <p:cNvPr id="18" name="TextBox 17"/>
          <p:cNvSpPr txBox="1"/>
          <p:nvPr/>
        </p:nvSpPr>
        <p:spPr>
          <a:xfrm>
            <a:off x="304800" y="1415074"/>
            <a:ext cx="8534400" cy="830997"/>
          </a:xfrm>
          <a:prstGeom prst="rect">
            <a:avLst/>
          </a:prstGeom>
          <a:noFill/>
        </p:spPr>
        <p:txBody>
          <a:bodyPr wrap="square" rtlCol="0">
            <a:spAutoFit/>
          </a:bodyPr>
          <a:lstStyle/>
          <a:p>
            <a:pPr algn="ctr"/>
            <a:r>
              <a:rPr lang="en-US" sz="4800" dirty="0">
                <a:latin typeface="Comic Sans MS" pitchFamily="66" charset="0"/>
              </a:rPr>
              <a:t>repeating              growing</a:t>
            </a:r>
          </a:p>
        </p:txBody>
      </p:sp>
      <p:grpSp>
        <p:nvGrpSpPr>
          <p:cNvPr id="19" name="Group 18"/>
          <p:cNvGrpSpPr/>
          <p:nvPr/>
        </p:nvGrpSpPr>
        <p:grpSpPr>
          <a:xfrm>
            <a:off x="471883" y="2762818"/>
            <a:ext cx="3377752" cy="1180548"/>
            <a:chOff x="838200" y="2590800"/>
            <a:chExt cx="6565900" cy="2241546"/>
          </a:xfrm>
        </p:grpSpPr>
        <p:grpSp>
          <p:nvGrpSpPr>
            <p:cNvPr id="20" name="Group 3"/>
            <p:cNvGrpSpPr>
              <a:grpSpLocks/>
            </p:cNvGrpSpPr>
            <p:nvPr/>
          </p:nvGrpSpPr>
          <p:grpSpPr bwMode="auto">
            <a:xfrm>
              <a:off x="863600" y="2590800"/>
              <a:ext cx="5873750" cy="781050"/>
              <a:chOff x="2040" y="7620"/>
              <a:chExt cx="9250" cy="1230"/>
            </a:xfrm>
          </p:grpSpPr>
          <p:sp>
            <p:nvSpPr>
              <p:cNvPr id="24" name="AutoShape 4"/>
              <p:cNvSpPr>
                <a:spLocks noChangeArrowheads="1"/>
              </p:cNvSpPr>
              <p:nvPr/>
            </p:nvSpPr>
            <p:spPr bwMode="auto">
              <a:xfrm>
                <a:off x="2040" y="772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5" name="AutoShape 5"/>
              <p:cNvSpPr>
                <a:spLocks noChangeArrowheads="1"/>
              </p:cNvSpPr>
              <p:nvPr/>
            </p:nvSpPr>
            <p:spPr bwMode="auto">
              <a:xfrm>
                <a:off x="3740" y="762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AutoShape 6"/>
              <p:cNvSpPr>
                <a:spLocks noChangeArrowheads="1"/>
              </p:cNvSpPr>
              <p:nvPr/>
            </p:nvSpPr>
            <p:spPr bwMode="auto">
              <a:xfrm>
                <a:off x="5330" y="775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7" name="AutoShape 7"/>
              <p:cNvSpPr>
                <a:spLocks noChangeArrowheads="1"/>
              </p:cNvSpPr>
              <p:nvPr/>
            </p:nvSpPr>
            <p:spPr bwMode="auto">
              <a:xfrm>
                <a:off x="7030" y="765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AutoShape 8"/>
              <p:cNvSpPr>
                <a:spLocks noChangeArrowheads="1"/>
              </p:cNvSpPr>
              <p:nvPr/>
            </p:nvSpPr>
            <p:spPr bwMode="auto">
              <a:xfrm>
                <a:off x="8530" y="7730"/>
                <a:ext cx="1180" cy="1060"/>
              </a:xfrm>
              <a:custGeom>
                <a:avLst/>
                <a:gdLst>
                  <a:gd name="T0" fmla="*/ 10860 w 21600"/>
                  <a:gd name="T1" fmla="*/ 2187 h 21600"/>
                  <a:gd name="T2" fmla="*/ 2928 w 21600"/>
                  <a:gd name="T3" fmla="*/ 10800 h 21600"/>
                  <a:gd name="T4" fmla="*/ 10860 w 21600"/>
                  <a:gd name="T5" fmla="*/ 21600 h 21600"/>
                  <a:gd name="T6" fmla="*/ 18672 w 21600"/>
                  <a:gd name="T7" fmla="*/ 10800 h 21600"/>
                  <a:gd name="T8" fmla="*/ 17694720 60000 65536"/>
                  <a:gd name="T9" fmla="*/ 11796480 60000 65536"/>
                  <a:gd name="T10" fmla="*/ 5898240 60000 65536"/>
                  <a:gd name="T11" fmla="*/ 0 60000 65536"/>
                  <a:gd name="T12" fmla="*/ 5037 w 21600"/>
                  <a:gd name="T13" fmla="*/ 2277 h 21600"/>
                  <a:gd name="T14" fmla="*/ 16557 w 21600"/>
                  <a:gd name="T15" fmla="*/ 13677 h 21600"/>
                </a:gdLst>
                <a:ahLst/>
                <a:cxnLst>
                  <a:cxn ang="T8">
                    <a:pos x="T0" y="T1"/>
                  </a:cxn>
                  <a:cxn ang="T9">
                    <a:pos x="T2" y="T3"/>
                  </a:cxn>
                  <a:cxn ang="T10">
                    <a:pos x="T4" y="T5"/>
                  </a:cxn>
                  <a:cxn ang="T11">
                    <a:pos x="T6" y="T7"/>
                  </a:cxn>
                </a:cxnLst>
                <a:rect l="T12" t="T13" r="T14" b="T15"/>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9" name="AutoShape 9"/>
              <p:cNvSpPr>
                <a:spLocks noChangeArrowheads="1"/>
              </p:cNvSpPr>
              <p:nvPr/>
            </p:nvSpPr>
            <p:spPr bwMode="auto">
              <a:xfrm>
                <a:off x="10230" y="7630"/>
                <a:ext cx="1060" cy="1200"/>
              </a:xfrm>
              <a:prstGeom prst="smileyFace">
                <a:avLst>
                  <a:gd name="adj" fmla="val 4653"/>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1" name="AutoShape 10"/>
            <p:cNvSpPr>
              <a:spLocks/>
            </p:cNvSpPr>
            <p:nvPr/>
          </p:nvSpPr>
          <p:spPr bwMode="auto">
            <a:xfrm rot="16200000">
              <a:off x="1663700" y="2667000"/>
              <a:ext cx="317500" cy="1968500"/>
            </a:xfrm>
            <a:prstGeom prst="leftBrace">
              <a:avLst>
                <a:gd name="adj1" fmla="val 51667"/>
                <a:gd name="adj2" fmla="val 50000"/>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Line 11"/>
            <p:cNvSpPr>
              <a:spLocks noChangeShapeType="1"/>
            </p:cNvSpPr>
            <p:nvPr/>
          </p:nvSpPr>
          <p:spPr bwMode="auto">
            <a:xfrm flipH="1" flipV="1">
              <a:off x="1981200" y="3771900"/>
              <a:ext cx="812800" cy="228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3" name="Text Box 12"/>
            <p:cNvSpPr txBox="1">
              <a:spLocks noChangeArrowheads="1"/>
            </p:cNvSpPr>
            <p:nvPr/>
          </p:nvSpPr>
          <p:spPr bwMode="auto">
            <a:xfrm>
              <a:off x="2794000" y="4159247"/>
              <a:ext cx="4610100" cy="673099"/>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a:ln>
                    <a:noFill/>
                  </a:ln>
                  <a:solidFill>
                    <a:schemeClr val="tx1"/>
                  </a:solidFill>
                  <a:effectLst/>
                  <a:latin typeface="Tahoma" pitchFamily="34" charset="0"/>
                </a:rPr>
                <a:t>Core (or unit) of the repeating pattern</a:t>
              </a:r>
              <a:r>
                <a:rPr kumimoji="0" lang="en-US" sz="2000" b="0" i="0" u="none" strike="noStrike" cap="none" normalizeH="0" baseline="0" dirty="0">
                  <a:ln>
                    <a:noFill/>
                  </a:ln>
                  <a:solidFill>
                    <a:schemeClr val="tx1"/>
                  </a:solidFill>
                  <a:effectLst/>
                  <a:latin typeface="Tahoma" pitchFamily="34" charset="0"/>
                </a:rPr>
                <a:t>.</a:t>
              </a:r>
              <a:endParaRPr kumimoji="0" lang="en-US" sz="1800" b="0" i="0" u="none" strike="noStrike" cap="none" normalizeH="0" baseline="0" dirty="0">
                <a:ln>
                  <a:noFill/>
                </a:ln>
                <a:solidFill>
                  <a:schemeClr val="tx1"/>
                </a:solidFill>
                <a:effectLst/>
                <a:latin typeface="Arial" pitchFamily="34" charset="0"/>
              </a:endParaRPr>
            </a:p>
          </p:txBody>
        </p:sp>
      </p:grpSp>
      <p:grpSp>
        <p:nvGrpSpPr>
          <p:cNvPr id="5" name="Group 4"/>
          <p:cNvGrpSpPr/>
          <p:nvPr/>
        </p:nvGrpSpPr>
        <p:grpSpPr>
          <a:xfrm>
            <a:off x="4534404" y="2314575"/>
            <a:ext cx="6314537" cy="1896378"/>
            <a:chOff x="4534404" y="2314575"/>
            <a:chExt cx="6314537" cy="1896378"/>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4404" y="2314575"/>
              <a:ext cx="6314537" cy="189637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Rectangle 1"/>
            <p:cNvSpPr/>
            <p:nvPr/>
          </p:nvSpPr>
          <p:spPr>
            <a:xfrm>
              <a:off x="8305800" y="2457451"/>
              <a:ext cx="2419316" cy="13086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 name="Straight Connector 3"/>
          <p:cNvCxnSpPr/>
          <p:nvPr/>
        </p:nvCxnSpPr>
        <p:spPr>
          <a:xfrm>
            <a:off x="4534404" y="1695450"/>
            <a:ext cx="0" cy="2905125"/>
          </a:xfrm>
          <a:prstGeom prst="line">
            <a:avLst/>
          </a:prstGeom>
        </p:spPr>
        <p:style>
          <a:lnRef idx="3">
            <a:schemeClr val="dk1"/>
          </a:lnRef>
          <a:fillRef idx="0">
            <a:schemeClr val="dk1"/>
          </a:fillRef>
          <a:effectRef idx="2">
            <a:schemeClr val="dk1"/>
          </a:effectRef>
          <a:fontRef idx="minor">
            <a:schemeClr val="tx1"/>
          </a:fontRef>
        </p:style>
      </p:cxn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3" cstate="print"/>
          <a:srcRect/>
          <a:stretch>
            <a:fillRect/>
          </a:stretch>
        </p:blipFill>
        <p:spPr bwMode="auto">
          <a:xfrm>
            <a:off x="4724400" y="1905000"/>
            <a:ext cx="2952750" cy="2929439"/>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pentagon</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polygon with 5 sides</a:t>
            </a:r>
          </a:p>
        </p:txBody>
      </p:sp>
      <p:grpSp>
        <p:nvGrpSpPr>
          <p:cNvPr id="2" name="Group 25"/>
          <p:cNvGrpSpPr/>
          <p:nvPr/>
        </p:nvGrpSpPr>
        <p:grpSpPr>
          <a:xfrm rot="2687824">
            <a:off x="1693995" y="2090337"/>
            <a:ext cx="997832" cy="2534167"/>
            <a:chOff x="990600" y="1828800"/>
            <a:chExt cx="1371600" cy="2514600"/>
          </a:xfrm>
        </p:grpSpPr>
        <p:cxnSp>
          <p:nvCxnSpPr>
            <p:cNvPr id="14" name="Straight Connector 13"/>
            <p:cNvCxnSpPr/>
            <p:nvPr/>
          </p:nvCxnSpPr>
          <p:spPr>
            <a:xfrm rot="5400000">
              <a:off x="190500" y="3543300"/>
              <a:ext cx="1600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62100" y="3543300"/>
              <a:ext cx="16002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990600" y="4343400"/>
              <a:ext cx="13716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876300" y="1943100"/>
              <a:ext cx="914400" cy="685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562100" y="1943100"/>
              <a:ext cx="914400" cy="685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periodicity</a:t>
            </a:r>
          </a:p>
        </p:txBody>
      </p:sp>
      <p:sp>
        <p:nvSpPr>
          <p:cNvPr id="3" name="Content Placeholder 2"/>
          <p:cNvSpPr>
            <a:spLocks noGrp="1"/>
          </p:cNvSpPr>
          <p:nvPr>
            <p:ph idx="1"/>
          </p:nvPr>
        </p:nvSpPr>
        <p:spPr/>
        <p:txBody>
          <a:bodyPr/>
          <a:lstStyle/>
          <a:p>
            <a:pPr marL="0" indent="0">
              <a:buNone/>
            </a:pPr>
            <a:r>
              <a:rPr lang="en-US" dirty="0">
                <a:latin typeface="Comic Sans MS" panose="030F0702030302020204" pitchFamily="66" charset="0"/>
              </a:rPr>
              <a:t>A function whose output contains values that repeat periodically (such as sine and cosine).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4205" y="2865019"/>
            <a:ext cx="5615589" cy="3443706"/>
          </a:xfrm>
          <a:prstGeom prst="rect">
            <a:avLst/>
          </a:prstGeom>
        </p:spPr>
      </p:pic>
    </p:spTree>
    <p:extLst>
      <p:ext uri="{BB962C8B-B14F-4D97-AF65-F5344CB8AC3E}">
        <p14:creationId xmlns:p14="http://schemas.microsoft.com/office/powerpoint/2010/main" val="1685033258"/>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perimeter</a:t>
            </a:r>
          </a:p>
        </p:txBody>
      </p:sp>
      <p:sp>
        <p:nvSpPr>
          <p:cNvPr id="10" name="TextBox 9"/>
          <p:cNvSpPr txBox="1"/>
          <p:nvPr/>
        </p:nvSpPr>
        <p:spPr>
          <a:xfrm>
            <a:off x="352865" y="5264834"/>
            <a:ext cx="8382000" cy="707886"/>
          </a:xfrm>
          <a:prstGeom prst="rect">
            <a:avLst/>
          </a:prstGeom>
          <a:noFill/>
        </p:spPr>
        <p:txBody>
          <a:bodyPr wrap="square" rtlCol="0">
            <a:spAutoFit/>
          </a:bodyPr>
          <a:lstStyle/>
          <a:p>
            <a:pPr algn="ctr"/>
            <a:r>
              <a:rPr lang="en-US" sz="4000" dirty="0">
                <a:latin typeface="Comic Sans MS" pitchFamily="66" charset="0"/>
              </a:rPr>
              <a:t>the distance around a figure</a:t>
            </a:r>
          </a:p>
        </p:txBody>
      </p:sp>
      <p:grpSp>
        <p:nvGrpSpPr>
          <p:cNvPr id="32" name="Group 31"/>
          <p:cNvGrpSpPr/>
          <p:nvPr/>
        </p:nvGrpSpPr>
        <p:grpSpPr>
          <a:xfrm>
            <a:off x="5118462" y="1909011"/>
            <a:ext cx="2822379" cy="2416428"/>
            <a:chOff x="5118463" y="2248989"/>
            <a:chExt cx="2381250" cy="2076450"/>
          </a:xfrm>
        </p:grpSpPr>
        <p:sp>
          <p:nvSpPr>
            <p:cNvPr id="10242" name="AutoShape 2"/>
            <p:cNvSpPr>
              <a:spLocks noChangeArrowheads="1"/>
            </p:cNvSpPr>
            <p:nvPr/>
          </p:nvSpPr>
          <p:spPr bwMode="auto">
            <a:xfrm>
              <a:off x="5366113" y="2496639"/>
              <a:ext cx="1905000" cy="1524000"/>
            </a:xfrm>
            <a:prstGeom prst="pentagon">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43" name="Line 3"/>
            <p:cNvSpPr>
              <a:spLocks noChangeShapeType="1"/>
            </p:cNvSpPr>
            <p:nvPr/>
          </p:nvSpPr>
          <p:spPr bwMode="auto">
            <a:xfrm flipH="1">
              <a:off x="5251813" y="2306139"/>
              <a:ext cx="857250" cy="4953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4" name="Line 4"/>
            <p:cNvSpPr>
              <a:spLocks noChangeShapeType="1"/>
            </p:cNvSpPr>
            <p:nvPr/>
          </p:nvSpPr>
          <p:spPr bwMode="auto">
            <a:xfrm>
              <a:off x="5118463" y="3182439"/>
              <a:ext cx="419100" cy="10287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5" name="Line 5"/>
            <p:cNvSpPr>
              <a:spLocks noChangeShapeType="1"/>
            </p:cNvSpPr>
            <p:nvPr/>
          </p:nvSpPr>
          <p:spPr bwMode="auto">
            <a:xfrm>
              <a:off x="5823313" y="4325439"/>
              <a:ext cx="990600" cy="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6" name="Line 6"/>
            <p:cNvSpPr>
              <a:spLocks noChangeShapeType="1"/>
            </p:cNvSpPr>
            <p:nvPr/>
          </p:nvSpPr>
          <p:spPr bwMode="auto">
            <a:xfrm flipV="1">
              <a:off x="7118713" y="3163389"/>
              <a:ext cx="381000" cy="9525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10247" name="Line 7"/>
            <p:cNvSpPr>
              <a:spLocks noChangeShapeType="1"/>
            </p:cNvSpPr>
            <p:nvPr/>
          </p:nvSpPr>
          <p:spPr bwMode="auto">
            <a:xfrm flipH="1" flipV="1">
              <a:off x="6451963" y="2248989"/>
              <a:ext cx="952500" cy="609600"/>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grpSp>
      <p:grpSp>
        <p:nvGrpSpPr>
          <p:cNvPr id="33" name="Group 32"/>
          <p:cNvGrpSpPr/>
          <p:nvPr/>
        </p:nvGrpSpPr>
        <p:grpSpPr>
          <a:xfrm>
            <a:off x="1313993" y="1973180"/>
            <a:ext cx="2199227" cy="2352846"/>
            <a:chOff x="1313993" y="1973180"/>
            <a:chExt cx="2199227" cy="2352846"/>
          </a:xfrm>
        </p:grpSpPr>
        <p:sp>
          <p:nvSpPr>
            <p:cNvPr id="23" name="L-Shape 22"/>
            <p:cNvSpPr/>
            <p:nvPr/>
          </p:nvSpPr>
          <p:spPr>
            <a:xfrm>
              <a:off x="1478247" y="2114257"/>
              <a:ext cx="1875388" cy="2069846"/>
            </a:xfrm>
            <a:prstGeom prst="corne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Line 7"/>
            <p:cNvSpPr>
              <a:spLocks noChangeShapeType="1"/>
            </p:cNvSpPr>
            <p:nvPr/>
          </p:nvSpPr>
          <p:spPr bwMode="auto">
            <a:xfrm>
              <a:off x="1461971" y="1973180"/>
              <a:ext cx="972086" cy="1"/>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5" name="Line 7"/>
            <p:cNvSpPr>
              <a:spLocks noChangeShapeType="1"/>
            </p:cNvSpPr>
            <p:nvPr/>
          </p:nvSpPr>
          <p:spPr bwMode="auto">
            <a:xfrm>
              <a:off x="2592863" y="2125016"/>
              <a:ext cx="11791" cy="906359"/>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6" name="Line 7"/>
            <p:cNvSpPr>
              <a:spLocks noChangeShapeType="1"/>
            </p:cNvSpPr>
            <p:nvPr/>
          </p:nvSpPr>
          <p:spPr bwMode="auto">
            <a:xfrm flipV="1">
              <a:off x="2649411" y="3085891"/>
              <a:ext cx="725455" cy="1105"/>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7" name="Line 7"/>
            <p:cNvSpPr>
              <a:spLocks noChangeShapeType="1"/>
            </p:cNvSpPr>
            <p:nvPr/>
          </p:nvSpPr>
          <p:spPr bwMode="auto">
            <a:xfrm>
              <a:off x="3509612" y="3345211"/>
              <a:ext cx="3608" cy="852258"/>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8" name="Line 7"/>
            <p:cNvSpPr>
              <a:spLocks noChangeShapeType="1"/>
            </p:cNvSpPr>
            <p:nvPr/>
          </p:nvSpPr>
          <p:spPr bwMode="auto">
            <a:xfrm flipV="1">
              <a:off x="1313993" y="2097311"/>
              <a:ext cx="3608" cy="2068017"/>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sp>
          <p:nvSpPr>
            <p:cNvPr id="29" name="Line 7"/>
            <p:cNvSpPr>
              <a:spLocks noChangeShapeType="1"/>
            </p:cNvSpPr>
            <p:nvPr/>
          </p:nvSpPr>
          <p:spPr bwMode="auto">
            <a:xfrm flipH="1" flipV="1">
              <a:off x="1455955" y="4319379"/>
              <a:ext cx="1891242" cy="6647"/>
            </a:xfrm>
            <a:prstGeom prst="line">
              <a:avLst/>
            </a:prstGeom>
            <a:noFill/>
            <a:ln w="3810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dirty="0"/>
            </a:p>
          </p:txBody>
        </p:sp>
      </p:gr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permutation</a:t>
            </a:r>
          </a:p>
        </p:txBody>
      </p:sp>
      <p:sp>
        <p:nvSpPr>
          <p:cNvPr id="10" name="TextBox 9"/>
          <p:cNvSpPr txBox="1"/>
          <p:nvPr/>
        </p:nvSpPr>
        <p:spPr>
          <a:xfrm>
            <a:off x="1428750" y="4740816"/>
            <a:ext cx="6286500" cy="830997"/>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All possible arrangements of a collection of things, where the order is important.</a:t>
            </a:r>
          </a:p>
        </p:txBody>
      </p:sp>
      <mc:AlternateContent xmlns:mc="http://schemas.openxmlformats.org/markup-compatibility/2006" xmlns:a14="http://schemas.microsoft.com/office/drawing/2010/main">
        <mc:Choice Requires="a14">
          <p:sp>
            <p:nvSpPr>
              <p:cNvPr id="2" name="Rectangle 1"/>
              <p:cNvSpPr/>
              <p:nvPr/>
            </p:nvSpPr>
            <p:spPr>
              <a:xfrm>
                <a:off x="3294887" y="2886997"/>
                <a:ext cx="751103" cy="498278"/>
              </a:xfrm>
              <a:prstGeom prst="rect">
                <a:avLst/>
              </a:prstGeom>
            </p:spPr>
            <p:txBody>
              <a:bodyPr wrap="none">
                <a:spAutoFit/>
              </a:bodyPr>
              <a:lstStyle/>
              <a:p>
                <a:pPr defTabSz="685800"/>
                <a:r>
                  <a:rPr lang="en-US" sz="2700" baseline="-25000" dirty="0">
                    <a:solidFill>
                      <a:prstClr val="black"/>
                    </a:solidFill>
                    <a:latin typeface="Cambria Math" panose="02040503050406030204" pitchFamily="18" charset="0"/>
                    <a:ea typeface="Cambria Math" panose="02040503050406030204" pitchFamily="18" charset="0"/>
                  </a:rPr>
                  <a:t>n</a:t>
                </a:r>
                <a14:m>
                  <m:oMath xmlns:m="http://schemas.openxmlformats.org/officeDocument/2006/math">
                    <m:sSub>
                      <m:sSubPr>
                        <m:ctrlPr>
                          <a:rPr lang="en-US" sz="2700" i="1">
                            <a:solidFill>
                              <a:prstClr val="black"/>
                            </a:solidFill>
                            <a:latin typeface="Cambria Math" panose="02040503050406030204" pitchFamily="18" charset="0"/>
                            <a:ea typeface="Cambria Math" panose="02040503050406030204" pitchFamily="18" charset="0"/>
                          </a:rPr>
                        </m:ctrlPr>
                      </m:sSubPr>
                      <m:e>
                        <m:r>
                          <a:rPr lang="en-US" sz="2700" i="1">
                            <a:solidFill>
                              <a:prstClr val="black"/>
                            </a:solidFill>
                            <a:latin typeface="Cambria Math" panose="02040503050406030204" pitchFamily="18" charset="0"/>
                            <a:ea typeface="Cambria Math" panose="02040503050406030204" pitchFamily="18" charset="0"/>
                          </a:rPr>
                          <m:t>𝑃</m:t>
                        </m:r>
                      </m:e>
                      <m:sub>
                        <m:r>
                          <a:rPr lang="en-US" sz="2700" i="1">
                            <a:solidFill>
                              <a:prstClr val="black"/>
                            </a:solidFill>
                            <a:latin typeface="Cambria Math" panose="02040503050406030204" pitchFamily="18" charset="0"/>
                            <a:ea typeface="Cambria Math" panose="02040503050406030204" pitchFamily="18" charset="0"/>
                          </a:rPr>
                          <m:t>𝑘</m:t>
                        </m:r>
                      </m:sub>
                    </m:sSub>
                  </m:oMath>
                </a14:m>
                <a:r>
                  <a:rPr lang="en-US" sz="1350" dirty="0">
                    <a:solidFill>
                      <a:prstClr val="black"/>
                    </a:solidFill>
                    <a:latin typeface="Calibri" panose="020F0502020204030204"/>
                  </a:rPr>
                  <a:t>=</a:t>
                </a:r>
              </a:p>
            </p:txBody>
          </p:sp>
        </mc:Choice>
        <mc:Fallback xmlns="">
          <p:sp>
            <p:nvSpPr>
              <p:cNvPr id="2" name="Rectangle 1"/>
              <p:cNvSpPr>
                <a:spLocks noRot="1" noChangeAspect="1" noMove="1" noResize="1" noEditPoints="1" noAdjustHandles="1" noChangeArrowheads="1" noChangeShapeType="1" noTextEdit="1"/>
              </p:cNvSpPr>
              <p:nvPr/>
            </p:nvSpPr>
            <p:spPr>
              <a:xfrm>
                <a:off x="3294887" y="2886997"/>
                <a:ext cx="751103" cy="498278"/>
              </a:xfrm>
              <a:prstGeom prst="rect">
                <a:avLst/>
              </a:prstGeom>
              <a:blipFill>
                <a:blip r:embed="rId3"/>
                <a:stretch>
                  <a:fillRect l="-6452" r="-806" b="-2963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3947856" y="2744744"/>
                <a:ext cx="1467518" cy="928972"/>
              </a:xfrm>
              <a:prstGeom prst="rect">
                <a:avLst/>
              </a:prstGeom>
            </p:spPr>
            <p:txBody>
              <a:bodyPr wrap="none">
                <a:spAutoFit/>
              </a:bodyPr>
              <a:lstStyle/>
              <a:p>
                <a:pPr defTabSz="685800"/>
                <a14:m>
                  <m:oMathPara xmlns:m="http://schemas.openxmlformats.org/officeDocument/2006/math">
                    <m:oMathParaPr>
                      <m:jc m:val="centerGroup"/>
                    </m:oMathParaPr>
                    <m:oMath xmlns:m="http://schemas.openxmlformats.org/officeDocument/2006/math">
                      <m:f>
                        <m:fPr>
                          <m:ctrlPr>
                            <a:rPr lang="en-US" sz="2700" i="1" dirty="0">
                              <a:solidFill>
                                <a:prstClr val="black"/>
                              </a:solidFill>
                              <a:latin typeface="Cambria Math" panose="02040503050406030204" pitchFamily="18" charset="0"/>
                              <a:ea typeface="Cambria Math" panose="02040503050406030204" pitchFamily="18" charset="0"/>
                            </a:rPr>
                          </m:ctrlPr>
                        </m:fPr>
                        <m:num>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num>
                        <m:den>
                          <m:d>
                            <m:dPr>
                              <m:ctrlPr>
                                <a:rPr lang="en-US" sz="2700" i="1" dirty="0">
                                  <a:solidFill>
                                    <a:prstClr val="black"/>
                                  </a:solidFill>
                                  <a:latin typeface="Cambria Math" panose="02040503050406030204" pitchFamily="18" charset="0"/>
                                  <a:ea typeface="Cambria Math" panose="02040503050406030204" pitchFamily="18" charset="0"/>
                                </a:rPr>
                              </m:ctrlPr>
                            </m:dPr>
                            <m:e>
                              <m:r>
                                <a:rPr lang="en-US" sz="2700" i="1" dirty="0">
                                  <a:solidFill>
                                    <a:prstClr val="black"/>
                                  </a:solidFill>
                                  <a:latin typeface="Cambria Math" panose="02040503050406030204" pitchFamily="18" charset="0"/>
                                  <a:ea typeface="Cambria Math" panose="02040503050406030204" pitchFamily="18" charset="0"/>
                                </a:rPr>
                                <m:t>𝑛</m:t>
                              </m:r>
                              <m:r>
                                <a:rPr lang="en-US" sz="2700" i="1" dirty="0">
                                  <a:solidFill>
                                    <a:prstClr val="black"/>
                                  </a:solidFill>
                                  <a:latin typeface="Cambria Math" panose="02040503050406030204" pitchFamily="18" charset="0"/>
                                  <a:ea typeface="Cambria Math" panose="02040503050406030204" pitchFamily="18" charset="0"/>
                                </a:rPr>
                                <m:t>−</m:t>
                              </m:r>
                              <m:r>
                                <a:rPr lang="en-US" sz="2700" i="1" dirty="0">
                                  <a:solidFill>
                                    <a:prstClr val="black"/>
                                  </a:solidFill>
                                  <a:latin typeface="Cambria Math" panose="02040503050406030204" pitchFamily="18" charset="0"/>
                                  <a:ea typeface="Cambria Math" panose="02040503050406030204" pitchFamily="18" charset="0"/>
                                </a:rPr>
                                <m:t>𝑘</m:t>
                              </m:r>
                            </m:e>
                          </m:d>
                          <m:r>
                            <a:rPr lang="en-US" sz="2700" i="1" dirty="0">
                              <a:solidFill>
                                <a:prstClr val="black"/>
                              </a:solidFill>
                              <a:latin typeface="Cambria Math" panose="02040503050406030204" pitchFamily="18" charset="0"/>
                              <a:ea typeface="Cambria Math" panose="02040503050406030204" pitchFamily="18" charset="0"/>
                            </a:rPr>
                            <m:t>!</m:t>
                          </m:r>
                        </m:den>
                      </m:f>
                    </m:oMath>
                  </m:oMathPara>
                </a14:m>
                <a:endParaRPr lang="en-US" sz="1350" dirty="0">
                  <a:solidFill>
                    <a:prstClr val="black"/>
                  </a:solidFill>
                  <a:latin typeface="Calibri" panose="020F0502020204030204"/>
                </a:endParaRPr>
              </a:p>
            </p:txBody>
          </p:sp>
        </mc:Choice>
        <mc:Fallback xmlns="">
          <p:sp>
            <p:nvSpPr>
              <p:cNvPr id="4" name="Rectangle 3"/>
              <p:cNvSpPr>
                <a:spLocks noRot="1" noChangeAspect="1" noMove="1" noResize="1" noEditPoints="1" noAdjustHandles="1" noChangeArrowheads="1" noChangeShapeType="1" noTextEdit="1"/>
              </p:cNvSpPr>
              <p:nvPr/>
            </p:nvSpPr>
            <p:spPr>
              <a:xfrm>
                <a:off x="3947856" y="2744744"/>
                <a:ext cx="1467518" cy="928972"/>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71669634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457200"/>
            <a:ext cx="8153400" cy="1169551"/>
          </a:xfrm>
          <a:prstGeom prst="rect">
            <a:avLst/>
          </a:prstGeom>
          <a:noFill/>
        </p:spPr>
        <p:txBody>
          <a:bodyPr wrap="square" rtlCol="0">
            <a:spAutoFit/>
          </a:bodyPr>
          <a:lstStyle/>
          <a:p>
            <a:pPr algn="ctr"/>
            <a:r>
              <a:rPr lang="en-US" sz="7000" dirty="0">
                <a:latin typeface="Comic Sans MS" pitchFamily="66" charset="0"/>
              </a:rPr>
              <a:t>perpendicular lines</a:t>
            </a:r>
          </a:p>
        </p:txBody>
      </p:sp>
      <p:sp>
        <p:nvSpPr>
          <p:cNvPr id="10" name="TextBox 9"/>
          <p:cNvSpPr txBox="1"/>
          <p:nvPr/>
        </p:nvSpPr>
        <p:spPr>
          <a:xfrm>
            <a:off x="381000" y="4953000"/>
            <a:ext cx="8382000" cy="1323439"/>
          </a:xfrm>
          <a:prstGeom prst="rect">
            <a:avLst/>
          </a:prstGeom>
          <a:noFill/>
        </p:spPr>
        <p:txBody>
          <a:bodyPr wrap="square" rtlCol="0">
            <a:spAutoFit/>
          </a:bodyPr>
          <a:lstStyle/>
          <a:p>
            <a:pPr algn="ctr"/>
            <a:r>
              <a:rPr lang="en-US" sz="4000" dirty="0">
                <a:latin typeface="Comic Sans MS" pitchFamily="66" charset="0"/>
              </a:rPr>
              <a:t> two lines that form a right angle where they intersect</a:t>
            </a:r>
          </a:p>
        </p:txBody>
      </p:sp>
      <p:grpSp>
        <p:nvGrpSpPr>
          <p:cNvPr id="2" name="Group 2"/>
          <p:cNvGrpSpPr>
            <a:grpSpLocks/>
          </p:cNvGrpSpPr>
          <p:nvPr/>
        </p:nvGrpSpPr>
        <p:grpSpPr bwMode="auto">
          <a:xfrm>
            <a:off x="2667000" y="2209800"/>
            <a:ext cx="3581400" cy="2057400"/>
            <a:chOff x="5580" y="7680"/>
            <a:chExt cx="5160" cy="2220"/>
          </a:xfrm>
        </p:grpSpPr>
        <p:sp>
          <p:nvSpPr>
            <p:cNvPr id="1027" name="Line 3"/>
            <p:cNvSpPr>
              <a:spLocks noChangeShapeType="1"/>
            </p:cNvSpPr>
            <p:nvPr/>
          </p:nvSpPr>
          <p:spPr bwMode="auto">
            <a:xfrm>
              <a:off x="5580" y="9900"/>
              <a:ext cx="5160" cy="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8" name="Line 4"/>
            <p:cNvSpPr>
              <a:spLocks noChangeShapeType="1"/>
            </p:cNvSpPr>
            <p:nvPr/>
          </p:nvSpPr>
          <p:spPr bwMode="auto">
            <a:xfrm>
              <a:off x="8220" y="7680"/>
              <a:ext cx="0" cy="2220"/>
            </a:xfrm>
            <a:prstGeom prst="line">
              <a:avLst/>
            </a:prstGeom>
            <a:noFill/>
            <a:ln w="571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grpSp>
      <p:cxnSp>
        <p:nvCxnSpPr>
          <p:cNvPr id="12" name="Straight Connector 11"/>
          <p:cNvCxnSpPr/>
          <p:nvPr/>
        </p:nvCxnSpPr>
        <p:spPr>
          <a:xfrm>
            <a:off x="4495800" y="3810000"/>
            <a:ext cx="533400"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rot="5400000">
            <a:off x="4800600" y="4038600"/>
            <a:ext cx="457200" cy="0"/>
          </a:xfrm>
          <a:prstGeom prst="line">
            <a:avLst/>
          </a:prstGeom>
        </p:spPr>
        <p:style>
          <a:lnRef idx="1">
            <a:schemeClr val="dk1"/>
          </a:lnRef>
          <a:fillRef idx="0">
            <a:schemeClr val="dk1"/>
          </a:fillRef>
          <a:effectRef idx="0">
            <a:schemeClr val="dk1"/>
          </a:effectRef>
          <a:fontRef idx="minor">
            <a:schemeClr val="tx1"/>
          </a:fontRef>
        </p:style>
      </p:cxnSp>
      <p:pic>
        <p:nvPicPr>
          <p:cNvPr id="131076" name="Picture 4" descr="http://www.cadalyst.com/files/cadalyst/nodes/2006/5667/LearningCurve172-01.jpg"/>
          <p:cNvPicPr>
            <a:picLocks noChangeAspect="1" noChangeArrowheads="1"/>
          </p:cNvPicPr>
          <p:nvPr/>
        </p:nvPicPr>
        <p:blipFill>
          <a:blip r:embed="rId3" cstate="print">
            <a:clrChange>
              <a:clrFrom>
                <a:srgbClr val="FFFFFF"/>
              </a:clrFrom>
              <a:clrTo>
                <a:srgbClr val="FFFFFF">
                  <a:alpha val="0"/>
                </a:srgbClr>
              </a:clrTo>
            </a:clrChange>
            <a:lum bright="-40000" contrast="40000"/>
          </a:blip>
          <a:srcRect/>
          <a:stretch>
            <a:fillRect/>
          </a:stretch>
        </p:blipFill>
        <p:spPr bwMode="auto">
          <a:xfrm rot="18866976">
            <a:off x="6291410" y="2232966"/>
            <a:ext cx="2178485" cy="2144486"/>
          </a:xfrm>
          <a:prstGeom prst="rect">
            <a:avLst/>
          </a:prstGeom>
          <a:noFill/>
        </p:spPr>
      </p:pic>
      <p:grpSp>
        <p:nvGrpSpPr>
          <p:cNvPr id="19" name="Group 18"/>
          <p:cNvGrpSpPr/>
          <p:nvPr/>
        </p:nvGrpSpPr>
        <p:grpSpPr>
          <a:xfrm>
            <a:off x="615696" y="2048256"/>
            <a:ext cx="1755648" cy="1755648"/>
            <a:chOff x="408432" y="2109216"/>
            <a:chExt cx="1755648" cy="1755648"/>
          </a:xfrm>
        </p:grpSpPr>
        <p:grpSp>
          <p:nvGrpSpPr>
            <p:cNvPr id="17" name="Group 16"/>
            <p:cNvGrpSpPr/>
            <p:nvPr/>
          </p:nvGrpSpPr>
          <p:grpSpPr>
            <a:xfrm>
              <a:off x="408432" y="2109216"/>
              <a:ext cx="1755648" cy="1755648"/>
              <a:chOff x="408432" y="2109216"/>
              <a:chExt cx="1755648" cy="1755648"/>
            </a:xfrm>
          </p:grpSpPr>
          <p:cxnSp>
            <p:nvCxnSpPr>
              <p:cNvPr id="15" name="Straight Connector 14"/>
              <p:cNvCxnSpPr/>
              <p:nvPr/>
            </p:nvCxnSpPr>
            <p:spPr>
              <a:xfrm rot="16200000" flipH="1">
                <a:off x="426720" y="2206752"/>
                <a:ext cx="1755648" cy="15605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flipH="1">
                <a:off x="408432" y="2176272"/>
                <a:ext cx="1755648" cy="15605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rot="18997137">
              <a:off x="1178297" y="2671496"/>
              <a:ext cx="241988" cy="2407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Piecewise functions</a:t>
            </a:r>
          </a:p>
        </p:txBody>
      </p:sp>
      <p:sp>
        <p:nvSpPr>
          <p:cNvPr id="3" name="Content Placeholder 2"/>
          <p:cNvSpPr>
            <a:spLocks noGrp="1"/>
          </p:cNvSpPr>
          <p:nvPr>
            <p:ph idx="1"/>
          </p:nvPr>
        </p:nvSpPr>
        <p:spPr>
          <a:xfrm>
            <a:off x="457200" y="1710559"/>
            <a:ext cx="4069830" cy="4525963"/>
          </a:xfrm>
        </p:spPr>
        <p:txBody>
          <a:bodyPr>
            <a:normAutofit/>
          </a:bodyPr>
          <a:lstStyle/>
          <a:p>
            <a:pPr marL="0" indent="0">
              <a:buNone/>
            </a:pPr>
            <a:r>
              <a:rPr lang="en-US" dirty="0">
                <a:latin typeface="Comic Sans MS" panose="030F0702030302020204" pitchFamily="66" charset="0"/>
              </a:rPr>
              <a:t>A function which is defined by multiple sub-functions, each sub-function </a:t>
            </a:r>
            <a:br>
              <a:rPr lang="en-US" dirty="0">
                <a:latin typeface="Comic Sans MS" panose="030F0702030302020204" pitchFamily="66" charset="0"/>
              </a:rPr>
            </a:br>
            <a:r>
              <a:rPr lang="en-US" dirty="0">
                <a:latin typeface="Comic Sans MS" panose="030F0702030302020204" pitchFamily="66" charset="0"/>
              </a:rPr>
              <a:t>applying to a certain interval of the main </a:t>
            </a:r>
            <a:br>
              <a:rPr lang="en-US" dirty="0">
                <a:latin typeface="Comic Sans MS" panose="030F0702030302020204" pitchFamily="66" charset="0"/>
              </a:rPr>
            </a:br>
            <a:r>
              <a:rPr lang="en-US" dirty="0">
                <a:latin typeface="Comic Sans MS" panose="030F0702030302020204" pitchFamily="66" charset="0"/>
              </a:rPr>
              <a:t>function's domain </a:t>
            </a:r>
            <a:br>
              <a:rPr lang="en-US" dirty="0">
                <a:latin typeface="Comic Sans MS" panose="030F0702030302020204" pitchFamily="66" charset="0"/>
              </a:rPr>
            </a:br>
            <a:r>
              <a:rPr lang="en-US" dirty="0">
                <a:latin typeface="Comic Sans MS" panose="030F0702030302020204" pitchFamily="66" charset="0"/>
              </a:rPr>
              <a:t>(a sub-domain).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0636" y="2035695"/>
            <a:ext cx="3936124" cy="3654972"/>
          </a:xfrm>
          <a:prstGeom prst="rect">
            <a:avLst/>
          </a:prstGeom>
        </p:spPr>
      </p:pic>
    </p:spTree>
    <p:extLst>
      <p:ext uri="{BB962C8B-B14F-4D97-AF65-F5344CB8AC3E}">
        <p14:creationId xmlns:p14="http://schemas.microsoft.com/office/powerpoint/2010/main" val="1911557041"/>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30588"/>
            <a:ext cx="6781800" cy="1446550"/>
          </a:xfrm>
          <a:prstGeom prst="rect">
            <a:avLst/>
          </a:prstGeom>
          <a:noFill/>
        </p:spPr>
        <p:txBody>
          <a:bodyPr wrap="square" rtlCol="0">
            <a:spAutoFit/>
          </a:bodyPr>
          <a:lstStyle/>
          <a:p>
            <a:pPr algn="ctr"/>
            <a:r>
              <a:rPr lang="en-US" sz="8800" dirty="0">
                <a:latin typeface="Comic Sans MS" pitchFamily="66" charset="0"/>
              </a:rPr>
              <a:t> pictograph</a:t>
            </a:r>
          </a:p>
        </p:txBody>
      </p:sp>
      <p:sp>
        <p:nvSpPr>
          <p:cNvPr id="10" name="TextBox 9"/>
          <p:cNvSpPr txBox="1"/>
          <p:nvPr/>
        </p:nvSpPr>
        <p:spPr>
          <a:xfrm>
            <a:off x="381000" y="5037406"/>
            <a:ext cx="8382000" cy="1323439"/>
          </a:xfrm>
          <a:prstGeom prst="rect">
            <a:avLst/>
          </a:prstGeom>
          <a:noFill/>
        </p:spPr>
        <p:txBody>
          <a:bodyPr wrap="square" rtlCol="0">
            <a:spAutoFit/>
          </a:bodyPr>
          <a:lstStyle/>
          <a:p>
            <a:pPr algn="ctr"/>
            <a:r>
              <a:rPr lang="en-US" sz="4000" dirty="0">
                <a:latin typeface="Comic Sans MS" pitchFamily="66" charset="0"/>
              </a:rPr>
              <a:t>a display that uses pictures or symbols to represent data</a:t>
            </a:r>
          </a:p>
        </p:txBody>
      </p:sp>
      <p:pic>
        <p:nvPicPr>
          <p:cNvPr id="155649" name="Picture 1"/>
          <p:cNvPicPr>
            <a:picLocks noChangeAspect="1" noChangeArrowheads="1"/>
          </p:cNvPicPr>
          <p:nvPr/>
        </p:nvPicPr>
        <p:blipFill>
          <a:blip r:embed="rId3" cstate="print">
            <a:clrChange>
              <a:clrFrom>
                <a:srgbClr val="FFFFFF"/>
              </a:clrFrom>
              <a:clrTo>
                <a:srgbClr val="FFFFFF">
                  <a:alpha val="0"/>
                </a:srgbClr>
              </a:clrTo>
            </a:clrChange>
            <a:grayscl/>
            <a:lum contrast="-40000"/>
          </a:blip>
          <a:srcRect/>
          <a:stretch>
            <a:fillRect/>
          </a:stretch>
        </p:blipFill>
        <p:spPr bwMode="auto">
          <a:xfrm>
            <a:off x="1889760" y="1841454"/>
            <a:ext cx="5243640" cy="2881421"/>
          </a:xfrm>
          <a:prstGeom prst="rect">
            <a:avLst/>
          </a:prstGeom>
          <a:noFill/>
          <a:ln w="9525">
            <a:noFill/>
            <a:miter lim="800000"/>
            <a:headEnd/>
            <a:tailEnd/>
          </a:ln>
        </p:spPr>
      </p:pic>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48774"/>
            <a:ext cx="8534400" cy="1404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68456"/>
            <a:ext cx="8534400" cy="1446550"/>
          </a:xfrm>
          <a:prstGeom prst="rect">
            <a:avLst/>
          </a:prstGeom>
          <a:noFill/>
        </p:spPr>
        <p:txBody>
          <a:bodyPr wrap="square" rtlCol="0">
            <a:spAutoFit/>
          </a:bodyPr>
          <a:lstStyle/>
          <a:p>
            <a:pPr algn="ctr"/>
            <a:r>
              <a:rPr lang="en-US" sz="8800" dirty="0">
                <a:latin typeface="Comic Sans MS" pitchFamily="66" charset="0"/>
              </a:rPr>
              <a:t>place value</a:t>
            </a:r>
          </a:p>
        </p:txBody>
      </p:sp>
      <p:sp>
        <p:nvSpPr>
          <p:cNvPr id="10" name="TextBox 9"/>
          <p:cNvSpPr txBox="1"/>
          <p:nvPr/>
        </p:nvSpPr>
        <p:spPr>
          <a:xfrm>
            <a:off x="381000" y="5181600"/>
            <a:ext cx="8382000" cy="1261884"/>
          </a:xfrm>
          <a:prstGeom prst="rect">
            <a:avLst/>
          </a:prstGeom>
          <a:noFill/>
        </p:spPr>
        <p:txBody>
          <a:bodyPr wrap="square" rtlCol="0">
            <a:spAutoFit/>
          </a:bodyPr>
          <a:lstStyle/>
          <a:p>
            <a:pPr algn="ctr"/>
            <a:r>
              <a:rPr lang="en-US" sz="3800" dirty="0">
                <a:latin typeface="Comic Sans MS" pitchFamily="66" charset="0"/>
              </a:rPr>
              <a:t>the value of a digit depending on </a:t>
            </a:r>
          </a:p>
          <a:p>
            <a:pPr algn="ctr"/>
            <a:r>
              <a:rPr lang="en-US" sz="3800" dirty="0">
                <a:latin typeface="Comic Sans MS" pitchFamily="66" charset="0"/>
              </a:rPr>
              <a:t>its place in a number</a:t>
            </a:r>
          </a:p>
        </p:txBody>
      </p:sp>
      <p:grpSp>
        <p:nvGrpSpPr>
          <p:cNvPr id="16" name="Group 15"/>
          <p:cNvGrpSpPr/>
          <p:nvPr/>
        </p:nvGrpSpPr>
        <p:grpSpPr>
          <a:xfrm>
            <a:off x="5406450" y="2057400"/>
            <a:ext cx="3356550" cy="3416320"/>
            <a:chOff x="5181600" y="2057400"/>
            <a:chExt cx="3356550" cy="3416320"/>
          </a:xfrm>
        </p:grpSpPr>
        <p:sp>
          <p:nvSpPr>
            <p:cNvPr id="12" name="TextBox 11"/>
            <p:cNvSpPr txBox="1"/>
            <p:nvPr/>
          </p:nvSpPr>
          <p:spPr>
            <a:xfrm>
              <a:off x="5181600" y="2057400"/>
              <a:ext cx="3356550" cy="3416320"/>
            </a:xfrm>
            <a:prstGeom prst="rect">
              <a:avLst/>
            </a:prstGeom>
            <a:noFill/>
          </p:spPr>
          <p:txBody>
            <a:bodyPr wrap="square" rtlCol="0">
              <a:spAutoFit/>
            </a:bodyPr>
            <a:lstStyle/>
            <a:p>
              <a:r>
                <a:rPr lang="en-US" sz="4000" dirty="0">
                  <a:latin typeface="Comic Sans MS" pitchFamily="66" charset="0"/>
                </a:rPr>
                <a:t>    2,</a:t>
              </a:r>
              <a:r>
                <a:rPr lang="en-US" sz="4000" u="sng" dirty="0">
                  <a:latin typeface="Comic Sans MS" pitchFamily="66" charset="0"/>
                </a:rPr>
                <a:t>3</a:t>
              </a:r>
              <a:r>
                <a:rPr lang="en-US" sz="4000" dirty="0">
                  <a:latin typeface="Comic Sans MS" pitchFamily="66" charset="0"/>
                </a:rPr>
                <a:t>65</a:t>
              </a:r>
            </a:p>
            <a:p>
              <a:endParaRPr lang="en-US" dirty="0">
                <a:latin typeface="Comic Sans MS" pitchFamily="66" charset="0"/>
              </a:endParaRPr>
            </a:p>
            <a:p>
              <a:endParaRPr lang="en-US" dirty="0">
                <a:latin typeface="Comic Sans MS" pitchFamily="66" charset="0"/>
              </a:endParaRPr>
            </a:p>
            <a:p>
              <a:r>
                <a:rPr lang="en-US" sz="2800" dirty="0">
                  <a:latin typeface="Comic Sans MS" pitchFamily="66" charset="0"/>
                </a:rPr>
                <a:t>3 units of size 100</a:t>
              </a:r>
            </a:p>
            <a:p>
              <a:r>
                <a:rPr lang="en-US" sz="2800" dirty="0">
                  <a:latin typeface="Comic Sans MS" pitchFamily="66" charset="0"/>
                </a:rPr>
                <a:t>30 units of size 10</a:t>
              </a:r>
            </a:p>
            <a:p>
              <a:r>
                <a:rPr lang="en-US" sz="2800" dirty="0">
                  <a:latin typeface="Comic Sans MS" pitchFamily="66" charset="0"/>
                </a:rPr>
                <a:t>300 units of size 1</a:t>
              </a:r>
            </a:p>
            <a:p>
              <a:r>
                <a:rPr lang="en-US" sz="2800" dirty="0">
                  <a:latin typeface="Comic Sans MS" pitchFamily="66" charset="0"/>
                </a:rPr>
                <a:t>           </a:t>
              </a:r>
            </a:p>
            <a:p>
              <a:r>
                <a:rPr lang="en-US" sz="2800" dirty="0">
                  <a:latin typeface="Comic Sans MS" pitchFamily="66" charset="0"/>
                </a:rPr>
                <a:t>              </a:t>
              </a:r>
            </a:p>
          </p:txBody>
        </p:sp>
        <p:cxnSp>
          <p:nvCxnSpPr>
            <p:cNvPr id="15" name="Straight Arrow Connector 14"/>
            <p:cNvCxnSpPr/>
            <p:nvPr/>
          </p:nvCxnSpPr>
          <p:spPr>
            <a:xfrm>
              <a:off x="6499370" y="2684319"/>
              <a:ext cx="0" cy="57938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489140" y="2056420"/>
            <a:ext cx="4744042" cy="2754731"/>
            <a:chOff x="489140" y="2056420"/>
            <a:chExt cx="4744042" cy="2754731"/>
          </a:xfrm>
        </p:grpSpPr>
        <p:pic>
          <p:nvPicPr>
            <p:cNvPr id="6146" name="Picture 2"/>
            <p:cNvPicPr>
              <a:picLocks noChangeAspect="1" noChangeArrowheads="1"/>
            </p:cNvPicPr>
            <p:nvPr/>
          </p:nvPicPr>
          <p:blipFill>
            <a:blip r:embed="rId3" cstate="print">
              <a:grayscl/>
            </a:blip>
            <a:srcRect l="579" t="1632" r="1462" b="3395"/>
            <a:stretch>
              <a:fillRect/>
            </a:stretch>
          </p:blipFill>
          <p:spPr bwMode="auto">
            <a:xfrm>
              <a:off x="489140" y="2056420"/>
              <a:ext cx="4744042" cy="2670324"/>
            </a:xfrm>
            <a:prstGeom prst="round2DiagRect">
              <a:avLst/>
            </a:prstGeom>
            <a:noFill/>
            <a:ln w="9525">
              <a:noFill/>
              <a:miter lim="800000"/>
              <a:headEnd/>
              <a:tailEnd/>
            </a:ln>
          </p:spPr>
        </p:pic>
        <p:sp>
          <p:nvSpPr>
            <p:cNvPr id="19" name="Rectangle 18"/>
            <p:cNvSpPr/>
            <p:nvPr/>
          </p:nvSpPr>
          <p:spPr>
            <a:xfrm>
              <a:off x="4937760" y="3263705"/>
              <a:ext cx="253218" cy="15474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plane figures </a:t>
            </a:r>
            <a:r>
              <a:rPr lang="en-US" sz="6000" dirty="0">
                <a:latin typeface="Comic Sans MS" pitchFamily="66" charset="0"/>
              </a:rPr>
              <a:t>(2-D)</a:t>
            </a:r>
          </a:p>
        </p:txBody>
      </p:sp>
      <p:sp>
        <p:nvSpPr>
          <p:cNvPr id="10" name="TextBox 9"/>
          <p:cNvSpPr txBox="1"/>
          <p:nvPr/>
        </p:nvSpPr>
        <p:spPr>
          <a:xfrm>
            <a:off x="381000" y="4846633"/>
            <a:ext cx="8382000" cy="2431435"/>
          </a:xfrm>
          <a:prstGeom prst="rect">
            <a:avLst/>
          </a:prstGeom>
          <a:noFill/>
        </p:spPr>
        <p:txBody>
          <a:bodyPr wrap="square" rtlCol="0">
            <a:spAutoFit/>
          </a:bodyPr>
          <a:lstStyle/>
          <a:p>
            <a:pPr algn="ctr"/>
            <a:r>
              <a:rPr lang="en-US" sz="2800" dirty="0">
                <a:latin typeface="Comic Sans MS" pitchFamily="66" charset="0"/>
              </a:rPr>
              <a:t>any 2-dimensional shape that lays in a single plane</a:t>
            </a:r>
          </a:p>
          <a:p>
            <a:pPr algn="ctr"/>
            <a:r>
              <a:rPr lang="en-US" sz="2800" dirty="0">
                <a:latin typeface="Comic Sans MS" pitchFamily="66" charset="0"/>
              </a:rPr>
              <a:t>a flat surface extending infinitely in all directions </a:t>
            </a:r>
          </a:p>
          <a:p>
            <a:pPr algn="ctr"/>
            <a:endParaRPr lang="en-US" sz="4000" dirty="0">
              <a:latin typeface="Comic Sans MS" pitchFamily="66" charset="0"/>
            </a:endParaRPr>
          </a:p>
        </p:txBody>
      </p:sp>
      <p:sp>
        <p:nvSpPr>
          <p:cNvPr id="6" name="Oval 5"/>
          <p:cNvSpPr/>
          <p:nvPr/>
        </p:nvSpPr>
        <p:spPr>
          <a:xfrm>
            <a:off x="541635" y="2037810"/>
            <a:ext cx="1828800" cy="1828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584427" y="1533954"/>
            <a:ext cx="1371600" cy="13716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a:off x="6553200" y="2438400"/>
            <a:ext cx="1828800" cy="182880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plane.png"/>
          <p:cNvPicPr>
            <a:picLocks noChangeAspect="1"/>
          </p:cNvPicPr>
          <p:nvPr/>
        </p:nvPicPr>
        <p:blipFill>
          <a:blip r:embed="rId3">
            <a:biLevel thresh="75000"/>
            <a:extLst>
              <a:ext uri="{28A0092B-C50C-407E-A947-70E740481C1C}">
                <a14:useLocalDpi xmlns:a14="http://schemas.microsoft.com/office/drawing/2010/main" val="0"/>
              </a:ext>
            </a:extLst>
          </a:blip>
          <a:stretch>
            <a:fillRect/>
          </a:stretch>
        </p:blipFill>
        <p:spPr>
          <a:xfrm>
            <a:off x="2473665" y="2985873"/>
            <a:ext cx="3333750" cy="1781175"/>
          </a:xfrm>
          <a:prstGeom prst="rect">
            <a:avLst/>
          </a:prstGeom>
        </p:spPr>
      </p:pic>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33182"/>
            <a:ext cx="8534400" cy="13200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111180"/>
            <a:ext cx="8534400" cy="1446550"/>
          </a:xfrm>
          <a:prstGeom prst="rect">
            <a:avLst/>
          </a:prstGeom>
          <a:noFill/>
        </p:spPr>
        <p:txBody>
          <a:bodyPr wrap="square" rtlCol="0">
            <a:spAutoFit/>
          </a:bodyPr>
          <a:lstStyle/>
          <a:p>
            <a:pPr algn="ctr"/>
            <a:r>
              <a:rPr lang="en-US" sz="8800" dirty="0">
                <a:latin typeface="Comic Sans MS" pitchFamily="66" charset="0"/>
              </a:rPr>
              <a:t>plot</a:t>
            </a:r>
          </a:p>
        </p:txBody>
      </p:sp>
      <p:sp>
        <p:nvSpPr>
          <p:cNvPr id="10" name="TextBox 9"/>
          <p:cNvSpPr txBox="1"/>
          <p:nvPr/>
        </p:nvSpPr>
        <p:spPr>
          <a:xfrm>
            <a:off x="381000" y="5288284"/>
            <a:ext cx="8382000" cy="1261884"/>
          </a:xfrm>
          <a:prstGeom prst="rect">
            <a:avLst/>
          </a:prstGeom>
          <a:noFill/>
        </p:spPr>
        <p:txBody>
          <a:bodyPr wrap="square" rtlCol="0">
            <a:spAutoFit/>
          </a:bodyPr>
          <a:lstStyle/>
          <a:p>
            <a:pPr algn="ctr"/>
            <a:r>
              <a:rPr lang="en-US" sz="3800" dirty="0">
                <a:latin typeface="Comic Sans MS" pitchFamily="66" charset="0"/>
              </a:rPr>
              <a:t>to place (points or other figures) on a graph by means of coordinates</a:t>
            </a:r>
          </a:p>
        </p:txBody>
      </p:sp>
      <p:graphicFrame>
        <p:nvGraphicFramePr>
          <p:cNvPr id="6" name="Table 5"/>
          <p:cNvGraphicFramePr>
            <a:graphicFrameLocks noGrp="1"/>
          </p:cNvGraphicFramePr>
          <p:nvPr/>
        </p:nvGraphicFramePr>
        <p:xfrm>
          <a:off x="2633472" y="1792226"/>
          <a:ext cx="3505452" cy="3157728"/>
        </p:xfrm>
        <a:graphic>
          <a:graphicData uri="http://schemas.openxmlformats.org/drawingml/2006/table">
            <a:tbl>
              <a:tblPr firstRow="1" bandRow="1"/>
              <a:tblGrid>
                <a:gridCol w="584242">
                  <a:extLst>
                    <a:ext uri="{9D8B030D-6E8A-4147-A177-3AD203B41FA5}">
                      <a16:colId xmlns:a16="http://schemas.microsoft.com/office/drawing/2014/main" val="20000"/>
                    </a:ext>
                  </a:extLst>
                </a:gridCol>
                <a:gridCol w="584242">
                  <a:extLst>
                    <a:ext uri="{9D8B030D-6E8A-4147-A177-3AD203B41FA5}">
                      <a16:colId xmlns:a16="http://schemas.microsoft.com/office/drawing/2014/main" val="20001"/>
                    </a:ext>
                  </a:extLst>
                </a:gridCol>
                <a:gridCol w="584242">
                  <a:extLst>
                    <a:ext uri="{9D8B030D-6E8A-4147-A177-3AD203B41FA5}">
                      <a16:colId xmlns:a16="http://schemas.microsoft.com/office/drawing/2014/main" val="20002"/>
                    </a:ext>
                  </a:extLst>
                </a:gridCol>
                <a:gridCol w="584242">
                  <a:extLst>
                    <a:ext uri="{9D8B030D-6E8A-4147-A177-3AD203B41FA5}">
                      <a16:colId xmlns:a16="http://schemas.microsoft.com/office/drawing/2014/main" val="20003"/>
                    </a:ext>
                  </a:extLst>
                </a:gridCol>
                <a:gridCol w="584242">
                  <a:extLst>
                    <a:ext uri="{9D8B030D-6E8A-4147-A177-3AD203B41FA5}">
                      <a16:colId xmlns:a16="http://schemas.microsoft.com/office/drawing/2014/main" val="20004"/>
                    </a:ext>
                  </a:extLst>
                </a:gridCol>
                <a:gridCol w="584242">
                  <a:extLst>
                    <a:ext uri="{9D8B030D-6E8A-4147-A177-3AD203B41FA5}">
                      <a16:colId xmlns:a16="http://schemas.microsoft.com/office/drawing/2014/main" val="20005"/>
                    </a:ext>
                  </a:extLst>
                </a:gridCol>
              </a:tblGrid>
              <a:tr h="526288">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0"/>
                  </a:ext>
                </a:extLst>
              </a:tr>
              <a:tr h="526288">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1"/>
                  </a:ext>
                </a:extLst>
              </a:tr>
              <a:tr h="526288">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2"/>
                  </a:ext>
                </a:extLst>
              </a:tr>
              <a:tr h="52628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003"/>
                  </a:ext>
                </a:extLst>
              </a:tr>
              <a:tr h="526288">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4"/>
                  </a:ext>
                </a:extLst>
              </a:tr>
              <a:tr h="526288">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0005"/>
                  </a:ext>
                </a:extLst>
              </a:tr>
            </a:tbl>
          </a:graphicData>
        </a:graphic>
      </p:graphicFrame>
      <p:sp>
        <p:nvSpPr>
          <p:cNvPr id="15" name="TextBox 14"/>
          <p:cNvSpPr txBox="1"/>
          <p:nvPr/>
        </p:nvSpPr>
        <p:spPr>
          <a:xfrm>
            <a:off x="3279648" y="1267968"/>
            <a:ext cx="402674" cy="646331"/>
          </a:xfrm>
          <a:prstGeom prst="rect">
            <a:avLst/>
          </a:prstGeom>
          <a:noFill/>
        </p:spPr>
        <p:txBody>
          <a:bodyPr wrap="none" rtlCol="0">
            <a:spAutoFit/>
          </a:bodyPr>
          <a:lstStyle/>
          <a:p>
            <a:r>
              <a:rPr lang="en-US" sz="3600" b="1" i="1" dirty="0"/>
              <a:t>y</a:t>
            </a:r>
          </a:p>
        </p:txBody>
      </p:sp>
      <p:sp>
        <p:nvSpPr>
          <p:cNvPr id="16" name="TextBox 15"/>
          <p:cNvSpPr txBox="1"/>
          <p:nvPr/>
        </p:nvSpPr>
        <p:spPr>
          <a:xfrm>
            <a:off x="6224016" y="3761232"/>
            <a:ext cx="396262" cy="646331"/>
          </a:xfrm>
          <a:prstGeom prst="rect">
            <a:avLst/>
          </a:prstGeom>
          <a:noFill/>
        </p:spPr>
        <p:txBody>
          <a:bodyPr wrap="none" rtlCol="0">
            <a:spAutoFit/>
          </a:bodyPr>
          <a:lstStyle/>
          <a:p>
            <a:r>
              <a:rPr lang="en-US" sz="3600" b="1" i="1" dirty="0"/>
              <a:t>x</a:t>
            </a:r>
          </a:p>
        </p:txBody>
      </p:sp>
      <p:grpSp>
        <p:nvGrpSpPr>
          <p:cNvPr id="27" name="Group 26"/>
          <p:cNvGrpSpPr/>
          <p:nvPr/>
        </p:nvGrpSpPr>
        <p:grpSpPr>
          <a:xfrm>
            <a:off x="2657856" y="1450848"/>
            <a:ext cx="3877056" cy="3474720"/>
            <a:chOff x="2657856" y="1450848"/>
            <a:chExt cx="3877056" cy="3474720"/>
          </a:xfrm>
        </p:grpSpPr>
        <p:grpSp>
          <p:nvGrpSpPr>
            <p:cNvPr id="14" name="Group 13"/>
            <p:cNvGrpSpPr/>
            <p:nvPr/>
          </p:nvGrpSpPr>
          <p:grpSpPr>
            <a:xfrm>
              <a:off x="2657856" y="1450848"/>
              <a:ext cx="3877056" cy="3474720"/>
              <a:chOff x="3060192" y="1328928"/>
              <a:chExt cx="3877056" cy="3474720"/>
            </a:xfrm>
          </p:grpSpPr>
          <p:cxnSp>
            <p:nvCxnSpPr>
              <p:cNvPr id="11" name="Straight Arrow Connector 10"/>
              <p:cNvCxnSpPr/>
              <p:nvPr/>
            </p:nvCxnSpPr>
            <p:spPr>
              <a:xfrm>
                <a:off x="3060192" y="4291584"/>
                <a:ext cx="3877056" cy="1588"/>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5400000" flipH="1" flipV="1">
                <a:off x="1871472" y="3054096"/>
                <a:ext cx="3474720" cy="24384"/>
              </a:xfrm>
              <a:prstGeom prst="straightConnector1">
                <a:avLst/>
              </a:prstGeom>
              <a:ln w="571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7" name="Arc 16"/>
            <p:cNvSpPr/>
            <p:nvPr/>
          </p:nvSpPr>
          <p:spPr>
            <a:xfrm flipV="1">
              <a:off x="3255264" y="4389120"/>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Arc 19"/>
            <p:cNvSpPr/>
            <p:nvPr/>
          </p:nvSpPr>
          <p:spPr>
            <a:xfrm flipV="1">
              <a:off x="3834384" y="4407408"/>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Arc 20"/>
            <p:cNvSpPr/>
            <p:nvPr/>
          </p:nvSpPr>
          <p:spPr>
            <a:xfrm flipV="1">
              <a:off x="4425696" y="4425696"/>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p:nvSpPr>
          <p:spPr>
            <a:xfrm flipV="1">
              <a:off x="5017008" y="4419600"/>
              <a:ext cx="548640" cy="231648"/>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Arc 23"/>
            <p:cNvSpPr/>
            <p:nvPr/>
          </p:nvSpPr>
          <p:spPr>
            <a:xfrm rot="16200000" flipV="1">
              <a:off x="5425440" y="4041648"/>
              <a:ext cx="445008" cy="213360"/>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 name="Arc 24"/>
            <p:cNvSpPr/>
            <p:nvPr/>
          </p:nvSpPr>
          <p:spPr>
            <a:xfrm rot="16200000" flipV="1">
              <a:off x="5431536" y="3523488"/>
              <a:ext cx="445008" cy="213360"/>
            </a:xfrm>
            <a:prstGeom prst="arc">
              <a:avLst>
                <a:gd name="adj1" fmla="val 10656843"/>
                <a:gd name="adj2" fmla="val 0"/>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6" name="Oval 25"/>
            <p:cNvSpPr/>
            <p:nvPr/>
          </p:nvSpPr>
          <p:spPr>
            <a:xfrm>
              <a:off x="5486400" y="3291840"/>
              <a:ext cx="146304" cy="146304"/>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TextBox 27"/>
          <p:cNvSpPr txBox="1"/>
          <p:nvPr/>
        </p:nvSpPr>
        <p:spPr>
          <a:xfrm>
            <a:off x="5754624" y="2950464"/>
            <a:ext cx="1409360" cy="646331"/>
          </a:xfrm>
          <a:prstGeom prst="rect">
            <a:avLst/>
          </a:prstGeom>
          <a:noFill/>
        </p:spPr>
        <p:txBody>
          <a:bodyPr wrap="none" rtlCol="0">
            <a:spAutoFit/>
          </a:bodyPr>
          <a:lstStyle/>
          <a:p>
            <a:r>
              <a:rPr lang="en-US" sz="3600" b="1" dirty="0"/>
              <a:t>P (4,2)</a:t>
            </a: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point</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an exact location in space</a:t>
            </a:r>
          </a:p>
        </p:txBody>
      </p:sp>
      <p:sp>
        <p:nvSpPr>
          <p:cNvPr id="12" name="Oval 11"/>
          <p:cNvSpPr/>
          <p:nvPr/>
        </p:nvSpPr>
        <p:spPr>
          <a:xfrm>
            <a:off x="4297679" y="3148149"/>
            <a:ext cx="122791" cy="11974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polygon</a:t>
            </a:r>
          </a:p>
        </p:txBody>
      </p:sp>
      <p:sp>
        <p:nvSpPr>
          <p:cNvPr id="10" name="TextBox 9"/>
          <p:cNvSpPr txBox="1"/>
          <p:nvPr/>
        </p:nvSpPr>
        <p:spPr>
          <a:xfrm>
            <a:off x="381000" y="4924864"/>
            <a:ext cx="8382000" cy="1754326"/>
          </a:xfrm>
          <a:prstGeom prst="rect">
            <a:avLst/>
          </a:prstGeom>
          <a:noFill/>
        </p:spPr>
        <p:txBody>
          <a:bodyPr wrap="square" rtlCol="0">
            <a:spAutoFit/>
          </a:bodyPr>
          <a:lstStyle/>
          <a:p>
            <a:pPr algn="ctr"/>
            <a:r>
              <a:rPr lang="en-US" sz="3600" dirty="0">
                <a:latin typeface="Comic Sans MS" pitchFamily="66" charset="0"/>
              </a:rPr>
              <a:t>a closed plane figure made from line segments that meet at endpoints and do not cross</a:t>
            </a:r>
          </a:p>
        </p:txBody>
      </p:sp>
      <p:grpSp>
        <p:nvGrpSpPr>
          <p:cNvPr id="14" name="Group 13"/>
          <p:cNvGrpSpPr/>
          <p:nvPr/>
        </p:nvGrpSpPr>
        <p:grpSpPr>
          <a:xfrm>
            <a:off x="569626" y="2113612"/>
            <a:ext cx="7938385" cy="2508517"/>
            <a:chOff x="514350" y="2070520"/>
            <a:chExt cx="8038632" cy="2566600"/>
          </a:xfrm>
        </p:grpSpPr>
        <p:sp>
          <p:nvSpPr>
            <p:cNvPr id="2051" name="Rectangle 3"/>
            <p:cNvSpPr>
              <a:spLocks noChangeArrowheads="1"/>
            </p:cNvSpPr>
            <p:nvPr/>
          </p:nvSpPr>
          <p:spPr bwMode="auto">
            <a:xfrm>
              <a:off x="514350" y="2133600"/>
              <a:ext cx="590550" cy="9906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2" name="AutoShape 4"/>
            <p:cNvSpPr>
              <a:spLocks noChangeArrowheads="1"/>
            </p:cNvSpPr>
            <p:nvPr/>
          </p:nvSpPr>
          <p:spPr bwMode="auto">
            <a:xfrm rot="7324493">
              <a:off x="1517650" y="2697170"/>
              <a:ext cx="1504950" cy="5524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3" name="AutoShape 5"/>
            <p:cNvSpPr>
              <a:spLocks noChangeArrowheads="1"/>
            </p:cNvSpPr>
            <p:nvPr/>
          </p:nvSpPr>
          <p:spPr bwMode="auto">
            <a:xfrm>
              <a:off x="7010400" y="2070520"/>
              <a:ext cx="857250" cy="914400"/>
            </a:xfrm>
            <a:prstGeom prst="octagon">
              <a:avLst>
                <a:gd name="adj" fmla="val 29287"/>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4" name="AutoShape 6"/>
            <p:cNvSpPr>
              <a:spLocks noChangeArrowheads="1"/>
            </p:cNvSpPr>
            <p:nvPr/>
          </p:nvSpPr>
          <p:spPr bwMode="auto">
            <a:xfrm rot="1503233">
              <a:off x="5635406" y="3076055"/>
              <a:ext cx="1581150" cy="571500"/>
            </a:xfrm>
            <a:prstGeom prst="rtTriangle">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5" name="AutoShape 7"/>
            <p:cNvSpPr>
              <a:spLocks noChangeArrowheads="1"/>
            </p:cNvSpPr>
            <p:nvPr/>
          </p:nvSpPr>
          <p:spPr bwMode="auto">
            <a:xfrm>
              <a:off x="3514808" y="2162612"/>
              <a:ext cx="933450" cy="971550"/>
            </a:xfrm>
            <a:prstGeom prst="parallelogram">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6" name="AutoShape 8"/>
            <p:cNvSpPr>
              <a:spLocks noChangeArrowheads="1"/>
            </p:cNvSpPr>
            <p:nvPr/>
          </p:nvSpPr>
          <p:spPr bwMode="auto">
            <a:xfrm>
              <a:off x="4179757" y="3497701"/>
              <a:ext cx="1085850" cy="857250"/>
            </a:xfrm>
            <a:prstGeom prst="pentagon">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7" name="AutoShape 9"/>
            <p:cNvSpPr>
              <a:spLocks noChangeArrowheads="1"/>
            </p:cNvSpPr>
            <p:nvPr/>
          </p:nvSpPr>
          <p:spPr bwMode="auto">
            <a:xfrm rot="17957075">
              <a:off x="7705257" y="3501763"/>
              <a:ext cx="1009650" cy="685800"/>
            </a:xfrm>
            <a:prstGeom prst="chevron">
              <a:avLst>
                <a:gd name="adj" fmla="val 36806"/>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8" name="AutoShape 10"/>
            <p:cNvSpPr>
              <a:spLocks noChangeArrowheads="1"/>
            </p:cNvSpPr>
            <p:nvPr/>
          </p:nvSpPr>
          <p:spPr bwMode="auto">
            <a:xfrm>
              <a:off x="792520" y="3684620"/>
              <a:ext cx="1085850" cy="952500"/>
            </a:xfrm>
            <a:prstGeom prst="star5">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8304" y="692481"/>
            <a:ext cx="7819652" cy="1107996"/>
          </a:xfrm>
          <a:prstGeom prst="rect">
            <a:avLst/>
          </a:prstGeom>
        </p:spPr>
        <p:txBody>
          <a:bodyPr wrap="square">
            <a:spAutoFit/>
          </a:bodyPr>
          <a:lstStyle/>
          <a:p>
            <a:pPr algn="ctr"/>
            <a:r>
              <a:rPr lang="en-US" sz="6600" dirty="0">
                <a:latin typeface="Comic Sans MS" panose="030F0702030302020204" pitchFamily="66" charset="0"/>
              </a:rPr>
              <a:t>positive association </a:t>
            </a:r>
          </a:p>
        </p:txBody>
      </p:sp>
      <p:sp>
        <p:nvSpPr>
          <p:cNvPr id="3" name="Rectangle 2"/>
          <p:cNvSpPr/>
          <p:nvPr/>
        </p:nvSpPr>
        <p:spPr>
          <a:xfrm>
            <a:off x="478299" y="4904214"/>
            <a:ext cx="8219661" cy="1338828"/>
          </a:xfrm>
          <a:prstGeom prst="rect">
            <a:avLst/>
          </a:prstGeom>
          <a:ln>
            <a:solidFill>
              <a:schemeClr val="tx1"/>
            </a:solidFill>
          </a:ln>
        </p:spPr>
        <p:txBody>
          <a:bodyPr wrap="square">
            <a:spAutoFit/>
          </a:bodyPr>
          <a:lstStyle/>
          <a:p>
            <a:r>
              <a:rPr lang="en-US" sz="2700" dirty="0">
                <a:solidFill>
                  <a:srgbClr val="222222"/>
                </a:solidFill>
                <a:latin typeface="Comic Sans MS" panose="030F0702030302020204" pitchFamily="66" charset="0"/>
              </a:rPr>
              <a:t>two variables have a </a:t>
            </a:r>
            <a:r>
              <a:rPr lang="en-US" sz="2700" b="1" dirty="0">
                <a:solidFill>
                  <a:srgbClr val="222222"/>
                </a:solidFill>
                <a:latin typeface="Comic Sans MS" panose="030F0702030302020204" pitchFamily="66" charset="0"/>
              </a:rPr>
              <a:t>positive association</a:t>
            </a:r>
            <a:r>
              <a:rPr lang="en-US" sz="2700" dirty="0">
                <a:solidFill>
                  <a:srgbClr val="222222"/>
                </a:solidFill>
                <a:latin typeface="Comic Sans MS" panose="030F0702030302020204" pitchFamily="66" charset="0"/>
              </a:rPr>
              <a:t> when the values of one variable tend to increase as the values of the other variable increase</a:t>
            </a:r>
            <a:endParaRPr lang="en-US" sz="27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2893134" y="1978702"/>
            <a:ext cx="3020737" cy="2578307"/>
          </a:xfrm>
          <a:prstGeom prst="rect">
            <a:avLst/>
          </a:prstGeom>
        </p:spPr>
      </p:pic>
    </p:spTree>
    <p:extLst>
      <p:ext uri="{BB962C8B-B14F-4D97-AF65-F5344CB8AC3E}">
        <p14:creationId xmlns:p14="http://schemas.microsoft.com/office/powerpoint/2010/main" val="2817524086"/>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75384"/>
            <a:ext cx="8534400" cy="1277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323439"/>
          </a:xfrm>
          <a:prstGeom prst="rect">
            <a:avLst/>
          </a:prstGeom>
          <a:noFill/>
        </p:spPr>
        <p:txBody>
          <a:bodyPr wrap="square" rtlCol="0">
            <a:spAutoFit/>
          </a:bodyPr>
          <a:lstStyle/>
          <a:p>
            <a:pPr algn="ctr"/>
            <a:r>
              <a:rPr lang="en-US" sz="8000" dirty="0">
                <a:latin typeface="Comic Sans MS" pitchFamily="66" charset="0"/>
              </a:rPr>
              <a:t>positive numbers</a:t>
            </a:r>
          </a:p>
        </p:txBody>
      </p:sp>
      <p:sp>
        <p:nvSpPr>
          <p:cNvPr id="10" name="TextBox 9"/>
          <p:cNvSpPr txBox="1"/>
          <p:nvPr/>
        </p:nvSpPr>
        <p:spPr>
          <a:xfrm>
            <a:off x="381000" y="5530947"/>
            <a:ext cx="8382000" cy="677108"/>
          </a:xfrm>
          <a:prstGeom prst="rect">
            <a:avLst/>
          </a:prstGeom>
          <a:noFill/>
        </p:spPr>
        <p:txBody>
          <a:bodyPr wrap="square" rtlCol="0">
            <a:spAutoFit/>
          </a:bodyPr>
          <a:lstStyle/>
          <a:p>
            <a:pPr algn="ctr"/>
            <a:r>
              <a:rPr lang="en-US" sz="3800" dirty="0">
                <a:latin typeface="Comic Sans MS" pitchFamily="66" charset="0"/>
              </a:rPr>
              <a:t>numbers that are greater than zero</a:t>
            </a:r>
          </a:p>
        </p:txBody>
      </p:sp>
      <p:grpSp>
        <p:nvGrpSpPr>
          <p:cNvPr id="17" name="Group 16"/>
          <p:cNvGrpSpPr/>
          <p:nvPr/>
        </p:nvGrpSpPr>
        <p:grpSpPr>
          <a:xfrm>
            <a:off x="284122" y="2579135"/>
            <a:ext cx="8719198" cy="1488773"/>
            <a:chOff x="284122" y="2579135"/>
            <a:chExt cx="8719198" cy="1488773"/>
          </a:xfrm>
        </p:grpSpPr>
        <p:pic>
          <p:nvPicPr>
            <p:cNvPr id="12" name="Picture 2"/>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284122" y="2787748"/>
              <a:ext cx="8679766" cy="1280160"/>
            </a:xfrm>
            <a:prstGeom prst="rect">
              <a:avLst/>
            </a:prstGeom>
            <a:noFill/>
            <a:ln w="9525">
              <a:noFill/>
              <a:miter lim="800000"/>
              <a:headEnd/>
              <a:tailEnd/>
            </a:ln>
          </p:spPr>
        </p:pic>
        <p:grpSp>
          <p:nvGrpSpPr>
            <p:cNvPr id="14" name="Group 13"/>
            <p:cNvGrpSpPr/>
            <p:nvPr/>
          </p:nvGrpSpPr>
          <p:grpSpPr>
            <a:xfrm flipH="1">
              <a:off x="4633201" y="2579135"/>
              <a:ext cx="4370119" cy="1187535"/>
              <a:chOff x="166256" y="2565067"/>
              <a:chExt cx="4370119" cy="1187535"/>
            </a:xfrm>
          </p:grpSpPr>
          <p:cxnSp>
            <p:nvCxnSpPr>
              <p:cNvPr id="15" name="Straight Connector 14"/>
              <p:cNvCxnSpPr/>
              <p:nvPr/>
            </p:nvCxnSpPr>
            <p:spPr>
              <a:xfrm rot="16200000" flipH="1">
                <a:off x="3942606" y="3158834"/>
                <a:ext cx="1187535"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166256" y="2576946"/>
                <a:ext cx="4370119" cy="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Polynomial function</a:t>
            </a:r>
          </a:p>
        </p:txBody>
      </p:sp>
      <p:sp>
        <p:nvSpPr>
          <p:cNvPr id="3" name="Content Placeholder 2"/>
          <p:cNvSpPr>
            <a:spLocks noGrp="1"/>
          </p:cNvSpPr>
          <p:nvPr>
            <p:ph idx="1"/>
          </p:nvPr>
        </p:nvSpPr>
        <p:spPr/>
        <p:txBody>
          <a:bodyPr>
            <a:normAutofit/>
          </a:bodyPr>
          <a:lstStyle/>
          <a:p>
            <a:pPr marL="0" indent="0">
              <a:buNone/>
            </a:pPr>
            <a:r>
              <a:rPr lang="en-US" sz="2400" dirty="0">
                <a:latin typeface="Comic Sans MS" panose="030F0702030302020204" pitchFamily="66" charset="0"/>
              </a:rPr>
              <a:t>An expression that can have constants, variables and exponents, that can be combined using addition, subtraction, multiplication and division, but:</a:t>
            </a:r>
            <a:br>
              <a:rPr lang="en-US" sz="2400" dirty="0">
                <a:latin typeface="Comic Sans MS" panose="030F0702030302020204" pitchFamily="66" charset="0"/>
              </a:rPr>
            </a:br>
            <a:r>
              <a:rPr lang="en-US" sz="2400" dirty="0">
                <a:latin typeface="Comic Sans MS" panose="030F0702030302020204" pitchFamily="66" charset="0"/>
              </a:rPr>
              <a:t>• no division by a variable.</a:t>
            </a:r>
            <a:br>
              <a:rPr lang="en-US" sz="2400" dirty="0">
                <a:latin typeface="Comic Sans MS" panose="030F0702030302020204" pitchFamily="66" charset="0"/>
              </a:rPr>
            </a:br>
            <a:r>
              <a:rPr lang="en-US" sz="2400" dirty="0">
                <a:latin typeface="Comic Sans MS" panose="030F0702030302020204" pitchFamily="66" charset="0"/>
              </a:rPr>
              <a:t>• a variable's exponents can only be 0,1,2,3,... etc.</a:t>
            </a:r>
            <a:br>
              <a:rPr lang="en-US" sz="2400" dirty="0">
                <a:latin typeface="Comic Sans MS" panose="030F0702030302020204" pitchFamily="66" charset="0"/>
              </a:rPr>
            </a:br>
            <a:r>
              <a:rPr lang="en-US" sz="2400" dirty="0">
                <a:latin typeface="Comic Sans MS" panose="030F0702030302020204" pitchFamily="66" charset="0"/>
              </a:rPr>
              <a:t>• it can't have an infinite number of terms.</a:t>
            </a:r>
          </a:p>
          <a:p>
            <a:pPr marL="0" indent="0">
              <a:buNone/>
            </a:pPr>
            <a:endParaRPr lang="en-US" sz="2800" dirty="0"/>
          </a:p>
          <a:p>
            <a:pPr marL="0" indent="0">
              <a:buNone/>
            </a:pPr>
            <a:endParaRPr lang="en-US" sz="28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9750" y="4212772"/>
            <a:ext cx="5524500" cy="2514600"/>
          </a:xfrm>
          <a:prstGeom prst="rect">
            <a:avLst/>
          </a:prstGeom>
        </p:spPr>
      </p:pic>
    </p:spTree>
    <p:extLst>
      <p:ext uri="{BB962C8B-B14F-4D97-AF65-F5344CB8AC3E}">
        <p14:creationId xmlns:p14="http://schemas.microsoft.com/office/powerpoint/2010/main" val="1735268236"/>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prime number</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a counting number greater than 1 that has exactly two factors, itself and 1</a:t>
            </a:r>
          </a:p>
        </p:txBody>
      </p:sp>
      <p:grpSp>
        <p:nvGrpSpPr>
          <p:cNvPr id="21" name="Group 20"/>
          <p:cNvGrpSpPr/>
          <p:nvPr/>
        </p:nvGrpSpPr>
        <p:grpSpPr>
          <a:xfrm>
            <a:off x="689317" y="1758461"/>
            <a:ext cx="7601761" cy="2954219"/>
            <a:chOff x="689317" y="1758461"/>
            <a:chExt cx="7601761" cy="2954219"/>
          </a:xfrm>
        </p:grpSpPr>
        <p:sp>
          <p:nvSpPr>
            <p:cNvPr id="11" name="TextBox 10"/>
            <p:cNvSpPr txBox="1"/>
            <p:nvPr/>
          </p:nvSpPr>
          <p:spPr>
            <a:xfrm>
              <a:off x="689317" y="1758461"/>
              <a:ext cx="7601761" cy="523220"/>
            </a:xfrm>
            <a:prstGeom prst="rect">
              <a:avLst/>
            </a:prstGeom>
            <a:noFill/>
          </p:spPr>
          <p:txBody>
            <a:bodyPr wrap="none" rtlCol="0">
              <a:spAutoFit/>
            </a:bodyPr>
            <a:lstStyle/>
            <a:p>
              <a:r>
                <a:rPr lang="en-US" sz="2800" u="sng" dirty="0"/>
                <a:t>prime number		        NOT a prime number</a:t>
              </a:r>
            </a:p>
          </p:txBody>
        </p:sp>
        <p:cxnSp>
          <p:nvCxnSpPr>
            <p:cNvPr id="13" name="Straight Connector 12"/>
            <p:cNvCxnSpPr/>
            <p:nvPr/>
          </p:nvCxnSpPr>
          <p:spPr>
            <a:xfrm rot="5400000">
              <a:off x="3246470" y="3238739"/>
              <a:ext cx="2926079" cy="218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634218" y="2514600"/>
            <a:ext cx="3890890" cy="1884271"/>
            <a:chOff x="562707" y="2802987"/>
            <a:chExt cx="3890890" cy="1884271"/>
          </a:xfrm>
        </p:grpSpPr>
        <p:pic>
          <p:nvPicPr>
            <p:cNvPr id="14" name="Picture 2"/>
            <p:cNvPicPr>
              <a:picLocks noChangeAspect="1" noChangeArrowheads="1"/>
            </p:cNvPicPr>
            <p:nvPr/>
          </p:nvPicPr>
          <p:blipFill>
            <a:blip r:embed="rId3" cstate="print">
              <a:clrChange>
                <a:clrFrom>
                  <a:srgbClr val="F0F0FF"/>
                </a:clrFrom>
                <a:clrTo>
                  <a:srgbClr val="F0F0FF">
                    <a:alpha val="0"/>
                  </a:srgbClr>
                </a:clrTo>
              </a:clrChange>
              <a:grayscl/>
            </a:blip>
            <a:srcRect l="28035" t="32733"/>
            <a:stretch>
              <a:fillRect/>
            </a:stretch>
          </p:blipFill>
          <p:spPr bwMode="auto">
            <a:xfrm>
              <a:off x="1284849" y="2802987"/>
              <a:ext cx="3168748" cy="1050388"/>
            </a:xfrm>
            <a:prstGeom prst="rect">
              <a:avLst/>
            </a:prstGeom>
            <a:noFill/>
            <a:ln w="9525">
              <a:noFill/>
              <a:miter lim="800000"/>
              <a:headEnd/>
              <a:tailEnd/>
            </a:ln>
          </p:spPr>
        </p:pic>
        <p:sp>
          <p:nvSpPr>
            <p:cNvPr id="16" name="TextBox 15"/>
            <p:cNvSpPr txBox="1"/>
            <p:nvPr/>
          </p:nvSpPr>
          <p:spPr>
            <a:xfrm>
              <a:off x="562707" y="4164038"/>
              <a:ext cx="2535631" cy="523220"/>
            </a:xfrm>
            <a:prstGeom prst="rect">
              <a:avLst/>
            </a:prstGeom>
            <a:noFill/>
          </p:spPr>
          <p:txBody>
            <a:bodyPr wrap="none" rtlCol="0">
              <a:spAutoFit/>
            </a:bodyPr>
            <a:lstStyle/>
            <a:p>
              <a:r>
                <a:rPr lang="en-US" sz="2800" dirty="0"/>
                <a:t>factors of 7: 1, 7</a:t>
              </a:r>
            </a:p>
          </p:txBody>
        </p:sp>
      </p:grpSp>
      <p:grpSp>
        <p:nvGrpSpPr>
          <p:cNvPr id="22" name="Group 21"/>
          <p:cNvGrpSpPr/>
          <p:nvPr/>
        </p:nvGrpSpPr>
        <p:grpSpPr>
          <a:xfrm>
            <a:off x="4682196" y="2356339"/>
            <a:ext cx="4051496" cy="2040186"/>
            <a:chOff x="4895556" y="2630659"/>
            <a:chExt cx="4051496" cy="2040186"/>
          </a:xfrm>
        </p:grpSpPr>
        <p:pic>
          <p:nvPicPr>
            <p:cNvPr id="15" name="Picture 2"/>
            <p:cNvPicPr>
              <a:picLocks noChangeAspect="1" noChangeArrowheads="1"/>
            </p:cNvPicPr>
            <p:nvPr/>
          </p:nvPicPr>
          <p:blipFill>
            <a:blip r:embed="rId4" cstate="print">
              <a:clrChange>
                <a:clrFrom>
                  <a:srgbClr val="F0F0FF"/>
                </a:clrFrom>
                <a:clrTo>
                  <a:srgbClr val="F0F0FF">
                    <a:alpha val="0"/>
                  </a:srgbClr>
                </a:clrTo>
              </a:clrChange>
              <a:grayscl/>
            </a:blip>
            <a:srcRect/>
            <a:stretch>
              <a:fillRect/>
            </a:stretch>
          </p:blipFill>
          <p:spPr bwMode="auto">
            <a:xfrm>
              <a:off x="4895556" y="2658794"/>
              <a:ext cx="1969478" cy="1617784"/>
            </a:xfrm>
            <a:prstGeom prst="rect">
              <a:avLst/>
            </a:prstGeom>
            <a:noFill/>
            <a:ln w="9525">
              <a:noFill/>
              <a:miter lim="800000"/>
              <a:headEnd/>
              <a:tailEnd/>
            </a:ln>
          </p:spPr>
        </p:pic>
        <p:pic>
          <p:nvPicPr>
            <p:cNvPr id="17" name="Picture 2"/>
            <p:cNvPicPr>
              <a:picLocks noChangeAspect="1" noChangeArrowheads="1"/>
            </p:cNvPicPr>
            <p:nvPr/>
          </p:nvPicPr>
          <p:blipFill>
            <a:blip r:embed="rId5" cstate="print">
              <a:clrChange>
                <a:clrFrom>
                  <a:srgbClr val="F0F0FF"/>
                </a:clrFrom>
                <a:clrTo>
                  <a:srgbClr val="F0F0FF">
                    <a:alpha val="0"/>
                  </a:srgbClr>
                </a:clrTo>
              </a:clrChange>
              <a:grayscl/>
            </a:blip>
            <a:srcRect/>
            <a:stretch>
              <a:fillRect/>
            </a:stretch>
          </p:blipFill>
          <p:spPr bwMode="auto">
            <a:xfrm>
              <a:off x="6994331" y="2630659"/>
              <a:ext cx="1952721" cy="1617784"/>
            </a:xfrm>
            <a:prstGeom prst="rect">
              <a:avLst/>
            </a:prstGeom>
            <a:noFill/>
            <a:ln w="9525">
              <a:noFill/>
              <a:miter lim="800000"/>
              <a:headEnd/>
              <a:tailEnd/>
            </a:ln>
          </p:spPr>
        </p:pic>
        <p:sp>
          <p:nvSpPr>
            <p:cNvPr id="18" name="TextBox 17"/>
            <p:cNvSpPr txBox="1"/>
            <p:nvPr/>
          </p:nvSpPr>
          <p:spPr>
            <a:xfrm>
              <a:off x="4991685" y="4147625"/>
              <a:ext cx="3244158" cy="523220"/>
            </a:xfrm>
            <a:prstGeom prst="rect">
              <a:avLst/>
            </a:prstGeom>
            <a:noFill/>
          </p:spPr>
          <p:txBody>
            <a:bodyPr wrap="none" rtlCol="0">
              <a:spAutoFit/>
            </a:bodyPr>
            <a:lstStyle/>
            <a:p>
              <a:r>
                <a:rPr lang="en-US" sz="2800" dirty="0"/>
                <a:t>factors of 6: 1, 2, 3, 6</a:t>
              </a:r>
            </a:p>
          </p:txBody>
        </p:sp>
      </p:grpSp>
      <p:sp>
        <p:nvSpPr>
          <p:cNvPr id="20" name="Cloud Callout 19"/>
          <p:cNvSpPr/>
          <p:nvPr/>
        </p:nvSpPr>
        <p:spPr>
          <a:xfrm>
            <a:off x="212651" y="2339163"/>
            <a:ext cx="2083981" cy="1286539"/>
          </a:xfrm>
          <a:prstGeom prst="cloudCallout">
            <a:avLst>
              <a:gd name="adj1" fmla="val 72054"/>
              <a:gd name="adj2" fmla="val -1404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7 </a:t>
            </a:r>
            <a:r>
              <a:rPr lang="en-US" sz="1600" b="1" dirty="0">
                <a:solidFill>
                  <a:schemeClr val="tx1"/>
                </a:solidFill>
              </a:rPr>
              <a:t>cannot</a:t>
            </a:r>
            <a:r>
              <a:rPr lang="en-US" sz="1600" dirty="0">
                <a:solidFill>
                  <a:schemeClr val="tx1"/>
                </a:solidFill>
              </a:rPr>
              <a:t> be divided into equal groups</a:t>
            </a: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366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prism</a:t>
            </a:r>
          </a:p>
        </p:txBody>
      </p:sp>
      <p:sp>
        <p:nvSpPr>
          <p:cNvPr id="10" name="TextBox 9"/>
          <p:cNvSpPr txBox="1"/>
          <p:nvPr/>
        </p:nvSpPr>
        <p:spPr>
          <a:xfrm>
            <a:off x="381000" y="4840456"/>
            <a:ext cx="8382000" cy="1754326"/>
          </a:xfrm>
          <a:prstGeom prst="rect">
            <a:avLst/>
          </a:prstGeom>
          <a:noFill/>
        </p:spPr>
        <p:txBody>
          <a:bodyPr wrap="square" rtlCol="0">
            <a:spAutoFit/>
          </a:bodyPr>
          <a:lstStyle/>
          <a:p>
            <a:pPr algn="ctr"/>
            <a:r>
              <a:rPr lang="en-US" sz="2800" dirty="0">
                <a:latin typeface="Comic Sans MS" pitchFamily="66" charset="0"/>
              </a:rPr>
              <a:t>a 3-dimensional figure with two identical, parallel faces (bases) that are polygons; the remaining faces are parallelograms</a:t>
            </a:r>
          </a:p>
          <a:p>
            <a:pPr algn="ctr"/>
            <a:r>
              <a:rPr lang="en-US" sz="2300" dirty="0">
                <a:latin typeface="Comic Sans MS" pitchFamily="66" charset="0"/>
              </a:rPr>
              <a:t>* A prism is named by its base.</a:t>
            </a: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5" y="1743635"/>
            <a:ext cx="2357717" cy="2357717"/>
          </a:xfrm>
          <a:prstGeom prst="rect">
            <a:avLst/>
          </a:prstGeom>
          <a:noFill/>
        </p:spPr>
      </p:pic>
      <p:pic>
        <p:nvPicPr>
          <p:cNvPr id="11" name="Picture 10" descr="prism.gif"/>
          <p:cNvPicPr>
            <a:picLocks noChangeAspect="1"/>
          </p:cNvPicPr>
          <p:nvPr/>
        </p:nvPicPr>
        <p:blipFill>
          <a:blip r:embed="rId4" cstate="print">
            <a:clrChange>
              <a:clrFrom>
                <a:srgbClr val="FFFFFF"/>
              </a:clrFrom>
              <a:clrTo>
                <a:srgbClr val="FFFFFF">
                  <a:alpha val="0"/>
                </a:srgbClr>
              </a:clrTo>
            </a:clrChange>
            <a:grayscl/>
            <a:lum bright="-30000" contrast="40000"/>
          </a:blip>
          <a:srcRect t="-1246" r="74528" b="64417"/>
          <a:stretch>
            <a:fillRect/>
          </a:stretch>
        </p:blipFill>
        <p:spPr>
          <a:xfrm rot="20327426">
            <a:off x="6760032" y="2073349"/>
            <a:ext cx="1586526" cy="2011008"/>
          </a:xfrm>
          <a:prstGeom prst="rect">
            <a:avLst/>
          </a:prstGeom>
          <a:scene3d>
            <a:camera prst="isometricOffAxis2Left"/>
            <a:lightRig rig="threePt" dir="t"/>
          </a:scene3d>
        </p:spPr>
      </p:pic>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probability</a:t>
            </a:r>
          </a:p>
        </p:txBody>
      </p:sp>
      <p:sp>
        <p:nvSpPr>
          <p:cNvPr id="10" name="TextBox 9"/>
          <p:cNvSpPr txBox="1"/>
          <p:nvPr/>
        </p:nvSpPr>
        <p:spPr>
          <a:xfrm>
            <a:off x="1428750" y="4740817"/>
            <a:ext cx="6286500" cy="923330"/>
          </a:xfrm>
          <a:prstGeom prst="rect">
            <a:avLst/>
          </a:prstGeom>
          <a:noFill/>
        </p:spPr>
        <p:txBody>
          <a:bodyPr wrap="square" rtlCol="0">
            <a:spAutoFit/>
          </a:bodyPr>
          <a:lstStyle/>
          <a:p>
            <a:pPr algn="ctr" defTabSz="685800"/>
            <a:r>
              <a:rPr lang="en-US" dirty="0">
                <a:solidFill>
                  <a:prstClr val="black"/>
                </a:solidFill>
                <a:latin typeface="Comic Sans MS" panose="030F0702030302020204" pitchFamily="66" charset="0"/>
              </a:rPr>
              <a:t>The likelihood of the occurrence of an event. The probability of event A is written P(A). Probabilities are always numbers between 0 and 1, inclusive.</a:t>
            </a:r>
          </a:p>
        </p:txBody>
      </p:sp>
      <mc:AlternateContent xmlns:mc="http://schemas.openxmlformats.org/markup-compatibility/2006" xmlns:a14="http://schemas.microsoft.com/office/drawing/2010/main">
        <mc:Choice Requires="a14">
          <p:sp>
            <p:nvSpPr>
              <p:cNvPr id="2" name="TextBox 1"/>
              <p:cNvSpPr txBox="1"/>
              <p:nvPr/>
            </p:nvSpPr>
            <p:spPr>
              <a:xfrm>
                <a:off x="2000250" y="3043472"/>
                <a:ext cx="6121582" cy="598947"/>
              </a:xfrm>
              <a:prstGeom prst="rect">
                <a:avLst/>
              </a:prstGeom>
              <a:noFill/>
            </p:spPr>
            <p:txBody>
              <a:bodyPr wrap="square" rtlCol="0">
                <a:spAutoFit/>
              </a:bodyPr>
              <a:lstStyle/>
              <a:p>
                <a:pPr defTabSz="685800"/>
                <a:r>
                  <a:rPr lang="en-US" sz="2100" dirty="0">
                    <a:solidFill>
                      <a:prstClr val="black"/>
                    </a:solidFill>
                    <a:latin typeface="Cambria Math" panose="02040503050406030204" pitchFamily="18" charset="0"/>
                    <a:ea typeface="Cambria Math" panose="02040503050406030204" pitchFamily="18" charset="0"/>
                  </a:rPr>
                  <a:t>P(A) </a:t>
                </a:r>
                <a:r>
                  <a:rPr lang="en-US" sz="2100" dirty="0">
                    <a:solidFill>
                      <a:prstClr val="black"/>
                    </a:solidFill>
                    <a:latin typeface="Calibri" panose="020F0502020204030204"/>
                  </a:rPr>
                  <a:t>= </a:t>
                </a:r>
                <a14:m>
                  <m:oMath xmlns:m="http://schemas.openxmlformats.org/officeDocument/2006/math">
                    <m:f>
                      <m:fPr>
                        <m:ctrlPr>
                          <a:rPr lang="en-US" sz="2100" i="1">
                            <a:solidFill>
                              <a:prstClr val="black"/>
                            </a:solidFill>
                            <a:latin typeface="Cambria Math" panose="02040503050406030204" pitchFamily="18" charset="0"/>
                          </a:rPr>
                        </m:ctrlPr>
                      </m:fPr>
                      <m:num>
                        <m:r>
                          <a:rPr lang="en-US" sz="2100" i="1">
                            <a:solidFill>
                              <a:prstClr val="black"/>
                            </a:solidFill>
                            <a:latin typeface="Cambria Math" panose="02040503050406030204" pitchFamily="18" charset="0"/>
                          </a:rPr>
                          <m:t>𝑛𝑢𝑚𝑏𝑒𝑟</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𝑜𝑓</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𝑜𝑢𝑡𝑐𝑜𝑚𝑒𝑠</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𝑖𝑛</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𝑒𝑣𝑒𝑛𝑡</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𝐴</m:t>
                        </m:r>
                      </m:num>
                      <m:den>
                        <m:r>
                          <a:rPr lang="en-US" sz="2100" i="1">
                            <a:solidFill>
                              <a:prstClr val="black"/>
                            </a:solidFill>
                            <a:latin typeface="Cambria Math" panose="02040503050406030204" pitchFamily="18" charset="0"/>
                          </a:rPr>
                          <m:t>𝑛𝑢𝑚𝑏𝑒𝑟</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𝑜𝑓</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𝑜𝑢𝑡𝑐𝑜𝑚𝑒𝑠</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𝑖𝑛</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𝑡h𝑒</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𝑠𝑎𝑚𝑝𝑙𝑒</m:t>
                        </m:r>
                        <m:r>
                          <a:rPr lang="en-US" sz="2100" i="1">
                            <a:solidFill>
                              <a:prstClr val="black"/>
                            </a:solidFill>
                            <a:latin typeface="Cambria Math" panose="02040503050406030204" pitchFamily="18" charset="0"/>
                          </a:rPr>
                          <m:t> </m:t>
                        </m:r>
                        <m:r>
                          <a:rPr lang="en-US" sz="2100" i="1">
                            <a:solidFill>
                              <a:prstClr val="black"/>
                            </a:solidFill>
                            <a:latin typeface="Cambria Math" panose="02040503050406030204" pitchFamily="18" charset="0"/>
                          </a:rPr>
                          <m:t>𝑠𝑝𝑎𝑐𝑒</m:t>
                        </m:r>
                      </m:den>
                    </m:f>
                  </m:oMath>
                </a14:m>
                <a:endParaRPr lang="en-US" sz="2100" dirty="0">
                  <a:solidFill>
                    <a:prstClr val="black"/>
                  </a:solidFill>
                  <a:latin typeface="Calibri" panose="020F0502020204030204"/>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000250" y="3043472"/>
                <a:ext cx="6121582" cy="598947"/>
              </a:xfrm>
              <a:prstGeom prst="rect">
                <a:avLst/>
              </a:prstGeom>
              <a:blipFill>
                <a:blip r:embed="rId3"/>
                <a:stretch>
                  <a:fillRect l="-1195" b="-2020"/>
                </a:stretch>
              </a:blipFill>
            </p:spPr>
            <p:txBody>
              <a:bodyPr/>
              <a:lstStyle/>
              <a:p>
                <a:r>
                  <a:rPr lang="en-US">
                    <a:noFill/>
                  </a:rPr>
                  <a:t> </a:t>
                </a:r>
              </a:p>
            </p:txBody>
          </p:sp>
        </mc:Fallback>
      </mc:AlternateContent>
    </p:spTree>
    <p:extLst>
      <p:ext uri="{BB962C8B-B14F-4D97-AF65-F5344CB8AC3E}">
        <p14:creationId xmlns:p14="http://schemas.microsoft.com/office/powerpoint/2010/main" val="4071897828"/>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6043" y="1374085"/>
            <a:ext cx="7653131" cy="1107996"/>
          </a:xfrm>
          <a:prstGeom prst="rect">
            <a:avLst/>
          </a:prstGeom>
          <a:noFill/>
        </p:spPr>
        <p:txBody>
          <a:bodyPr wrap="square" rtlCol="0">
            <a:spAutoFit/>
          </a:bodyPr>
          <a:lstStyle/>
          <a:p>
            <a:pPr algn="ctr"/>
            <a:r>
              <a:rPr lang="en-US" sz="6600" dirty="0">
                <a:latin typeface="Comic Sans MS" panose="030F0702030302020204" pitchFamily="66" charset="0"/>
              </a:rPr>
              <a:t>procedural fluency</a:t>
            </a:r>
          </a:p>
        </p:txBody>
      </p:sp>
      <p:sp>
        <p:nvSpPr>
          <p:cNvPr id="2" name="Rectangle 1"/>
          <p:cNvSpPr/>
          <p:nvPr/>
        </p:nvSpPr>
        <p:spPr>
          <a:xfrm>
            <a:off x="646043" y="3768551"/>
            <a:ext cx="8110331" cy="1938992"/>
          </a:xfrm>
          <a:prstGeom prst="rect">
            <a:avLst/>
          </a:prstGeom>
        </p:spPr>
        <p:txBody>
          <a:bodyPr wrap="square">
            <a:spAutoFit/>
          </a:bodyPr>
          <a:lstStyle/>
          <a:p>
            <a:r>
              <a:rPr lang="en-US" sz="3000" dirty="0">
                <a:latin typeface="Comic Sans MS" panose="030F0702030302020204" pitchFamily="66" charset="0"/>
              </a:rPr>
              <a:t>refers to knowledge of procedures, knowledge of when and how to use them appropriately, and skill in performing them flexibly, accurately, and efficiently</a:t>
            </a:r>
          </a:p>
        </p:txBody>
      </p:sp>
    </p:spTree>
    <p:extLst>
      <p:ext uri="{BB962C8B-B14F-4D97-AF65-F5344CB8AC3E}">
        <p14:creationId xmlns:p14="http://schemas.microsoft.com/office/powerpoint/2010/main" val="1987186353"/>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685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pyramid</a:t>
            </a:r>
          </a:p>
        </p:txBody>
      </p:sp>
      <p:sp>
        <p:nvSpPr>
          <p:cNvPr id="10" name="TextBox 9"/>
          <p:cNvSpPr txBox="1"/>
          <p:nvPr/>
        </p:nvSpPr>
        <p:spPr>
          <a:xfrm>
            <a:off x="381000" y="4876800"/>
            <a:ext cx="8382000" cy="1785104"/>
          </a:xfrm>
          <a:prstGeom prst="rect">
            <a:avLst/>
          </a:prstGeom>
          <a:noFill/>
        </p:spPr>
        <p:txBody>
          <a:bodyPr wrap="square" rtlCol="0">
            <a:spAutoFit/>
          </a:bodyPr>
          <a:lstStyle/>
          <a:p>
            <a:pPr algn="ctr"/>
            <a:r>
              <a:rPr lang="en-US" sz="2800" dirty="0">
                <a:latin typeface="Comic Sans MS" pitchFamily="66" charset="0"/>
              </a:rPr>
              <a:t>a 3-dimensional figure whose base is a polygon and whose other faces are triangles that </a:t>
            </a:r>
          </a:p>
          <a:p>
            <a:pPr algn="ctr"/>
            <a:r>
              <a:rPr lang="en-US" sz="2800" dirty="0">
                <a:latin typeface="Comic Sans MS" pitchFamily="66" charset="0"/>
              </a:rPr>
              <a:t>share a common vertex</a:t>
            </a:r>
          </a:p>
          <a:p>
            <a:pPr algn="ctr"/>
            <a:r>
              <a:rPr lang="en-US" sz="2300" dirty="0">
                <a:latin typeface="Comic Sans MS" pitchFamily="66" charset="0"/>
              </a:rPr>
              <a:t>* A pyramid is named by its base.</a:t>
            </a:r>
          </a:p>
        </p:txBody>
      </p:sp>
      <p:pic>
        <p:nvPicPr>
          <p:cNvPr id="11" name="Picture 10" descr="food_pyramid.jpg"/>
          <p:cNvPicPr>
            <a:picLocks noChangeAspect="1"/>
          </p:cNvPicPr>
          <p:nvPr/>
        </p:nvPicPr>
        <p:blipFill>
          <a:blip r:embed="rId3" cstate="print">
            <a:grayscl/>
          </a:blip>
          <a:stretch>
            <a:fillRect/>
          </a:stretch>
        </p:blipFill>
        <p:spPr>
          <a:xfrm>
            <a:off x="7370062" y="1226706"/>
            <a:ext cx="1456945" cy="1262686"/>
          </a:xfrm>
          <a:prstGeom prst="rect">
            <a:avLst/>
          </a:prstGeom>
        </p:spPr>
      </p:pic>
      <p:pic>
        <p:nvPicPr>
          <p:cNvPr id="12" name="Picture 11" descr="cheops-pyramid-nap.jpg"/>
          <p:cNvPicPr>
            <a:picLocks noChangeAspect="1"/>
          </p:cNvPicPr>
          <p:nvPr/>
        </p:nvPicPr>
        <p:blipFill>
          <a:blip r:embed="rId4" cstate="print">
            <a:clrChange>
              <a:clrFrom>
                <a:srgbClr val="E2DEDB"/>
              </a:clrFrom>
              <a:clrTo>
                <a:srgbClr val="E2DEDB">
                  <a:alpha val="0"/>
                </a:srgbClr>
              </a:clrTo>
            </a:clrChange>
            <a:lum/>
          </a:blip>
          <a:stretch>
            <a:fillRect/>
          </a:stretch>
        </p:blipFill>
        <p:spPr>
          <a:xfrm>
            <a:off x="302960" y="1377673"/>
            <a:ext cx="1500891" cy="965627"/>
          </a:xfrm>
          <a:prstGeom prst="rect">
            <a:avLst/>
          </a:prstGeom>
        </p:spPr>
      </p:pic>
      <p:pic>
        <p:nvPicPr>
          <p:cNvPr id="13" name="Picture 12"/>
          <p:cNvPicPr>
            <a:picLocks noChangeAspect="1"/>
          </p:cNvPicPr>
          <p:nvPr/>
        </p:nvPicPr>
        <p:blipFill>
          <a:blip r:embed="rId5"/>
          <a:stretch>
            <a:fillRect/>
          </a:stretch>
        </p:blipFill>
        <p:spPr>
          <a:xfrm>
            <a:off x="1760794" y="2711285"/>
            <a:ext cx="5991353" cy="1951382"/>
          </a:xfrm>
          <a:prstGeom prst="rect">
            <a:avLst/>
          </a:prstGeom>
        </p:spPr>
      </p:pic>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9922" y="553166"/>
            <a:ext cx="9034846" cy="1107996"/>
          </a:xfrm>
          <a:prstGeom prst="rect">
            <a:avLst/>
          </a:prstGeom>
        </p:spPr>
        <p:txBody>
          <a:bodyPr wrap="none">
            <a:spAutoFit/>
          </a:bodyPr>
          <a:lstStyle/>
          <a:p>
            <a:r>
              <a:rPr lang="en-US" sz="6600" dirty="0">
                <a:latin typeface="Comic Sans MS" panose="030F0702030302020204" pitchFamily="66" charset="0"/>
              </a:rPr>
              <a:t>Pythagorean Theorem </a:t>
            </a:r>
          </a:p>
        </p:txBody>
      </p:sp>
      <p:sp>
        <p:nvSpPr>
          <p:cNvPr id="3" name="TextBox 2"/>
          <p:cNvSpPr txBox="1"/>
          <p:nvPr/>
        </p:nvSpPr>
        <p:spPr>
          <a:xfrm>
            <a:off x="556591" y="4868180"/>
            <a:ext cx="8001000" cy="1477328"/>
          </a:xfrm>
          <a:prstGeom prst="rect">
            <a:avLst/>
          </a:prstGeom>
          <a:noFill/>
          <a:ln>
            <a:solidFill>
              <a:schemeClr val="tx1"/>
            </a:solidFill>
          </a:ln>
        </p:spPr>
        <p:txBody>
          <a:bodyPr wrap="square" rtlCol="0">
            <a:spAutoFit/>
          </a:bodyPr>
          <a:lstStyle/>
          <a:p>
            <a:r>
              <a:rPr lang="en-US" sz="3000" dirty="0">
                <a:latin typeface="Comic Sans MS" panose="030F0702030302020204" pitchFamily="66" charset="0"/>
              </a:rPr>
              <a:t>in a right triangle, the square of a hypotenuse is equal to the sum of the squares of the other two sides</a:t>
            </a:r>
          </a:p>
        </p:txBody>
      </p:sp>
      <p:pic>
        <p:nvPicPr>
          <p:cNvPr id="5" name="Picture 4"/>
          <p:cNvPicPr>
            <a:picLocks noChangeAspect="1"/>
          </p:cNvPicPr>
          <p:nvPr/>
        </p:nvPicPr>
        <p:blipFill>
          <a:blip r:embed="rId3"/>
          <a:stretch>
            <a:fillRect/>
          </a:stretch>
        </p:blipFill>
        <p:spPr>
          <a:xfrm>
            <a:off x="3374847" y="2469019"/>
            <a:ext cx="2434083" cy="2194104"/>
          </a:xfrm>
          <a:prstGeom prst="rect">
            <a:avLst/>
          </a:prstGeom>
        </p:spPr>
      </p:pic>
      <p:sp>
        <p:nvSpPr>
          <p:cNvPr id="7" name="TextBox 6"/>
          <p:cNvSpPr txBox="1"/>
          <p:nvPr/>
        </p:nvSpPr>
        <p:spPr>
          <a:xfrm>
            <a:off x="417444" y="1839273"/>
            <a:ext cx="8348869" cy="584775"/>
          </a:xfrm>
          <a:prstGeom prst="rect">
            <a:avLst/>
          </a:prstGeom>
          <a:noFill/>
        </p:spPr>
        <p:txBody>
          <a:bodyPr wrap="square" rtlCol="0">
            <a:spAutoFit/>
          </a:bodyPr>
          <a:lstStyle/>
          <a:p>
            <a:pPr algn="ctr"/>
            <a:r>
              <a:rPr lang="en-US" sz="3200" dirty="0">
                <a:latin typeface="Comic Sans MS" panose="030F0702030302020204" pitchFamily="66" charset="0"/>
              </a:rPr>
              <a:t>a</a:t>
            </a:r>
            <a:r>
              <a:rPr lang="en-US" sz="3200" baseline="30000" dirty="0">
                <a:latin typeface="Comic Sans MS" panose="030F0702030302020204" pitchFamily="66" charset="0"/>
              </a:rPr>
              <a:t>2</a:t>
            </a:r>
            <a:r>
              <a:rPr lang="en-US" sz="3200" dirty="0">
                <a:latin typeface="Comic Sans MS" panose="030F0702030302020204" pitchFamily="66" charset="0"/>
              </a:rPr>
              <a:t> + b</a:t>
            </a:r>
            <a:r>
              <a:rPr lang="en-US" sz="3200" baseline="30000" dirty="0">
                <a:latin typeface="Comic Sans MS" panose="030F0702030302020204" pitchFamily="66" charset="0"/>
              </a:rPr>
              <a:t>2</a:t>
            </a:r>
            <a:r>
              <a:rPr lang="en-US" sz="3200" dirty="0">
                <a:latin typeface="Comic Sans MS" panose="030F0702030302020204" pitchFamily="66" charset="0"/>
              </a:rPr>
              <a:t> = c</a:t>
            </a:r>
            <a:r>
              <a:rPr lang="en-US" sz="3200" baseline="30000" dirty="0">
                <a:latin typeface="Comic Sans MS" panose="030F0702030302020204" pitchFamily="66" charset="0"/>
              </a:rPr>
              <a:t>2</a:t>
            </a:r>
          </a:p>
        </p:txBody>
      </p:sp>
    </p:spTree>
    <p:extLst>
      <p:ext uri="{BB962C8B-B14F-4D97-AF65-F5344CB8AC3E}">
        <p14:creationId xmlns:p14="http://schemas.microsoft.com/office/powerpoint/2010/main" val="547304467"/>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323439"/>
          </a:xfrm>
          <a:prstGeom prst="rect">
            <a:avLst/>
          </a:prstGeom>
          <a:noFill/>
        </p:spPr>
        <p:txBody>
          <a:bodyPr wrap="square" rtlCol="0">
            <a:spAutoFit/>
          </a:bodyPr>
          <a:lstStyle/>
          <a:p>
            <a:pPr algn="ctr"/>
            <a:r>
              <a:rPr lang="en-US" sz="8000" dirty="0">
                <a:latin typeface="Comic Sans MS" pitchFamily="66" charset="0"/>
              </a:rPr>
              <a:t>quadrant</a:t>
            </a:r>
          </a:p>
        </p:txBody>
      </p:sp>
      <p:sp>
        <p:nvSpPr>
          <p:cNvPr id="10" name="TextBox 9"/>
          <p:cNvSpPr txBox="1"/>
          <p:nvPr/>
        </p:nvSpPr>
        <p:spPr>
          <a:xfrm>
            <a:off x="304800" y="4837837"/>
            <a:ext cx="8382000" cy="1754326"/>
          </a:xfrm>
          <a:prstGeom prst="rect">
            <a:avLst/>
          </a:prstGeom>
          <a:noFill/>
        </p:spPr>
        <p:txBody>
          <a:bodyPr wrap="square" rtlCol="0">
            <a:spAutoFit/>
          </a:bodyPr>
          <a:lstStyle/>
          <a:p>
            <a:pPr algn="ctr"/>
            <a:r>
              <a:rPr lang="en-US" sz="3600" dirty="0">
                <a:latin typeface="Comic Sans MS" pitchFamily="66" charset="0"/>
              </a:rPr>
              <a:t>one of four equal parts of a coordinate plane created by the intersection of the x and y axes</a:t>
            </a:r>
          </a:p>
        </p:txBody>
      </p:sp>
      <p:pic>
        <p:nvPicPr>
          <p:cNvPr id="7170" name="Picture 2" descr="Image result for quadra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3746" y="1552039"/>
            <a:ext cx="4220308" cy="316523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77198744"/>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Quadratic</a:t>
            </a:r>
          </a:p>
        </p:txBody>
      </p:sp>
      <p:sp>
        <p:nvSpPr>
          <p:cNvPr id="3" name="Content Placeholder 2"/>
          <p:cNvSpPr>
            <a:spLocks noGrp="1"/>
          </p:cNvSpPr>
          <p:nvPr>
            <p:ph idx="1"/>
          </p:nvPr>
        </p:nvSpPr>
        <p:spPr>
          <a:xfrm>
            <a:off x="457200" y="1126672"/>
            <a:ext cx="8229600" cy="4999492"/>
          </a:xfrm>
        </p:spPr>
        <p:txBody>
          <a:bodyPr/>
          <a:lstStyle/>
          <a:p>
            <a:pPr marL="0" indent="0">
              <a:buNone/>
            </a:pPr>
            <a:r>
              <a:rPr lang="en-US" dirty="0">
                <a:latin typeface="Comic Sans MS" panose="030F0702030302020204" pitchFamily="66" charset="0"/>
              </a:rPr>
              <a:t>a quadratic function, a quadratic polynomial, a polynomial of degree 2, or simply a quadratic, is a polynomial function in one or more variables in which the highest-degree term is of the second degree.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2243" y="3702570"/>
            <a:ext cx="7329896" cy="2966453"/>
          </a:xfrm>
          <a:prstGeom prst="rect">
            <a:avLst/>
          </a:prstGeom>
        </p:spPr>
      </p:pic>
    </p:spTree>
    <p:extLst>
      <p:ext uri="{BB962C8B-B14F-4D97-AF65-F5344CB8AC3E}">
        <p14:creationId xmlns:p14="http://schemas.microsoft.com/office/powerpoint/2010/main" val="133516037"/>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06572"/>
            <a:ext cx="85344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quadrilateral</a:t>
            </a:r>
          </a:p>
        </p:txBody>
      </p:sp>
      <p:sp>
        <p:nvSpPr>
          <p:cNvPr id="10" name="TextBox 9"/>
          <p:cNvSpPr txBox="1"/>
          <p:nvPr/>
        </p:nvSpPr>
        <p:spPr>
          <a:xfrm>
            <a:off x="381000" y="5460609"/>
            <a:ext cx="8382000" cy="707886"/>
          </a:xfrm>
          <a:prstGeom prst="rect">
            <a:avLst/>
          </a:prstGeom>
          <a:noFill/>
        </p:spPr>
        <p:txBody>
          <a:bodyPr wrap="square" rtlCol="0">
            <a:spAutoFit/>
          </a:bodyPr>
          <a:lstStyle/>
          <a:p>
            <a:pPr algn="ctr"/>
            <a:r>
              <a:rPr lang="en-US" sz="4000" dirty="0">
                <a:latin typeface="Comic Sans MS" pitchFamily="66" charset="0"/>
              </a:rPr>
              <a:t>a polygon with 4 sides</a:t>
            </a:r>
          </a:p>
        </p:txBody>
      </p:sp>
      <p:grpSp>
        <p:nvGrpSpPr>
          <p:cNvPr id="3" name="Group 2"/>
          <p:cNvGrpSpPr/>
          <p:nvPr/>
        </p:nvGrpSpPr>
        <p:grpSpPr>
          <a:xfrm>
            <a:off x="381000" y="1610591"/>
            <a:ext cx="8700654" cy="2647989"/>
            <a:chOff x="381000" y="1610591"/>
            <a:chExt cx="8700654" cy="2647989"/>
          </a:xfrm>
        </p:grpSpPr>
        <p:sp>
          <p:nvSpPr>
            <p:cNvPr id="6" name="Rectangle 5"/>
            <p:cNvSpPr/>
            <p:nvPr/>
          </p:nvSpPr>
          <p:spPr>
            <a:xfrm>
              <a:off x="381000" y="2474976"/>
              <a:ext cx="1292352" cy="1219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923288" y="2481072"/>
              <a:ext cx="1712976" cy="1219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0"/>
            <p:cNvSpPr/>
            <p:nvPr/>
          </p:nvSpPr>
          <p:spPr>
            <a:xfrm>
              <a:off x="3892296" y="2523744"/>
              <a:ext cx="2060448" cy="1194816"/>
            </a:xfrm>
            <a:prstGeom prst="parallelogram">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iamond 11"/>
            <p:cNvSpPr/>
            <p:nvPr/>
          </p:nvSpPr>
          <p:spPr>
            <a:xfrm>
              <a:off x="6294120" y="2353056"/>
              <a:ext cx="950976" cy="1426464"/>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12648" y="3889248"/>
              <a:ext cx="7880684" cy="369332"/>
            </a:xfrm>
            <a:prstGeom prst="rect">
              <a:avLst/>
            </a:prstGeom>
            <a:noFill/>
          </p:spPr>
          <p:txBody>
            <a:bodyPr wrap="none" rtlCol="0">
              <a:spAutoFit/>
            </a:bodyPr>
            <a:lstStyle/>
            <a:p>
              <a:r>
                <a:rPr lang="en-US" dirty="0"/>
                <a:t>square                 rectangle                    parallelogram                  rhombus               kite</a:t>
              </a:r>
            </a:p>
          </p:txBody>
        </p:sp>
        <p:pic>
          <p:nvPicPr>
            <p:cNvPr id="116738" name="Picture 2" descr="http://t2.gstatic.com/images?q=tbn:ANd9GcSLQ8FQQKiTMJtcfPkSooe0iCmiw05Q4BcLEP-BC1rEWT_780NnZ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1063" y="1799077"/>
              <a:ext cx="1537855" cy="213367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Flowchart: Decision 1"/>
            <p:cNvSpPr/>
            <p:nvPr/>
          </p:nvSpPr>
          <p:spPr>
            <a:xfrm>
              <a:off x="8177644" y="1610591"/>
              <a:ext cx="904010" cy="1080654"/>
            </a:xfrm>
            <a:prstGeom prst="flowChartDecision">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Qualitative</a:t>
            </a:r>
          </a:p>
        </p:txBody>
      </p:sp>
      <p:sp>
        <p:nvSpPr>
          <p:cNvPr id="3" name="Content Placeholder 2"/>
          <p:cNvSpPr>
            <a:spLocks noGrp="1"/>
          </p:cNvSpPr>
          <p:nvPr>
            <p:ph idx="1"/>
          </p:nvPr>
        </p:nvSpPr>
        <p:spPr>
          <a:xfrm>
            <a:off x="434340" y="4258761"/>
            <a:ext cx="8404860" cy="2971801"/>
          </a:xfrm>
        </p:spPr>
        <p:txBody>
          <a:bodyPr>
            <a:normAutofit/>
          </a:bodyPr>
          <a:lstStyle/>
          <a:p>
            <a:r>
              <a:rPr lang="en-US" sz="2200" dirty="0">
                <a:latin typeface="Comic Sans MS" panose="030F0702030302020204" pitchFamily="66" charset="0"/>
              </a:rPr>
              <a:t>Qualitative data is information that describes something.</a:t>
            </a:r>
            <a:br>
              <a:rPr lang="en-US" sz="2200" dirty="0">
                <a:latin typeface="Comic Sans MS" panose="030F0702030302020204" pitchFamily="66" charset="0"/>
              </a:rPr>
            </a:br>
            <a:r>
              <a:rPr lang="en-US" sz="2200" dirty="0">
                <a:latin typeface="Comic Sans MS" panose="030F0702030302020204" pitchFamily="66" charset="0"/>
              </a:rPr>
              <a:t>Examples: </a:t>
            </a:r>
            <a:br>
              <a:rPr lang="en-US" sz="2200" dirty="0">
                <a:latin typeface="Comic Sans MS" panose="030F0702030302020204" pitchFamily="66" charset="0"/>
              </a:rPr>
            </a:br>
            <a:r>
              <a:rPr lang="en-US" sz="2200" dirty="0">
                <a:latin typeface="Comic Sans MS" panose="030F0702030302020204" pitchFamily="66" charset="0"/>
              </a:rPr>
              <a:t>• Your friends' favorite holiday destination</a:t>
            </a:r>
            <a:br>
              <a:rPr lang="en-US" sz="2200" dirty="0">
                <a:latin typeface="Comic Sans MS" panose="030F0702030302020204" pitchFamily="66" charset="0"/>
              </a:rPr>
            </a:br>
            <a:r>
              <a:rPr lang="en-US" sz="2200" dirty="0">
                <a:latin typeface="Comic Sans MS" panose="030F0702030302020204" pitchFamily="66" charset="0"/>
              </a:rPr>
              <a:t>• The most common given names in your town</a:t>
            </a:r>
            <a:br>
              <a:rPr lang="en-US" sz="2200" dirty="0">
                <a:latin typeface="Comic Sans MS" panose="030F0702030302020204" pitchFamily="66" charset="0"/>
              </a:rPr>
            </a:br>
            <a:r>
              <a:rPr lang="en-US" sz="2200" dirty="0">
                <a:latin typeface="Comic Sans MS" panose="030F0702030302020204" pitchFamily="66" charset="0"/>
              </a:rPr>
              <a:t>• How people describe the smell of a new perfume</a:t>
            </a:r>
            <a:br>
              <a:rPr lang="en-US" sz="2200" dirty="0">
                <a:latin typeface="Comic Sans MS" panose="030F0702030302020204" pitchFamily="66" charset="0"/>
              </a:rPr>
            </a:br>
            <a:r>
              <a:rPr lang="en-US" sz="2200" dirty="0">
                <a:latin typeface="Comic Sans MS" panose="030F0702030302020204" pitchFamily="66" charset="0"/>
              </a:rPr>
              <a:t>Note: the other type of data is "Quantitative Data" which can be counted or measured.</a:t>
            </a:r>
          </a:p>
        </p:txBody>
      </p:sp>
      <p:pic>
        <p:nvPicPr>
          <p:cNvPr id="12290" name="Picture 2" descr="Qualitative D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361109"/>
            <a:ext cx="4457699" cy="2747753"/>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4258764"/>
            <a:ext cx="8534400" cy="246432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1199439"/>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Quantitative</a:t>
            </a:r>
          </a:p>
        </p:txBody>
      </p:sp>
      <p:sp>
        <p:nvSpPr>
          <p:cNvPr id="3" name="Content Placeholder 2"/>
          <p:cNvSpPr>
            <a:spLocks noGrp="1"/>
          </p:cNvSpPr>
          <p:nvPr>
            <p:ph idx="1"/>
          </p:nvPr>
        </p:nvSpPr>
        <p:spPr>
          <a:xfrm>
            <a:off x="434340" y="4796903"/>
            <a:ext cx="8686800" cy="2000596"/>
          </a:xfrm>
        </p:spPr>
        <p:txBody>
          <a:bodyPr>
            <a:normAutofit/>
          </a:bodyPr>
          <a:lstStyle/>
          <a:p>
            <a:r>
              <a:rPr lang="en-US" dirty="0">
                <a:latin typeface="Comic Sans MS" panose="030F0702030302020204" pitchFamily="66" charset="0"/>
              </a:rPr>
              <a:t>Data that can be:</a:t>
            </a:r>
            <a:br>
              <a:rPr lang="en-US" dirty="0">
                <a:latin typeface="Comic Sans MS" panose="030F0702030302020204" pitchFamily="66" charset="0"/>
              </a:rPr>
            </a:br>
            <a:r>
              <a:rPr lang="en-US" dirty="0">
                <a:latin typeface="Comic Sans MS" panose="030F0702030302020204" pitchFamily="66" charset="0"/>
              </a:rPr>
              <a:t>• counted (called "discrete data") or</a:t>
            </a:r>
            <a:br>
              <a:rPr lang="en-US" dirty="0">
                <a:latin typeface="Comic Sans MS" panose="030F0702030302020204" pitchFamily="66" charset="0"/>
              </a:rPr>
            </a:br>
            <a:r>
              <a:rPr lang="en-US" dirty="0">
                <a:latin typeface="Comic Sans MS" panose="030F0702030302020204" pitchFamily="66" charset="0"/>
              </a:rPr>
              <a:t>• measured (called "continuous data")</a:t>
            </a:r>
            <a:r>
              <a:rPr lang="en-US" sz="2400" dirty="0"/>
              <a:t/>
            </a:r>
            <a:br>
              <a:rPr lang="en-US" sz="2400" dirty="0"/>
            </a:br>
            <a:endParaRPr lang="en-US" sz="2400" dirty="0"/>
          </a:p>
        </p:txBody>
      </p:sp>
      <p:pic>
        <p:nvPicPr>
          <p:cNvPr id="12290" name="Picture 2" descr="Qualitative D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645919"/>
            <a:ext cx="4457699" cy="2747753"/>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304800" y="4813394"/>
            <a:ext cx="8534400" cy="16923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4155833"/>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Radical</a:t>
            </a:r>
          </a:p>
        </p:txBody>
      </p:sp>
      <p:sp>
        <p:nvSpPr>
          <p:cNvPr id="3" name="Subtitle 2"/>
          <p:cNvSpPr>
            <a:spLocks noGrp="1"/>
          </p:cNvSpPr>
          <p:nvPr>
            <p:ph type="subTitle" idx="1"/>
          </p:nvPr>
        </p:nvSpPr>
        <p:spPr>
          <a:xfrm>
            <a:off x="1488057" y="4464552"/>
            <a:ext cx="6336103" cy="1141540"/>
          </a:xfrm>
        </p:spPr>
        <p:txBody>
          <a:bodyPr>
            <a:normAutofit/>
          </a:bodyPr>
          <a:lstStyle/>
          <a:p>
            <a:r>
              <a:rPr lang="en-US" sz="2700" dirty="0">
                <a:latin typeface="Comic Sans MS" panose="030F0702030302020204" pitchFamily="66" charset="0"/>
              </a:rPr>
              <a:t>a quantity expressed as a root of another quantity</a:t>
            </a:r>
          </a:p>
        </p:txBody>
      </p:sp>
      <p:sp>
        <p:nvSpPr>
          <p:cNvPr id="5" name="Rectangle 4"/>
          <p:cNvSpPr/>
          <p:nvPr/>
        </p:nvSpPr>
        <p:spPr>
          <a:xfrm>
            <a:off x="1449239" y="4279780"/>
            <a:ext cx="6400800" cy="12357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026" name="Picture 2" descr="https://tse1.mm.bing.net/th?id=OIP.M297306b261cb6633603bef8a9b819d87o0&amp;pid=15.1&amp;P=0&amp;w=285&amp;h=1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6503" y="2073181"/>
            <a:ext cx="3196211" cy="17831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096960201"/>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58724"/>
            <a:ext cx="6781800" cy="1446550"/>
          </a:xfrm>
          <a:prstGeom prst="rect">
            <a:avLst/>
          </a:prstGeom>
          <a:noFill/>
        </p:spPr>
        <p:txBody>
          <a:bodyPr wrap="square" rtlCol="0">
            <a:spAutoFit/>
          </a:bodyPr>
          <a:lstStyle/>
          <a:p>
            <a:pPr algn="ctr"/>
            <a:r>
              <a:rPr lang="en-US" sz="8800" dirty="0">
                <a:latin typeface="Comic Sans MS" pitchFamily="66" charset="0"/>
              </a:rPr>
              <a:t>radius</a:t>
            </a:r>
          </a:p>
        </p:txBody>
      </p:sp>
      <p:sp>
        <p:nvSpPr>
          <p:cNvPr id="10" name="TextBox 9"/>
          <p:cNvSpPr txBox="1"/>
          <p:nvPr/>
        </p:nvSpPr>
        <p:spPr>
          <a:xfrm>
            <a:off x="381000" y="5121816"/>
            <a:ext cx="8382000" cy="1200329"/>
          </a:xfrm>
          <a:prstGeom prst="rect">
            <a:avLst/>
          </a:prstGeom>
          <a:noFill/>
        </p:spPr>
        <p:txBody>
          <a:bodyPr wrap="square" rtlCol="0">
            <a:spAutoFit/>
          </a:bodyPr>
          <a:lstStyle/>
          <a:p>
            <a:pPr algn="ctr"/>
            <a:r>
              <a:rPr lang="en-US" sz="3600" dirty="0">
                <a:latin typeface="Comic Sans MS" pitchFamily="66" charset="0"/>
              </a:rPr>
              <a:t>the distance from the center of a circle to any point on a circle</a:t>
            </a:r>
          </a:p>
        </p:txBody>
      </p:sp>
      <p:sp>
        <p:nvSpPr>
          <p:cNvPr id="4097" name="Oval 1"/>
          <p:cNvSpPr>
            <a:spLocks noChangeArrowheads="1"/>
          </p:cNvSpPr>
          <p:nvPr/>
        </p:nvSpPr>
        <p:spPr bwMode="auto">
          <a:xfrm>
            <a:off x="1828800" y="2209800"/>
            <a:ext cx="2590800" cy="2438400"/>
          </a:xfrm>
          <a:prstGeom prst="ellipse">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4098" name="Line 2"/>
          <p:cNvSpPr>
            <a:spLocks noChangeShapeType="1"/>
          </p:cNvSpPr>
          <p:nvPr/>
        </p:nvSpPr>
        <p:spPr bwMode="auto">
          <a:xfrm>
            <a:off x="3124200" y="3429000"/>
            <a:ext cx="1295400" cy="0"/>
          </a:xfrm>
          <a:prstGeom prst="line">
            <a:avLst/>
          </a:prstGeom>
          <a:noFill/>
          <a:ln w="38100">
            <a:solidFill>
              <a:srgbClr val="000000"/>
            </a:solidFill>
            <a:round/>
            <a:headEnd type="oval" w="med" len="med"/>
            <a:tailEnd type="oval" w="med" len="med"/>
          </a:ln>
        </p:spPr>
        <p:txBody>
          <a:bodyPr vert="horz" wrap="square" lIns="91440" tIns="45720" rIns="91440" bIns="45720" numCol="1" anchor="t" anchorCtr="0" compatLnSpc="1">
            <a:prstTxWarp prst="textNoShape">
              <a:avLst/>
            </a:prstTxWarp>
          </a:bodyPr>
          <a:lstStyle/>
          <a:p>
            <a:endParaRPr lang="en-US"/>
          </a:p>
        </p:txBody>
      </p:sp>
      <p:sp>
        <p:nvSpPr>
          <p:cNvPr id="11" name="TextBox 10"/>
          <p:cNvSpPr txBox="1"/>
          <p:nvPr/>
        </p:nvSpPr>
        <p:spPr>
          <a:xfrm>
            <a:off x="3100252" y="3000103"/>
            <a:ext cx="1600200" cy="400110"/>
          </a:xfrm>
          <a:prstGeom prst="rect">
            <a:avLst/>
          </a:prstGeom>
          <a:noFill/>
        </p:spPr>
        <p:txBody>
          <a:bodyPr wrap="square" rtlCol="0">
            <a:spAutoFit/>
          </a:bodyPr>
          <a:lstStyle/>
          <a:p>
            <a:r>
              <a:rPr lang="en-US" sz="2000" dirty="0">
                <a:latin typeface="Comic Sans MS" pitchFamily="66" charset="0"/>
              </a:rPr>
              <a:t>2 inches</a:t>
            </a:r>
          </a:p>
        </p:txBody>
      </p:sp>
      <p:grpSp>
        <p:nvGrpSpPr>
          <p:cNvPr id="18" name="Group 17"/>
          <p:cNvGrpSpPr/>
          <p:nvPr/>
        </p:nvGrpSpPr>
        <p:grpSpPr>
          <a:xfrm>
            <a:off x="3709851" y="2588568"/>
            <a:ext cx="2323894" cy="1343353"/>
            <a:chOff x="3709851" y="2588568"/>
            <a:chExt cx="2323894" cy="1343353"/>
          </a:xfrm>
        </p:grpSpPr>
        <p:sp>
          <p:nvSpPr>
            <p:cNvPr id="4100" name="Rectangle 4"/>
            <p:cNvSpPr>
              <a:spLocks noChangeArrowheads="1"/>
            </p:cNvSpPr>
            <p:nvPr/>
          </p:nvSpPr>
          <p:spPr bwMode="auto">
            <a:xfrm>
              <a:off x="4953000" y="2588568"/>
              <a:ext cx="1080745" cy="461665"/>
            </a:xfrm>
            <a:prstGeom prst="rect">
              <a:avLst/>
            </a:prstGeom>
            <a:noFill/>
            <a:ln w="38100">
              <a:solidFill>
                <a:schemeClr val="tx1"/>
              </a:solid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chemeClr val="tx1"/>
                  </a:solidFill>
                  <a:effectLst/>
                  <a:latin typeface="Comic Sans MS" pitchFamily="66" charset="0"/>
                  <a:ea typeface="Times New Roman" pitchFamily="18" charset="0"/>
                  <a:cs typeface="Raavi" pitchFamily="2"/>
                </a:rPr>
                <a:t>radius</a:t>
              </a:r>
              <a:endParaRPr kumimoji="0" lang="en-US" sz="1800" b="1" i="0" u="none" strike="noStrike" cap="none" normalizeH="0" baseline="0" dirty="0">
                <a:ln>
                  <a:noFill/>
                </a:ln>
                <a:solidFill>
                  <a:schemeClr val="tx1"/>
                </a:solidFill>
                <a:effectLst/>
                <a:latin typeface="Comic Sans MS" pitchFamily="66" charset="0"/>
                <a:cs typeface="Raavi" pitchFamily="2"/>
              </a:endParaRPr>
            </a:p>
          </p:txBody>
        </p:sp>
        <p:cxnSp>
          <p:nvCxnSpPr>
            <p:cNvPr id="13" name="Straight Connector 12"/>
            <p:cNvCxnSpPr>
              <a:stCxn id="4100" idx="2"/>
            </p:cNvCxnSpPr>
            <p:nvPr/>
          </p:nvCxnSpPr>
          <p:spPr>
            <a:xfrm rot="16200000" flipH="1">
              <a:off x="5062106" y="3481500"/>
              <a:ext cx="868624" cy="60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3709851" y="3918858"/>
              <a:ext cx="1789612" cy="130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3540035" y="3735977"/>
              <a:ext cx="365760" cy="0"/>
            </a:xfrm>
            <a:prstGeom prst="line">
              <a:avLst/>
            </a:prstGeom>
            <a:ln w="381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random sampling</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a sampling method in which all members of a group have an equal and independent chance of being selected</a:t>
            </a:r>
          </a:p>
        </p:txBody>
      </p:sp>
      <p:sp>
        <p:nvSpPr>
          <p:cNvPr id="11" name="TextBox 10"/>
          <p:cNvSpPr txBox="1"/>
          <p:nvPr/>
        </p:nvSpPr>
        <p:spPr>
          <a:xfrm>
            <a:off x="478303" y="1723860"/>
            <a:ext cx="8102990" cy="1938992"/>
          </a:xfrm>
          <a:prstGeom prst="rect">
            <a:avLst/>
          </a:prstGeom>
          <a:noFill/>
        </p:spPr>
        <p:txBody>
          <a:bodyPr wrap="square" rtlCol="0">
            <a:spAutoFit/>
          </a:bodyPr>
          <a:lstStyle/>
          <a:p>
            <a:r>
              <a:rPr lang="en-US" sz="2400" dirty="0">
                <a:latin typeface="Comic Sans MS" pitchFamily="66" charset="0"/>
              </a:rPr>
              <a:t>Example:  One might choose people by assigning each person a number or giving each person a ticket and then randomly selecting a number or drawing a ticket out of a hat.  </a:t>
            </a:r>
          </a:p>
          <a:p>
            <a:endParaRPr lang="en-US" sz="2400" dirty="0">
              <a:latin typeface="Comic Sans MS" pitchFamily="66" charset="0"/>
            </a:endParaRPr>
          </a:p>
        </p:txBody>
      </p:sp>
    </p:spTree>
    <p:extLst>
      <p:ext uri="{BB962C8B-B14F-4D97-AF65-F5344CB8AC3E}">
        <p14:creationId xmlns:p14="http://schemas.microsoft.com/office/powerpoint/2010/main" val="380526513"/>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1446550"/>
          </a:xfrm>
          <a:prstGeom prst="rect">
            <a:avLst/>
          </a:prstGeom>
          <a:noFill/>
        </p:spPr>
        <p:txBody>
          <a:bodyPr wrap="square" rtlCol="0">
            <a:spAutoFit/>
          </a:bodyPr>
          <a:lstStyle/>
          <a:p>
            <a:pPr algn="ctr"/>
            <a:r>
              <a:rPr lang="en-US" sz="8800" dirty="0">
                <a:latin typeface="Comic Sans MS" pitchFamily="66" charset="0"/>
              </a:rPr>
              <a:t>range</a:t>
            </a:r>
          </a:p>
        </p:txBody>
      </p:sp>
      <p:sp>
        <p:nvSpPr>
          <p:cNvPr id="10" name="TextBox 9"/>
          <p:cNvSpPr txBox="1"/>
          <p:nvPr/>
        </p:nvSpPr>
        <p:spPr>
          <a:xfrm>
            <a:off x="338797" y="4967067"/>
            <a:ext cx="8382000" cy="1200329"/>
          </a:xfrm>
          <a:prstGeom prst="rect">
            <a:avLst/>
          </a:prstGeom>
          <a:noFill/>
        </p:spPr>
        <p:txBody>
          <a:bodyPr wrap="square" rtlCol="0">
            <a:spAutoFit/>
          </a:bodyPr>
          <a:lstStyle/>
          <a:p>
            <a:pPr algn="ctr"/>
            <a:r>
              <a:rPr lang="en-US" sz="3600" dirty="0">
                <a:latin typeface="Comic Sans MS" pitchFamily="66" charset="0"/>
              </a:rPr>
              <a:t>the difference between the largest and smallest values in a set of data</a:t>
            </a:r>
          </a:p>
        </p:txBody>
      </p:sp>
      <p:sp>
        <p:nvSpPr>
          <p:cNvPr id="13" name="TextBox 12"/>
          <p:cNvSpPr txBox="1"/>
          <p:nvPr/>
        </p:nvSpPr>
        <p:spPr>
          <a:xfrm>
            <a:off x="338797" y="1675150"/>
            <a:ext cx="8500403" cy="2431435"/>
          </a:xfrm>
          <a:prstGeom prst="rect">
            <a:avLst/>
          </a:prstGeom>
          <a:noFill/>
        </p:spPr>
        <p:txBody>
          <a:bodyPr wrap="square" rtlCol="0">
            <a:spAutoFit/>
          </a:bodyPr>
          <a:lstStyle/>
          <a:p>
            <a:r>
              <a:rPr lang="en-US" sz="4000" dirty="0">
                <a:latin typeface="Comic Sans MS" pitchFamily="66" charset="0"/>
              </a:rPr>
              <a:t>Set of data:</a:t>
            </a:r>
          </a:p>
          <a:p>
            <a:r>
              <a:rPr lang="en-US" sz="4000" dirty="0">
                <a:latin typeface="Comic Sans MS" pitchFamily="66" charset="0"/>
              </a:rPr>
              <a:t>{89, 73, 84, 91, 87, 77, 94}</a:t>
            </a:r>
          </a:p>
          <a:p>
            <a:endParaRPr lang="en-US" sz="3200" dirty="0">
              <a:latin typeface="Comic Sans MS" pitchFamily="66" charset="0"/>
            </a:endParaRPr>
          </a:p>
          <a:p>
            <a:r>
              <a:rPr lang="en-US" sz="4000" dirty="0">
                <a:latin typeface="Comic Sans MS" pitchFamily="66" charset="0"/>
              </a:rPr>
              <a:t>  largest – smallest = 94 – 73 = 21</a:t>
            </a:r>
          </a:p>
        </p:txBody>
      </p:sp>
    </p:spTree>
    <p:extLst>
      <p:ext uri="{BB962C8B-B14F-4D97-AF65-F5344CB8AC3E}">
        <p14:creationId xmlns:p14="http://schemas.microsoft.com/office/powerpoint/2010/main" val="2597504021"/>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6600" dirty="0">
                <a:latin typeface="Comic Sans MS" panose="030F0702030302020204" pitchFamily="66" charset="0"/>
              </a:rPr>
              <a:t>Range of a function</a:t>
            </a:r>
          </a:p>
        </p:txBody>
      </p:sp>
      <p:sp>
        <p:nvSpPr>
          <p:cNvPr id="3" name="Content Placeholder 2"/>
          <p:cNvSpPr>
            <a:spLocks noGrp="1"/>
          </p:cNvSpPr>
          <p:nvPr>
            <p:ph idx="1"/>
          </p:nvPr>
        </p:nvSpPr>
        <p:spPr>
          <a:xfrm>
            <a:off x="457200" y="1600200"/>
            <a:ext cx="8229600" cy="4980214"/>
          </a:xfrm>
        </p:spPr>
        <p:txBody>
          <a:bodyPr/>
          <a:lstStyle/>
          <a:p>
            <a:pPr marL="0" indent="0" algn="ctr">
              <a:buNone/>
            </a:pPr>
            <a:r>
              <a:rPr lang="en-US" sz="2800" dirty="0">
                <a:latin typeface="Comic Sans MS" panose="030F0702030302020204" pitchFamily="66" charset="0"/>
              </a:rPr>
              <a:t>All the values that out of a function (y-values, dependent variables, output values).</a:t>
            </a:r>
          </a:p>
          <a:p>
            <a:pPr marL="0" indent="0" algn="ctr">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7286" y="2593298"/>
            <a:ext cx="5180724" cy="141400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5550" y="4007303"/>
            <a:ext cx="4115112" cy="2477058"/>
          </a:xfrm>
          <a:prstGeom prst="rect">
            <a:avLst/>
          </a:prstGeom>
        </p:spPr>
      </p:pic>
    </p:spTree>
    <p:extLst>
      <p:ext uri="{BB962C8B-B14F-4D97-AF65-F5344CB8AC3E}">
        <p14:creationId xmlns:p14="http://schemas.microsoft.com/office/powerpoint/2010/main" val="312944653"/>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Rate of Change</a:t>
            </a:r>
          </a:p>
        </p:txBody>
      </p:sp>
      <p:sp>
        <p:nvSpPr>
          <p:cNvPr id="3" name="Content Placeholder 2"/>
          <p:cNvSpPr>
            <a:spLocks noGrp="1"/>
          </p:cNvSpPr>
          <p:nvPr>
            <p:ph idx="1"/>
          </p:nvPr>
        </p:nvSpPr>
        <p:spPr>
          <a:xfrm>
            <a:off x="457200" y="4183380"/>
            <a:ext cx="8229600" cy="2674620"/>
          </a:xfrm>
        </p:spPr>
        <p:txBody>
          <a:bodyPr>
            <a:normAutofit/>
          </a:bodyPr>
          <a:lstStyle/>
          <a:p>
            <a:r>
              <a:rPr lang="en-US" sz="2400" dirty="0">
                <a:latin typeface="Comic Sans MS" panose="030F0702030302020204" pitchFamily="66" charset="0"/>
              </a:rPr>
              <a:t>A ratio of the difference in the dependent variable over the different in the independent variable </a:t>
            </a:r>
          </a:p>
          <a:p>
            <a:r>
              <a:rPr lang="en-US" sz="2400" dirty="0" err="1" smtClean="0">
                <a:latin typeface="Comic Sans MS" panose="030F0702030302020204" pitchFamily="66" charset="0"/>
              </a:rPr>
              <a:t>SynonyMS</a:t>
            </a:r>
            <a:r>
              <a:rPr lang="en-US" sz="2400" dirty="0" smtClean="0">
                <a:latin typeface="Comic Sans MS" panose="030F0702030302020204" pitchFamily="66" charset="0"/>
              </a:rPr>
              <a:t> </a:t>
            </a:r>
            <a:endParaRPr lang="en-US" sz="2400" dirty="0">
              <a:latin typeface="Comic Sans MS" panose="030F0702030302020204" pitchFamily="66" charset="0"/>
            </a:endParaRPr>
          </a:p>
          <a:p>
            <a:pPr lvl="1"/>
            <a:r>
              <a:rPr lang="en-US" sz="2000" dirty="0">
                <a:latin typeface="Comic Sans MS" panose="030F0702030302020204" pitchFamily="66" charset="0"/>
              </a:rPr>
              <a:t>Slope, </a:t>
            </a:r>
          </a:p>
          <a:p>
            <a:pPr lvl="1"/>
            <a:r>
              <a:rPr lang="en-US" sz="2000" dirty="0">
                <a:latin typeface="Comic Sans MS" panose="030F0702030302020204" pitchFamily="66" charset="0"/>
              </a:rPr>
              <a:t>rise/run, </a:t>
            </a:r>
          </a:p>
          <a:p>
            <a:pPr lvl="1"/>
            <a:r>
              <a:rPr lang="en-US" sz="2000" dirty="0">
                <a:latin typeface="Comic Sans MS" panose="030F0702030302020204" pitchFamily="66" charset="0"/>
              </a:rPr>
              <a:t>change in y/change in x</a:t>
            </a:r>
          </a:p>
        </p:txBody>
      </p:sp>
      <p:sp>
        <p:nvSpPr>
          <p:cNvPr id="4" name="AutoShape 2" descr="Image result for nonlinear definition math"/>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364" name="Picture 4" descr="Image result for rate of change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4455" y="1263650"/>
            <a:ext cx="2962275" cy="2428875"/>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angle 5"/>
          <p:cNvSpPr/>
          <p:nvPr/>
        </p:nvSpPr>
        <p:spPr>
          <a:xfrm>
            <a:off x="304800" y="4023360"/>
            <a:ext cx="8534400" cy="267462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8626498"/>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923330"/>
          </a:xfrm>
          <a:prstGeom prst="rect">
            <a:avLst/>
          </a:prstGeom>
          <a:noFill/>
        </p:spPr>
        <p:txBody>
          <a:bodyPr wrap="square" rtlCol="0">
            <a:spAutoFit/>
          </a:bodyPr>
          <a:lstStyle/>
          <a:p>
            <a:pPr algn="ctr"/>
            <a:r>
              <a:rPr lang="en-US" sz="5400" dirty="0">
                <a:latin typeface="Comic Sans MS" pitchFamily="66" charset="0"/>
              </a:rPr>
              <a:t>ratio</a:t>
            </a:r>
          </a:p>
        </p:txBody>
      </p:sp>
      <p:sp>
        <p:nvSpPr>
          <p:cNvPr id="10" name="TextBox 9"/>
          <p:cNvSpPr txBox="1"/>
          <p:nvPr/>
        </p:nvSpPr>
        <p:spPr>
          <a:xfrm>
            <a:off x="338797" y="4967067"/>
            <a:ext cx="8382000" cy="1200329"/>
          </a:xfrm>
          <a:prstGeom prst="rect">
            <a:avLst/>
          </a:prstGeom>
          <a:noFill/>
        </p:spPr>
        <p:txBody>
          <a:bodyPr wrap="square" rtlCol="0">
            <a:spAutoFit/>
          </a:bodyPr>
          <a:lstStyle/>
          <a:p>
            <a:pPr algn="ctr"/>
            <a:r>
              <a:rPr lang="en-US" sz="3600" dirty="0">
                <a:latin typeface="Comic Sans MS" pitchFamily="66" charset="0"/>
              </a:rPr>
              <a:t>a comparison of two values using division</a:t>
            </a:r>
            <a:endParaRPr lang="en-US" sz="2500" dirty="0">
              <a:latin typeface="Comic Sans MS" pitchFamily="66" charset="0"/>
            </a:endParaRPr>
          </a:p>
        </p:txBody>
      </p:sp>
      <p:sp>
        <p:nvSpPr>
          <p:cNvPr id="11" name="TextBox 10"/>
          <p:cNvSpPr txBox="1"/>
          <p:nvPr/>
        </p:nvSpPr>
        <p:spPr>
          <a:xfrm>
            <a:off x="5852160" y="1771157"/>
            <a:ext cx="2987040" cy="2246769"/>
          </a:xfrm>
          <a:prstGeom prst="rect">
            <a:avLst/>
          </a:prstGeom>
          <a:noFill/>
        </p:spPr>
        <p:txBody>
          <a:bodyPr wrap="square" rtlCol="0">
            <a:spAutoFit/>
          </a:bodyPr>
          <a:lstStyle/>
          <a:p>
            <a:r>
              <a:rPr lang="en-US" sz="2800" dirty="0">
                <a:latin typeface="Comic Sans MS" panose="030F0702030302020204" pitchFamily="66" charset="0"/>
              </a:rPr>
              <a:t>Can be written with a fraction bar, colon or the word “to”</a:t>
            </a:r>
          </a:p>
          <a:p>
            <a:r>
              <a:rPr lang="en-US" sz="2800" dirty="0">
                <a:latin typeface="Comic Sans MS" panose="030F0702030302020204" pitchFamily="66" charset="0"/>
              </a:rPr>
              <a:t>                </a:t>
            </a:r>
          </a:p>
        </p:txBody>
      </p:sp>
      <p:pic>
        <p:nvPicPr>
          <p:cNvPr id="1026" name="Picture 2" descr="Image result for ratio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07822"/>
            <a:ext cx="4915064" cy="337344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4238644720"/>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Rational function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US" dirty="0"/>
                  <a:t>A function that is written as </a:t>
                </a:r>
                <a14:m>
                  <m:oMath xmlns:m="http://schemas.openxmlformats.org/officeDocument/2006/math">
                    <m:r>
                      <a:rPr lang="en-US" b="0" i="1" smtClean="0">
                        <a:latin typeface="Cambria Math" charset="0"/>
                      </a:rPr>
                      <m:t>𝑓</m:t>
                    </m:r>
                    <m:d>
                      <m:dPr>
                        <m:ctrlPr>
                          <a:rPr lang="en-US" b="0" i="1" smtClean="0">
                            <a:latin typeface="Cambria Math" panose="02040503050406030204" pitchFamily="18" charset="0"/>
                          </a:rPr>
                        </m:ctrlPr>
                      </m:dPr>
                      <m:e>
                        <m:r>
                          <a:rPr lang="en-US" b="0" i="1" smtClean="0">
                            <a:latin typeface="Cambria Math" charset="0"/>
                          </a:rPr>
                          <m:t>𝑥</m:t>
                        </m:r>
                      </m:e>
                    </m:d>
                    <m:r>
                      <a:rPr lang="en-US" b="0" i="1" smtClean="0">
                        <a:latin typeface="Cambria Math" charset="0"/>
                      </a:rPr>
                      <m:t>=</m:t>
                    </m:r>
                    <m:f>
                      <m:fPr>
                        <m:ctrlPr>
                          <a:rPr lang="mr-IN" b="0" i="1" smtClean="0">
                            <a:latin typeface="Cambria Math" panose="02040503050406030204" pitchFamily="18" charset="0"/>
                          </a:rPr>
                        </m:ctrlPr>
                      </m:fPr>
                      <m:num>
                        <m:r>
                          <a:rPr lang="en-US" b="0" i="1" smtClean="0">
                            <a:latin typeface="Cambria Math" charset="0"/>
                          </a:rPr>
                          <m:t>𝑃</m:t>
                        </m:r>
                        <m:r>
                          <a:rPr lang="en-US" b="0" i="1" smtClean="0">
                            <a:latin typeface="Cambria Math" charset="0"/>
                          </a:rPr>
                          <m:t>(</m:t>
                        </m:r>
                        <m:r>
                          <a:rPr lang="en-US" b="0" i="1" smtClean="0">
                            <a:latin typeface="Cambria Math" charset="0"/>
                          </a:rPr>
                          <m:t>𝑥</m:t>
                        </m:r>
                        <m:r>
                          <a:rPr lang="en-US" b="0" i="1" smtClean="0">
                            <a:latin typeface="Cambria Math" charset="0"/>
                          </a:rPr>
                          <m:t>)</m:t>
                        </m:r>
                      </m:num>
                      <m:den>
                        <m:r>
                          <a:rPr lang="en-US" b="0" i="1" smtClean="0">
                            <a:latin typeface="Cambria Math" charset="0"/>
                          </a:rPr>
                          <m:t>𝑄</m:t>
                        </m:r>
                        <m:r>
                          <a:rPr lang="en-US" b="0" i="1" smtClean="0">
                            <a:latin typeface="Cambria Math" charset="0"/>
                          </a:rPr>
                          <m:t>(</m:t>
                        </m:r>
                        <m:r>
                          <a:rPr lang="en-US" b="0" i="1" smtClean="0">
                            <a:latin typeface="Cambria Math" charset="0"/>
                          </a:rPr>
                          <m:t>𝑥</m:t>
                        </m:r>
                        <m:r>
                          <a:rPr lang="en-US" b="0" i="1" smtClean="0">
                            <a:latin typeface="Cambria Math" charset="0"/>
                          </a:rPr>
                          <m:t>)</m:t>
                        </m:r>
                      </m:den>
                    </m:f>
                  </m:oMath>
                </a14:m>
                <a:r>
                  <a:rPr lang="en-US" dirty="0"/>
                  <a:t>  where </a:t>
                </a:r>
                <a14:m>
                  <m:oMath xmlns:m="http://schemas.openxmlformats.org/officeDocument/2006/math">
                    <m:r>
                      <a:rPr lang="en-US" i="1" dirty="0" smtClean="0">
                        <a:latin typeface="Cambria Math" charset="0"/>
                      </a:rPr>
                      <m:t>𝑃</m:t>
                    </m:r>
                    <m:r>
                      <a:rPr lang="en-US" i="1" dirty="0" smtClean="0">
                        <a:latin typeface="Cambria Math" charset="0"/>
                      </a:rPr>
                      <m:t>(</m:t>
                    </m:r>
                    <m:r>
                      <a:rPr lang="en-US" i="1" dirty="0" smtClean="0">
                        <a:latin typeface="Cambria Math" charset="0"/>
                      </a:rPr>
                      <m:t>𝑥</m:t>
                    </m:r>
                    <m:r>
                      <a:rPr lang="en-US" i="1" dirty="0" smtClean="0">
                        <a:latin typeface="Cambria Math" charset="0"/>
                      </a:rPr>
                      <m:t>) </m:t>
                    </m:r>
                    <m:r>
                      <a:rPr lang="en-US" i="1" dirty="0" smtClean="0">
                        <a:latin typeface="Cambria Math" charset="0"/>
                      </a:rPr>
                      <m:t>𝑎𝑛𝑑</m:t>
                    </m:r>
                    <m:r>
                      <a:rPr lang="en-US" i="1" dirty="0" smtClean="0">
                        <a:latin typeface="Cambria Math" charset="0"/>
                      </a:rPr>
                      <m:t> </m:t>
                    </m:r>
                    <m:r>
                      <a:rPr lang="en-US" i="1" dirty="0" smtClean="0">
                        <a:latin typeface="Cambria Math" charset="0"/>
                      </a:rPr>
                      <m:t>𝑄</m:t>
                    </m:r>
                    <m:r>
                      <a:rPr lang="en-US" i="1" dirty="0" smtClean="0">
                        <a:latin typeface="Cambria Math" charset="0"/>
                      </a:rPr>
                      <m:t>(</m:t>
                    </m:r>
                    <m:r>
                      <a:rPr lang="en-US" i="1" dirty="0" smtClean="0">
                        <a:latin typeface="Cambria Math" charset="0"/>
                      </a:rPr>
                      <m:t>𝑥</m:t>
                    </m:r>
                    <m:r>
                      <a:rPr lang="en-US" i="1" dirty="0" smtClean="0">
                        <a:latin typeface="Cambria Math" charset="0"/>
                      </a:rPr>
                      <m:t>) </m:t>
                    </m:r>
                  </m:oMath>
                </a14:m>
                <a:r>
                  <a:rPr lang="en-US" dirty="0"/>
                  <a:t>are polynomials and </a:t>
                </a:r>
                <a14:m>
                  <m:oMath xmlns:m="http://schemas.openxmlformats.org/officeDocument/2006/math">
                    <m:r>
                      <a:rPr lang="en-US" i="1" dirty="0" smtClean="0">
                        <a:latin typeface="Cambria Math" charset="0"/>
                      </a:rPr>
                      <m:t>𝑄</m:t>
                    </m:r>
                    <m:r>
                      <a:rPr lang="en-US" i="1" dirty="0" smtClean="0">
                        <a:latin typeface="Cambria Math" charset="0"/>
                      </a:rPr>
                      <m:t>(</m:t>
                    </m:r>
                    <m:r>
                      <a:rPr lang="en-US" i="1" dirty="0" smtClean="0">
                        <a:latin typeface="Cambria Math" charset="0"/>
                      </a:rPr>
                      <m:t>𝑥</m:t>
                    </m:r>
                    <m:r>
                      <a:rPr lang="en-US" i="1" dirty="0" smtClean="0">
                        <a:latin typeface="Cambria Math" charset="0"/>
                      </a:rPr>
                      <m:t>)≠0.</m:t>
                    </m:r>
                  </m:oMath>
                </a14:m>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l="-1852" r="-741"/>
                </a:stretch>
              </a:blipFill>
            </p:spPr>
            <p:txBody>
              <a:bodyPr/>
              <a:lstStyle/>
              <a:p>
                <a:r>
                  <a:rPr lang="en-US">
                    <a:noFill/>
                  </a:rPr>
                  <a:t> </a:t>
                </a:r>
              </a:p>
            </p:txBody>
          </p:sp>
        </mc:Fallback>
      </mc:AlternateContent>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8353" y="3012996"/>
            <a:ext cx="5187294" cy="3592756"/>
          </a:xfrm>
          <a:prstGeom prst="rect">
            <a:avLst/>
          </a:prstGeom>
        </p:spPr>
      </p:pic>
    </p:spTree>
    <p:extLst>
      <p:ext uri="{BB962C8B-B14F-4D97-AF65-F5344CB8AC3E}">
        <p14:creationId xmlns:p14="http://schemas.microsoft.com/office/powerpoint/2010/main" val="769828601"/>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415772"/>
          </a:xfrm>
          <a:prstGeom prst="rect">
            <a:avLst/>
          </a:prstGeom>
          <a:noFill/>
        </p:spPr>
        <p:txBody>
          <a:bodyPr wrap="square" rtlCol="0">
            <a:spAutoFit/>
          </a:bodyPr>
          <a:lstStyle/>
          <a:p>
            <a:pPr algn="ctr"/>
            <a:r>
              <a:rPr lang="en-US" sz="8600" dirty="0">
                <a:solidFill>
                  <a:srgbClr val="000000"/>
                </a:solidFill>
                <a:latin typeface="Comic Sans MS" pitchFamily="66" charset="0"/>
              </a:rPr>
              <a:t>rational number</a:t>
            </a:r>
          </a:p>
        </p:txBody>
      </p:sp>
      <p:sp>
        <p:nvSpPr>
          <p:cNvPr id="10" name="TextBox 9"/>
          <p:cNvSpPr txBox="1"/>
          <p:nvPr/>
        </p:nvSpPr>
        <p:spPr>
          <a:xfrm>
            <a:off x="381000" y="5105400"/>
            <a:ext cx="8382000" cy="1261884"/>
          </a:xfrm>
          <a:prstGeom prst="rect">
            <a:avLst/>
          </a:prstGeom>
          <a:noFill/>
        </p:spPr>
        <p:txBody>
          <a:bodyPr wrap="square" rtlCol="0">
            <a:spAutoFit/>
          </a:bodyPr>
          <a:lstStyle/>
          <a:p>
            <a:pPr algn="ctr"/>
            <a:r>
              <a:rPr lang="en-US" sz="3800" dirty="0">
                <a:latin typeface="Comic Sans MS" pitchFamily="66" charset="0"/>
              </a:rPr>
              <a:t>a number that can be written as a ratio</a:t>
            </a:r>
          </a:p>
        </p:txBody>
      </p:sp>
      <p:sp>
        <p:nvSpPr>
          <p:cNvPr id="12" name="TextBox 11"/>
          <p:cNvSpPr txBox="1"/>
          <p:nvPr/>
        </p:nvSpPr>
        <p:spPr>
          <a:xfrm>
            <a:off x="177800" y="2273300"/>
            <a:ext cx="8686800" cy="2123658"/>
          </a:xfrm>
          <a:prstGeom prst="rect">
            <a:avLst/>
          </a:prstGeom>
          <a:noFill/>
        </p:spPr>
        <p:txBody>
          <a:bodyPr wrap="square" rtlCol="0">
            <a:spAutoFit/>
          </a:bodyPr>
          <a:lstStyle/>
          <a:p>
            <a:pPr algn="ctr"/>
            <a:r>
              <a:rPr lang="en-US" sz="6600" dirty="0">
                <a:latin typeface="Comic Sans MS" pitchFamily="66" charset="0"/>
              </a:rPr>
              <a:t>1.5     -0.1        0.001</a:t>
            </a:r>
          </a:p>
          <a:p>
            <a:r>
              <a:rPr lang="en-US" sz="6600" dirty="0">
                <a:latin typeface="Comic Sans MS" pitchFamily="66" charset="0"/>
              </a:rPr>
              <a:t>      6        0.222….</a:t>
            </a:r>
          </a:p>
        </p:txBody>
      </p:sp>
    </p:spTree>
    <p:extLst>
      <p:ext uri="{BB962C8B-B14F-4D97-AF65-F5344CB8AC3E}">
        <p14:creationId xmlns:p14="http://schemas.microsoft.com/office/powerpoint/2010/main" val="2614663816"/>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86860"/>
            <a:ext cx="6781800" cy="1446550"/>
          </a:xfrm>
          <a:prstGeom prst="rect">
            <a:avLst/>
          </a:prstGeom>
          <a:noFill/>
        </p:spPr>
        <p:txBody>
          <a:bodyPr wrap="square" rtlCol="0">
            <a:spAutoFit/>
          </a:bodyPr>
          <a:lstStyle/>
          <a:p>
            <a:pPr algn="ctr"/>
            <a:r>
              <a:rPr lang="en-US" sz="8800" dirty="0">
                <a:latin typeface="Comic Sans MS" pitchFamily="66" charset="0"/>
              </a:rPr>
              <a:t>ray</a:t>
            </a:r>
          </a:p>
        </p:txBody>
      </p:sp>
      <p:sp>
        <p:nvSpPr>
          <p:cNvPr id="10" name="TextBox 9"/>
          <p:cNvSpPr txBox="1"/>
          <p:nvPr/>
        </p:nvSpPr>
        <p:spPr>
          <a:xfrm>
            <a:off x="381000" y="5121813"/>
            <a:ext cx="8382000" cy="1200329"/>
          </a:xfrm>
          <a:prstGeom prst="rect">
            <a:avLst/>
          </a:prstGeom>
          <a:noFill/>
        </p:spPr>
        <p:txBody>
          <a:bodyPr wrap="square" rtlCol="0">
            <a:spAutoFit/>
          </a:bodyPr>
          <a:lstStyle/>
          <a:p>
            <a:pPr algn="ctr"/>
            <a:r>
              <a:rPr lang="en-US" sz="3600" dirty="0">
                <a:latin typeface="Comic Sans MS" pitchFamily="66" charset="0"/>
              </a:rPr>
              <a:t>a part of a line that has one endpoint and extends forever in one direction</a:t>
            </a:r>
          </a:p>
        </p:txBody>
      </p:sp>
      <p:sp>
        <p:nvSpPr>
          <p:cNvPr id="2049" name="Line 1"/>
          <p:cNvSpPr>
            <a:spLocks noChangeShapeType="1"/>
          </p:cNvSpPr>
          <p:nvPr/>
        </p:nvSpPr>
        <p:spPr bwMode="auto">
          <a:xfrm flipV="1">
            <a:off x="2998033" y="4232030"/>
            <a:ext cx="4816570" cy="10185"/>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050" name="Line 2"/>
          <p:cNvSpPr>
            <a:spLocks noChangeShapeType="1"/>
          </p:cNvSpPr>
          <p:nvPr/>
        </p:nvSpPr>
        <p:spPr bwMode="auto">
          <a:xfrm flipV="1">
            <a:off x="970671" y="2339924"/>
            <a:ext cx="2312447" cy="1444284"/>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2051" name="Line 3"/>
          <p:cNvSpPr>
            <a:spLocks noChangeShapeType="1"/>
          </p:cNvSpPr>
          <p:nvPr/>
        </p:nvSpPr>
        <p:spPr bwMode="auto">
          <a:xfrm flipH="1">
            <a:off x="5542670" y="2602523"/>
            <a:ext cx="2110153" cy="745588"/>
          </a:xfrm>
          <a:prstGeom prst="line">
            <a:avLst/>
          </a:prstGeom>
          <a:noFill/>
          <a:ln w="76200">
            <a:solidFill>
              <a:srgbClr val="000000"/>
            </a:solidFill>
            <a:round/>
            <a:headEnd type="oval" w="med" len="med"/>
            <a:tailEnd type="triangle" w="med" len="me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rectangle</a:t>
            </a:r>
          </a:p>
        </p:txBody>
      </p:sp>
      <p:sp>
        <p:nvSpPr>
          <p:cNvPr id="10" name="TextBox 9"/>
          <p:cNvSpPr txBox="1"/>
          <p:nvPr/>
        </p:nvSpPr>
        <p:spPr>
          <a:xfrm>
            <a:off x="381000" y="5410200"/>
            <a:ext cx="8382000" cy="707886"/>
          </a:xfrm>
          <a:prstGeom prst="rect">
            <a:avLst/>
          </a:prstGeom>
          <a:noFill/>
        </p:spPr>
        <p:txBody>
          <a:bodyPr wrap="square" rtlCol="0">
            <a:spAutoFit/>
          </a:bodyPr>
          <a:lstStyle/>
          <a:p>
            <a:pPr algn="ctr"/>
            <a:r>
              <a:rPr lang="en-US" sz="4000" dirty="0">
                <a:latin typeface="Comic Sans MS" pitchFamily="66" charset="0"/>
              </a:rPr>
              <a:t>a quadrilateral with 4 right angles</a:t>
            </a:r>
          </a:p>
        </p:txBody>
      </p:sp>
      <p:grpSp>
        <p:nvGrpSpPr>
          <p:cNvPr id="24" name="Group 23"/>
          <p:cNvGrpSpPr/>
          <p:nvPr/>
        </p:nvGrpSpPr>
        <p:grpSpPr>
          <a:xfrm>
            <a:off x="914400" y="2286000"/>
            <a:ext cx="7448550" cy="2057400"/>
            <a:chOff x="914400" y="2286000"/>
            <a:chExt cx="7448550" cy="2057400"/>
          </a:xfrm>
        </p:grpSpPr>
        <p:sp>
          <p:nvSpPr>
            <p:cNvPr id="5123" name="Rectangle 3"/>
            <p:cNvSpPr>
              <a:spLocks noChangeArrowheads="1"/>
            </p:cNvSpPr>
            <p:nvPr/>
          </p:nvSpPr>
          <p:spPr bwMode="auto">
            <a:xfrm>
              <a:off x="3162300" y="2876550"/>
              <a:ext cx="2552700" cy="14287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124" name="Rectangle 4"/>
            <p:cNvSpPr>
              <a:spLocks noChangeArrowheads="1"/>
            </p:cNvSpPr>
            <p:nvPr/>
          </p:nvSpPr>
          <p:spPr bwMode="auto">
            <a:xfrm>
              <a:off x="914400" y="2286000"/>
              <a:ext cx="1028700" cy="20574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125" name="Rectangle 5"/>
            <p:cNvSpPr>
              <a:spLocks noChangeArrowheads="1"/>
            </p:cNvSpPr>
            <p:nvPr/>
          </p:nvSpPr>
          <p:spPr bwMode="auto">
            <a:xfrm>
              <a:off x="6800850" y="2400300"/>
              <a:ext cx="1562100" cy="15049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1" name="Rectangle 10"/>
          <p:cNvSpPr/>
          <p:nvPr/>
        </p:nvSpPr>
        <p:spPr>
          <a:xfrm>
            <a:off x="924674" y="4031726"/>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651051" y="4032398"/>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642789" y="2295601"/>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927463" y="2299063"/>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5414481" y="399062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3175460" y="3999190"/>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5418872" y="288786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169578" y="2886157"/>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803950" y="3597753"/>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8073775" y="3598499"/>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8069605" y="2407442"/>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6807637" y="2408188"/>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1200329"/>
          </a:xfrm>
          <a:prstGeom prst="rect">
            <a:avLst/>
          </a:prstGeom>
          <a:noFill/>
        </p:spPr>
        <p:txBody>
          <a:bodyPr wrap="square" rtlCol="0">
            <a:spAutoFit/>
          </a:bodyPr>
          <a:lstStyle/>
          <a:p>
            <a:pPr algn="ctr"/>
            <a:r>
              <a:rPr lang="en-US" sz="7200" dirty="0">
                <a:latin typeface="Comic Sans MS" pitchFamily="66" charset="0"/>
              </a:rPr>
              <a:t>rectilinear polygon</a:t>
            </a:r>
          </a:p>
        </p:txBody>
      </p:sp>
      <p:sp>
        <p:nvSpPr>
          <p:cNvPr id="10" name="TextBox 9"/>
          <p:cNvSpPr txBox="1"/>
          <p:nvPr/>
        </p:nvSpPr>
        <p:spPr>
          <a:xfrm>
            <a:off x="381000" y="4953000"/>
            <a:ext cx="8382000" cy="584775"/>
          </a:xfrm>
          <a:prstGeom prst="rect">
            <a:avLst/>
          </a:prstGeom>
          <a:noFill/>
        </p:spPr>
        <p:txBody>
          <a:bodyPr wrap="square" rtlCol="0">
            <a:spAutoFit/>
          </a:bodyPr>
          <a:lstStyle/>
          <a:p>
            <a:pPr algn="ctr"/>
            <a:r>
              <a:rPr lang="en-US" sz="3200" dirty="0">
                <a:latin typeface="Comic Sans MS" pitchFamily="66" charset="0"/>
              </a:rPr>
              <a:t>a</a:t>
            </a:r>
            <a:r>
              <a:rPr lang="en-US" sz="3200">
                <a:latin typeface="Comic Sans MS" pitchFamily="66" charset="0"/>
              </a:rPr>
              <a:t> </a:t>
            </a:r>
            <a:r>
              <a:rPr lang="en-US" sz="3200" dirty="0">
                <a:latin typeface="Comic Sans MS" pitchFamily="66" charset="0"/>
              </a:rPr>
              <a:t>polygon whose edges meet at right angles</a:t>
            </a:r>
          </a:p>
        </p:txBody>
      </p:sp>
      <p:sp>
        <p:nvSpPr>
          <p:cNvPr id="4" name="Freeform 3"/>
          <p:cNvSpPr/>
          <p:nvPr/>
        </p:nvSpPr>
        <p:spPr>
          <a:xfrm rot="5400000">
            <a:off x="731519" y="1997613"/>
            <a:ext cx="2025750" cy="1786597"/>
          </a:xfrm>
          <a:custGeom>
            <a:avLst/>
            <a:gdLst>
              <a:gd name="connsiteX0" fmla="*/ 0 w 2025748"/>
              <a:gd name="connsiteY0" fmla="*/ 14067 h 1800664"/>
              <a:gd name="connsiteX1" fmla="*/ 0 w 2025748"/>
              <a:gd name="connsiteY1" fmla="*/ 1800664 h 1800664"/>
              <a:gd name="connsiteX2" fmla="*/ 2011680 w 2025748"/>
              <a:gd name="connsiteY2" fmla="*/ 1800664 h 1800664"/>
              <a:gd name="connsiteX3" fmla="*/ 2025748 w 2025748"/>
              <a:gd name="connsiteY3" fmla="*/ 562707 h 1800664"/>
              <a:gd name="connsiteX4" fmla="*/ 675249 w 2025748"/>
              <a:gd name="connsiteY4" fmla="*/ 562707 h 1800664"/>
              <a:gd name="connsiteX5" fmla="*/ 675249 w 2025748"/>
              <a:gd name="connsiteY5" fmla="*/ 0 h 1800664"/>
              <a:gd name="connsiteX6" fmla="*/ 0 w 2025748"/>
              <a:gd name="connsiteY6" fmla="*/ 14067 h 1800664"/>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675249 w 2025748"/>
              <a:gd name="connsiteY4" fmla="*/ 548640 h 1786597"/>
              <a:gd name="connsiteX5" fmla="*/ 675249 w 2025748"/>
              <a:gd name="connsiteY5" fmla="*/ 0 h 1786597"/>
              <a:gd name="connsiteX6" fmla="*/ 0 w 2025748"/>
              <a:gd name="connsiteY6" fmla="*/ 0 h 1786597"/>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1308295 w 2025748"/>
              <a:gd name="connsiteY4" fmla="*/ 562708 h 1786597"/>
              <a:gd name="connsiteX5" fmla="*/ 675249 w 2025748"/>
              <a:gd name="connsiteY5" fmla="*/ 0 h 1786597"/>
              <a:gd name="connsiteX6" fmla="*/ 0 w 2025748"/>
              <a:gd name="connsiteY6" fmla="*/ 0 h 1786597"/>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1308295 w 2025748"/>
              <a:gd name="connsiteY4" fmla="*/ 562708 h 1786597"/>
              <a:gd name="connsiteX5" fmla="*/ 1308295 w 2025748"/>
              <a:gd name="connsiteY5" fmla="*/ 14067 h 1786597"/>
              <a:gd name="connsiteX6" fmla="*/ 0 w 2025748"/>
              <a:gd name="connsiteY6" fmla="*/ 0 h 1786597"/>
              <a:gd name="connsiteX0" fmla="*/ 0 w 2025750"/>
              <a:gd name="connsiteY0" fmla="*/ 0 h 1786597"/>
              <a:gd name="connsiteX1" fmla="*/ 0 w 2025750"/>
              <a:gd name="connsiteY1" fmla="*/ 1786597 h 1786597"/>
              <a:gd name="connsiteX2" fmla="*/ 2011680 w 2025750"/>
              <a:gd name="connsiteY2" fmla="*/ 1786597 h 1786597"/>
              <a:gd name="connsiteX3" fmla="*/ 2025750 w 2025750"/>
              <a:gd name="connsiteY3" fmla="*/ 562707 h 1786597"/>
              <a:gd name="connsiteX4" fmla="*/ 1308295 w 2025750"/>
              <a:gd name="connsiteY4" fmla="*/ 562708 h 1786597"/>
              <a:gd name="connsiteX5" fmla="*/ 1308295 w 2025750"/>
              <a:gd name="connsiteY5" fmla="*/ 14067 h 1786597"/>
              <a:gd name="connsiteX6" fmla="*/ 0 w 2025750"/>
              <a:gd name="connsiteY6" fmla="*/ 0 h 1786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5750" h="1786597">
                <a:moveTo>
                  <a:pt x="0" y="0"/>
                </a:moveTo>
                <a:lnTo>
                  <a:pt x="0" y="1786597"/>
                </a:lnTo>
                <a:lnTo>
                  <a:pt x="2011680" y="1786597"/>
                </a:lnTo>
                <a:lnTo>
                  <a:pt x="2025750" y="562707"/>
                </a:lnTo>
                <a:lnTo>
                  <a:pt x="1308295" y="562708"/>
                </a:lnTo>
                <a:lnTo>
                  <a:pt x="1308295" y="14067"/>
                </a:lnTo>
                <a:lnTo>
                  <a:pt x="0" y="0"/>
                </a:ln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Freeform 11"/>
          <p:cNvSpPr/>
          <p:nvPr/>
        </p:nvSpPr>
        <p:spPr>
          <a:xfrm>
            <a:off x="6285914" y="1997611"/>
            <a:ext cx="2025748" cy="1786597"/>
          </a:xfrm>
          <a:custGeom>
            <a:avLst/>
            <a:gdLst>
              <a:gd name="connsiteX0" fmla="*/ 0 w 2025748"/>
              <a:gd name="connsiteY0" fmla="*/ 14067 h 1800664"/>
              <a:gd name="connsiteX1" fmla="*/ 0 w 2025748"/>
              <a:gd name="connsiteY1" fmla="*/ 1800664 h 1800664"/>
              <a:gd name="connsiteX2" fmla="*/ 2011680 w 2025748"/>
              <a:gd name="connsiteY2" fmla="*/ 1800664 h 1800664"/>
              <a:gd name="connsiteX3" fmla="*/ 2025748 w 2025748"/>
              <a:gd name="connsiteY3" fmla="*/ 562707 h 1800664"/>
              <a:gd name="connsiteX4" fmla="*/ 675249 w 2025748"/>
              <a:gd name="connsiteY4" fmla="*/ 562707 h 1800664"/>
              <a:gd name="connsiteX5" fmla="*/ 675249 w 2025748"/>
              <a:gd name="connsiteY5" fmla="*/ 0 h 1800664"/>
              <a:gd name="connsiteX6" fmla="*/ 0 w 2025748"/>
              <a:gd name="connsiteY6" fmla="*/ 14067 h 1800664"/>
              <a:gd name="connsiteX0" fmla="*/ 0 w 2025748"/>
              <a:gd name="connsiteY0" fmla="*/ 0 h 1786597"/>
              <a:gd name="connsiteX1" fmla="*/ 0 w 2025748"/>
              <a:gd name="connsiteY1" fmla="*/ 1786597 h 1786597"/>
              <a:gd name="connsiteX2" fmla="*/ 2011680 w 2025748"/>
              <a:gd name="connsiteY2" fmla="*/ 1786597 h 1786597"/>
              <a:gd name="connsiteX3" fmla="*/ 2025748 w 2025748"/>
              <a:gd name="connsiteY3" fmla="*/ 548640 h 1786597"/>
              <a:gd name="connsiteX4" fmla="*/ 675249 w 2025748"/>
              <a:gd name="connsiteY4" fmla="*/ 548640 h 1786597"/>
              <a:gd name="connsiteX5" fmla="*/ 675249 w 2025748"/>
              <a:gd name="connsiteY5" fmla="*/ 0 h 1786597"/>
              <a:gd name="connsiteX6" fmla="*/ 0 w 2025748"/>
              <a:gd name="connsiteY6" fmla="*/ 0 h 1786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5748" h="1786597">
                <a:moveTo>
                  <a:pt x="0" y="0"/>
                </a:moveTo>
                <a:lnTo>
                  <a:pt x="0" y="1786597"/>
                </a:lnTo>
                <a:lnTo>
                  <a:pt x="2011680" y="1786597"/>
                </a:lnTo>
                <a:lnTo>
                  <a:pt x="2025748" y="548640"/>
                </a:lnTo>
                <a:lnTo>
                  <a:pt x="675249" y="548640"/>
                </a:lnTo>
                <a:lnTo>
                  <a:pt x="675249" y="0"/>
                </a:lnTo>
                <a:lnTo>
                  <a:pt x="0" y="0"/>
                </a:ln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Freeform 4"/>
          <p:cNvSpPr/>
          <p:nvPr/>
        </p:nvSpPr>
        <p:spPr>
          <a:xfrm>
            <a:off x="3350455" y="2701920"/>
            <a:ext cx="2222696" cy="1744394"/>
          </a:xfrm>
          <a:custGeom>
            <a:avLst/>
            <a:gdLst>
              <a:gd name="connsiteX0" fmla="*/ 14067 w 2222695"/>
              <a:gd name="connsiteY0" fmla="*/ 0 h 1744394"/>
              <a:gd name="connsiteX1" fmla="*/ 2222695 w 2222695"/>
              <a:gd name="connsiteY1" fmla="*/ 0 h 1744394"/>
              <a:gd name="connsiteX2" fmla="*/ 2222695 w 2222695"/>
              <a:gd name="connsiteY2" fmla="*/ 829994 h 1744394"/>
              <a:gd name="connsiteX3" fmla="*/ 1364566 w 2222695"/>
              <a:gd name="connsiteY3" fmla="*/ 815926 h 1744394"/>
              <a:gd name="connsiteX4" fmla="*/ 1378633 w 2222695"/>
              <a:gd name="connsiteY4" fmla="*/ 1744394 h 1744394"/>
              <a:gd name="connsiteX5" fmla="*/ 675249 w 2222695"/>
              <a:gd name="connsiteY5" fmla="*/ 1744394 h 1744394"/>
              <a:gd name="connsiteX6" fmla="*/ 675249 w 2222695"/>
              <a:gd name="connsiteY6" fmla="*/ 436099 h 1744394"/>
              <a:gd name="connsiteX7" fmla="*/ 0 w 2222695"/>
              <a:gd name="connsiteY7" fmla="*/ 436099 h 1744394"/>
              <a:gd name="connsiteX8" fmla="*/ 14067 w 2222695"/>
              <a:gd name="connsiteY8" fmla="*/ 0 h 1744394"/>
              <a:gd name="connsiteX0" fmla="*/ 0 w 2222696"/>
              <a:gd name="connsiteY0" fmla="*/ 0 h 1744394"/>
              <a:gd name="connsiteX1" fmla="*/ 2222696 w 2222696"/>
              <a:gd name="connsiteY1" fmla="*/ 0 h 1744394"/>
              <a:gd name="connsiteX2" fmla="*/ 2222696 w 2222696"/>
              <a:gd name="connsiteY2" fmla="*/ 829994 h 1744394"/>
              <a:gd name="connsiteX3" fmla="*/ 1364567 w 2222696"/>
              <a:gd name="connsiteY3" fmla="*/ 815926 h 1744394"/>
              <a:gd name="connsiteX4" fmla="*/ 1378634 w 2222696"/>
              <a:gd name="connsiteY4" fmla="*/ 1744394 h 1744394"/>
              <a:gd name="connsiteX5" fmla="*/ 675250 w 2222696"/>
              <a:gd name="connsiteY5" fmla="*/ 1744394 h 1744394"/>
              <a:gd name="connsiteX6" fmla="*/ 675250 w 2222696"/>
              <a:gd name="connsiteY6" fmla="*/ 436099 h 1744394"/>
              <a:gd name="connsiteX7" fmla="*/ 1 w 2222696"/>
              <a:gd name="connsiteY7" fmla="*/ 436099 h 1744394"/>
              <a:gd name="connsiteX8" fmla="*/ 0 w 2222696"/>
              <a:gd name="connsiteY8" fmla="*/ 0 h 1744394"/>
              <a:gd name="connsiteX0" fmla="*/ 0 w 2222696"/>
              <a:gd name="connsiteY0" fmla="*/ 0 h 1744394"/>
              <a:gd name="connsiteX1" fmla="*/ 2222696 w 2222696"/>
              <a:gd name="connsiteY1" fmla="*/ 0 h 1744394"/>
              <a:gd name="connsiteX2" fmla="*/ 2222696 w 2222696"/>
              <a:gd name="connsiteY2" fmla="*/ 829994 h 1744394"/>
              <a:gd name="connsiteX3" fmla="*/ 1364567 w 2222696"/>
              <a:gd name="connsiteY3" fmla="*/ 829994 h 1744394"/>
              <a:gd name="connsiteX4" fmla="*/ 1378634 w 2222696"/>
              <a:gd name="connsiteY4" fmla="*/ 1744394 h 1744394"/>
              <a:gd name="connsiteX5" fmla="*/ 675250 w 2222696"/>
              <a:gd name="connsiteY5" fmla="*/ 1744394 h 1744394"/>
              <a:gd name="connsiteX6" fmla="*/ 675250 w 2222696"/>
              <a:gd name="connsiteY6" fmla="*/ 436099 h 1744394"/>
              <a:gd name="connsiteX7" fmla="*/ 1 w 2222696"/>
              <a:gd name="connsiteY7" fmla="*/ 436099 h 1744394"/>
              <a:gd name="connsiteX8" fmla="*/ 0 w 2222696"/>
              <a:gd name="connsiteY8" fmla="*/ 0 h 1744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22696" h="1744394">
                <a:moveTo>
                  <a:pt x="0" y="0"/>
                </a:moveTo>
                <a:lnTo>
                  <a:pt x="2222696" y="0"/>
                </a:lnTo>
                <a:lnTo>
                  <a:pt x="2222696" y="829994"/>
                </a:lnTo>
                <a:lnTo>
                  <a:pt x="1364567" y="829994"/>
                </a:lnTo>
                <a:lnTo>
                  <a:pt x="1378634" y="1744394"/>
                </a:lnTo>
                <a:lnTo>
                  <a:pt x="675250" y="1744394"/>
                </a:lnTo>
                <a:lnTo>
                  <a:pt x="675250" y="436099"/>
                </a:lnTo>
                <a:lnTo>
                  <a:pt x="1" y="436099"/>
                </a:lnTo>
                <a:cubicBezTo>
                  <a:pt x="1" y="290733"/>
                  <a:pt x="0" y="145366"/>
                  <a:pt x="0" y="0"/>
                </a:cubicBezTo>
                <a:close/>
              </a:path>
            </a:pathLst>
          </a:cu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6583610"/>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radian</a:t>
            </a:r>
          </a:p>
        </p:txBody>
      </p:sp>
      <p:sp>
        <p:nvSpPr>
          <p:cNvPr id="3" name="Content Placeholder 2"/>
          <p:cNvSpPr>
            <a:spLocks noGrp="1"/>
          </p:cNvSpPr>
          <p:nvPr>
            <p:ph idx="1"/>
          </p:nvPr>
        </p:nvSpPr>
        <p:spPr>
          <a:xfrm>
            <a:off x="457200" y="1600200"/>
            <a:ext cx="4556234" cy="4525963"/>
          </a:xfrm>
        </p:spPr>
        <p:txBody>
          <a:bodyPr/>
          <a:lstStyle/>
          <a:p>
            <a:pPr marL="0" indent="0">
              <a:buNone/>
            </a:pPr>
            <a:r>
              <a:rPr lang="en-US" dirty="0">
                <a:latin typeface="Comic Sans MS" panose="030F0702030302020204" pitchFamily="66" charset="0"/>
              </a:rPr>
              <a:t>The angle made when the radius is wrapped round the circle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123" y="3132944"/>
            <a:ext cx="3669220" cy="346272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6971" y="1277090"/>
            <a:ext cx="4519530" cy="5573412"/>
          </a:xfrm>
          <a:prstGeom prst="rect">
            <a:avLst/>
          </a:prstGeom>
        </p:spPr>
      </p:pic>
    </p:spTree>
    <p:extLst>
      <p:ext uri="{BB962C8B-B14F-4D97-AF65-F5344CB8AC3E}">
        <p14:creationId xmlns:p14="http://schemas.microsoft.com/office/powerpoint/2010/main" val="1392347413"/>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reflex angle</a:t>
            </a:r>
          </a:p>
        </p:txBody>
      </p:sp>
      <p:sp>
        <p:nvSpPr>
          <p:cNvPr id="10" name="TextBox 9"/>
          <p:cNvSpPr txBox="1"/>
          <p:nvPr/>
        </p:nvSpPr>
        <p:spPr>
          <a:xfrm>
            <a:off x="381000" y="5053280"/>
            <a:ext cx="8382000" cy="1323439"/>
          </a:xfrm>
          <a:prstGeom prst="rect">
            <a:avLst/>
          </a:prstGeom>
          <a:noFill/>
        </p:spPr>
        <p:txBody>
          <a:bodyPr wrap="square" rtlCol="0">
            <a:spAutoFit/>
          </a:bodyPr>
          <a:lstStyle/>
          <a:p>
            <a:pPr algn="ctr"/>
            <a:r>
              <a:rPr lang="en-US" sz="4000" dirty="0">
                <a:latin typeface="Comic Sans MS" pitchFamily="66" charset="0"/>
              </a:rPr>
              <a:t>an angle that measures greater than 180°</a:t>
            </a:r>
          </a:p>
        </p:txBody>
      </p:sp>
      <p:pic>
        <p:nvPicPr>
          <p:cNvPr id="117762"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r="58976" b="45117"/>
          <a:stretch/>
        </p:blipFill>
        <p:spPr bwMode="auto">
          <a:xfrm>
            <a:off x="5544992" y="2063620"/>
            <a:ext cx="2927957" cy="2311062"/>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l="43600" r="33642" b="43746"/>
          <a:stretch/>
        </p:blipFill>
        <p:spPr bwMode="auto">
          <a:xfrm>
            <a:off x="3702339" y="1970216"/>
            <a:ext cx="1648691" cy="2404466"/>
          </a:xfrm>
          <a:prstGeom prst="rect">
            <a:avLst/>
          </a:prstGeom>
          <a:noFill/>
          <a:extLst>
            <a:ext uri="{909E8E84-426E-40dd-AFC4-6F175D3DCCD1}">
              <a14:hiddenFill xmlns="" xmlns:a14="http://schemas.microsoft.com/office/drawing/2010/main">
                <a:solidFill>
                  <a:srgbClr val="FFFFFF"/>
                </a:solidFill>
              </a14:hiddenFill>
            </a:ext>
          </a:extLst>
        </p:spPr>
      </p:pic>
      <p:grpSp>
        <p:nvGrpSpPr>
          <p:cNvPr id="4" name="Group 3"/>
          <p:cNvGrpSpPr/>
          <p:nvPr/>
        </p:nvGrpSpPr>
        <p:grpSpPr>
          <a:xfrm>
            <a:off x="552194" y="2355765"/>
            <a:ext cx="2592788" cy="2018917"/>
            <a:chOff x="381000" y="2618509"/>
            <a:chExt cx="2592788" cy="2018917"/>
          </a:xfrm>
        </p:grpSpPr>
        <p:pic>
          <p:nvPicPr>
            <p:cNvPr id="7" name="Picture 2" descr="http://schools.look4.net.nz/maths/angles/files3/reflex_angles.gif"/>
            <p:cNvPicPr>
              <a:picLocks noChangeAspect="1" noChangeArrowheads="1"/>
            </p:cNvPicPr>
            <p:nvPr/>
          </p:nvPicPr>
          <p:blipFill rotWithShape="1">
            <a:blip r:embed="rId3">
              <a:extLst>
                <a:ext uri="{28A0092B-C50C-407E-A947-70E740481C1C}">
                  <a14:useLocalDpi xmlns:a14="http://schemas.microsoft.com/office/drawing/2010/main" val="0"/>
                </a:ext>
              </a:extLst>
            </a:blip>
            <a:srcRect t="53666" r="62618"/>
            <a:stretch/>
          </p:blipFill>
          <p:spPr bwMode="auto">
            <a:xfrm>
              <a:off x="381000" y="2741314"/>
              <a:ext cx="2592788" cy="1896112"/>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2064327" y="2618509"/>
              <a:ext cx="803564" cy="3645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23975704"/>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62596" y="296592"/>
            <a:ext cx="8534400" cy="1446550"/>
          </a:xfrm>
          <a:prstGeom prst="rect">
            <a:avLst/>
          </a:prstGeom>
          <a:noFill/>
        </p:spPr>
        <p:txBody>
          <a:bodyPr wrap="square" rtlCol="0">
            <a:spAutoFit/>
          </a:bodyPr>
          <a:lstStyle/>
          <a:p>
            <a:pPr algn="ctr"/>
            <a:r>
              <a:rPr lang="en-US" sz="8800" dirty="0">
                <a:latin typeface="Comic Sans MS" pitchFamily="66" charset="0"/>
              </a:rPr>
              <a:t>regular polygon</a:t>
            </a:r>
          </a:p>
        </p:txBody>
      </p:sp>
      <p:sp>
        <p:nvSpPr>
          <p:cNvPr id="10" name="TextBox 9"/>
          <p:cNvSpPr txBox="1"/>
          <p:nvPr/>
        </p:nvSpPr>
        <p:spPr>
          <a:xfrm>
            <a:off x="381000" y="5105400"/>
            <a:ext cx="8382000" cy="1169551"/>
          </a:xfrm>
          <a:prstGeom prst="rect">
            <a:avLst/>
          </a:prstGeom>
          <a:noFill/>
        </p:spPr>
        <p:txBody>
          <a:bodyPr wrap="square" rtlCol="0">
            <a:spAutoFit/>
          </a:bodyPr>
          <a:lstStyle/>
          <a:p>
            <a:pPr algn="ctr"/>
            <a:r>
              <a:rPr lang="en-US" sz="3500" dirty="0">
                <a:latin typeface="Comic Sans MS" pitchFamily="66" charset="0"/>
              </a:rPr>
              <a:t>a polygon with all sides the same length and all angles the same measure</a:t>
            </a:r>
          </a:p>
        </p:txBody>
      </p:sp>
      <p:sp>
        <p:nvSpPr>
          <p:cNvPr id="12" name="Isosceles Triangle 11"/>
          <p:cNvSpPr/>
          <p:nvPr/>
        </p:nvSpPr>
        <p:spPr>
          <a:xfrm>
            <a:off x="875211" y="2207624"/>
            <a:ext cx="1521854" cy="1325120"/>
          </a:xfrm>
          <a:prstGeom prst="triangl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gular Pentagon 12"/>
          <p:cNvSpPr/>
          <p:nvPr/>
        </p:nvSpPr>
        <p:spPr>
          <a:xfrm>
            <a:off x="2887180" y="3110783"/>
            <a:ext cx="1377541" cy="1325120"/>
          </a:xfrm>
          <a:prstGeom prst="pentagon">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Hexagon 13"/>
          <p:cNvSpPr/>
          <p:nvPr/>
        </p:nvSpPr>
        <p:spPr>
          <a:xfrm>
            <a:off x="4873965" y="3114733"/>
            <a:ext cx="1521854" cy="1325120"/>
          </a:xfrm>
          <a:prstGeom prst="hexagon">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6818318" y="2133196"/>
            <a:ext cx="1311943" cy="132512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09575" y="151191"/>
            <a:ext cx="8105775" cy="1538883"/>
          </a:xfrm>
          <a:prstGeom prst="rect">
            <a:avLst/>
          </a:prstGeom>
          <a:noFill/>
        </p:spPr>
        <p:txBody>
          <a:bodyPr wrap="square" rtlCol="0">
            <a:spAutoFit/>
          </a:bodyPr>
          <a:lstStyle/>
          <a:p>
            <a:pPr algn="ctr"/>
            <a:r>
              <a:rPr lang="en-US" sz="6600" dirty="0">
                <a:latin typeface="Comic Sans MS" pitchFamily="66" charset="0"/>
              </a:rPr>
              <a:t>related equations</a:t>
            </a:r>
          </a:p>
          <a:p>
            <a:pPr algn="ctr"/>
            <a:r>
              <a:rPr lang="en-US" sz="2800" dirty="0">
                <a:latin typeface="Comic Sans MS" pitchFamily="66" charset="0"/>
              </a:rPr>
              <a:t>(fact families)</a:t>
            </a:r>
            <a:endParaRPr lang="en-US" sz="2400" dirty="0">
              <a:latin typeface="Comic Sans MS" pitchFamily="66" charset="0"/>
            </a:endParaRPr>
          </a:p>
        </p:txBody>
      </p:sp>
      <p:sp>
        <p:nvSpPr>
          <p:cNvPr id="10" name="TextBox 9"/>
          <p:cNvSpPr txBox="1"/>
          <p:nvPr/>
        </p:nvSpPr>
        <p:spPr>
          <a:xfrm>
            <a:off x="409575" y="5009272"/>
            <a:ext cx="8258175" cy="1569660"/>
          </a:xfrm>
          <a:prstGeom prst="rect">
            <a:avLst/>
          </a:prstGeom>
          <a:noFill/>
        </p:spPr>
        <p:txBody>
          <a:bodyPr wrap="square" rtlCol="0">
            <a:spAutoFit/>
          </a:bodyPr>
          <a:lstStyle/>
          <a:p>
            <a:pPr algn="ctr"/>
            <a:r>
              <a:rPr lang="en-US" sz="3200" dirty="0"/>
              <a:t>a set of equations that all communicate the same relationship between three values, but in different ways</a:t>
            </a:r>
            <a:endParaRPr lang="en-US" sz="2900" dirty="0">
              <a:latin typeface="Comic Sans MS" pitchFamily="66" charset="0"/>
            </a:endParaRPr>
          </a:p>
        </p:txBody>
      </p:sp>
      <p:sp>
        <p:nvSpPr>
          <p:cNvPr id="11" name="TextBox 10"/>
          <p:cNvSpPr txBox="1"/>
          <p:nvPr/>
        </p:nvSpPr>
        <p:spPr>
          <a:xfrm>
            <a:off x="264458" y="1552570"/>
            <a:ext cx="4419600" cy="3416320"/>
          </a:xfrm>
          <a:prstGeom prst="rect">
            <a:avLst/>
          </a:prstGeom>
          <a:noFill/>
          <a:ln>
            <a:noFill/>
          </a:ln>
        </p:spPr>
        <p:txBody>
          <a:bodyPr wrap="square" rtlCol="0">
            <a:spAutoFit/>
          </a:bodyPr>
          <a:lstStyle/>
          <a:p>
            <a:pPr algn="ctr"/>
            <a:r>
              <a:rPr lang="en-US" sz="2800" dirty="0">
                <a:latin typeface="Comic Sans MS" pitchFamily="66" charset="0"/>
              </a:rPr>
              <a:t>addition/subtraction</a:t>
            </a:r>
          </a:p>
          <a:p>
            <a:pPr algn="ctr"/>
            <a:endParaRPr lang="en-US" dirty="0">
              <a:latin typeface="Comic Sans MS" pitchFamily="66" charset="0"/>
            </a:endParaRPr>
          </a:p>
          <a:p>
            <a:r>
              <a:rPr lang="en-US" sz="2800" dirty="0">
                <a:latin typeface="Comic Sans MS" pitchFamily="66" charset="0"/>
              </a:rPr>
              <a:t>7 + 4 = 11    11 – 7 = 4</a:t>
            </a:r>
          </a:p>
          <a:p>
            <a:endParaRPr lang="en-US" dirty="0">
              <a:latin typeface="Comic Sans MS" pitchFamily="66" charset="0"/>
            </a:endParaRPr>
          </a:p>
          <a:p>
            <a:r>
              <a:rPr lang="en-US" sz="2800" dirty="0">
                <a:latin typeface="Comic Sans MS" pitchFamily="66" charset="0"/>
              </a:rPr>
              <a:t>4 + 7 = 11    11 – 4 = 7</a:t>
            </a:r>
          </a:p>
          <a:p>
            <a:endParaRPr lang="en-US" dirty="0">
              <a:latin typeface="Comic Sans MS" pitchFamily="66" charset="0"/>
            </a:endParaRPr>
          </a:p>
          <a:p>
            <a:r>
              <a:rPr lang="en-US" sz="2800" dirty="0">
                <a:latin typeface="Comic Sans MS" pitchFamily="66" charset="0"/>
              </a:rPr>
              <a:t>11 = 4 + 7	 11 = 7 + 4</a:t>
            </a:r>
          </a:p>
          <a:p>
            <a:endParaRPr lang="en-US" dirty="0"/>
          </a:p>
          <a:p>
            <a:r>
              <a:rPr lang="en-US" sz="2800" dirty="0">
                <a:latin typeface="Comic Sans MS" pitchFamily="66" charset="0"/>
              </a:rPr>
              <a:t>7 = 11 – 4  	 4 = 11 - 7</a:t>
            </a:r>
            <a:r>
              <a:rPr lang="en-US" sz="2800" dirty="0"/>
              <a:t>	</a:t>
            </a:r>
          </a:p>
        </p:txBody>
      </p:sp>
      <p:sp>
        <p:nvSpPr>
          <p:cNvPr id="12" name="TextBox 11"/>
          <p:cNvSpPr txBox="1"/>
          <p:nvPr/>
        </p:nvSpPr>
        <p:spPr>
          <a:xfrm>
            <a:off x="4598894" y="1562961"/>
            <a:ext cx="4370294" cy="3416320"/>
          </a:xfrm>
          <a:prstGeom prst="rect">
            <a:avLst/>
          </a:prstGeom>
          <a:noFill/>
          <a:ln>
            <a:noFill/>
          </a:ln>
        </p:spPr>
        <p:txBody>
          <a:bodyPr wrap="square" rtlCol="0">
            <a:spAutoFit/>
          </a:bodyPr>
          <a:lstStyle/>
          <a:p>
            <a:pPr algn="ctr"/>
            <a:r>
              <a:rPr lang="en-US" sz="2800" dirty="0">
                <a:latin typeface="Comic Sans MS" pitchFamily="66" charset="0"/>
              </a:rPr>
              <a:t>multiplication/division</a:t>
            </a:r>
            <a:endParaRPr lang="en-US" sz="3200" dirty="0">
              <a:latin typeface="Comic Sans MS" pitchFamily="66" charset="0"/>
            </a:endParaRPr>
          </a:p>
          <a:p>
            <a:pPr algn="ctr"/>
            <a:endParaRPr lang="en-US" dirty="0">
              <a:latin typeface="Comic Sans MS" pitchFamily="66" charset="0"/>
            </a:endParaRPr>
          </a:p>
          <a:p>
            <a:r>
              <a:rPr lang="en-US" sz="2800" dirty="0">
                <a:latin typeface="Comic Sans MS" pitchFamily="66" charset="0"/>
              </a:rPr>
              <a:t>3 x 4 = 12   12 ÷ 3 = 4</a:t>
            </a:r>
          </a:p>
          <a:p>
            <a:endParaRPr lang="en-US" dirty="0">
              <a:latin typeface="Comic Sans MS" pitchFamily="66" charset="0"/>
            </a:endParaRPr>
          </a:p>
          <a:p>
            <a:r>
              <a:rPr lang="en-US" sz="2800" dirty="0">
                <a:latin typeface="Comic Sans MS" pitchFamily="66" charset="0"/>
              </a:rPr>
              <a:t>4 x 3 = 12   12 ÷ 4 = 3</a:t>
            </a:r>
          </a:p>
          <a:p>
            <a:endParaRPr lang="en-US" dirty="0">
              <a:latin typeface="Comic Sans MS" pitchFamily="66" charset="0"/>
            </a:endParaRPr>
          </a:p>
          <a:p>
            <a:r>
              <a:rPr lang="en-US" sz="2800" dirty="0">
                <a:latin typeface="Comic Sans MS" pitchFamily="66" charset="0"/>
              </a:rPr>
              <a:t>12 = 3 x 4   12 = 4 x 3</a:t>
            </a:r>
          </a:p>
          <a:p>
            <a:endParaRPr lang="en-US" dirty="0">
              <a:latin typeface="Comic Sans MS" pitchFamily="66" charset="0"/>
            </a:endParaRPr>
          </a:p>
          <a:p>
            <a:r>
              <a:rPr lang="en-US" sz="2800" dirty="0">
                <a:latin typeface="Comic Sans MS" pitchFamily="66" charset="0"/>
              </a:rPr>
              <a:t>3 = 12 ÷ 4 	  4 = 12 ÷ 3</a:t>
            </a:r>
            <a:endParaRPr lang="en-US" sz="2800" dirty="0"/>
          </a:p>
        </p:txBody>
      </p:sp>
      <p:cxnSp>
        <p:nvCxnSpPr>
          <p:cNvPr id="14" name="Straight Connector 13"/>
          <p:cNvCxnSpPr/>
          <p:nvPr/>
        </p:nvCxnSpPr>
        <p:spPr>
          <a:xfrm rot="5400000">
            <a:off x="3352800" y="3276600"/>
            <a:ext cx="2286000" cy="0"/>
          </a:xfrm>
          <a:prstGeom prst="line">
            <a:avLst/>
          </a:prstGeom>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relative frequency</a:t>
            </a:r>
          </a:p>
        </p:txBody>
      </p:sp>
      <p:sp>
        <p:nvSpPr>
          <p:cNvPr id="10" name="TextBox 9"/>
          <p:cNvSpPr txBox="1"/>
          <p:nvPr/>
        </p:nvSpPr>
        <p:spPr>
          <a:xfrm>
            <a:off x="381000" y="4953000"/>
            <a:ext cx="8382000" cy="1077218"/>
          </a:xfrm>
          <a:prstGeom prst="rect">
            <a:avLst/>
          </a:prstGeom>
          <a:noFill/>
        </p:spPr>
        <p:txBody>
          <a:bodyPr wrap="square" rtlCol="0">
            <a:spAutoFit/>
          </a:bodyPr>
          <a:lstStyle/>
          <a:p>
            <a:pPr algn="ctr"/>
            <a:r>
              <a:rPr lang="en-US" sz="3200" dirty="0">
                <a:latin typeface="Comic Sans MS" pitchFamily="66" charset="0"/>
              </a:rPr>
              <a:t>how often something happens divided by all outcomes</a:t>
            </a:r>
          </a:p>
        </p:txBody>
      </p:sp>
      <p:sp>
        <p:nvSpPr>
          <p:cNvPr id="11" name="TextBox 10"/>
          <p:cNvSpPr txBox="1"/>
          <p:nvPr/>
        </p:nvSpPr>
        <p:spPr>
          <a:xfrm>
            <a:off x="478303" y="1520660"/>
            <a:ext cx="8170398" cy="1938992"/>
          </a:xfrm>
          <a:prstGeom prst="rect">
            <a:avLst/>
          </a:prstGeom>
          <a:noFill/>
        </p:spPr>
        <p:txBody>
          <a:bodyPr wrap="square" rtlCol="0">
            <a:spAutoFit/>
          </a:bodyPr>
          <a:lstStyle/>
          <a:p>
            <a:r>
              <a:rPr lang="en-US" sz="3000" dirty="0">
                <a:latin typeface="Comic Sans MS" pitchFamily="66" charset="0"/>
              </a:rPr>
              <a:t>Example: Your team has won 9 games from a total of 12 games played. </a:t>
            </a:r>
          </a:p>
          <a:p>
            <a:endParaRPr lang="en-US" sz="3000" dirty="0">
              <a:latin typeface="Comic Sans MS" pitchFamily="66" charset="0"/>
            </a:endParaRPr>
          </a:p>
          <a:p>
            <a:r>
              <a:rPr lang="en-US" sz="3000" dirty="0">
                <a:latin typeface="Comic Sans MS" pitchFamily="66" charset="0"/>
              </a:rPr>
              <a:t>Relative Frequency of winning is 9/12 = 75%</a:t>
            </a:r>
          </a:p>
        </p:txBody>
      </p:sp>
    </p:spTree>
    <p:extLst>
      <p:ext uri="{BB962C8B-B14F-4D97-AF65-F5344CB8AC3E}">
        <p14:creationId xmlns:p14="http://schemas.microsoft.com/office/powerpoint/2010/main" val="1744857375"/>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015663"/>
          </a:xfrm>
          <a:prstGeom prst="rect">
            <a:avLst/>
          </a:prstGeom>
          <a:noFill/>
        </p:spPr>
        <p:txBody>
          <a:bodyPr wrap="square" rtlCol="0">
            <a:spAutoFit/>
          </a:bodyPr>
          <a:lstStyle/>
          <a:p>
            <a:pPr algn="ctr"/>
            <a:r>
              <a:rPr lang="en-US" sz="6000" dirty="0">
                <a:latin typeface="Comic Sans MS" pitchFamily="66" charset="0"/>
              </a:rPr>
              <a:t>relational symbols</a:t>
            </a:r>
          </a:p>
        </p:txBody>
      </p:sp>
      <p:sp>
        <p:nvSpPr>
          <p:cNvPr id="10" name="TextBox 9"/>
          <p:cNvSpPr txBox="1"/>
          <p:nvPr/>
        </p:nvSpPr>
        <p:spPr>
          <a:xfrm>
            <a:off x="336029" y="5407609"/>
            <a:ext cx="8382000" cy="1200329"/>
          </a:xfrm>
          <a:prstGeom prst="rect">
            <a:avLst/>
          </a:prstGeom>
          <a:noFill/>
        </p:spPr>
        <p:txBody>
          <a:bodyPr wrap="square" rtlCol="0">
            <a:spAutoFit/>
          </a:bodyPr>
          <a:lstStyle/>
          <a:p>
            <a:pPr algn="ctr"/>
            <a:r>
              <a:rPr lang="en-US" sz="3600" dirty="0"/>
              <a:t>symbols used to show equalities and inequalities between quantities and values</a:t>
            </a:r>
            <a:endParaRPr lang="en-US" sz="3400" dirty="0">
              <a:latin typeface="Comic Sans MS" pitchFamily="66" charset="0"/>
            </a:endParaRPr>
          </a:p>
        </p:txBody>
      </p:sp>
      <p:sp>
        <p:nvSpPr>
          <p:cNvPr id="24" name="TextBox 23"/>
          <p:cNvSpPr txBox="1"/>
          <p:nvPr/>
        </p:nvSpPr>
        <p:spPr>
          <a:xfrm>
            <a:off x="457200" y="822454"/>
            <a:ext cx="1513489" cy="2646878"/>
          </a:xfrm>
          <a:prstGeom prst="rect">
            <a:avLst/>
          </a:prstGeom>
          <a:noFill/>
        </p:spPr>
        <p:txBody>
          <a:bodyPr wrap="square" rtlCol="0">
            <a:spAutoFit/>
          </a:bodyPr>
          <a:lstStyle/>
          <a:p>
            <a:r>
              <a:rPr lang="en-US" sz="16600" b="1" dirty="0"/>
              <a:t>=</a:t>
            </a:r>
          </a:p>
        </p:txBody>
      </p:sp>
      <p:sp>
        <p:nvSpPr>
          <p:cNvPr id="28" name="TextBox 27"/>
          <p:cNvSpPr txBox="1"/>
          <p:nvPr/>
        </p:nvSpPr>
        <p:spPr>
          <a:xfrm>
            <a:off x="2144110" y="1936551"/>
            <a:ext cx="1513489" cy="2646878"/>
          </a:xfrm>
          <a:prstGeom prst="rect">
            <a:avLst/>
          </a:prstGeom>
          <a:noFill/>
        </p:spPr>
        <p:txBody>
          <a:bodyPr wrap="square" rtlCol="0">
            <a:spAutoFit/>
          </a:bodyPr>
          <a:lstStyle/>
          <a:p>
            <a:r>
              <a:rPr lang="en-US" sz="16600" b="1" dirty="0"/>
              <a:t>≠</a:t>
            </a:r>
          </a:p>
        </p:txBody>
      </p:sp>
      <p:sp>
        <p:nvSpPr>
          <p:cNvPr id="30" name="TextBox 29"/>
          <p:cNvSpPr txBox="1"/>
          <p:nvPr/>
        </p:nvSpPr>
        <p:spPr>
          <a:xfrm>
            <a:off x="4240924" y="1452761"/>
            <a:ext cx="1513489" cy="2646878"/>
          </a:xfrm>
          <a:prstGeom prst="rect">
            <a:avLst/>
          </a:prstGeom>
          <a:noFill/>
        </p:spPr>
        <p:txBody>
          <a:bodyPr wrap="square" rtlCol="0">
            <a:spAutoFit/>
          </a:bodyPr>
          <a:lstStyle/>
          <a:p>
            <a:r>
              <a:rPr lang="en-US" sz="16600" b="1" dirty="0"/>
              <a:t>&lt;</a:t>
            </a:r>
          </a:p>
        </p:txBody>
      </p:sp>
      <p:sp>
        <p:nvSpPr>
          <p:cNvPr id="31" name="TextBox 30"/>
          <p:cNvSpPr txBox="1"/>
          <p:nvPr/>
        </p:nvSpPr>
        <p:spPr>
          <a:xfrm>
            <a:off x="6411311" y="2298293"/>
            <a:ext cx="1513489" cy="2646878"/>
          </a:xfrm>
          <a:prstGeom prst="rect">
            <a:avLst/>
          </a:prstGeom>
          <a:noFill/>
        </p:spPr>
        <p:txBody>
          <a:bodyPr wrap="square" rtlCol="0">
            <a:spAutoFit/>
          </a:bodyPr>
          <a:lstStyle/>
          <a:p>
            <a:r>
              <a:rPr lang="en-US" sz="16600" b="1" dirty="0"/>
              <a:t>&gt;</a:t>
            </a:r>
          </a:p>
        </p:txBody>
      </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396458"/>
            <a:ext cx="8534400" cy="115674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remainder</a:t>
            </a:r>
          </a:p>
        </p:txBody>
      </p:sp>
      <p:sp>
        <p:nvSpPr>
          <p:cNvPr id="10" name="TextBox 9"/>
          <p:cNvSpPr txBox="1"/>
          <p:nvPr/>
        </p:nvSpPr>
        <p:spPr>
          <a:xfrm>
            <a:off x="336029" y="5612567"/>
            <a:ext cx="8382000" cy="615553"/>
          </a:xfrm>
          <a:prstGeom prst="rect">
            <a:avLst/>
          </a:prstGeom>
          <a:noFill/>
        </p:spPr>
        <p:txBody>
          <a:bodyPr wrap="square" rtlCol="0">
            <a:spAutoFit/>
          </a:bodyPr>
          <a:lstStyle/>
          <a:p>
            <a:pPr algn="ctr"/>
            <a:r>
              <a:rPr lang="en-US" sz="3400" dirty="0">
                <a:latin typeface="Comic Sans MS" pitchFamily="66" charset="0"/>
              </a:rPr>
              <a:t>amount leftover after dividing a number</a:t>
            </a:r>
          </a:p>
        </p:txBody>
      </p:sp>
      <p:sp>
        <p:nvSpPr>
          <p:cNvPr id="12" name="TextBox 11"/>
          <p:cNvSpPr txBox="1"/>
          <p:nvPr/>
        </p:nvSpPr>
        <p:spPr>
          <a:xfrm>
            <a:off x="977900" y="2058441"/>
            <a:ext cx="7094720" cy="1107996"/>
          </a:xfrm>
          <a:prstGeom prst="rect">
            <a:avLst/>
          </a:prstGeom>
          <a:noFill/>
        </p:spPr>
        <p:txBody>
          <a:bodyPr wrap="square" rtlCol="0">
            <a:spAutoFit/>
          </a:bodyPr>
          <a:lstStyle/>
          <a:p>
            <a:r>
              <a:rPr lang="en-US" sz="6600" dirty="0">
                <a:latin typeface="Comic Sans MS" pitchFamily="66" charset="0"/>
              </a:rPr>
              <a:t>9 ÷ 2 = 4   r 1</a:t>
            </a:r>
          </a:p>
        </p:txBody>
      </p:sp>
      <p:grpSp>
        <p:nvGrpSpPr>
          <p:cNvPr id="23" name="Group 22"/>
          <p:cNvGrpSpPr/>
          <p:nvPr/>
        </p:nvGrpSpPr>
        <p:grpSpPr>
          <a:xfrm>
            <a:off x="2743201" y="3505200"/>
            <a:ext cx="3429000" cy="1483734"/>
            <a:chOff x="2278504" y="2983042"/>
            <a:chExt cx="4629461" cy="1993192"/>
          </a:xfrm>
        </p:grpSpPr>
        <p:grpSp>
          <p:nvGrpSpPr>
            <p:cNvPr id="3" name="Group 23"/>
            <p:cNvGrpSpPr>
              <a:grpSpLocks noChangeAspect="1"/>
            </p:cNvGrpSpPr>
            <p:nvPr/>
          </p:nvGrpSpPr>
          <p:grpSpPr>
            <a:xfrm>
              <a:off x="2278504" y="2983042"/>
              <a:ext cx="890767" cy="1993192"/>
              <a:chOff x="4191000" y="1981200"/>
              <a:chExt cx="1066800" cy="2590800"/>
            </a:xfrm>
          </p:grpSpPr>
          <p:sp>
            <p:nvSpPr>
              <p:cNvPr id="25" name="Oval 24"/>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 name="Group 35"/>
            <p:cNvGrpSpPr>
              <a:grpSpLocks noChangeAspect="1"/>
            </p:cNvGrpSpPr>
            <p:nvPr/>
          </p:nvGrpSpPr>
          <p:grpSpPr>
            <a:xfrm>
              <a:off x="3268245" y="2983042"/>
              <a:ext cx="890767" cy="1993192"/>
              <a:chOff x="4191000" y="1981200"/>
              <a:chExt cx="1066800" cy="2590800"/>
            </a:xfrm>
          </p:grpSpPr>
          <p:sp>
            <p:nvSpPr>
              <p:cNvPr id="37" name="Oval 36"/>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39"/>
            <p:cNvGrpSpPr>
              <a:grpSpLocks noChangeAspect="1"/>
            </p:cNvGrpSpPr>
            <p:nvPr/>
          </p:nvGrpSpPr>
          <p:grpSpPr>
            <a:xfrm>
              <a:off x="4257986" y="2983042"/>
              <a:ext cx="890767" cy="1993192"/>
              <a:chOff x="4191000" y="1981200"/>
              <a:chExt cx="1066800" cy="2590800"/>
            </a:xfrm>
          </p:grpSpPr>
          <p:sp>
            <p:nvSpPr>
              <p:cNvPr id="41" name="Oval 40"/>
              <p:cNvSpPr/>
              <p:nvPr/>
            </p:nvSpPr>
            <p:spPr>
              <a:xfrm>
                <a:off x="4343400" y="2286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4343400" y="3429000"/>
                <a:ext cx="762000" cy="838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4191000" y="1981200"/>
                <a:ext cx="1066800" cy="25908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Oval 44"/>
            <p:cNvSpPr/>
            <p:nvPr/>
          </p:nvSpPr>
          <p:spPr>
            <a:xfrm>
              <a:off x="5374980" y="3217535"/>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5374980" y="4096885"/>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5247727" y="2983042"/>
              <a:ext cx="890767" cy="199319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6271703" y="3178453"/>
              <a:ext cx="636262" cy="644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ight Brace 28"/>
          <p:cNvSpPr/>
          <p:nvPr/>
        </p:nvSpPr>
        <p:spPr>
          <a:xfrm rot="16200000">
            <a:off x="4000500" y="1917700"/>
            <a:ext cx="444500" cy="257810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972344121"/>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recursive function</a:t>
            </a:r>
          </a:p>
        </p:txBody>
      </p:sp>
      <p:sp>
        <p:nvSpPr>
          <p:cNvPr id="3" name="Content Placeholder 2"/>
          <p:cNvSpPr>
            <a:spLocks noGrp="1"/>
          </p:cNvSpPr>
          <p:nvPr>
            <p:ph idx="1"/>
          </p:nvPr>
        </p:nvSpPr>
        <p:spPr>
          <a:xfrm>
            <a:off x="457200" y="1224644"/>
            <a:ext cx="8229600" cy="4901520"/>
          </a:xfrm>
        </p:spPr>
        <p:txBody>
          <a:bodyPr/>
          <a:lstStyle/>
          <a:p>
            <a:pPr marL="0" indent="0">
              <a:buNone/>
            </a:pPr>
            <a:r>
              <a:rPr lang="en-US" dirty="0">
                <a:latin typeface="Comic Sans MS" panose="030F0702030302020204" pitchFamily="66" charset="0"/>
              </a:rPr>
              <a:t>Function in which each term is defined as a function of its preceding term(s). [Each term is found by doing something to the term(s) immediately in front of that term.]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8928" y="3278414"/>
            <a:ext cx="3314700" cy="3302000"/>
          </a:xfrm>
          <a:prstGeom prst="rect">
            <a:avLst/>
          </a:prstGeom>
        </p:spPr>
      </p:pic>
    </p:spTree>
    <p:extLst>
      <p:ext uri="{BB962C8B-B14F-4D97-AF65-F5344CB8AC3E}">
        <p14:creationId xmlns:p14="http://schemas.microsoft.com/office/powerpoint/2010/main" val="824344667"/>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latin typeface="Comic Sans MS" panose="030F0702030302020204" pitchFamily="66" charset="0"/>
              </a:rPr>
              <a:t>reflection</a:t>
            </a:r>
          </a:p>
        </p:txBody>
      </p:sp>
      <p:sp>
        <p:nvSpPr>
          <p:cNvPr id="3" name="Content Placeholder 2"/>
          <p:cNvSpPr>
            <a:spLocks noGrp="1"/>
          </p:cNvSpPr>
          <p:nvPr>
            <p:ph idx="1"/>
          </p:nvPr>
        </p:nvSpPr>
        <p:spPr>
          <a:xfrm>
            <a:off x="632460" y="1600200"/>
            <a:ext cx="4229100" cy="4525963"/>
          </a:xfrm>
        </p:spPr>
        <p:txBody>
          <a:bodyPr>
            <a:normAutofit fontScale="92500" lnSpcReduction="20000"/>
          </a:bodyPr>
          <a:lstStyle/>
          <a:p>
            <a:pPr marL="0" indent="0">
              <a:buNone/>
            </a:pPr>
            <a:r>
              <a:rPr lang="en-US" dirty="0">
                <a:latin typeface="Comic Sans MS" panose="030F0702030302020204" pitchFamily="66" charset="0"/>
              </a:rPr>
              <a:t>A transformation in which each point of the original figure (pre-image) has an image that is the same distance from the line of reflection as the original point but is on the opposite side of the line.  Remember that a reflection is a flip.</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1560" y="2237739"/>
            <a:ext cx="3393440" cy="3276927"/>
          </a:xfrm>
          <a:prstGeom prst="rect">
            <a:avLst/>
          </a:prstGeom>
        </p:spPr>
      </p:pic>
    </p:spTree>
    <p:extLst>
      <p:ext uri="{BB962C8B-B14F-4D97-AF65-F5344CB8AC3E}">
        <p14:creationId xmlns:p14="http://schemas.microsoft.com/office/powerpoint/2010/main" val="27357678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rhombus</a:t>
            </a:r>
          </a:p>
        </p:txBody>
      </p:sp>
      <p:sp>
        <p:nvSpPr>
          <p:cNvPr id="10" name="TextBox 9"/>
          <p:cNvSpPr txBox="1"/>
          <p:nvPr/>
        </p:nvSpPr>
        <p:spPr>
          <a:xfrm>
            <a:off x="381000" y="5092700"/>
            <a:ext cx="8382000" cy="1261884"/>
          </a:xfrm>
          <a:prstGeom prst="rect">
            <a:avLst/>
          </a:prstGeom>
          <a:noFill/>
        </p:spPr>
        <p:txBody>
          <a:bodyPr wrap="square" rtlCol="0">
            <a:spAutoFit/>
          </a:bodyPr>
          <a:lstStyle/>
          <a:p>
            <a:pPr algn="ctr"/>
            <a:r>
              <a:rPr lang="en-US" sz="3800" dirty="0">
                <a:latin typeface="Comic Sans MS" pitchFamily="66" charset="0"/>
              </a:rPr>
              <a:t>a parallelogram with equal sides and opposite angles equal</a:t>
            </a:r>
          </a:p>
        </p:txBody>
      </p:sp>
      <p:grpSp>
        <p:nvGrpSpPr>
          <p:cNvPr id="2" name="Group 2"/>
          <p:cNvGrpSpPr>
            <a:grpSpLocks/>
          </p:cNvGrpSpPr>
          <p:nvPr/>
        </p:nvGrpSpPr>
        <p:grpSpPr bwMode="auto">
          <a:xfrm>
            <a:off x="872197" y="2053883"/>
            <a:ext cx="6710289" cy="2370479"/>
            <a:chOff x="3540" y="8490"/>
            <a:chExt cx="8610" cy="2886"/>
          </a:xfrm>
        </p:grpSpPr>
        <p:sp>
          <p:nvSpPr>
            <p:cNvPr id="1027" name="AutoShape 3"/>
            <p:cNvSpPr>
              <a:spLocks noChangeArrowheads="1"/>
            </p:cNvSpPr>
            <p:nvPr/>
          </p:nvSpPr>
          <p:spPr bwMode="auto">
            <a:xfrm>
              <a:off x="7140" y="8556"/>
              <a:ext cx="1620" cy="2820"/>
            </a:xfrm>
            <a:prstGeom prst="diamond">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28" name="Rectangle 4"/>
            <p:cNvSpPr>
              <a:spLocks noChangeArrowheads="1"/>
            </p:cNvSpPr>
            <p:nvPr/>
          </p:nvSpPr>
          <p:spPr bwMode="auto">
            <a:xfrm>
              <a:off x="3540" y="8970"/>
              <a:ext cx="1740" cy="16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29" name="AutoShape 5"/>
            <p:cNvSpPr>
              <a:spLocks noChangeArrowheads="1"/>
            </p:cNvSpPr>
            <p:nvPr/>
          </p:nvSpPr>
          <p:spPr bwMode="auto">
            <a:xfrm rot="-2539476">
              <a:off x="11670" y="8490"/>
              <a:ext cx="480" cy="2820"/>
            </a:xfrm>
            <a:prstGeom prst="diamond">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3" name="Group 12"/>
          <p:cNvGrpSpPr/>
          <p:nvPr/>
        </p:nvGrpSpPr>
        <p:grpSpPr>
          <a:xfrm>
            <a:off x="3137647" y="2931459"/>
            <a:ext cx="862853" cy="896471"/>
            <a:chOff x="3086100" y="2913530"/>
            <a:chExt cx="914400" cy="914400"/>
          </a:xfrm>
        </p:grpSpPr>
        <p:sp>
          <p:nvSpPr>
            <p:cNvPr id="11" name="Arc 10"/>
            <p:cNvSpPr/>
            <p:nvPr/>
          </p:nvSpPr>
          <p:spPr>
            <a:xfrm rot="2203129">
              <a:off x="3086100" y="2913530"/>
              <a:ext cx="914400" cy="9144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Arc 11"/>
            <p:cNvSpPr/>
            <p:nvPr/>
          </p:nvSpPr>
          <p:spPr>
            <a:xfrm rot="2203129">
              <a:off x="3141936" y="2984042"/>
              <a:ext cx="768856" cy="747582"/>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14" name="Group 13"/>
          <p:cNvGrpSpPr/>
          <p:nvPr/>
        </p:nvGrpSpPr>
        <p:grpSpPr>
          <a:xfrm rot="21438259" flipH="1">
            <a:off x="4583207" y="2877670"/>
            <a:ext cx="914400" cy="914400"/>
            <a:chOff x="3086100" y="2913530"/>
            <a:chExt cx="914400" cy="914400"/>
          </a:xfrm>
        </p:grpSpPr>
        <p:sp>
          <p:nvSpPr>
            <p:cNvPr id="15" name="Arc 14"/>
            <p:cNvSpPr/>
            <p:nvPr/>
          </p:nvSpPr>
          <p:spPr>
            <a:xfrm rot="2203129">
              <a:off x="3086100" y="2913530"/>
              <a:ext cx="914400" cy="9144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5"/>
            <p:cNvSpPr/>
            <p:nvPr/>
          </p:nvSpPr>
          <p:spPr>
            <a:xfrm rot="2203129">
              <a:off x="3141936" y="2984042"/>
              <a:ext cx="768856" cy="747582"/>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17" name="Arc 16"/>
          <p:cNvSpPr/>
          <p:nvPr/>
        </p:nvSpPr>
        <p:spPr>
          <a:xfrm rot="18605585">
            <a:off x="4036504" y="3971873"/>
            <a:ext cx="582844" cy="589727"/>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Arc 17"/>
          <p:cNvSpPr/>
          <p:nvPr/>
        </p:nvSpPr>
        <p:spPr>
          <a:xfrm rot="2994415" flipV="1">
            <a:off x="4045468" y="1972744"/>
            <a:ext cx="582844" cy="589727"/>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0" name="Straight Connector 19"/>
          <p:cNvCxnSpPr/>
          <p:nvPr/>
        </p:nvCxnSpPr>
        <p:spPr>
          <a:xfrm>
            <a:off x="3827931" y="2707343"/>
            <a:ext cx="242045" cy="11653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500282" y="3765176"/>
            <a:ext cx="242047" cy="1613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4536146" y="2680447"/>
            <a:ext cx="259973" cy="1434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flipV="1">
            <a:off x="3872753" y="3729320"/>
            <a:ext cx="197224" cy="1703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457200"/>
            <a:ext cx="8534400" cy="6095999"/>
            <a:chOff x="304800" y="457200"/>
            <a:chExt cx="8534400" cy="6095999"/>
          </a:xfrm>
        </p:grpSpPr>
        <p:sp>
          <p:nvSpPr>
            <p:cNvPr id="6" name="Rectangle 5"/>
            <p:cNvSpPr/>
            <p:nvPr/>
          </p:nvSpPr>
          <p:spPr>
            <a:xfrm>
              <a:off x="304800" y="5275384"/>
              <a:ext cx="8534400" cy="127781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right angle</a:t>
              </a:r>
            </a:p>
          </p:txBody>
        </p:sp>
        <p:sp>
          <p:nvSpPr>
            <p:cNvPr id="8" name="TextBox 7"/>
            <p:cNvSpPr txBox="1"/>
            <p:nvPr/>
          </p:nvSpPr>
          <p:spPr>
            <a:xfrm>
              <a:off x="324729" y="5571978"/>
              <a:ext cx="8382000" cy="707886"/>
            </a:xfrm>
            <a:prstGeom prst="rect">
              <a:avLst/>
            </a:prstGeom>
            <a:noFill/>
          </p:spPr>
          <p:txBody>
            <a:bodyPr wrap="square" rtlCol="0">
              <a:spAutoFit/>
            </a:bodyPr>
            <a:lstStyle/>
            <a:p>
              <a:pPr algn="ctr"/>
              <a:r>
                <a:rPr lang="en-US" sz="4000" dirty="0">
                  <a:latin typeface="Comic Sans MS" pitchFamily="66" charset="0"/>
                </a:rPr>
                <a:t>an angle that measures 90</a:t>
              </a:r>
              <a:r>
                <a:rPr lang="en-US" sz="4000" dirty="0">
                  <a:latin typeface="Candy Round BTN"/>
                </a:rPr>
                <a:t>°</a:t>
              </a:r>
              <a:endParaRPr lang="en-US" sz="4000" dirty="0">
                <a:latin typeface="Comic Sans MS" pitchFamily="66" charset="0"/>
              </a:endParaRPr>
            </a:p>
          </p:txBody>
        </p:sp>
      </p:grpSp>
      <p:pic>
        <p:nvPicPr>
          <p:cNvPr id="4100" name="Picture 4" descr="http://www.mathsisfun.com/images/angle90.gif"/>
          <p:cNvPicPr>
            <a:picLocks noChangeAspect="1" noChangeArrowheads="1"/>
          </p:cNvPicPr>
          <p:nvPr/>
        </p:nvPicPr>
        <p:blipFill>
          <a:blip r:embed="rId3" cstate="print">
            <a:grayscl/>
            <a:lum bright="-30000"/>
          </a:blip>
          <a:srcRect/>
          <a:stretch>
            <a:fillRect/>
          </a:stretch>
        </p:blipFill>
        <p:spPr bwMode="auto">
          <a:xfrm>
            <a:off x="590963" y="2149794"/>
            <a:ext cx="2905932" cy="2286000"/>
          </a:xfrm>
          <a:prstGeom prst="rect">
            <a:avLst/>
          </a:prstGeom>
          <a:noFill/>
        </p:spPr>
      </p:pic>
      <p:grpSp>
        <p:nvGrpSpPr>
          <p:cNvPr id="36" name="Group 35"/>
          <p:cNvGrpSpPr/>
          <p:nvPr/>
        </p:nvGrpSpPr>
        <p:grpSpPr>
          <a:xfrm>
            <a:off x="3657600" y="1981200"/>
            <a:ext cx="4868426" cy="2816888"/>
            <a:chOff x="3657600" y="1981200"/>
            <a:chExt cx="4868426" cy="2816888"/>
          </a:xfrm>
        </p:grpSpPr>
        <p:pic>
          <p:nvPicPr>
            <p:cNvPr id="4098" name="Picture 2" descr="http://www.mathsisfun.com/images/rightangle.gif"/>
            <p:cNvPicPr>
              <a:picLocks noChangeAspect="1" noChangeArrowheads="1"/>
            </p:cNvPicPr>
            <p:nvPr/>
          </p:nvPicPr>
          <p:blipFill>
            <a:blip r:embed="rId4" cstate="print"/>
            <a:srcRect/>
            <a:stretch>
              <a:fillRect/>
            </a:stretch>
          </p:blipFill>
          <p:spPr bwMode="auto">
            <a:xfrm>
              <a:off x="3657600" y="1981200"/>
              <a:ext cx="4868426" cy="2816888"/>
            </a:xfrm>
            <a:prstGeom prst="rect">
              <a:avLst/>
            </a:prstGeom>
            <a:noFill/>
          </p:spPr>
        </p:pic>
        <p:sp>
          <p:nvSpPr>
            <p:cNvPr id="9" name="Rectangle 8"/>
            <p:cNvSpPr/>
            <p:nvPr/>
          </p:nvSpPr>
          <p:spPr>
            <a:xfrm>
              <a:off x="3840480" y="2405575"/>
              <a:ext cx="425673" cy="578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584874" y="4403188"/>
              <a:ext cx="354800" cy="3563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p:cNvGrpSpPr/>
          <p:nvPr/>
        </p:nvGrpSpPr>
        <p:grpSpPr>
          <a:xfrm>
            <a:off x="4243965" y="2301411"/>
            <a:ext cx="1262984" cy="921541"/>
            <a:chOff x="4243965" y="2301411"/>
            <a:chExt cx="1262984" cy="921541"/>
          </a:xfrm>
        </p:grpSpPr>
        <p:cxnSp>
          <p:nvCxnSpPr>
            <p:cNvPr id="14" name="Straight Arrow Connector 13"/>
            <p:cNvCxnSpPr/>
            <p:nvPr/>
          </p:nvCxnSpPr>
          <p:spPr>
            <a:xfrm rot="5400000" flipH="1" flipV="1">
              <a:off x="4771425" y="2487429"/>
              <a:ext cx="921541" cy="54950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0800000">
              <a:off x="4243965" y="2817011"/>
              <a:ext cx="705277" cy="38954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6650956" y="2334541"/>
            <a:ext cx="1269362" cy="1630596"/>
            <a:chOff x="6650956" y="2334541"/>
            <a:chExt cx="1269362" cy="1630596"/>
          </a:xfrm>
        </p:grpSpPr>
        <p:cxnSp>
          <p:nvCxnSpPr>
            <p:cNvPr id="20" name="Straight Arrow Connector 19"/>
            <p:cNvCxnSpPr/>
            <p:nvPr/>
          </p:nvCxnSpPr>
          <p:spPr>
            <a:xfrm flipV="1">
              <a:off x="6650956" y="2334541"/>
              <a:ext cx="1269362" cy="36951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6229033" y="3145496"/>
              <a:ext cx="1252366" cy="3869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5642217" y="3017930"/>
            <a:ext cx="947204" cy="1508966"/>
            <a:chOff x="5642217" y="3017930"/>
            <a:chExt cx="947204" cy="1508966"/>
          </a:xfrm>
        </p:grpSpPr>
        <p:cxnSp>
          <p:nvCxnSpPr>
            <p:cNvPr id="28" name="Straight Connector 27"/>
            <p:cNvCxnSpPr/>
            <p:nvPr/>
          </p:nvCxnSpPr>
          <p:spPr>
            <a:xfrm>
              <a:off x="5642217" y="3017930"/>
              <a:ext cx="947204" cy="914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5957952" y="3924129"/>
              <a:ext cx="619167" cy="60276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737101"/>
            <a:ext cx="8534400" cy="1876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right prism</a:t>
            </a:r>
          </a:p>
        </p:txBody>
      </p:sp>
      <p:sp>
        <p:nvSpPr>
          <p:cNvPr id="10" name="TextBox 9"/>
          <p:cNvSpPr txBox="1"/>
          <p:nvPr/>
        </p:nvSpPr>
        <p:spPr>
          <a:xfrm>
            <a:off x="381000" y="4789656"/>
            <a:ext cx="8382000" cy="1815882"/>
          </a:xfrm>
          <a:prstGeom prst="rect">
            <a:avLst/>
          </a:prstGeom>
          <a:noFill/>
        </p:spPr>
        <p:txBody>
          <a:bodyPr wrap="square" rtlCol="0">
            <a:spAutoFit/>
          </a:bodyPr>
          <a:lstStyle/>
          <a:p>
            <a:pPr algn="ctr"/>
            <a:r>
              <a:rPr lang="en-US" sz="2300" dirty="0">
                <a:latin typeface="Comic Sans MS" pitchFamily="66" charset="0"/>
              </a:rPr>
              <a:t>a 3-dimensional figure with two identical, parallel faces (bases) that are polygons; the remaining faces are </a:t>
            </a:r>
            <a:r>
              <a:rPr lang="en-US" sz="2300" dirty="0" err="1" smtClean="0">
                <a:latin typeface="Comic Sans MS" pitchFamily="66" charset="0"/>
              </a:rPr>
              <a:t>parallelograMS</a:t>
            </a:r>
            <a:r>
              <a:rPr lang="en-US" sz="2300" dirty="0" smtClean="0">
                <a:latin typeface="Comic Sans MS" pitchFamily="66" charset="0"/>
              </a:rPr>
              <a:t> </a:t>
            </a:r>
            <a:r>
              <a:rPr lang="en-US" sz="2300" dirty="0">
                <a:latin typeface="Comic Sans MS" pitchFamily="66" charset="0"/>
              </a:rPr>
              <a:t>and </a:t>
            </a:r>
            <a:r>
              <a:rPr lang="en-US" sz="2300" b="1" i="1" dirty="0">
                <a:latin typeface="Comic Sans MS" pitchFamily="66" charset="0"/>
              </a:rPr>
              <a:t>are perpendicular </a:t>
            </a:r>
            <a:r>
              <a:rPr lang="en-US" sz="2300" dirty="0">
                <a:latin typeface="Comic Sans MS" pitchFamily="66" charset="0"/>
              </a:rPr>
              <a:t>to the faces (bases)</a:t>
            </a:r>
          </a:p>
          <a:p>
            <a:pPr algn="ctr"/>
            <a:r>
              <a:rPr lang="en-US" sz="2300" dirty="0">
                <a:latin typeface="Comic Sans MS" pitchFamily="66" charset="0"/>
              </a:rPr>
              <a:t>* </a:t>
            </a:r>
            <a:r>
              <a:rPr lang="en-US" sz="2000" dirty="0">
                <a:latin typeface="Comic Sans MS" pitchFamily="66" charset="0"/>
              </a:rPr>
              <a:t>A prism is named by its base.  A triangular prism has a triangle as its base and a rectangular prism has a rectangle as its base.</a:t>
            </a: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5" y="1743635"/>
            <a:ext cx="2357717" cy="2357717"/>
          </a:xfrm>
          <a:prstGeom prst="rect">
            <a:avLst/>
          </a:prstGeom>
          <a:noFill/>
        </p:spPr>
      </p:pic>
      <p:pic>
        <p:nvPicPr>
          <p:cNvPr id="2" name="Picture 1" descr="imgres.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72250" y="1993900"/>
            <a:ext cx="1943100" cy="2514600"/>
          </a:xfrm>
          <a:prstGeom prst="rect">
            <a:avLst/>
          </a:prstGeom>
        </p:spPr>
      </p:pic>
    </p:spTree>
    <p:extLst>
      <p:ext uri="{BB962C8B-B14F-4D97-AF65-F5344CB8AC3E}">
        <p14:creationId xmlns:p14="http://schemas.microsoft.com/office/powerpoint/2010/main" val="2799816140"/>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366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1015663"/>
          </a:xfrm>
          <a:prstGeom prst="rect">
            <a:avLst/>
          </a:prstGeom>
          <a:noFill/>
        </p:spPr>
        <p:txBody>
          <a:bodyPr wrap="square" rtlCol="0">
            <a:spAutoFit/>
          </a:bodyPr>
          <a:lstStyle/>
          <a:p>
            <a:pPr algn="ctr"/>
            <a:r>
              <a:rPr lang="en-US" sz="6000" dirty="0">
                <a:latin typeface="Comic Sans MS" pitchFamily="66" charset="0"/>
              </a:rPr>
              <a:t>right rectangular prism</a:t>
            </a:r>
          </a:p>
        </p:txBody>
      </p:sp>
      <p:sp>
        <p:nvSpPr>
          <p:cNvPr id="10" name="TextBox 9"/>
          <p:cNvSpPr txBox="1"/>
          <p:nvPr/>
        </p:nvSpPr>
        <p:spPr>
          <a:xfrm>
            <a:off x="381000" y="4840456"/>
            <a:ext cx="8382000" cy="2169825"/>
          </a:xfrm>
          <a:prstGeom prst="rect">
            <a:avLst/>
          </a:prstGeom>
          <a:noFill/>
        </p:spPr>
        <p:txBody>
          <a:bodyPr wrap="square" rtlCol="0">
            <a:spAutoFit/>
          </a:bodyPr>
          <a:lstStyle/>
          <a:p>
            <a:pPr algn="ctr"/>
            <a:r>
              <a:rPr lang="en-US" sz="2800" dirty="0">
                <a:latin typeface="Comic Sans MS" pitchFamily="66" charset="0"/>
              </a:rPr>
              <a:t>a 3-dimensional figure with two identical, parallel faces </a:t>
            </a:r>
            <a:r>
              <a:rPr lang="en-US" sz="2800" b="1" dirty="0">
                <a:latin typeface="Comic Sans MS" pitchFamily="66" charset="0"/>
              </a:rPr>
              <a:t>(bases) that are rectangles</a:t>
            </a:r>
            <a:r>
              <a:rPr lang="en-US" sz="2800" dirty="0">
                <a:latin typeface="Comic Sans MS" pitchFamily="66" charset="0"/>
              </a:rPr>
              <a:t>; the remaining faces are parallelograms and </a:t>
            </a:r>
            <a:r>
              <a:rPr lang="en-US" sz="2800" b="1" i="1" dirty="0">
                <a:latin typeface="Comic Sans MS" pitchFamily="66" charset="0"/>
              </a:rPr>
              <a:t>are perpendicular </a:t>
            </a:r>
            <a:r>
              <a:rPr lang="en-US" sz="2800" dirty="0">
                <a:latin typeface="Comic Sans MS" pitchFamily="66" charset="0"/>
              </a:rPr>
              <a:t>to the faces (bases)</a:t>
            </a:r>
          </a:p>
          <a:p>
            <a:pPr algn="ctr"/>
            <a:endParaRPr lang="en-US" sz="2300" dirty="0">
              <a:latin typeface="Comic Sans MS" pitchFamily="66" charset="0"/>
            </a:endParaRPr>
          </a:p>
        </p:txBody>
      </p:sp>
      <p:sp>
        <p:nvSpPr>
          <p:cNvPr id="5122" name="AutoShape 2"/>
          <p:cNvSpPr>
            <a:spLocks noChangeArrowheads="1"/>
          </p:cNvSpPr>
          <p:nvPr/>
        </p:nvSpPr>
        <p:spPr bwMode="auto">
          <a:xfrm>
            <a:off x="3209364" y="2971800"/>
            <a:ext cx="2362200" cy="14478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117761" name="Picture 1" descr="C:\Documents and Settings\lsharlow\Local Settings\Temporary Internet Files\Content.IE5\Q794OH7N\MC900440401[1].png"/>
          <p:cNvPicPr>
            <a:picLocks noChangeAspect="1" noChangeArrowheads="1"/>
          </p:cNvPicPr>
          <p:nvPr/>
        </p:nvPicPr>
        <p:blipFill>
          <a:blip r:embed="rId3" cstate="print">
            <a:grayscl/>
          </a:blip>
          <a:srcRect/>
          <a:stretch>
            <a:fillRect/>
          </a:stretch>
        </p:blipFill>
        <p:spPr bwMode="auto">
          <a:xfrm>
            <a:off x="313765" y="1743635"/>
            <a:ext cx="2357717" cy="2357717"/>
          </a:xfrm>
          <a:prstGeom prst="rect">
            <a:avLst/>
          </a:prstGeom>
          <a:noFill/>
        </p:spPr>
      </p:pic>
      <p:pic>
        <p:nvPicPr>
          <p:cNvPr id="2" name="Picture 1" descr="imgre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9192" y="1989792"/>
            <a:ext cx="2273608" cy="2283758"/>
          </a:xfrm>
          <a:prstGeom prst="rect">
            <a:avLst/>
          </a:prstGeom>
        </p:spPr>
      </p:pic>
      <p:sp>
        <p:nvSpPr>
          <p:cNvPr id="12" name="Rectangle 11"/>
          <p:cNvSpPr/>
          <p:nvPr/>
        </p:nvSpPr>
        <p:spPr>
          <a:xfrm>
            <a:off x="3209365" y="4273550"/>
            <a:ext cx="168836" cy="140947"/>
          </a:xfrm>
          <a:prstGeom prst="rect">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lumMod val="65000"/>
                    <a:lumOff val="35000"/>
                  </a:schemeClr>
                </a:solidFill>
              </a:ln>
              <a:solidFill>
                <a:schemeClr val="tx1">
                  <a:lumMod val="65000"/>
                  <a:lumOff val="35000"/>
                </a:schemeClr>
              </a:solidFill>
            </a:endParaRPr>
          </a:p>
        </p:txBody>
      </p:sp>
      <p:sp>
        <p:nvSpPr>
          <p:cNvPr id="13" name="Rectangle 12"/>
          <p:cNvSpPr/>
          <p:nvPr/>
        </p:nvSpPr>
        <p:spPr>
          <a:xfrm>
            <a:off x="5025465" y="4273550"/>
            <a:ext cx="168836" cy="140947"/>
          </a:xfrm>
          <a:prstGeom prst="rect">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lumMod val="65000"/>
                    <a:lumOff val="35000"/>
                  </a:schemeClr>
                </a:solidFill>
              </a:ln>
              <a:solidFill>
                <a:schemeClr val="tx1">
                  <a:lumMod val="65000"/>
                  <a:lumOff val="35000"/>
                </a:schemeClr>
              </a:solidFill>
            </a:endParaRPr>
          </a:p>
        </p:txBody>
      </p:sp>
    </p:spTree>
    <p:extLst>
      <p:ext uri="{BB962C8B-B14F-4D97-AF65-F5344CB8AC3E}">
        <p14:creationId xmlns:p14="http://schemas.microsoft.com/office/powerpoint/2010/main" val="3436155041"/>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799"/>
            <a:ext cx="8534400" cy="176854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solidFill>
                  <a:srgbClr val="000000"/>
                </a:solidFill>
                <a:latin typeface="Comic Sans MS" pitchFamily="66" charset="0"/>
              </a:rPr>
              <a:t>right rectangular pyramid</a:t>
            </a:r>
          </a:p>
        </p:txBody>
      </p:sp>
      <p:sp>
        <p:nvSpPr>
          <p:cNvPr id="10" name="TextBox 9"/>
          <p:cNvSpPr txBox="1"/>
          <p:nvPr/>
        </p:nvSpPr>
        <p:spPr>
          <a:xfrm>
            <a:off x="304800" y="4876800"/>
            <a:ext cx="8534400" cy="1446550"/>
          </a:xfrm>
          <a:prstGeom prst="rect">
            <a:avLst/>
          </a:prstGeom>
          <a:noFill/>
        </p:spPr>
        <p:txBody>
          <a:bodyPr wrap="square" rtlCol="0">
            <a:spAutoFit/>
          </a:bodyPr>
          <a:lstStyle/>
          <a:p>
            <a:pPr algn="ctr"/>
            <a:r>
              <a:rPr lang="en-US" sz="2200" dirty="0">
                <a:latin typeface="Comic Sans MS" pitchFamily="66" charset="0"/>
              </a:rPr>
              <a:t>a 3-dimensional figure whose base is a rectangle and whose other faces are triangles that share a common vertex: </a:t>
            </a:r>
            <a:r>
              <a:rPr lang="en-US" sz="2200" i="1" dirty="0">
                <a:latin typeface="Comic Sans MS" pitchFamily="66" charset="0"/>
              </a:rPr>
              <a:t>if the vertex lies on the line perpendicular to the base at its center, the pyramid is called a right rectangular pyramid</a:t>
            </a:r>
          </a:p>
        </p:txBody>
      </p:sp>
      <p:pic>
        <p:nvPicPr>
          <p:cNvPr id="3" name="Picture 2" descr="quad12_43196_lg.gi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044" y="1753102"/>
            <a:ext cx="2893609" cy="2314322"/>
          </a:xfrm>
          <a:prstGeom prst="rect">
            <a:avLst/>
          </a:prstGeom>
        </p:spPr>
      </p:pic>
      <p:pic>
        <p:nvPicPr>
          <p:cNvPr id="4" name="Picture 3" descr="images.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11928">
            <a:off x="5467562" y="1864971"/>
            <a:ext cx="2577990" cy="2396441"/>
          </a:xfrm>
          <a:prstGeom prst="rect">
            <a:avLst/>
          </a:prstGeom>
        </p:spPr>
      </p:pic>
    </p:spTree>
    <p:extLst>
      <p:ext uri="{BB962C8B-B14F-4D97-AF65-F5344CB8AC3E}">
        <p14:creationId xmlns:p14="http://schemas.microsoft.com/office/powerpoint/2010/main" val="2772119369"/>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3" cstate="print"/>
          <a:srcRect/>
          <a:stretch>
            <a:fillRect/>
          </a:stretch>
        </p:blipFill>
        <p:spPr bwMode="auto">
          <a:xfrm>
            <a:off x="5469182" y="2229937"/>
            <a:ext cx="3373315" cy="2480750"/>
          </a:xfrm>
          <a:prstGeom prst="rect">
            <a:avLst/>
          </a:prstGeom>
          <a:noFill/>
          <a:ln w="9525">
            <a:noFill/>
            <a:miter lim="800000"/>
            <a:headEnd/>
            <a:tailEnd/>
          </a:ln>
        </p:spPr>
      </p:pic>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right triangle</a:t>
            </a:r>
          </a:p>
        </p:txBody>
      </p:sp>
      <p:sp>
        <p:nvSpPr>
          <p:cNvPr id="10" name="TextBox 9"/>
          <p:cNvSpPr txBox="1"/>
          <p:nvPr/>
        </p:nvSpPr>
        <p:spPr>
          <a:xfrm>
            <a:off x="381000" y="5334000"/>
            <a:ext cx="8382000" cy="707886"/>
          </a:xfrm>
          <a:prstGeom prst="rect">
            <a:avLst/>
          </a:prstGeom>
          <a:noFill/>
        </p:spPr>
        <p:txBody>
          <a:bodyPr wrap="square" rtlCol="0">
            <a:spAutoFit/>
          </a:bodyPr>
          <a:lstStyle/>
          <a:p>
            <a:pPr algn="ctr"/>
            <a:r>
              <a:rPr lang="en-US" sz="4000" dirty="0">
                <a:latin typeface="Comic Sans MS" pitchFamily="66" charset="0"/>
              </a:rPr>
              <a:t>a triangle that has one 90° angle</a:t>
            </a:r>
          </a:p>
        </p:txBody>
      </p:sp>
      <p:grpSp>
        <p:nvGrpSpPr>
          <p:cNvPr id="13" name="Group 12"/>
          <p:cNvGrpSpPr/>
          <p:nvPr/>
        </p:nvGrpSpPr>
        <p:grpSpPr>
          <a:xfrm rot="1560440">
            <a:off x="652568" y="2971142"/>
            <a:ext cx="1744394" cy="1547446"/>
            <a:chOff x="872196" y="2546252"/>
            <a:chExt cx="1744394" cy="1547446"/>
          </a:xfrm>
        </p:grpSpPr>
        <p:sp>
          <p:nvSpPr>
            <p:cNvPr id="11" name="Right Triangle 10"/>
            <p:cNvSpPr/>
            <p:nvPr/>
          </p:nvSpPr>
          <p:spPr>
            <a:xfrm rot="5400000">
              <a:off x="970670" y="2447778"/>
              <a:ext cx="1547446" cy="1744394"/>
            </a:xfrm>
            <a:prstGeom prst="r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872197" y="2546252"/>
              <a:ext cx="267286" cy="2672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1757483" y="2321649"/>
            <a:ext cx="308098" cy="400110"/>
          </a:xfrm>
          <a:prstGeom prst="rect">
            <a:avLst/>
          </a:prstGeom>
          <a:noFill/>
        </p:spPr>
        <p:txBody>
          <a:bodyPr wrap="none" rtlCol="0">
            <a:spAutoFit/>
          </a:bodyPr>
          <a:lstStyle/>
          <a:p>
            <a:r>
              <a:rPr lang="en-US" sz="2000" dirty="0"/>
              <a:t>a</a:t>
            </a:r>
          </a:p>
        </p:txBody>
      </p:sp>
      <p:sp>
        <p:nvSpPr>
          <p:cNvPr id="15" name="TextBox 14"/>
          <p:cNvSpPr txBox="1"/>
          <p:nvPr/>
        </p:nvSpPr>
        <p:spPr>
          <a:xfrm>
            <a:off x="421938" y="2752010"/>
            <a:ext cx="319318" cy="400110"/>
          </a:xfrm>
          <a:prstGeom prst="rect">
            <a:avLst/>
          </a:prstGeom>
          <a:noFill/>
        </p:spPr>
        <p:txBody>
          <a:bodyPr wrap="none" rtlCol="0">
            <a:spAutoFit/>
          </a:bodyPr>
          <a:lstStyle/>
          <a:p>
            <a:r>
              <a:rPr lang="en-US" sz="2000" dirty="0"/>
              <a:t>b</a:t>
            </a:r>
          </a:p>
        </p:txBody>
      </p:sp>
      <p:sp>
        <p:nvSpPr>
          <p:cNvPr id="16" name="TextBox 15"/>
          <p:cNvSpPr txBox="1"/>
          <p:nvPr/>
        </p:nvSpPr>
        <p:spPr>
          <a:xfrm>
            <a:off x="1799792" y="4024795"/>
            <a:ext cx="293670" cy="400110"/>
          </a:xfrm>
          <a:prstGeom prst="rect">
            <a:avLst/>
          </a:prstGeom>
          <a:noFill/>
        </p:spPr>
        <p:txBody>
          <a:bodyPr wrap="none" rtlCol="0">
            <a:spAutoFit/>
          </a:bodyPr>
          <a:lstStyle/>
          <a:p>
            <a:r>
              <a:rPr lang="en-US" sz="2000" dirty="0"/>
              <a:t>c</a:t>
            </a:r>
          </a:p>
        </p:txBody>
      </p:sp>
      <p:pic>
        <p:nvPicPr>
          <p:cNvPr id="17" name="Picture 16"/>
          <p:cNvPicPr>
            <a:picLocks noChangeAspect="1"/>
          </p:cNvPicPr>
          <p:nvPr/>
        </p:nvPicPr>
        <p:blipFill>
          <a:blip r:embed="rId4"/>
          <a:stretch>
            <a:fillRect/>
          </a:stretch>
        </p:blipFill>
        <p:spPr>
          <a:xfrm>
            <a:off x="3144982" y="1499602"/>
            <a:ext cx="2854036" cy="2044203"/>
          </a:xfrm>
          <a:prstGeom prst="rect">
            <a:avLst/>
          </a:prstGeom>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rotation</a:t>
            </a:r>
          </a:p>
        </p:txBody>
      </p:sp>
      <p:sp>
        <p:nvSpPr>
          <p:cNvPr id="3" name="Content Placeholder 2"/>
          <p:cNvSpPr>
            <a:spLocks noGrp="1"/>
          </p:cNvSpPr>
          <p:nvPr>
            <p:ph idx="1"/>
          </p:nvPr>
        </p:nvSpPr>
        <p:spPr>
          <a:xfrm>
            <a:off x="632460" y="1600200"/>
            <a:ext cx="7879080" cy="4525963"/>
          </a:xfrm>
        </p:spPr>
        <p:txBody>
          <a:bodyPr/>
          <a:lstStyle/>
          <a:p>
            <a:pPr marL="0" indent="0">
              <a:buNone/>
            </a:pPr>
            <a:r>
              <a:rPr lang="en-US" dirty="0"/>
              <a:t>A transformation is where you turn a figure about a given point.</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1940" y="2606859"/>
            <a:ext cx="5689600" cy="4037781"/>
          </a:xfrm>
          <a:prstGeom prst="rect">
            <a:avLst/>
          </a:prstGeom>
        </p:spPr>
      </p:pic>
    </p:spTree>
    <p:extLst>
      <p:ext uri="{BB962C8B-B14F-4D97-AF65-F5344CB8AC3E}">
        <p14:creationId xmlns:p14="http://schemas.microsoft.com/office/powerpoint/2010/main" val="161294215"/>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2456"/>
            <a:ext cx="6781800" cy="1446550"/>
          </a:xfrm>
          <a:prstGeom prst="rect">
            <a:avLst/>
          </a:prstGeom>
          <a:noFill/>
        </p:spPr>
        <p:txBody>
          <a:bodyPr wrap="square" rtlCol="0">
            <a:spAutoFit/>
          </a:bodyPr>
          <a:lstStyle/>
          <a:p>
            <a:pPr algn="ctr"/>
            <a:r>
              <a:rPr lang="en-US" sz="8800" dirty="0">
                <a:latin typeface="Comic Sans MS" pitchFamily="66" charset="0"/>
              </a:rPr>
              <a:t>rounding</a:t>
            </a:r>
          </a:p>
        </p:txBody>
      </p:sp>
      <p:sp>
        <p:nvSpPr>
          <p:cNvPr id="10" name="TextBox 9"/>
          <p:cNvSpPr txBox="1"/>
          <p:nvPr/>
        </p:nvSpPr>
        <p:spPr>
          <a:xfrm>
            <a:off x="366932" y="5079614"/>
            <a:ext cx="8382000" cy="1200329"/>
          </a:xfrm>
          <a:prstGeom prst="rect">
            <a:avLst/>
          </a:prstGeom>
          <a:noFill/>
        </p:spPr>
        <p:txBody>
          <a:bodyPr wrap="square" rtlCol="0">
            <a:spAutoFit/>
          </a:bodyPr>
          <a:lstStyle/>
          <a:p>
            <a:pPr algn="ctr"/>
            <a:r>
              <a:rPr lang="en-US" sz="3600" dirty="0">
                <a:latin typeface="Comic Sans MS" pitchFamily="66" charset="0"/>
              </a:rPr>
              <a:t>to adjust a number so it is easier to work with based on a given place value</a:t>
            </a:r>
          </a:p>
        </p:txBody>
      </p:sp>
      <p:sp>
        <p:nvSpPr>
          <p:cNvPr id="11" name="TextBox 10"/>
          <p:cNvSpPr txBox="1"/>
          <p:nvPr/>
        </p:nvSpPr>
        <p:spPr>
          <a:xfrm>
            <a:off x="361071" y="1772528"/>
            <a:ext cx="3479409" cy="3970318"/>
          </a:xfrm>
          <a:prstGeom prst="rect">
            <a:avLst/>
          </a:prstGeom>
          <a:noFill/>
        </p:spPr>
        <p:txBody>
          <a:bodyPr wrap="square" rtlCol="0">
            <a:spAutoFit/>
          </a:bodyPr>
          <a:lstStyle/>
          <a:p>
            <a:pPr algn="ctr"/>
            <a:r>
              <a:rPr lang="en-US" sz="8000" dirty="0"/>
              <a:t>34</a:t>
            </a:r>
            <a:endParaRPr lang="en-US" sz="4000" dirty="0"/>
          </a:p>
          <a:p>
            <a:pPr algn="ctr"/>
            <a:r>
              <a:rPr lang="en-US" sz="4000" dirty="0"/>
              <a:t>rounds to</a:t>
            </a:r>
          </a:p>
          <a:p>
            <a:pPr algn="ctr"/>
            <a:r>
              <a:rPr lang="en-US" sz="7200" dirty="0"/>
              <a:t>30</a:t>
            </a:r>
          </a:p>
          <a:p>
            <a:pPr algn="ctr"/>
            <a:endParaRPr lang="en-US" sz="6000" dirty="0"/>
          </a:p>
        </p:txBody>
      </p:sp>
      <p:pic>
        <p:nvPicPr>
          <p:cNvPr id="186369" name="Picture 1"/>
          <p:cNvPicPr>
            <a:picLocks noChangeAspect="1" noChangeArrowheads="1"/>
          </p:cNvPicPr>
          <p:nvPr/>
        </p:nvPicPr>
        <p:blipFill>
          <a:blip r:embed="rId3" cstate="print"/>
          <a:srcRect/>
          <a:stretch>
            <a:fillRect/>
          </a:stretch>
        </p:blipFill>
        <p:spPr bwMode="auto">
          <a:xfrm>
            <a:off x="3800475" y="3429000"/>
            <a:ext cx="5343525" cy="734555"/>
          </a:xfrm>
          <a:prstGeom prst="rect">
            <a:avLst/>
          </a:prstGeom>
          <a:noFill/>
          <a:ln w="9525">
            <a:noFill/>
            <a:miter lim="800000"/>
            <a:headEnd/>
            <a:tailEnd/>
          </a:ln>
        </p:spPr>
      </p:pic>
      <p:sp>
        <p:nvSpPr>
          <p:cNvPr id="12" name="TextBox 11"/>
          <p:cNvSpPr txBox="1"/>
          <p:nvPr/>
        </p:nvSpPr>
        <p:spPr>
          <a:xfrm>
            <a:off x="4572000" y="2743200"/>
            <a:ext cx="1304524" cy="369332"/>
          </a:xfrm>
          <a:prstGeom prst="rect">
            <a:avLst/>
          </a:prstGeom>
          <a:noFill/>
        </p:spPr>
        <p:txBody>
          <a:bodyPr wrap="none" rtlCol="0">
            <a:spAutoFit/>
          </a:bodyPr>
          <a:lstStyle/>
          <a:p>
            <a:r>
              <a:rPr lang="en-US" dirty="0"/>
              <a:t>closer to 30</a:t>
            </a:r>
          </a:p>
        </p:txBody>
      </p:sp>
      <p:sp>
        <p:nvSpPr>
          <p:cNvPr id="14" name="Curved Down Arrow 13"/>
          <p:cNvSpPr/>
          <p:nvPr/>
        </p:nvSpPr>
        <p:spPr>
          <a:xfrm flipH="1">
            <a:off x="4419600" y="3276600"/>
            <a:ext cx="1600200" cy="30480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Rectangle 14"/>
          <p:cNvSpPr/>
          <p:nvPr/>
        </p:nvSpPr>
        <p:spPr>
          <a:xfrm>
            <a:off x="4114800" y="3810000"/>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30</a:t>
            </a:r>
          </a:p>
        </p:txBody>
      </p:sp>
      <p:sp>
        <p:nvSpPr>
          <p:cNvPr id="16" name="Rectangle 15"/>
          <p:cNvSpPr/>
          <p:nvPr/>
        </p:nvSpPr>
        <p:spPr>
          <a:xfrm>
            <a:off x="8153400" y="3810000"/>
            <a:ext cx="609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40</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71600" y="4676629"/>
            <a:ext cx="6400800" cy="10955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2000250" y="1085851"/>
            <a:ext cx="5086350"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sample space</a:t>
            </a:r>
          </a:p>
        </p:txBody>
      </p:sp>
      <p:sp>
        <p:nvSpPr>
          <p:cNvPr id="10" name="TextBox 9"/>
          <p:cNvSpPr txBox="1"/>
          <p:nvPr/>
        </p:nvSpPr>
        <p:spPr>
          <a:xfrm>
            <a:off x="1428750" y="4740816"/>
            <a:ext cx="6286500" cy="461665"/>
          </a:xfrm>
          <a:prstGeom prst="rect">
            <a:avLst/>
          </a:prstGeom>
          <a:noFill/>
        </p:spPr>
        <p:txBody>
          <a:bodyPr wrap="square" rtlCol="0">
            <a:spAutoFit/>
          </a:bodyPr>
          <a:lstStyle/>
          <a:p>
            <a:pPr algn="ctr" defTabSz="685800"/>
            <a:r>
              <a:rPr lang="en-US" sz="2400" dirty="0">
                <a:solidFill>
                  <a:prstClr val="black"/>
                </a:solidFill>
                <a:latin typeface="Comic Sans MS" pitchFamily="66" charset="0"/>
              </a:rPr>
              <a:t>set of all possible outcomes</a:t>
            </a:r>
          </a:p>
        </p:txBody>
      </p:sp>
    </p:spTree>
    <p:extLst>
      <p:ext uri="{BB962C8B-B14F-4D97-AF65-F5344CB8AC3E}">
        <p14:creationId xmlns:p14="http://schemas.microsoft.com/office/powerpoint/2010/main" val="3953170476"/>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Scalar</a:t>
            </a:r>
          </a:p>
        </p:txBody>
      </p:sp>
      <p:sp>
        <p:nvSpPr>
          <p:cNvPr id="3" name="Subtitle 2"/>
          <p:cNvSpPr>
            <a:spLocks noGrp="1"/>
          </p:cNvSpPr>
          <p:nvPr>
            <p:ph type="subTitle" idx="1"/>
          </p:nvPr>
        </p:nvSpPr>
        <p:spPr>
          <a:xfrm>
            <a:off x="1201229" y="4141060"/>
            <a:ext cx="6858000" cy="1367984"/>
          </a:xfrm>
        </p:spPr>
        <p:txBody>
          <a:bodyPr>
            <a:normAutofit/>
          </a:bodyPr>
          <a:lstStyle/>
          <a:p>
            <a:r>
              <a:rPr lang="en-US" sz="2700" dirty="0">
                <a:latin typeface="Comic Sans MS" panose="030F0702030302020204" pitchFamily="66" charset="0"/>
              </a:rPr>
              <a:t>a real number by which you multiply a matrix</a:t>
            </a:r>
          </a:p>
        </p:txBody>
      </p:sp>
      <p:sp>
        <p:nvSpPr>
          <p:cNvPr id="5" name="Rectangle 4"/>
          <p:cNvSpPr/>
          <p:nvPr/>
        </p:nvSpPr>
        <p:spPr>
          <a:xfrm>
            <a:off x="1429829" y="4046867"/>
            <a:ext cx="6400800" cy="123950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9222" name="Picture 6" descr="https://tse4.mm.bing.net/th?id=OIP.Mf9171be4097ff2fe6e0ab0cf769e81d0o0&amp;pid=15.1&amp;P=0&amp;w=304&amp;h=1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3850" y="2178946"/>
            <a:ext cx="3274575" cy="124433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219525359"/>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60252"/>
            <a:ext cx="6781800" cy="1446550"/>
          </a:xfrm>
          <a:prstGeom prst="rect">
            <a:avLst/>
          </a:prstGeom>
          <a:noFill/>
        </p:spPr>
        <p:txBody>
          <a:bodyPr wrap="square" rtlCol="0">
            <a:spAutoFit/>
          </a:bodyPr>
          <a:lstStyle/>
          <a:p>
            <a:pPr algn="ctr"/>
            <a:r>
              <a:rPr lang="en-US" sz="8800" dirty="0">
                <a:latin typeface="Comic Sans MS" pitchFamily="66" charset="0"/>
              </a:rPr>
              <a:t>scale</a:t>
            </a:r>
          </a:p>
        </p:txBody>
      </p:sp>
      <p:sp>
        <p:nvSpPr>
          <p:cNvPr id="10" name="TextBox 9"/>
          <p:cNvSpPr txBox="1"/>
          <p:nvPr/>
        </p:nvSpPr>
        <p:spPr>
          <a:xfrm>
            <a:off x="381000" y="5093680"/>
            <a:ext cx="8382000" cy="1323439"/>
          </a:xfrm>
          <a:prstGeom prst="rect">
            <a:avLst/>
          </a:prstGeom>
          <a:noFill/>
        </p:spPr>
        <p:txBody>
          <a:bodyPr wrap="square" rtlCol="0">
            <a:spAutoFit/>
          </a:bodyPr>
          <a:lstStyle/>
          <a:p>
            <a:pPr algn="ctr"/>
            <a:r>
              <a:rPr lang="en-US" sz="3200" dirty="0"/>
              <a:t> </a:t>
            </a:r>
            <a:r>
              <a:rPr lang="en-US" sz="4000" dirty="0">
                <a:latin typeface="Comic Sans MS" pitchFamily="66" charset="0"/>
              </a:rPr>
              <a:t>ordered marks at fixed intervals (graphing or measurement)</a:t>
            </a:r>
            <a:endParaRPr lang="en-US" sz="4800" dirty="0">
              <a:latin typeface="Comic Sans MS" pitchFamily="66" charset="0"/>
            </a:endParaRPr>
          </a:p>
        </p:txBody>
      </p:sp>
      <p:sp>
        <p:nvSpPr>
          <p:cNvPr id="11" name="TextBox 10"/>
          <p:cNvSpPr txBox="1"/>
          <p:nvPr/>
        </p:nvSpPr>
        <p:spPr>
          <a:xfrm>
            <a:off x="1143000" y="3048000"/>
            <a:ext cx="6248400" cy="369332"/>
          </a:xfrm>
          <a:prstGeom prst="rect">
            <a:avLst/>
          </a:prstGeom>
          <a:noFill/>
        </p:spPr>
        <p:txBody>
          <a:bodyPr wrap="square" rtlCol="0">
            <a:spAutoFit/>
          </a:bodyPr>
          <a:lstStyle/>
          <a:p>
            <a:pPr algn="ctr"/>
            <a:r>
              <a:rPr lang="en-US" dirty="0"/>
              <a:t>Graphic here</a:t>
            </a:r>
          </a:p>
        </p:txBody>
      </p:sp>
      <p:pic>
        <p:nvPicPr>
          <p:cNvPr id="12" name="Picture 11"/>
          <p:cNvPicPr/>
          <p:nvPr/>
        </p:nvPicPr>
        <p:blipFill>
          <a:blip r:embed="rId3" cstate="print"/>
          <a:srcRect/>
          <a:stretch>
            <a:fillRect/>
          </a:stretch>
        </p:blipFill>
        <p:spPr bwMode="auto">
          <a:xfrm>
            <a:off x="758345" y="2051429"/>
            <a:ext cx="4694029" cy="2052738"/>
          </a:xfrm>
          <a:prstGeom prst="rect">
            <a:avLst/>
          </a:prstGeom>
          <a:noFill/>
          <a:ln w="9525">
            <a:noFill/>
            <a:miter lim="800000"/>
            <a:headEnd/>
            <a:tailEnd/>
          </a:ln>
        </p:spPr>
      </p:pic>
      <p:cxnSp>
        <p:nvCxnSpPr>
          <p:cNvPr id="14" name="Straight Arrow Connector 13"/>
          <p:cNvCxnSpPr/>
          <p:nvPr/>
        </p:nvCxnSpPr>
        <p:spPr>
          <a:xfrm rot="5400000" flipH="1" flipV="1">
            <a:off x="654204" y="3734612"/>
            <a:ext cx="483628" cy="250623"/>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29149" y="4035546"/>
            <a:ext cx="985503" cy="523220"/>
          </a:xfrm>
          <a:prstGeom prst="rect">
            <a:avLst/>
          </a:prstGeom>
          <a:noFill/>
        </p:spPr>
        <p:txBody>
          <a:bodyPr wrap="square" rtlCol="0">
            <a:spAutoFit/>
          </a:bodyPr>
          <a:lstStyle/>
          <a:p>
            <a:r>
              <a:rPr lang="en-US" sz="2800" dirty="0"/>
              <a:t>scale</a:t>
            </a:r>
          </a:p>
        </p:txBody>
      </p:sp>
      <p:sp>
        <p:nvSpPr>
          <p:cNvPr id="18" name="TextBox 17"/>
          <p:cNvSpPr txBox="1"/>
          <p:nvPr/>
        </p:nvSpPr>
        <p:spPr>
          <a:xfrm>
            <a:off x="792983" y="2155858"/>
            <a:ext cx="673394" cy="1569660"/>
          </a:xfrm>
          <a:prstGeom prst="rect">
            <a:avLst/>
          </a:prstGeom>
          <a:noFill/>
        </p:spPr>
        <p:txBody>
          <a:bodyPr wrap="square" rtlCol="0">
            <a:spAutoFit/>
          </a:bodyPr>
          <a:lstStyle/>
          <a:p>
            <a:r>
              <a:rPr lang="en-US" sz="9600" dirty="0"/>
              <a:t>{</a:t>
            </a:r>
          </a:p>
        </p:txBody>
      </p:sp>
      <p:pic>
        <p:nvPicPr>
          <p:cNvPr id="149506" name="Picture 2"/>
          <p:cNvPicPr>
            <a:picLocks noChangeAspect="1" noChangeArrowheads="1"/>
          </p:cNvPicPr>
          <p:nvPr/>
        </p:nvPicPr>
        <p:blipFill>
          <a:blip r:embed="rId4" cstate="print"/>
          <a:srcRect/>
          <a:stretch>
            <a:fillRect/>
          </a:stretch>
        </p:blipFill>
        <p:spPr bwMode="auto">
          <a:xfrm>
            <a:off x="6480692" y="2686088"/>
            <a:ext cx="1993375" cy="2083982"/>
          </a:xfrm>
          <a:prstGeom prst="rect">
            <a:avLst/>
          </a:prstGeom>
          <a:noFill/>
          <a:ln w="9525">
            <a:noFill/>
            <a:miter lim="800000"/>
            <a:headEnd/>
            <a:tailEnd/>
          </a:ln>
        </p:spPr>
      </p:pic>
      <p:sp>
        <p:nvSpPr>
          <p:cNvPr id="16" name="TextBox 15"/>
          <p:cNvSpPr txBox="1"/>
          <p:nvPr/>
        </p:nvSpPr>
        <p:spPr>
          <a:xfrm>
            <a:off x="5573382" y="4125972"/>
            <a:ext cx="985503" cy="523220"/>
          </a:xfrm>
          <a:prstGeom prst="rect">
            <a:avLst/>
          </a:prstGeom>
          <a:noFill/>
        </p:spPr>
        <p:txBody>
          <a:bodyPr wrap="square" rtlCol="0">
            <a:spAutoFit/>
          </a:bodyPr>
          <a:lstStyle/>
          <a:p>
            <a:r>
              <a:rPr lang="en-US" sz="2800" dirty="0"/>
              <a:t>scale</a:t>
            </a:r>
          </a:p>
        </p:txBody>
      </p:sp>
      <p:cxnSp>
        <p:nvCxnSpPr>
          <p:cNvPr id="19" name="Straight Arrow Connector 18"/>
          <p:cNvCxnSpPr/>
          <p:nvPr/>
        </p:nvCxnSpPr>
        <p:spPr>
          <a:xfrm flipV="1">
            <a:off x="6353102" y="4057687"/>
            <a:ext cx="393405" cy="21265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rot="20325072">
            <a:off x="6661449" y="3583955"/>
            <a:ext cx="673394" cy="646331"/>
          </a:xfrm>
          <a:prstGeom prst="rect">
            <a:avLst/>
          </a:prstGeom>
          <a:noFill/>
        </p:spPr>
        <p:txBody>
          <a:bodyPr wrap="square" rtlCol="0">
            <a:spAutoFit/>
          </a:bodyPr>
          <a:lstStyle/>
          <a:p>
            <a:r>
              <a:rPr lang="en-US" sz="3600" dirty="0"/>
              <a:t>{</a:t>
            </a: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solidFill>
                  <a:srgbClr val="000000"/>
                </a:solidFill>
                <a:latin typeface="Comic Sans MS" pitchFamily="66" charset="0"/>
              </a:rPr>
              <a:t>scale drawing</a:t>
            </a:r>
          </a:p>
        </p:txBody>
      </p:sp>
      <p:sp>
        <p:nvSpPr>
          <p:cNvPr id="10" name="TextBox 9"/>
          <p:cNvSpPr txBox="1"/>
          <p:nvPr/>
        </p:nvSpPr>
        <p:spPr>
          <a:xfrm>
            <a:off x="381000" y="5029200"/>
            <a:ext cx="8382000" cy="1384995"/>
          </a:xfrm>
          <a:prstGeom prst="rect">
            <a:avLst/>
          </a:prstGeom>
          <a:noFill/>
        </p:spPr>
        <p:txBody>
          <a:bodyPr wrap="square" rtlCol="0">
            <a:spAutoFit/>
          </a:bodyPr>
          <a:lstStyle/>
          <a:p>
            <a:pPr algn="ctr"/>
            <a:r>
              <a:rPr lang="en-US" sz="2800" dirty="0">
                <a:latin typeface="Comic Sans MS" pitchFamily="66" charset="0"/>
              </a:rPr>
              <a:t>a drawing that shows a real object with accurate sizes reduced or enlarged by a certain amount (called the scale)</a:t>
            </a:r>
          </a:p>
        </p:txBody>
      </p:sp>
      <p:sp>
        <p:nvSpPr>
          <p:cNvPr id="18" name="Rectangle 17"/>
          <p:cNvSpPr/>
          <p:nvPr/>
        </p:nvSpPr>
        <p:spPr>
          <a:xfrm>
            <a:off x="3169578" y="2886157"/>
            <a:ext cx="287383" cy="30044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imgr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8300" y="1936750"/>
            <a:ext cx="2895600" cy="2806700"/>
          </a:xfrm>
          <a:prstGeom prst="rect">
            <a:avLst/>
          </a:prstGeom>
        </p:spPr>
      </p:pic>
    </p:spTree>
    <p:extLst>
      <p:ext uri="{BB962C8B-B14F-4D97-AF65-F5344CB8AC3E}">
        <p14:creationId xmlns:p14="http://schemas.microsoft.com/office/powerpoint/2010/main" val="1170031002"/>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60252"/>
            <a:ext cx="6781800" cy="2277547"/>
          </a:xfrm>
          <a:prstGeom prst="rect">
            <a:avLst/>
          </a:prstGeom>
          <a:noFill/>
        </p:spPr>
        <p:txBody>
          <a:bodyPr wrap="square" rtlCol="0">
            <a:spAutoFit/>
          </a:bodyPr>
          <a:lstStyle/>
          <a:p>
            <a:pPr algn="ctr"/>
            <a:r>
              <a:rPr lang="en-US" sz="8800" dirty="0">
                <a:latin typeface="Comic Sans MS" pitchFamily="66" charset="0"/>
              </a:rPr>
              <a:t>scaling</a:t>
            </a:r>
            <a:endParaRPr lang="en-US" sz="8000" dirty="0">
              <a:latin typeface="Comic Sans MS" pitchFamily="66" charset="0"/>
            </a:endParaRPr>
          </a:p>
          <a:p>
            <a:pPr algn="ctr"/>
            <a:r>
              <a:rPr lang="en-US" sz="5400" dirty="0">
                <a:latin typeface="Comic Sans MS" pitchFamily="66" charset="0"/>
              </a:rPr>
              <a:t>resizing</a:t>
            </a:r>
          </a:p>
        </p:txBody>
      </p:sp>
      <p:sp>
        <p:nvSpPr>
          <p:cNvPr id="10" name="TextBox 9"/>
          <p:cNvSpPr txBox="1"/>
          <p:nvPr/>
        </p:nvSpPr>
        <p:spPr>
          <a:xfrm>
            <a:off x="304800" y="4800600"/>
            <a:ext cx="8534400" cy="1754326"/>
          </a:xfrm>
          <a:prstGeom prst="rect">
            <a:avLst/>
          </a:prstGeom>
          <a:noFill/>
        </p:spPr>
        <p:txBody>
          <a:bodyPr wrap="square" rtlCol="0">
            <a:spAutoFit/>
          </a:bodyPr>
          <a:lstStyle/>
          <a:p>
            <a:pPr algn="ctr"/>
            <a:r>
              <a:rPr lang="en-US" sz="3600" dirty="0">
                <a:latin typeface="Comic Sans MS" pitchFamily="66" charset="0"/>
              </a:rPr>
              <a:t>expressing the amount of the enlargement or reduction </a:t>
            </a:r>
          </a:p>
          <a:p>
            <a:pPr algn="ctr"/>
            <a:r>
              <a:rPr lang="en-US" sz="3600" dirty="0">
                <a:latin typeface="Comic Sans MS" pitchFamily="66" charset="0"/>
              </a:rPr>
              <a:t>to the original</a:t>
            </a:r>
            <a:endParaRPr lang="en-US" sz="4400" dirty="0">
              <a:latin typeface="Comic Sans MS" pitchFamily="66" charset="0"/>
            </a:endParaRPr>
          </a:p>
        </p:txBody>
      </p:sp>
      <p:pic>
        <p:nvPicPr>
          <p:cNvPr id="3" name="Picture 2"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866584" y="2399646"/>
            <a:ext cx="1410832" cy="1854451"/>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10"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322336" y="339234"/>
            <a:ext cx="2821664" cy="3708902"/>
          </a:xfrm>
          <a:prstGeom prst="rect">
            <a:avLst/>
          </a:prstGeom>
          <a:noFill/>
          <a:extLst>
            <a:ext uri="{909E8E84-426E-40dd-AFC4-6F175D3DCCD1}">
              <a14:hiddenFill xmlns="" xmlns:a14="http://schemas.microsoft.com/office/drawing/2010/main">
                <a:solidFill>
                  <a:srgbClr val="FFFFFF"/>
                </a:solidFill>
              </a14:hiddenFill>
            </a:ext>
          </a:extLst>
        </p:spPr>
      </p:pic>
      <p:pic>
        <p:nvPicPr>
          <p:cNvPr id="12" name="Picture 11" descr="C:\Users\lsharlow\AppData\Local\Microsoft\Windows\Temporary Internet Files\Content.IE5\ZRKM534U\MC900232136[1].wmf"/>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466284" y="2914211"/>
            <a:ext cx="705416" cy="927226"/>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508000" y="3825900"/>
            <a:ext cx="2800916" cy="830997"/>
          </a:xfrm>
          <a:prstGeom prst="rect">
            <a:avLst/>
          </a:prstGeom>
          <a:noFill/>
        </p:spPr>
        <p:txBody>
          <a:bodyPr wrap="square" rtlCol="0">
            <a:spAutoFit/>
          </a:bodyPr>
          <a:lstStyle/>
          <a:p>
            <a:r>
              <a:rPr lang="en-US" sz="2400" dirty="0"/>
              <a:t>this is </a:t>
            </a:r>
            <a:r>
              <a:rPr lang="en-US" sz="2400" dirty="0">
                <a:latin typeface="Comic Sans MS" panose="030F0702030302020204" pitchFamily="66" charset="0"/>
              </a:rPr>
              <a:t>½</a:t>
            </a:r>
            <a:r>
              <a:rPr lang="en-US" sz="2400" dirty="0"/>
              <a:t> the size</a:t>
            </a:r>
          </a:p>
          <a:p>
            <a:r>
              <a:rPr lang="en-US" sz="2400" dirty="0"/>
              <a:t>of the original bear</a:t>
            </a:r>
          </a:p>
        </p:txBody>
      </p:sp>
      <p:sp>
        <p:nvSpPr>
          <p:cNvPr id="13" name="TextBox 12"/>
          <p:cNvSpPr txBox="1"/>
          <p:nvPr/>
        </p:nvSpPr>
        <p:spPr>
          <a:xfrm>
            <a:off x="3762720" y="4195232"/>
            <a:ext cx="1870296" cy="461665"/>
          </a:xfrm>
          <a:prstGeom prst="rect">
            <a:avLst/>
          </a:prstGeom>
          <a:noFill/>
        </p:spPr>
        <p:txBody>
          <a:bodyPr wrap="square" rtlCol="0">
            <a:spAutoFit/>
          </a:bodyPr>
          <a:lstStyle/>
          <a:p>
            <a:r>
              <a:rPr lang="en-US" sz="2400" dirty="0"/>
              <a:t>original bear</a:t>
            </a:r>
          </a:p>
        </p:txBody>
      </p:sp>
      <p:sp>
        <p:nvSpPr>
          <p:cNvPr id="14" name="TextBox 13"/>
          <p:cNvSpPr txBox="1"/>
          <p:nvPr/>
        </p:nvSpPr>
        <p:spPr>
          <a:xfrm>
            <a:off x="6017474" y="3851502"/>
            <a:ext cx="3126526" cy="830997"/>
          </a:xfrm>
          <a:prstGeom prst="rect">
            <a:avLst/>
          </a:prstGeom>
          <a:noFill/>
        </p:spPr>
        <p:txBody>
          <a:bodyPr wrap="square" rtlCol="0">
            <a:spAutoFit/>
          </a:bodyPr>
          <a:lstStyle/>
          <a:p>
            <a:r>
              <a:rPr lang="en-US" sz="2400" dirty="0"/>
              <a:t>this is 2 times the size of the original bear</a:t>
            </a:r>
          </a:p>
        </p:txBody>
      </p:sp>
    </p:spTree>
    <p:extLst>
      <p:ext uri="{BB962C8B-B14F-4D97-AF65-F5344CB8AC3E}">
        <p14:creationId xmlns:p14="http://schemas.microsoft.com/office/powerpoint/2010/main" val="1846324671"/>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19114"/>
            <a:ext cx="8534400"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93895" y="304800"/>
            <a:ext cx="8370277" cy="1323439"/>
          </a:xfrm>
          <a:prstGeom prst="rect">
            <a:avLst/>
          </a:prstGeom>
          <a:noFill/>
        </p:spPr>
        <p:txBody>
          <a:bodyPr wrap="square" rtlCol="0">
            <a:spAutoFit/>
          </a:bodyPr>
          <a:lstStyle/>
          <a:p>
            <a:pPr algn="ctr"/>
            <a:r>
              <a:rPr lang="en-US" sz="8000" dirty="0">
                <a:latin typeface="Comic Sans MS" pitchFamily="66" charset="0"/>
              </a:rPr>
              <a:t>scalene triangle</a:t>
            </a:r>
          </a:p>
        </p:txBody>
      </p:sp>
      <p:sp>
        <p:nvSpPr>
          <p:cNvPr id="10" name="TextBox 9"/>
          <p:cNvSpPr txBox="1"/>
          <p:nvPr/>
        </p:nvSpPr>
        <p:spPr>
          <a:xfrm>
            <a:off x="381000" y="5445380"/>
            <a:ext cx="8382000" cy="707886"/>
          </a:xfrm>
          <a:prstGeom prst="rect">
            <a:avLst/>
          </a:prstGeom>
          <a:noFill/>
        </p:spPr>
        <p:txBody>
          <a:bodyPr wrap="square" rtlCol="0">
            <a:spAutoFit/>
          </a:bodyPr>
          <a:lstStyle/>
          <a:p>
            <a:pPr algn="ctr"/>
            <a:r>
              <a:rPr lang="en-US" sz="4000" dirty="0">
                <a:latin typeface="Comic Sans MS" pitchFamily="66" charset="0"/>
              </a:rPr>
              <a:t>a triangle having no equal sides</a:t>
            </a:r>
          </a:p>
        </p:txBody>
      </p:sp>
      <p:pic>
        <p:nvPicPr>
          <p:cNvPr id="153602" name="Picture 2" descr="ScaleneTriangles"/>
          <p:cNvPicPr>
            <a:picLocks noChangeAspect="1" noChangeArrowheads="1"/>
          </p:cNvPicPr>
          <p:nvPr/>
        </p:nvPicPr>
        <p:blipFill>
          <a:blip r:embed="rId3" cstate="print">
            <a:clrChange>
              <a:clrFrom>
                <a:srgbClr val="000000"/>
              </a:clrFrom>
              <a:clrTo>
                <a:srgbClr val="000000">
                  <a:alpha val="0"/>
                </a:srgbClr>
              </a:clrTo>
            </a:clrChange>
            <a:grayscl/>
          </a:blip>
          <a:srcRect b="19355"/>
          <a:stretch>
            <a:fillRect/>
          </a:stretch>
        </p:blipFill>
        <p:spPr bwMode="auto">
          <a:xfrm>
            <a:off x="953589" y="2104251"/>
            <a:ext cx="7132372" cy="2484161"/>
          </a:xfrm>
          <a:prstGeom prst="rect">
            <a:avLst/>
          </a:prstGeom>
          <a:noFill/>
        </p:spPr>
      </p:pic>
      <p:grpSp>
        <p:nvGrpSpPr>
          <p:cNvPr id="19" name="Group 18"/>
          <p:cNvGrpSpPr/>
          <p:nvPr/>
        </p:nvGrpSpPr>
        <p:grpSpPr>
          <a:xfrm>
            <a:off x="954593" y="3143251"/>
            <a:ext cx="1944356" cy="1031840"/>
            <a:chOff x="954593" y="3143251"/>
            <a:chExt cx="1944356" cy="1031840"/>
          </a:xfrm>
        </p:grpSpPr>
        <p:cxnSp>
          <p:nvCxnSpPr>
            <p:cNvPr id="7" name="Straight Connector 6"/>
            <p:cNvCxnSpPr/>
            <p:nvPr/>
          </p:nvCxnSpPr>
          <p:spPr>
            <a:xfrm rot="5400000">
              <a:off x="444902" y="3657967"/>
              <a:ext cx="1031840" cy="240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959618" y="3145134"/>
              <a:ext cx="1939331" cy="9998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flipV="1">
              <a:off x="954593" y="4149970"/>
              <a:ext cx="1934308" cy="1004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3637503" y="2386484"/>
            <a:ext cx="2170444" cy="1768512"/>
            <a:chOff x="3637503" y="2386484"/>
            <a:chExt cx="2170444" cy="1768512"/>
          </a:xfrm>
        </p:grpSpPr>
        <p:cxnSp>
          <p:nvCxnSpPr>
            <p:cNvPr id="20" name="Straight Connector 19"/>
            <p:cNvCxnSpPr/>
            <p:nvPr/>
          </p:nvCxnSpPr>
          <p:spPr>
            <a:xfrm rot="16200000" flipH="1">
              <a:off x="3147645" y="2881366"/>
              <a:ext cx="1768512" cy="77874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637503" y="2386484"/>
              <a:ext cx="2170444" cy="176348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411226" y="4144945"/>
              <a:ext cx="13716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p:cNvGrpSpPr/>
          <p:nvPr/>
        </p:nvGrpSpPr>
        <p:grpSpPr>
          <a:xfrm>
            <a:off x="6983605" y="2135275"/>
            <a:ext cx="1055077" cy="1994598"/>
            <a:chOff x="6983605" y="2135275"/>
            <a:chExt cx="1055077" cy="1994598"/>
          </a:xfrm>
        </p:grpSpPr>
        <p:cxnSp>
          <p:nvCxnSpPr>
            <p:cNvPr id="31" name="Straight Connector 30"/>
            <p:cNvCxnSpPr/>
            <p:nvPr/>
          </p:nvCxnSpPr>
          <p:spPr>
            <a:xfrm rot="16200000" flipH="1">
              <a:off x="6513844" y="3082332"/>
              <a:ext cx="1517302" cy="57777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6810273" y="2896440"/>
              <a:ext cx="1984547" cy="47227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0800000" flipV="1">
              <a:off x="6993654" y="2135275"/>
              <a:ext cx="1040005" cy="49237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87196" y="1178264"/>
            <a:ext cx="7653131" cy="1015663"/>
          </a:xfrm>
          <a:prstGeom prst="rect">
            <a:avLst/>
          </a:prstGeom>
        </p:spPr>
        <p:txBody>
          <a:bodyPr wrap="square">
            <a:spAutoFit/>
          </a:bodyPr>
          <a:lstStyle/>
          <a:p>
            <a:pPr algn="ctr"/>
            <a:r>
              <a:rPr lang="en-US" sz="6000" dirty="0">
                <a:latin typeface="Comic Sans MS" panose="030F0702030302020204" pitchFamily="66" charset="0"/>
              </a:rPr>
              <a:t>scatter plot</a:t>
            </a:r>
          </a:p>
        </p:txBody>
      </p:sp>
      <p:sp>
        <p:nvSpPr>
          <p:cNvPr id="3" name="TextBox 2"/>
          <p:cNvSpPr txBox="1"/>
          <p:nvPr/>
        </p:nvSpPr>
        <p:spPr>
          <a:xfrm>
            <a:off x="755373" y="4097406"/>
            <a:ext cx="7533862" cy="1615827"/>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a graph of plotted points that show the relationship between two sets of data</a:t>
            </a:r>
          </a:p>
        </p:txBody>
      </p:sp>
      <p:pic>
        <p:nvPicPr>
          <p:cNvPr id="4" name="Picture 3"/>
          <p:cNvPicPr>
            <a:picLocks noChangeAspect="1"/>
          </p:cNvPicPr>
          <p:nvPr/>
        </p:nvPicPr>
        <p:blipFill>
          <a:blip r:embed="rId3"/>
          <a:stretch>
            <a:fillRect/>
          </a:stretch>
        </p:blipFill>
        <p:spPr>
          <a:xfrm>
            <a:off x="1786587" y="2282311"/>
            <a:ext cx="1764083" cy="1505708"/>
          </a:xfrm>
          <a:prstGeom prst="rect">
            <a:avLst/>
          </a:prstGeom>
        </p:spPr>
      </p:pic>
      <p:pic>
        <p:nvPicPr>
          <p:cNvPr id="5" name="Picture 4"/>
          <p:cNvPicPr>
            <a:picLocks noChangeAspect="1"/>
          </p:cNvPicPr>
          <p:nvPr/>
        </p:nvPicPr>
        <p:blipFill>
          <a:blip r:embed="rId4"/>
          <a:stretch>
            <a:fillRect/>
          </a:stretch>
        </p:blipFill>
        <p:spPr>
          <a:xfrm>
            <a:off x="4791509" y="2282310"/>
            <a:ext cx="2139227" cy="1432879"/>
          </a:xfrm>
          <a:prstGeom prst="rect">
            <a:avLst/>
          </a:prstGeom>
        </p:spPr>
      </p:pic>
    </p:spTree>
    <p:extLst>
      <p:ext uri="{BB962C8B-B14F-4D97-AF65-F5344CB8AC3E}">
        <p14:creationId xmlns:p14="http://schemas.microsoft.com/office/powerpoint/2010/main" val="1648371463"/>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Scientific Notation</a:t>
            </a:r>
          </a:p>
        </p:txBody>
      </p:sp>
      <p:sp>
        <p:nvSpPr>
          <p:cNvPr id="3" name="Content Placeholder 2"/>
          <p:cNvSpPr>
            <a:spLocks noGrp="1"/>
          </p:cNvSpPr>
          <p:nvPr>
            <p:ph idx="1"/>
          </p:nvPr>
        </p:nvSpPr>
        <p:spPr>
          <a:xfrm>
            <a:off x="457200" y="3383280"/>
            <a:ext cx="8229600" cy="2742883"/>
          </a:xfrm>
        </p:spPr>
        <p:txBody>
          <a:bodyPr>
            <a:normAutofit lnSpcReduction="10000"/>
          </a:bodyPr>
          <a:lstStyle/>
          <a:p>
            <a:r>
              <a:rPr lang="en-US" dirty="0"/>
              <a:t>Where a number is written in two parts:</a:t>
            </a:r>
            <a:br>
              <a:rPr lang="en-US" dirty="0"/>
            </a:br>
            <a:r>
              <a:rPr lang="en-US" dirty="0"/>
              <a:t/>
            </a:r>
            <a:br>
              <a:rPr lang="en-US" dirty="0"/>
            </a:br>
            <a:r>
              <a:rPr lang="en-US" dirty="0"/>
              <a:t>A decimal point is placed after the first non-zero digit.  This is followed by: ×10 to a power that will put the decimal point back where it should be.</a:t>
            </a:r>
          </a:p>
        </p:txBody>
      </p:sp>
      <p:pic>
        <p:nvPicPr>
          <p:cNvPr id="3074" name="Picture 2" descr="Scientific Not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74" y="1417638"/>
            <a:ext cx="5765165" cy="164560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383280"/>
            <a:ext cx="8534400" cy="316991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6574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sine</a:t>
            </a:r>
          </a:p>
        </p:txBody>
      </p:sp>
      <p:sp>
        <p:nvSpPr>
          <p:cNvPr id="3" name="Content Placeholder 2"/>
          <p:cNvSpPr>
            <a:spLocks noGrp="1"/>
          </p:cNvSpPr>
          <p:nvPr>
            <p:ph idx="1"/>
          </p:nvPr>
        </p:nvSpPr>
        <p:spPr>
          <a:xfrm>
            <a:off x="457200" y="2301240"/>
            <a:ext cx="3354070" cy="4739639"/>
          </a:xfrm>
        </p:spPr>
        <p:txBody>
          <a:bodyPr>
            <a:normAutofit lnSpcReduction="10000"/>
          </a:bodyPr>
          <a:lstStyle/>
          <a:p>
            <a:pPr marL="0" indent="0">
              <a:buNone/>
            </a:pPr>
            <a:r>
              <a:rPr lang="en-US" dirty="0"/>
              <a:t>The trigonometric function that is equal to the ratio of the side opposite a given angle (in a right triangle) to the hypotenuse.</a:t>
            </a:r>
          </a:p>
          <a:p>
            <a:pPr marL="0" indent="0">
              <a:buNone/>
            </a:pPr>
            <a:r>
              <a:rPr lang="en-US" dirty="0"/>
              <a:t/>
            </a:r>
            <a:br>
              <a:rPr lang="en-US" dirty="0"/>
            </a:br>
            <a:endParaRPr lang="en-US" dirty="0"/>
          </a:p>
          <a:p>
            <a:pPr marL="0" indent="0">
              <a:buNone/>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1270" y="2037210"/>
            <a:ext cx="4875530" cy="3651941"/>
          </a:xfrm>
          <a:prstGeom prst="rect">
            <a:avLst/>
          </a:prstGeom>
        </p:spPr>
      </p:pic>
    </p:spTree>
    <p:extLst>
      <p:ext uri="{BB962C8B-B14F-4D97-AF65-F5344CB8AC3E}">
        <p14:creationId xmlns:p14="http://schemas.microsoft.com/office/powerpoint/2010/main" val="1826715260"/>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Similar </a:t>
            </a:r>
          </a:p>
        </p:txBody>
      </p:sp>
      <p:sp>
        <p:nvSpPr>
          <p:cNvPr id="3" name="Content Placeholder 2"/>
          <p:cNvSpPr>
            <a:spLocks noGrp="1"/>
          </p:cNvSpPr>
          <p:nvPr>
            <p:ph idx="1"/>
          </p:nvPr>
        </p:nvSpPr>
        <p:spPr>
          <a:xfrm>
            <a:off x="457200" y="3360420"/>
            <a:ext cx="8229600" cy="2765743"/>
          </a:xfrm>
        </p:spPr>
        <p:txBody>
          <a:bodyPr>
            <a:normAutofit fontScale="92500" lnSpcReduction="10000"/>
          </a:bodyPr>
          <a:lstStyle/>
          <a:p>
            <a:pPr marL="0" indent="0">
              <a:buNone/>
            </a:pPr>
            <a:r>
              <a:rPr lang="en-US" dirty="0">
                <a:latin typeface="Comic Sans MS" panose="030F0702030302020204" pitchFamily="66" charset="0"/>
              </a:rPr>
              <a:t>In Geometry, two shapes are Similar when the only difference is size (and possibly the need to move, turn or flip one around).</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These two shapes are Similar (one is smaller and flipped over, but otherwise the same)</a:t>
            </a:r>
          </a:p>
        </p:txBody>
      </p:sp>
      <p:pic>
        <p:nvPicPr>
          <p:cNvPr id="5122" name="Picture 2" descr="Simi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2310" y="1417638"/>
            <a:ext cx="2666502" cy="171418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246120"/>
            <a:ext cx="8534400" cy="33070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2914300"/>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19114"/>
            <a:ext cx="4106426"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93895" y="304800"/>
            <a:ext cx="4017331" cy="1754326"/>
          </a:xfrm>
          <a:prstGeom prst="rect">
            <a:avLst/>
          </a:prstGeom>
          <a:noFill/>
        </p:spPr>
        <p:txBody>
          <a:bodyPr wrap="square" rtlCol="0">
            <a:spAutoFit/>
          </a:bodyPr>
          <a:lstStyle/>
          <a:p>
            <a:pPr algn="ctr"/>
            <a:r>
              <a:rPr lang="en-US" sz="5400" dirty="0">
                <a:latin typeface="Comic Sans MS" pitchFamily="66" charset="0"/>
              </a:rPr>
              <a:t>situation equation</a:t>
            </a:r>
          </a:p>
        </p:txBody>
      </p:sp>
      <p:sp>
        <p:nvSpPr>
          <p:cNvPr id="10" name="TextBox 9"/>
          <p:cNvSpPr txBox="1"/>
          <p:nvPr/>
        </p:nvSpPr>
        <p:spPr>
          <a:xfrm>
            <a:off x="381000" y="5272687"/>
            <a:ext cx="3828393" cy="1200329"/>
          </a:xfrm>
          <a:prstGeom prst="rect">
            <a:avLst/>
          </a:prstGeom>
          <a:noFill/>
        </p:spPr>
        <p:txBody>
          <a:bodyPr wrap="square" rtlCol="0">
            <a:spAutoFit/>
          </a:bodyPr>
          <a:lstStyle/>
          <a:p>
            <a:pPr algn="ctr"/>
            <a:r>
              <a:rPr lang="en-US" sz="2400" dirty="0"/>
              <a:t>an equation that </a:t>
            </a:r>
            <a:r>
              <a:rPr lang="en-US" sz="2400" b="1" dirty="0"/>
              <a:t>models</a:t>
            </a:r>
            <a:r>
              <a:rPr lang="en-US" sz="2400" dirty="0"/>
              <a:t> the situation in a real-life and/or word problem</a:t>
            </a:r>
            <a:endParaRPr lang="en-US" sz="2400" dirty="0">
              <a:latin typeface="Comic Sans MS" pitchFamily="66" charset="0"/>
            </a:endParaRPr>
          </a:p>
        </p:txBody>
      </p:sp>
      <p:sp>
        <p:nvSpPr>
          <p:cNvPr id="18" name="TextBox 17"/>
          <p:cNvSpPr txBox="1"/>
          <p:nvPr/>
        </p:nvSpPr>
        <p:spPr>
          <a:xfrm>
            <a:off x="4550735" y="257501"/>
            <a:ext cx="4017331" cy="1754326"/>
          </a:xfrm>
          <a:prstGeom prst="rect">
            <a:avLst/>
          </a:prstGeom>
          <a:noFill/>
        </p:spPr>
        <p:txBody>
          <a:bodyPr wrap="square" rtlCol="0">
            <a:spAutoFit/>
          </a:bodyPr>
          <a:lstStyle/>
          <a:p>
            <a:pPr algn="ctr"/>
            <a:r>
              <a:rPr lang="en-US" sz="5400" dirty="0">
                <a:latin typeface="Comic Sans MS" pitchFamily="66" charset="0"/>
              </a:rPr>
              <a:t>solution equation</a:t>
            </a:r>
          </a:p>
        </p:txBody>
      </p:sp>
      <p:cxnSp>
        <p:nvCxnSpPr>
          <p:cNvPr id="3" name="Straight Connector 2"/>
          <p:cNvCxnSpPr/>
          <p:nvPr/>
        </p:nvCxnSpPr>
        <p:spPr>
          <a:xfrm>
            <a:off x="4537354" y="2995448"/>
            <a:ext cx="0" cy="2002221"/>
          </a:xfrm>
          <a:prstGeom prst="line">
            <a:avLst/>
          </a:prstGeom>
          <a:ln w="38100">
            <a:solidFill>
              <a:schemeClr val="tx1"/>
            </a:solidFill>
            <a:prstDash val="lgDashDotDot"/>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4708395" y="5214587"/>
            <a:ext cx="4222280" cy="13340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645331" y="5236628"/>
            <a:ext cx="4316876" cy="1200329"/>
          </a:xfrm>
          <a:prstGeom prst="rect">
            <a:avLst/>
          </a:prstGeom>
          <a:noFill/>
        </p:spPr>
        <p:txBody>
          <a:bodyPr wrap="square" rtlCol="0">
            <a:spAutoFit/>
          </a:bodyPr>
          <a:lstStyle/>
          <a:p>
            <a:pPr algn="ctr"/>
            <a:r>
              <a:rPr lang="en-US" sz="2400" dirty="0"/>
              <a:t>an equation that models how the situation in a real-life and/or word problem can be </a:t>
            </a:r>
            <a:r>
              <a:rPr lang="en-US" sz="2400" b="1" dirty="0"/>
              <a:t>solved</a:t>
            </a:r>
            <a:r>
              <a:rPr lang="en-US" sz="2400" dirty="0"/>
              <a:t> </a:t>
            </a:r>
            <a:endParaRPr lang="en-US" sz="2400" dirty="0">
              <a:latin typeface="Comic Sans MS" pitchFamily="66" charset="0"/>
            </a:endParaRPr>
          </a:p>
        </p:txBody>
      </p:sp>
      <p:sp>
        <p:nvSpPr>
          <p:cNvPr id="5" name="TextBox 4"/>
          <p:cNvSpPr txBox="1"/>
          <p:nvPr/>
        </p:nvSpPr>
        <p:spPr>
          <a:xfrm>
            <a:off x="930166" y="2011827"/>
            <a:ext cx="7062951" cy="830997"/>
          </a:xfrm>
          <a:prstGeom prst="rect">
            <a:avLst/>
          </a:prstGeom>
          <a:noFill/>
        </p:spPr>
        <p:txBody>
          <a:bodyPr wrap="square" rtlCol="0">
            <a:spAutoFit/>
          </a:bodyPr>
          <a:lstStyle/>
          <a:p>
            <a:pPr algn="ctr"/>
            <a:r>
              <a:rPr lang="en-US" sz="2400" dirty="0"/>
              <a:t>A boy had some balloons and his dad gave him 2 more so he has 8. How many balloons did he start with?  </a:t>
            </a:r>
          </a:p>
        </p:txBody>
      </p:sp>
      <p:sp>
        <p:nvSpPr>
          <p:cNvPr id="11" name="TextBox 10"/>
          <p:cNvSpPr txBox="1"/>
          <p:nvPr/>
        </p:nvSpPr>
        <p:spPr>
          <a:xfrm>
            <a:off x="718647" y="3342290"/>
            <a:ext cx="3342289" cy="1015663"/>
          </a:xfrm>
          <a:prstGeom prst="rect">
            <a:avLst/>
          </a:prstGeom>
          <a:noFill/>
        </p:spPr>
        <p:txBody>
          <a:bodyPr wrap="square" rtlCol="0">
            <a:spAutoFit/>
          </a:bodyPr>
          <a:lstStyle/>
          <a:p>
            <a:r>
              <a:rPr lang="en-US" sz="6000" b="1" dirty="0"/>
              <a:t>? + 2 = 8</a:t>
            </a:r>
          </a:p>
        </p:txBody>
      </p:sp>
      <p:sp>
        <p:nvSpPr>
          <p:cNvPr id="28" name="TextBox 27"/>
          <p:cNvSpPr txBox="1"/>
          <p:nvPr/>
        </p:nvSpPr>
        <p:spPr>
          <a:xfrm>
            <a:off x="5290284" y="3379074"/>
            <a:ext cx="3342289" cy="1015663"/>
          </a:xfrm>
          <a:prstGeom prst="rect">
            <a:avLst/>
          </a:prstGeom>
          <a:noFill/>
        </p:spPr>
        <p:txBody>
          <a:bodyPr wrap="square" rtlCol="0">
            <a:spAutoFit/>
          </a:bodyPr>
          <a:lstStyle/>
          <a:p>
            <a:r>
              <a:rPr lang="en-US" sz="6000" b="1" dirty="0"/>
              <a:t>8 – 2 = ?</a:t>
            </a:r>
          </a:p>
        </p:txBody>
      </p:sp>
    </p:spTree>
    <p:extLst>
      <p:ext uri="{BB962C8B-B14F-4D97-AF65-F5344CB8AC3E}">
        <p14:creationId xmlns:p14="http://schemas.microsoft.com/office/powerpoint/2010/main" val="3616852465"/>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Skew</a:t>
            </a:r>
          </a:p>
        </p:txBody>
      </p:sp>
      <p:sp>
        <p:nvSpPr>
          <p:cNvPr id="3" name="Content Placeholder 2"/>
          <p:cNvSpPr>
            <a:spLocks noGrp="1"/>
          </p:cNvSpPr>
          <p:nvPr>
            <p:ph idx="1"/>
          </p:nvPr>
        </p:nvSpPr>
        <p:spPr>
          <a:xfrm>
            <a:off x="457200" y="5147187"/>
            <a:ext cx="8229600" cy="978976"/>
          </a:xfrm>
          <a:ln>
            <a:solidFill>
              <a:schemeClr val="tx1"/>
            </a:solidFill>
          </a:ln>
        </p:spPr>
        <p:txBody>
          <a:bodyPr>
            <a:normAutofit fontScale="85000" lnSpcReduction="10000"/>
          </a:bodyPr>
          <a:lstStyle/>
          <a:p>
            <a:pPr marL="0" indent="0" algn="ctr">
              <a:buNone/>
            </a:pPr>
            <a:r>
              <a:rPr lang="en-US" dirty="0">
                <a:latin typeface="Comic Sans MS" panose="030F0702030302020204" pitchFamily="66" charset="0"/>
              </a:rPr>
              <a:t>The distribution of data that is pulled to the left or pulled to the right from a symmetrical form.</a:t>
            </a:r>
          </a:p>
        </p:txBody>
      </p:sp>
      <p:pic>
        <p:nvPicPr>
          <p:cNvPr id="4" name="Picture 3"/>
          <p:cNvPicPr>
            <a:picLocks noChangeAspect="1"/>
          </p:cNvPicPr>
          <p:nvPr/>
        </p:nvPicPr>
        <p:blipFill>
          <a:blip r:embed="rId3"/>
          <a:stretch>
            <a:fillRect/>
          </a:stretch>
        </p:blipFill>
        <p:spPr>
          <a:xfrm>
            <a:off x="1085235" y="2020525"/>
            <a:ext cx="6984335" cy="2489098"/>
          </a:xfrm>
          <a:prstGeom prst="rect">
            <a:avLst/>
          </a:prstGeom>
        </p:spPr>
      </p:pic>
    </p:spTree>
    <p:extLst>
      <p:ext uri="{BB962C8B-B14F-4D97-AF65-F5344CB8AC3E}">
        <p14:creationId xmlns:p14="http://schemas.microsoft.com/office/powerpoint/2010/main" val="1600987054"/>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Slope</a:t>
            </a:r>
          </a:p>
        </p:txBody>
      </p:sp>
      <p:sp>
        <p:nvSpPr>
          <p:cNvPr id="3" name="Content Placeholder 2"/>
          <p:cNvSpPr>
            <a:spLocks noGrp="1"/>
          </p:cNvSpPr>
          <p:nvPr>
            <p:ph idx="1"/>
          </p:nvPr>
        </p:nvSpPr>
        <p:spPr>
          <a:xfrm>
            <a:off x="457200" y="3429000"/>
            <a:ext cx="8229600" cy="2697163"/>
          </a:xfrm>
        </p:spPr>
        <p:txBody>
          <a:bodyPr>
            <a:normAutofit fontScale="92500" lnSpcReduction="10000"/>
          </a:bodyPr>
          <a:lstStyle/>
          <a:p>
            <a:pPr marL="0" indent="0">
              <a:buNone/>
            </a:pPr>
            <a:r>
              <a:rPr lang="en-US" dirty="0"/>
              <a:t/>
            </a:r>
            <a:br>
              <a:rPr lang="en-US" dirty="0"/>
            </a:br>
            <a:r>
              <a:rPr lang="en-US" dirty="0">
                <a:latin typeface="Comic Sans MS" panose="030F0702030302020204" pitchFamily="66" charset="0"/>
              </a:rPr>
              <a:t>How steep a straight line is.</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In this example the slope is 3/5 = 0.6</a:t>
            </a:r>
            <a:br>
              <a:rPr lang="en-US" dirty="0">
                <a:latin typeface="Comic Sans MS" panose="030F0702030302020204" pitchFamily="66" charset="0"/>
              </a:rPr>
            </a:br>
            <a:r>
              <a:rPr lang="en-US" dirty="0">
                <a:latin typeface="Comic Sans MS" panose="030F0702030302020204" pitchFamily="66" charset="0"/>
              </a:rPr>
              <a:t/>
            </a:r>
            <a:br>
              <a:rPr lang="en-US" dirty="0">
                <a:latin typeface="Comic Sans MS" panose="030F0702030302020204" pitchFamily="66" charset="0"/>
              </a:rPr>
            </a:br>
            <a:r>
              <a:rPr lang="en-US" dirty="0">
                <a:latin typeface="Comic Sans MS" panose="030F0702030302020204" pitchFamily="66" charset="0"/>
              </a:rPr>
              <a:t>Also called "gradient".</a:t>
            </a:r>
          </a:p>
        </p:txBody>
      </p:sp>
      <p:pic>
        <p:nvPicPr>
          <p:cNvPr id="4098" name="Picture 2" descr="Sl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1143000"/>
            <a:ext cx="2316480" cy="22860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304800" y="3817620"/>
            <a:ext cx="8534400" cy="27355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4647603"/>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39151" y="457200"/>
            <a:ext cx="8609427" cy="1323439"/>
          </a:xfrm>
          <a:prstGeom prst="rect">
            <a:avLst/>
          </a:prstGeom>
          <a:noFill/>
        </p:spPr>
        <p:txBody>
          <a:bodyPr wrap="square" rtlCol="0">
            <a:spAutoFit/>
          </a:bodyPr>
          <a:lstStyle/>
          <a:p>
            <a:pPr algn="ctr"/>
            <a:r>
              <a:rPr lang="en-US" sz="8000" dirty="0">
                <a:latin typeface="Comic Sans MS" pitchFamily="66" charset="0"/>
              </a:rPr>
              <a:t>solid figures </a:t>
            </a:r>
            <a:r>
              <a:rPr lang="en-US" sz="6600" dirty="0">
                <a:latin typeface="Comic Sans MS" pitchFamily="66" charset="0"/>
              </a:rPr>
              <a:t>(3-D)</a:t>
            </a:r>
          </a:p>
        </p:txBody>
      </p:sp>
      <p:sp>
        <p:nvSpPr>
          <p:cNvPr id="10" name="TextBox 9"/>
          <p:cNvSpPr txBox="1"/>
          <p:nvPr/>
        </p:nvSpPr>
        <p:spPr>
          <a:xfrm>
            <a:off x="281354" y="5176911"/>
            <a:ext cx="8539089" cy="1107996"/>
          </a:xfrm>
          <a:prstGeom prst="rect">
            <a:avLst/>
          </a:prstGeom>
          <a:noFill/>
        </p:spPr>
        <p:txBody>
          <a:bodyPr wrap="square" rtlCol="0">
            <a:spAutoFit/>
          </a:bodyPr>
          <a:lstStyle/>
          <a:p>
            <a:pPr algn="ctr"/>
            <a:r>
              <a:rPr lang="en-US" sz="3400" dirty="0">
                <a:latin typeface="Comic Sans MS" pitchFamily="66" charset="0"/>
              </a:rPr>
              <a:t>a geometric figure with three dimensions </a:t>
            </a:r>
            <a:r>
              <a:rPr lang="en-US" sz="3200" dirty="0">
                <a:latin typeface="Comic Sans MS" pitchFamily="66" charset="0"/>
              </a:rPr>
              <a:t>(length, width, and height)</a:t>
            </a:r>
          </a:p>
        </p:txBody>
      </p:sp>
      <p:sp>
        <p:nvSpPr>
          <p:cNvPr id="2050" name="AutoShape 2"/>
          <p:cNvSpPr>
            <a:spLocks noChangeArrowheads="1"/>
          </p:cNvSpPr>
          <p:nvPr/>
        </p:nvSpPr>
        <p:spPr bwMode="auto">
          <a:xfrm>
            <a:off x="1447800" y="2819400"/>
            <a:ext cx="1371600" cy="13716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1" name="AutoShape 3"/>
          <p:cNvSpPr>
            <a:spLocks noChangeArrowheads="1"/>
          </p:cNvSpPr>
          <p:nvPr/>
        </p:nvSpPr>
        <p:spPr bwMode="auto">
          <a:xfrm>
            <a:off x="6248400" y="3276600"/>
            <a:ext cx="1905000" cy="762000"/>
          </a:xfrm>
          <a:prstGeom prst="cube">
            <a:avLst>
              <a:gd name="adj" fmla="val 25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052" name="AutoShape 4"/>
          <p:cNvSpPr>
            <a:spLocks noChangeArrowheads="1"/>
          </p:cNvSpPr>
          <p:nvPr/>
        </p:nvSpPr>
        <p:spPr bwMode="auto">
          <a:xfrm>
            <a:off x="4038600" y="2743200"/>
            <a:ext cx="1200150" cy="1504950"/>
          </a:xfrm>
          <a:prstGeom prst="can">
            <a:avLst>
              <a:gd name="adj" fmla="val 31349"/>
            </a:avLst>
          </a:prstGeom>
          <a:solidFill>
            <a:srgbClr val="FFFFFF"/>
          </a:solid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Special triangles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1671942"/>
            <a:ext cx="8229600" cy="4382479"/>
          </a:xfrm>
        </p:spPr>
      </p:pic>
    </p:spTree>
    <p:extLst>
      <p:ext uri="{BB962C8B-B14F-4D97-AF65-F5344CB8AC3E}">
        <p14:creationId xmlns:p14="http://schemas.microsoft.com/office/powerpoint/2010/main" val="136484966"/>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sphere</a:t>
            </a:r>
          </a:p>
        </p:txBody>
      </p:sp>
      <p:sp>
        <p:nvSpPr>
          <p:cNvPr id="10" name="TextBox 9"/>
          <p:cNvSpPr txBox="1"/>
          <p:nvPr/>
        </p:nvSpPr>
        <p:spPr>
          <a:xfrm>
            <a:off x="381000" y="5105400"/>
            <a:ext cx="8382000" cy="1200329"/>
          </a:xfrm>
          <a:prstGeom prst="rect">
            <a:avLst/>
          </a:prstGeom>
          <a:noFill/>
        </p:spPr>
        <p:txBody>
          <a:bodyPr wrap="square" rtlCol="0">
            <a:spAutoFit/>
          </a:bodyPr>
          <a:lstStyle/>
          <a:p>
            <a:pPr algn="ctr"/>
            <a:r>
              <a:rPr lang="en-US" sz="3600" dirty="0">
                <a:latin typeface="Comic Sans MS" pitchFamily="66" charset="0"/>
              </a:rPr>
              <a:t>a 3-dimensional figure that is perfectly round</a:t>
            </a:r>
          </a:p>
        </p:txBody>
      </p:sp>
      <p:pic>
        <p:nvPicPr>
          <p:cNvPr id="11" name="Picture 10" descr="globe.jpg"/>
          <p:cNvPicPr>
            <a:picLocks noChangeAspect="1"/>
          </p:cNvPicPr>
          <p:nvPr/>
        </p:nvPicPr>
        <p:blipFill>
          <a:blip r:embed="rId3" cstate="print">
            <a:lum/>
          </a:blip>
          <a:stretch>
            <a:fillRect/>
          </a:stretch>
        </p:blipFill>
        <p:spPr>
          <a:xfrm>
            <a:off x="6305108" y="1665296"/>
            <a:ext cx="2345254" cy="2263324"/>
          </a:xfrm>
          <a:prstGeom prst="rect">
            <a:avLst/>
          </a:prstGeom>
        </p:spPr>
      </p:pic>
      <p:pic>
        <p:nvPicPr>
          <p:cNvPr id="12" name="Picture 11" descr="soccer.jpg"/>
          <p:cNvPicPr>
            <a:picLocks noChangeAspect="1"/>
          </p:cNvPicPr>
          <p:nvPr/>
        </p:nvPicPr>
        <p:blipFill>
          <a:blip r:embed="rId4" cstate="print"/>
          <a:stretch>
            <a:fillRect/>
          </a:stretch>
        </p:blipFill>
        <p:spPr>
          <a:xfrm>
            <a:off x="502057" y="2309037"/>
            <a:ext cx="1656353" cy="1648992"/>
          </a:xfrm>
          <a:prstGeom prst="rect">
            <a:avLst/>
          </a:prstGeom>
        </p:spPr>
      </p:pic>
      <p:pic>
        <p:nvPicPr>
          <p:cNvPr id="13" name="Picture 12" descr="sphere.bmp"/>
          <p:cNvPicPr>
            <a:picLocks noChangeAspect="1"/>
          </p:cNvPicPr>
          <p:nvPr/>
        </p:nvPicPr>
        <p:blipFill>
          <a:blip r:embed="rId5" cstate="print"/>
          <a:stretch>
            <a:fillRect/>
          </a:stretch>
        </p:blipFill>
        <p:spPr>
          <a:xfrm>
            <a:off x="3500571" y="2357571"/>
            <a:ext cx="2142857" cy="2142857"/>
          </a:xfrm>
          <a:prstGeom prst="rect">
            <a:avLst/>
          </a:prstGeom>
        </p:spPr>
      </p:pic>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square</a:t>
            </a:r>
          </a:p>
        </p:txBody>
      </p:sp>
      <p:sp>
        <p:nvSpPr>
          <p:cNvPr id="10" name="TextBox 9"/>
          <p:cNvSpPr txBox="1"/>
          <p:nvPr/>
        </p:nvSpPr>
        <p:spPr>
          <a:xfrm>
            <a:off x="381000" y="5181600"/>
            <a:ext cx="8382000" cy="1200329"/>
          </a:xfrm>
          <a:prstGeom prst="rect">
            <a:avLst/>
          </a:prstGeom>
          <a:noFill/>
        </p:spPr>
        <p:txBody>
          <a:bodyPr wrap="square" rtlCol="0">
            <a:spAutoFit/>
          </a:bodyPr>
          <a:lstStyle/>
          <a:p>
            <a:pPr algn="ctr"/>
            <a:r>
              <a:rPr lang="en-US" sz="3600" dirty="0">
                <a:latin typeface="Comic Sans MS" pitchFamily="66" charset="0"/>
              </a:rPr>
              <a:t>a parallelogram with equal sides and four right angles</a:t>
            </a:r>
          </a:p>
        </p:txBody>
      </p:sp>
      <p:grpSp>
        <p:nvGrpSpPr>
          <p:cNvPr id="23" name="Group 22"/>
          <p:cNvGrpSpPr/>
          <p:nvPr/>
        </p:nvGrpSpPr>
        <p:grpSpPr>
          <a:xfrm>
            <a:off x="914400" y="2590800"/>
            <a:ext cx="6953250" cy="1733550"/>
            <a:chOff x="914400" y="2590800"/>
            <a:chExt cx="6953250" cy="1733550"/>
          </a:xfrm>
        </p:grpSpPr>
        <p:sp>
          <p:nvSpPr>
            <p:cNvPr id="6147" name="Rectangle 3"/>
            <p:cNvSpPr>
              <a:spLocks noChangeArrowheads="1"/>
            </p:cNvSpPr>
            <p:nvPr/>
          </p:nvSpPr>
          <p:spPr bwMode="auto">
            <a:xfrm>
              <a:off x="3409950" y="2590800"/>
              <a:ext cx="1733550" cy="173355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8" name="Rectangle 4"/>
            <p:cNvSpPr>
              <a:spLocks noChangeArrowheads="1"/>
            </p:cNvSpPr>
            <p:nvPr/>
          </p:nvSpPr>
          <p:spPr bwMode="auto">
            <a:xfrm rot="2696623">
              <a:off x="914400" y="2933700"/>
              <a:ext cx="914400" cy="9144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9" name="Rectangle 5"/>
            <p:cNvSpPr>
              <a:spLocks noChangeArrowheads="1"/>
            </p:cNvSpPr>
            <p:nvPr/>
          </p:nvSpPr>
          <p:spPr bwMode="auto">
            <a:xfrm rot="19968444">
              <a:off x="6648450" y="2781300"/>
              <a:ext cx="1219200" cy="1219200"/>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1" name="Rectangle 10"/>
          <p:cNvSpPr/>
          <p:nvPr/>
        </p:nvSpPr>
        <p:spPr>
          <a:xfrm>
            <a:off x="3416465" y="2596199"/>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4851125" y="2600179"/>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848664" y="4062873"/>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3411415" y="4056654"/>
            <a:ext cx="295422" cy="26728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p:nvPr/>
        </p:nvCxnSpPr>
        <p:spPr>
          <a:xfrm>
            <a:off x="3260785" y="3450566"/>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4132053" y="4316083"/>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a:off x="4117676" y="2622430"/>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994694" y="3470694"/>
            <a:ext cx="29329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Square root function</a:t>
            </a:r>
          </a:p>
        </p:txBody>
      </p:sp>
      <mc:AlternateContent xmlns:mc="http://schemas.openxmlformats.org/markup-compatibility/2006" xmlns:a14="http://schemas.microsoft.com/office/drawing/2010/main">
        <mc:Choice Requires="a14">
          <p:sp>
            <p:nvSpPr>
              <p:cNvPr id="8" name="TextBox 7"/>
              <p:cNvSpPr txBox="1"/>
              <p:nvPr/>
            </p:nvSpPr>
            <p:spPr>
              <a:xfrm>
                <a:off x="3358109" y="1195500"/>
                <a:ext cx="2427781" cy="62683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b="1" i="1" smtClean="0">
                          <a:latin typeface="Cambria Math" charset="0"/>
                        </a:rPr>
                        <m:t>𝒇</m:t>
                      </m:r>
                      <m:d>
                        <m:dPr>
                          <m:ctrlPr>
                            <a:rPr lang="en-US" sz="4000" b="1" i="1" smtClean="0">
                              <a:latin typeface="Cambria Math" panose="02040503050406030204" pitchFamily="18" charset="0"/>
                            </a:rPr>
                          </m:ctrlPr>
                        </m:dPr>
                        <m:e>
                          <m:r>
                            <a:rPr lang="en-US" sz="4000" b="1" i="1" smtClean="0">
                              <a:latin typeface="Cambria Math" charset="0"/>
                            </a:rPr>
                            <m:t>𝒙</m:t>
                          </m:r>
                        </m:e>
                      </m:d>
                      <m:r>
                        <a:rPr lang="en-US" sz="4000" b="1" i="1" smtClean="0">
                          <a:latin typeface="Cambria Math" charset="0"/>
                        </a:rPr>
                        <m:t>=</m:t>
                      </m:r>
                      <m:rad>
                        <m:radPr>
                          <m:degHide m:val="on"/>
                          <m:ctrlPr>
                            <a:rPr lang="en-US" sz="4000" b="1" i="1" smtClean="0">
                              <a:latin typeface="Cambria Math" panose="02040503050406030204" pitchFamily="18" charset="0"/>
                            </a:rPr>
                          </m:ctrlPr>
                        </m:radPr>
                        <m:deg/>
                        <m:e>
                          <m:r>
                            <a:rPr lang="en-US" sz="4000" b="1" i="1" smtClean="0">
                              <a:latin typeface="Cambria Math" charset="0"/>
                            </a:rPr>
                            <m:t>𝒙</m:t>
                          </m:r>
                        </m:e>
                      </m:rad>
                    </m:oMath>
                  </m:oMathPara>
                </a14:m>
                <a:endParaRPr lang="en-US" sz="40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3358109" y="1195500"/>
                <a:ext cx="2427781" cy="626838"/>
              </a:xfrm>
              <a:prstGeom prst="rect">
                <a:avLst/>
              </a:prstGeom>
              <a:blipFill rotWithShape="0">
                <a:blip r:embed="rId3"/>
                <a:stretch>
                  <a:fillRect/>
                </a:stretch>
              </a:blipFill>
            </p:spPr>
            <p:txBody>
              <a:bodyPr/>
              <a:lstStyle/>
              <a:p>
                <a:r>
                  <a:rPr lang="en-US">
                    <a:noFill/>
                  </a:rPr>
                  <a:t> </a:t>
                </a:r>
              </a:p>
            </p:txBody>
          </p:sp>
        </mc:Fallback>
      </mc:AlternateContent>
      <p:sp>
        <p:nvSpPr>
          <p:cNvPr id="9" name="Content Placeholder 8"/>
          <p:cNvSpPr>
            <a:spLocks noGrp="1"/>
          </p:cNvSpPr>
          <p:nvPr>
            <p:ph idx="1"/>
          </p:nvPr>
        </p:nvSpPr>
        <p:spPr>
          <a:xfrm>
            <a:off x="4147457" y="2220120"/>
            <a:ext cx="4702629" cy="4525963"/>
          </a:xfrm>
        </p:spPr>
        <p:txBody>
          <a:bodyPr>
            <a:normAutofit fontScale="85000" lnSpcReduction="10000"/>
          </a:bodyPr>
          <a:lstStyle/>
          <a:p>
            <a:r>
              <a:rPr lang="en-US" dirty="0"/>
              <a:t>Features (of parent function):</a:t>
            </a:r>
          </a:p>
          <a:p>
            <a:r>
              <a:rPr lang="en-US" dirty="0"/>
              <a:t>increasing function [0,∞)</a:t>
            </a:r>
          </a:p>
          <a:p>
            <a:r>
              <a:rPr lang="en-US" dirty="0"/>
              <a:t> positive function (0,∞)</a:t>
            </a:r>
          </a:p>
          <a:p>
            <a:r>
              <a:rPr lang="en-US" dirty="0"/>
              <a:t>no absolute max (graph → ∞)</a:t>
            </a:r>
          </a:p>
          <a:p>
            <a:r>
              <a:rPr lang="en-US" dirty="0"/>
              <a:t>absolute minimum 0</a:t>
            </a:r>
          </a:p>
          <a:p>
            <a:r>
              <a:rPr lang="en-US" dirty="0"/>
              <a:t>no relative max/min</a:t>
            </a:r>
          </a:p>
          <a:p>
            <a:r>
              <a:rPr lang="en-US" dirty="0"/>
              <a:t>end behavior</a:t>
            </a:r>
            <a:br>
              <a:rPr lang="en-US" dirty="0"/>
            </a:br>
            <a:r>
              <a:rPr lang="en-US" dirty="0"/>
              <a:t>f (x) → +∞, as x → +∞</a:t>
            </a:r>
            <a:br>
              <a:rPr lang="en-US" dirty="0"/>
            </a:br>
            <a:r>
              <a:rPr lang="en-US" dirty="0"/>
              <a:t>f (x) → 0, as x → 0</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52" y="2037558"/>
            <a:ext cx="4088605" cy="4088605"/>
          </a:xfrm>
          <a:prstGeom prst="rect">
            <a:avLst/>
          </a:prstGeom>
        </p:spPr>
      </p:pic>
    </p:spTree>
    <p:extLst>
      <p:ext uri="{BB962C8B-B14F-4D97-AF65-F5344CB8AC3E}">
        <p14:creationId xmlns:p14="http://schemas.microsoft.com/office/powerpoint/2010/main" val="505403975"/>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49111" y="5321204"/>
            <a:ext cx="6723089" cy="12645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9" name="TextBox 8"/>
          <p:cNvSpPr txBox="1"/>
          <p:nvPr/>
        </p:nvSpPr>
        <p:spPr>
          <a:xfrm>
            <a:off x="633548" y="1085851"/>
            <a:ext cx="7857309" cy="923330"/>
          </a:xfrm>
          <a:prstGeom prst="rect">
            <a:avLst/>
          </a:prstGeom>
          <a:noFill/>
        </p:spPr>
        <p:txBody>
          <a:bodyPr wrap="square" rtlCol="0">
            <a:spAutoFit/>
          </a:bodyPr>
          <a:lstStyle/>
          <a:p>
            <a:pPr algn="ctr" defTabSz="685800"/>
            <a:r>
              <a:rPr lang="en-US" sz="5400" dirty="0">
                <a:solidFill>
                  <a:prstClr val="black"/>
                </a:solidFill>
                <a:latin typeface="Comic Sans MS" pitchFamily="66" charset="0"/>
              </a:rPr>
              <a:t>standard deviation</a:t>
            </a:r>
          </a:p>
        </p:txBody>
      </p:sp>
      <p:sp>
        <p:nvSpPr>
          <p:cNvPr id="10" name="TextBox 9"/>
          <p:cNvSpPr txBox="1"/>
          <p:nvPr/>
        </p:nvSpPr>
        <p:spPr>
          <a:xfrm>
            <a:off x="1349111" y="5385391"/>
            <a:ext cx="6665939" cy="1200329"/>
          </a:xfrm>
          <a:prstGeom prst="rect">
            <a:avLst/>
          </a:prstGeom>
          <a:noFill/>
        </p:spPr>
        <p:txBody>
          <a:bodyPr wrap="square" rtlCol="0">
            <a:spAutoFit/>
          </a:bodyPr>
          <a:lstStyle/>
          <a:p>
            <a:pPr algn="ctr" defTabSz="685800"/>
            <a:r>
              <a:rPr lang="en-US" sz="2400" dirty="0">
                <a:solidFill>
                  <a:prstClr val="black"/>
                </a:solidFill>
                <a:latin typeface="Comic Sans MS" panose="030F0702030302020204" pitchFamily="66" charset="0"/>
              </a:rPr>
              <a:t>a measure that is used to quantify the amount of variation or dispersion of a set of data values is often abbreviated as SD, s or </a:t>
            </a:r>
            <a:r>
              <a:rPr lang="el-GR" sz="2400" dirty="0">
                <a:solidFill>
                  <a:prstClr val="black"/>
                </a:solidFill>
                <a:latin typeface="Comic Sans MS" panose="030F0702030302020204" pitchFamily="66" charset="0"/>
              </a:rPr>
              <a:t>σ</a:t>
            </a:r>
            <a:endParaRPr lang="en-US" sz="2400" dirty="0">
              <a:solidFill>
                <a:prstClr val="black"/>
              </a:solidFill>
              <a:latin typeface="Comic Sans MS" pitchFamily="66" charset="0"/>
            </a:endParaRPr>
          </a:p>
        </p:txBody>
      </p:sp>
      <p:pic>
        <p:nvPicPr>
          <p:cNvPr id="2" name="Picture 1"/>
          <p:cNvPicPr>
            <a:picLocks noChangeAspect="1"/>
          </p:cNvPicPr>
          <p:nvPr/>
        </p:nvPicPr>
        <p:blipFill>
          <a:blip r:embed="rId3"/>
          <a:stretch>
            <a:fillRect/>
          </a:stretch>
        </p:blipFill>
        <p:spPr>
          <a:xfrm>
            <a:off x="2803161" y="1889138"/>
            <a:ext cx="3267855" cy="3304163"/>
          </a:xfrm>
          <a:prstGeom prst="rect">
            <a:avLst/>
          </a:prstGeom>
        </p:spPr>
      </p:pic>
    </p:spTree>
    <p:extLst>
      <p:ext uri="{BB962C8B-B14F-4D97-AF65-F5344CB8AC3E}">
        <p14:creationId xmlns:p14="http://schemas.microsoft.com/office/powerpoint/2010/main" val="72316563"/>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04800" y="228600"/>
            <a:ext cx="8534400" cy="6324600"/>
            <a:chOff x="304800" y="228600"/>
            <a:chExt cx="8534400" cy="6324600"/>
          </a:xfrm>
        </p:grpSpPr>
        <p:sp>
          <p:nvSpPr>
            <p:cNvPr id="5" name="Rectangle 4"/>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04800" y="5190978"/>
              <a:ext cx="8534400" cy="13622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43000" y="457200"/>
              <a:ext cx="6781800" cy="1200329"/>
            </a:xfrm>
            <a:prstGeom prst="rect">
              <a:avLst/>
            </a:prstGeom>
            <a:noFill/>
          </p:spPr>
          <p:txBody>
            <a:bodyPr wrap="square" rtlCol="0">
              <a:spAutoFit/>
            </a:bodyPr>
            <a:lstStyle/>
            <a:p>
              <a:pPr algn="ctr"/>
              <a:endParaRPr lang="en-US" sz="7200" dirty="0">
                <a:latin typeface="Comic Sans MS" pitchFamily="66" charset="0"/>
              </a:endParaRPr>
            </a:p>
          </p:txBody>
        </p:sp>
        <p:sp>
          <p:nvSpPr>
            <p:cNvPr id="8" name="TextBox 7"/>
            <p:cNvSpPr txBox="1"/>
            <p:nvPr/>
          </p:nvSpPr>
          <p:spPr>
            <a:xfrm>
              <a:off x="381000" y="4953000"/>
              <a:ext cx="8382000" cy="584775"/>
            </a:xfrm>
            <a:prstGeom prst="rect">
              <a:avLst/>
            </a:prstGeom>
            <a:noFill/>
          </p:spPr>
          <p:txBody>
            <a:bodyPr wrap="square" rtlCol="0">
              <a:spAutoFit/>
            </a:bodyPr>
            <a:lstStyle/>
            <a:p>
              <a:pPr algn="ctr"/>
              <a:endParaRPr lang="en-US" sz="3200" dirty="0">
                <a:latin typeface="Comic Sans MS" pitchFamily="66" charset="0"/>
              </a:endParaRPr>
            </a:p>
          </p:txBody>
        </p:sp>
      </p:grpSp>
      <p:sp>
        <p:nvSpPr>
          <p:cNvPr id="11" name="TextBox 10"/>
          <p:cNvSpPr txBox="1"/>
          <p:nvPr/>
        </p:nvSpPr>
        <p:spPr>
          <a:xfrm>
            <a:off x="381000" y="358726"/>
            <a:ext cx="8382000" cy="1446550"/>
          </a:xfrm>
          <a:prstGeom prst="rect">
            <a:avLst/>
          </a:prstGeom>
          <a:noFill/>
        </p:spPr>
        <p:txBody>
          <a:bodyPr wrap="square" rtlCol="0">
            <a:spAutoFit/>
          </a:bodyPr>
          <a:lstStyle/>
          <a:p>
            <a:pPr algn="ctr"/>
            <a:r>
              <a:rPr lang="en-US" sz="8800" dirty="0">
                <a:latin typeface="Comic Sans MS" pitchFamily="66" charset="0"/>
              </a:rPr>
              <a:t>straight angle</a:t>
            </a:r>
          </a:p>
        </p:txBody>
      </p:sp>
      <p:sp>
        <p:nvSpPr>
          <p:cNvPr id="12" name="TextBox 11"/>
          <p:cNvSpPr txBox="1"/>
          <p:nvPr/>
        </p:nvSpPr>
        <p:spPr>
          <a:xfrm>
            <a:off x="262597" y="5485228"/>
            <a:ext cx="8534400" cy="677108"/>
          </a:xfrm>
          <a:prstGeom prst="rect">
            <a:avLst/>
          </a:prstGeom>
          <a:noFill/>
        </p:spPr>
        <p:txBody>
          <a:bodyPr wrap="square" rtlCol="0">
            <a:spAutoFit/>
          </a:bodyPr>
          <a:lstStyle/>
          <a:p>
            <a:pPr algn="ctr"/>
            <a:r>
              <a:rPr lang="en-US" sz="3800" dirty="0">
                <a:latin typeface="Comic Sans MS" pitchFamily="66" charset="0"/>
              </a:rPr>
              <a:t>an angle with a measure of 180</a:t>
            </a:r>
            <a:r>
              <a:rPr lang="en-US" sz="3800" dirty="0">
                <a:latin typeface="Candy Round BTN"/>
              </a:rPr>
              <a:t>°</a:t>
            </a:r>
            <a:endParaRPr lang="en-US" sz="3800" dirty="0">
              <a:latin typeface="Comic Sans MS" pitchFamily="66" charset="0"/>
            </a:endParaRPr>
          </a:p>
        </p:txBody>
      </p:sp>
      <p:pic>
        <p:nvPicPr>
          <p:cNvPr id="20" name="Picture 2" descr="straight angles"/>
          <p:cNvPicPr>
            <a:picLocks noChangeAspect="1" noChangeArrowheads="1"/>
          </p:cNvPicPr>
          <p:nvPr/>
        </p:nvPicPr>
        <p:blipFill>
          <a:blip r:embed="rId3" cstate="print">
            <a:grayscl/>
            <a:lum contrast="40000"/>
          </a:blip>
          <a:srcRect l="76245"/>
          <a:stretch>
            <a:fillRect/>
          </a:stretch>
        </p:blipFill>
        <p:spPr bwMode="auto">
          <a:xfrm>
            <a:off x="6850505" y="2222357"/>
            <a:ext cx="1918741" cy="2821833"/>
          </a:xfrm>
          <a:prstGeom prst="rect">
            <a:avLst/>
          </a:prstGeom>
          <a:noFill/>
        </p:spPr>
      </p:pic>
      <p:grpSp>
        <p:nvGrpSpPr>
          <p:cNvPr id="22" name="Group 21"/>
          <p:cNvGrpSpPr/>
          <p:nvPr/>
        </p:nvGrpSpPr>
        <p:grpSpPr>
          <a:xfrm>
            <a:off x="1564297" y="1805276"/>
            <a:ext cx="4638557" cy="1271773"/>
            <a:chOff x="254833" y="1948721"/>
            <a:chExt cx="5846164" cy="1204418"/>
          </a:xfrm>
        </p:grpSpPr>
        <p:pic>
          <p:nvPicPr>
            <p:cNvPr id="24" name="Picture 2" descr="straight angles"/>
            <p:cNvPicPr>
              <a:picLocks noChangeAspect="1" noChangeArrowheads="1"/>
            </p:cNvPicPr>
            <p:nvPr/>
          </p:nvPicPr>
          <p:blipFill>
            <a:blip r:embed="rId3" cstate="print">
              <a:grayscl/>
              <a:lum contrast="40000"/>
            </a:blip>
            <a:srcRect l="18689" t="32715" r="22533" b="32623"/>
            <a:stretch>
              <a:fillRect/>
            </a:stretch>
          </p:blipFill>
          <p:spPr bwMode="auto">
            <a:xfrm>
              <a:off x="254833" y="1948721"/>
              <a:ext cx="5846164" cy="1204418"/>
            </a:xfrm>
            <a:prstGeom prst="ellipse">
              <a:avLst/>
            </a:prstGeom>
            <a:noFill/>
          </p:spPr>
        </p:pic>
        <p:cxnSp>
          <p:nvCxnSpPr>
            <p:cNvPr id="25" name="Straight Arrow Connector 24"/>
            <p:cNvCxnSpPr/>
            <p:nvPr/>
          </p:nvCxnSpPr>
          <p:spPr>
            <a:xfrm flipV="1">
              <a:off x="404734" y="2953061"/>
              <a:ext cx="5351489" cy="29980"/>
            </a:xfrm>
            <a:prstGeom prst="straightConnector1">
              <a:avLst/>
            </a:prstGeom>
            <a:ln w="3810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rot="707403">
            <a:off x="451739" y="3560372"/>
            <a:ext cx="4132246" cy="1102283"/>
            <a:chOff x="254833" y="1948721"/>
            <a:chExt cx="5846164" cy="1204418"/>
          </a:xfrm>
        </p:grpSpPr>
        <p:pic>
          <p:nvPicPr>
            <p:cNvPr id="17" name="Picture 2" descr="straight angles"/>
            <p:cNvPicPr>
              <a:picLocks noChangeAspect="1" noChangeArrowheads="1"/>
            </p:cNvPicPr>
            <p:nvPr/>
          </p:nvPicPr>
          <p:blipFill>
            <a:blip r:embed="rId3" cstate="print">
              <a:grayscl/>
              <a:lum contrast="40000"/>
            </a:blip>
            <a:srcRect l="18689" t="32715" r="22533" b="32623"/>
            <a:stretch>
              <a:fillRect/>
            </a:stretch>
          </p:blipFill>
          <p:spPr bwMode="auto">
            <a:xfrm>
              <a:off x="254833" y="1948721"/>
              <a:ext cx="5846164" cy="1204418"/>
            </a:xfrm>
            <a:prstGeom prst="ellipse">
              <a:avLst/>
            </a:prstGeom>
            <a:noFill/>
          </p:spPr>
        </p:pic>
        <p:cxnSp>
          <p:nvCxnSpPr>
            <p:cNvPr id="18" name="Straight Arrow Connector 17"/>
            <p:cNvCxnSpPr/>
            <p:nvPr/>
          </p:nvCxnSpPr>
          <p:spPr>
            <a:xfrm flipV="1">
              <a:off x="404734" y="2953061"/>
              <a:ext cx="5351489" cy="29980"/>
            </a:xfrm>
            <a:prstGeom prst="straightConnector1">
              <a:avLst/>
            </a:prstGeom>
            <a:ln w="3810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Step function</a:t>
            </a:r>
          </a:p>
        </p:txBody>
      </p:sp>
      <p:sp>
        <p:nvSpPr>
          <p:cNvPr id="3" name="Content Placeholder 2"/>
          <p:cNvSpPr>
            <a:spLocks noGrp="1"/>
          </p:cNvSpPr>
          <p:nvPr>
            <p:ph idx="1"/>
          </p:nvPr>
        </p:nvSpPr>
        <p:spPr/>
        <p:txBody>
          <a:bodyPr/>
          <a:lstStyle/>
          <a:p>
            <a:pPr marL="0" indent="0">
              <a:buNone/>
            </a:pPr>
            <a:r>
              <a:rPr lang="en-US" dirty="0"/>
              <a:t>A function that increases or decreases abruptly from one constant value to another.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203" y="2952064"/>
            <a:ext cx="4296980" cy="294921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8186" y="3061793"/>
            <a:ext cx="3664607" cy="3064370"/>
          </a:xfrm>
          <a:prstGeom prst="rect">
            <a:avLst/>
          </a:prstGeom>
        </p:spPr>
      </p:pic>
    </p:spTree>
    <p:extLst>
      <p:ext uri="{BB962C8B-B14F-4D97-AF65-F5344CB8AC3E}">
        <p14:creationId xmlns:p14="http://schemas.microsoft.com/office/powerpoint/2010/main" val="365654760"/>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345722"/>
            <a:ext cx="8534400" cy="120747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304800"/>
            <a:ext cx="6781800" cy="1446550"/>
          </a:xfrm>
          <a:prstGeom prst="rect">
            <a:avLst/>
          </a:prstGeom>
          <a:noFill/>
        </p:spPr>
        <p:txBody>
          <a:bodyPr wrap="square" rtlCol="0">
            <a:spAutoFit/>
          </a:bodyPr>
          <a:lstStyle/>
          <a:p>
            <a:pPr algn="ctr"/>
            <a:r>
              <a:rPr lang="en-US" sz="8800" dirty="0">
                <a:latin typeface="Comic Sans MS" pitchFamily="66" charset="0"/>
              </a:rPr>
              <a:t>subset</a:t>
            </a:r>
          </a:p>
        </p:txBody>
      </p:sp>
      <p:sp>
        <p:nvSpPr>
          <p:cNvPr id="10" name="TextBox 9"/>
          <p:cNvSpPr txBox="1"/>
          <p:nvPr/>
        </p:nvSpPr>
        <p:spPr>
          <a:xfrm>
            <a:off x="310662" y="5571978"/>
            <a:ext cx="8382000" cy="830997"/>
          </a:xfrm>
          <a:prstGeom prst="rect">
            <a:avLst/>
          </a:prstGeom>
          <a:noFill/>
        </p:spPr>
        <p:txBody>
          <a:bodyPr wrap="square" rtlCol="0">
            <a:spAutoFit/>
          </a:bodyPr>
          <a:lstStyle/>
          <a:p>
            <a:pPr algn="ctr"/>
            <a:r>
              <a:rPr lang="en-US" sz="4800" dirty="0">
                <a:latin typeface="Comic Sans MS" pitchFamily="66" charset="0"/>
              </a:rPr>
              <a:t>a set within a larger set</a:t>
            </a:r>
          </a:p>
        </p:txBody>
      </p:sp>
      <p:sp>
        <p:nvSpPr>
          <p:cNvPr id="12" name="Rounded Rectangle 11"/>
          <p:cNvSpPr/>
          <p:nvPr/>
        </p:nvSpPr>
        <p:spPr>
          <a:xfrm>
            <a:off x="787792" y="1716259"/>
            <a:ext cx="5908430" cy="348878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2532184" y="3179296"/>
            <a:ext cx="3812345" cy="1812389"/>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6865035" y="3882683"/>
            <a:ext cx="1983544" cy="1200329"/>
          </a:xfrm>
          <a:prstGeom prst="rect">
            <a:avLst/>
          </a:prstGeom>
          <a:noFill/>
        </p:spPr>
        <p:txBody>
          <a:bodyPr wrap="square" rtlCol="0">
            <a:spAutoFit/>
          </a:bodyPr>
          <a:lstStyle/>
          <a:p>
            <a:r>
              <a:rPr lang="en-US" sz="2400" dirty="0"/>
              <a:t>Rectangles are a subset of all quadrilaterals.</a:t>
            </a:r>
          </a:p>
        </p:txBody>
      </p:sp>
      <p:sp>
        <p:nvSpPr>
          <p:cNvPr id="16" name="TextBox 15"/>
          <p:cNvSpPr txBox="1"/>
          <p:nvPr/>
        </p:nvSpPr>
        <p:spPr>
          <a:xfrm>
            <a:off x="1280160" y="1899138"/>
            <a:ext cx="2239587" cy="523220"/>
          </a:xfrm>
          <a:prstGeom prst="rect">
            <a:avLst/>
          </a:prstGeom>
          <a:noFill/>
        </p:spPr>
        <p:txBody>
          <a:bodyPr wrap="none" rtlCol="0">
            <a:spAutoFit/>
          </a:bodyPr>
          <a:lstStyle/>
          <a:p>
            <a:r>
              <a:rPr lang="en-US" sz="2800" dirty="0"/>
              <a:t>quadrilaterals</a:t>
            </a:r>
          </a:p>
        </p:txBody>
      </p:sp>
      <p:sp>
        <p:nvSpPr>
          <p:cNvPr id="17" name="TextBox 16"/>
          <p:cNvSpPr txBox="1"/>
          <p:nvPr/>
        </p:nvSpPr>
        <p:spPr>
          <a:xfrm>
            <a:off x="2712720" y="3247292"/>
            <a:ext cx="1680781" cy="523220"/>
          </a:xfrm>
          <a:prstGeom prst="rect">
            <a:avLst/>
          </a:prstGeom>
          <a:noFill/>
        </p:spPr>
        <p:txBody>
          <a:bodyPr wrap="none" rtlCol="0">
            <a:spAutoFit/>
          </a:bodyPr>
          <a:lstStyle/>
          <a:p>
            <a:r>
              <a:rPr lang="en-US" sz="2800" dirty="0"/>
              <a:t>rectangles</a:t>
            </a:r>
          </a:p>
        </p:txBody>
      </p:sp>
      <p:sp>
        <p:nvSpPr>
          <p:cNvPr id="18" name="Rectangle 17"/>
          <p:cNvSpPr/>
          <p:nvPr/>
        </p:nvSpPr>
        <p:spPr>
          <a:xfrm rot="2539200">
            <a:off x="4572000" y="3502855"/>
            <a:ext cx="464234" cy="4642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rot="1582034">
            <a:off x="3985123" y="4234292"/>
            <a:ext cx="735271" cy="3027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5397304" y="3498165"/>
            <a:ext cx="553330" cy="10034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162886" y="4175760"/>
            <a:ext cx="464234" cy="46423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iamond 21"/>
          <p:cNvSpPr/>
          <p:nvPr/>
        </p:nvSpPr>
        <p:spPr>
          <a:xfrm>
            <a:off x="1800664" y="2715065"/>
            <a:ext cx="506437" cy="914400"/>
          </a:xfrm>
          <a:prstGeom prst="diamon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rapezoid 22"/>
          <p:cNvSpPr/>
          <p:nvPr/>
        </p:nvSpPr>
        <p:spPr>
          <a:xfrm>
            <a:off x="4501663" y="2349305"/>
            <a:ext cx="1519309" cy="492370"/>
          </a:xfrm>
          <a:prstGeom prst="trapezoi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Data 23"/>
          <p:cNvSpPr/>
          <p:nvPr/>
        </p:nvSpPr>
        <p:spPr>
          <a:xfrm>
            <a:off x="2926080" y="2391508"/>
            <a:ext cx="1125416" cy="612648"/>
          </a:xfrm>
          <a:prstGeom prst="flowChartInputOut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Manual Input 24"/>
          <p:cNvSpPr/>
          <p:nvPr/>
        </p:nvSpPr>
        <p:spPr>
          <a:xfrm rot="16200000">
            <a:off x="942535" y="3727938"/>
            <a:ext cx="914400" cy="457200"/>
          </a:xfrm>
          <a:prstGeom prst="flowChartManualInp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04800" y="228600"/>
            <a:ext cx="85344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04800" y="5132832"/>
            <a:ext cx="8534400" cy="142036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107371"/>
            <a:ext cx="6781800" cy="1446550"/>
          </a:xfrm>
          <a:prstGeom prst="rect">
            <a:avLst/>
          </a:prstGeom>
          <a:noFill/>
        </p:spPr>
        <p:txBody>
          <a:bodyPr wrap="square" rtlCol="0">
            <a:spAutoFit/>
          </a:bodyPr>
          <a:lstStyle/>
          <a:p>
            <a:pPr algn="ctr"/>
            <a:r>
              <a:rPr lang="en-US" sz="8800" dirty="0">
                <a:latin typeface="Comic Sans MS" pitchFamily="66" charset="0"/>
              </a:rPr>
              <a:t>subtraction</a:t>
            </a:r>
          </a:p>
        </p:txBody>
      </p:sp>
      <p:sp>
        <p:nvSpPr>
          <p:cNvPr id="10" name="TextBox 9"/>
          <p:cNvSpPr txBox="1"/>
          <p:nvPr/>
        </p:nvSpPr>
        <p:spPr>
          <a:xfrm>
            <a:off x="381000" y="5276088"/>
            <a:ext cx="8382000" cy="1138773"/>
          </a:xfrm>
          <a:prstGeom prst="rect">
            <a:avLst/>
          </a:prstGeom>
          <a:noFill/>
        </p:spPr>
        <p:txBody>
          <a:bodyPr wrap="square" rtlCol="0">
            <a:spAutoFit/>
          </a:bodyPr>
          <a:lstStyle/>
          <a:p>
            <a:pPr algn="ctr"/>
            <a:r>
              <a:rPr lang="en-US" sz="3400" dirty="0">
                <a:latin typeface="Comic Sans MS" pitchFamily="66" charset="0"/>
              </a:rPr>
              <a:t>an operation that gives the difference or comparison between two numbers</a:t>
            </a:r>
          </a:p>
        </p:txBody>
      </p:sp>
      <p:sp>
        <p:nvSpPr>
          <p:cNvPr id="11" name="TextBox 10"/>
          <p:cNvSpPr txBox="1"/>
          <p:nvPr/>
        </p:nvSpPr>
        <p:spPr>
          <a:xfrm>
            <a:off x="2705100" y="1609360"/>
            <a:ext cx="3657600" cy="1107996"/>
          </a:xfrm>
          <a:prstGeom prst="rect">
            <a:avLst/>
          </a:prstGeom>
          <a:noFill/>
        </p:spPr>
        <p:txBody>
          <a:bodyPr wrap="square" rtlCol="0">
            <a:spAutoFit/>
          </a:bodyPr>
          <a:lstStyle/>
          <a:p>
            <a:pPr algn="ctr"/>
            <a:r>
              <a:rPr lang="en-US" sz="6600" dirty="0"/>
              <a:t>6 – 2 = 4</a:t>
            </a:r>
          </a:p>
        </p:txBody>
      </p:sp>
      <p:pic>
        <p:nvPicPr>
          <p:cNvPr id="16" name="Picture 1" descr="MCNA00656_0000%5b1%5d"/>
          <p:cNvPicPr>
            <a:picLocks noChangeAspect="1" noChangeArrowheads="1"/>
          </p:cNvPicPr>
          <p:nvPr/>
        </p:nvPicPr>
        <p:blipFill>
          <a:blip r:embed="rId3" cstate="print">
            <a:grayscl/>
          </a:blip>
          <a:srcRect/>
          <a:stretch>
            <a:fillRect/>
          </a:stretch>
        </p:blipFill>
        <p:spPr bwMode="auto">
          <a:xfrm>
            <a:off x="7401074" y="3684308"/>
            <a:ext cx="689219" cy="656725"/>
          </a:xfrm>
          <a:prstGeom prst="rect">
            <a:avLst/>
          </a:prstGeom>
          <a:noFill/>
          <a:ln w="9525">
            <a:noFill/>
            <a:miter lim="800000"/>
            <a:headEnd/>
            <a:tailEnd/>
          </a:ln>
        </p:spPr>
      </p:pic>
      <p:grpSp>
        <p:nvGrpSpPr>
          <p:cNvPr id="33" name="Group 32"/>
          <p:cNvGrpSpPr/>
          <p:nvPr/>
        </p:nvGrpSpPr>
        <p:grpSpPr>
          <a:xfrm>
            <a:off x="5897322" y="2799014"/>
            <a:ext cx="2234742" cy="1953070"/>
            <a:chOff x="5730239" y="2609087"/>
            <a:chExt cx="2401825" cy="2142997"/>
          </a:xfrm>
        </p:grpSpPr>
        <p:pic>
          <p:nvPicPr>
            <p:cNvPr id="8193" name="Picture 1" descr="MCNA00656_0000%5b1%5d"/>
            <p:cNvPicPr>
              <a:picLocks noChangeAspect="1" noChangeArrowheads="1"/>
            </p:cNvPicPr>
            <p:nvPr/>
          </p:nvPicPr>
          <p:blipFill>
            <a:blip r:embed="rId3" cstate="print">
              <a:grayscl/>
            </a:blip>
            <a:srcRect/>
            <a:stretch>
              <a:fillRect/>
            </a:stretch>
          </p:blipFill>
          <p:spPr bwMode="auto">
            <a:xfrm>
              <a:off x="5897322" y="2954732"/>
              <a:ext cx="689219" cy="656725"/>
            </a:xfrm>
            <a:prstGeom prst="rect">
              <a:avLst/>
            </a:prstGeom>
            <a:noFill/>
            <a:ln w="9525">
              <a:noFill/>
              <a:miter lim="800000"/>
              <a:headEnd/>
              <a:tailEnd/>
            </a:ln>
          </p:spPr>
        </p:pic>
        <p:pic>
          <p:nvPicPr>
            <p:cNvPr id="12" name="Picture 1" descr="MCNA00656_0000%5b1%5d"/>
            <p:cNvPicPr>
              <a:picLocks noChangeAspect="1" noChangeArrowheads="1"/>
            </p:cNvPicPr>
            <p:nvPr/>
          </p:nvPicPr>
          <p:blipFill>
            <a:blip r:embed="rId3" cstate="print">
              <a:grayscl/>
            </a:blip>
            <a:srcRect/>
            <a:stretch>
              <a:fillRect/>
            </a:stretch>
          </p:blipFill>
          <p:spPr bwMode="auto">
            <a:xfrm>
              <a:off x="6649198" y="3646021"/>
              <a:ext cx="689219" cy="656725"/>
            </a:xfrm>
            <a:prstGeom prst="rect">
              <a:avLst/>
            </a:prstGeom>
            <a:noFill/>
            <a:ln w="9525">
              <a:noFill/>
              <a:miter lim="800000"/>
              <a:headEnd/>
              <a:tailEnd/>
            </a:ln>
          </p:spPr>
        </p:pic>
        <p:pic>
          <p:nvPicPr>
            <p:cNvPr id="13" name="Picture 1" descr="MCNA00656_0000%5b1%5d"/>
            <p:cNvPicPr>
              <a:picLocks noChangeAspect="1" noChangeArrowheads="1"/>
            </p:cNvPicPr>
            <p:nvPr/>
          </p:nvPicPr>
          <p:blipFill>
            <a:blip r:embed="rId3" cstate="print">
              <a:grayscl/>
            </a:blip>
            <a:srcRect/>
            <a:stretch>
              <a:fillRect/>
            </a:stretch>
          </p:blipFill>
          <p:spPr bwMode="auto">
            <a:xfrm>
              <a:off x="5897322" y="3646021"/>
              <a:ext cx="689219" cy="656725"/>
            </a:xfrm>
            <a:prstGeom prst="rect">
              <a:avLst/>
            </a:prstGeom>
            <a:noFill/>
            <a:ln w="9525">
              <a:noFill/>
              <a:miter lim="800000"/>
              <a:headEnd/>
              <a:tailEnd/>
            </a:ln>
          </p:spPr>
        </p:pic>
        <p:pic>
          <p:nvPicPr>
            <p:cNvPr id="14" name="Picture 1" descr="MCNA00656_0000%5b1%5d"/>
            <p:cNvPicPr>
              <a:picLocks noChangeAspect="1" noChangeArrowheads="1"/>
            </p:cNvPicPr>
            <p:nvPr/>
          </p:nvPicPr>
          <p:blipFill>
            <a:blip r:embed="rId3" cstate="print">
              <a:grayscl/>
            </a:blip>
            <a:srcRect/>
            <a:stretch>
              <a:fillRect/>
            </a:stretch>
          </p:blipFill>
          <p:spPr bwMode="auto">
            <a:xfrm>
              <a:off x="6649198" y="2954732"/>
              <a:ext cx="689219" cy="656725"/>
            </a:xfrm>
            <a:prstGeom prst="rect">
              <a:avLst/>
            </a:prstGeom>
            <a:noFill/>
            <a:ln w="9525">
              <a:noFill/>
              <a:miter lim="800000"/>
              <a:headEnd/>
              <a:tailEnd/>
            </a:ln>
          </p:spPr>
        </p:pic>
        <p:pic>
          <p:nvPicPr>
            <p:cNvPr id="15" name="Picture 1" descr="MCNA00656_0000%5b1%5d"/>
            <p:cNvPicPr>
              <a:picLocks noChangeAspect="1" noChangeArrowheads="1"/>
            </p:cNvPicPr>
            <p:nvPr/>
          </p:nvPicPr>
          <p:blipFill>
            <a:blip r:embed="rId3" cstate="print">
              <a:grayscl/>
            </a:blip>
            <a:srcRect/>
            <a:stretch>
              <a:fillRect/>
            </a:stretch>
          </p:blipFill>
          <p:spPr bwMode="auto">
            <a:xfrm>
              <a:off x="7401074" y="2954732"/>
              <a:ext cx="689219" cy="656725"/>
            </a:xfrm>
            <a:prstGeom prst="rect">
              <a:avLst/>
            </a:prstGeom>
            <a:noFill/>
            <a:ln w="9525">
              <a:noFill/>
              <a:miter lim="800000"/>
              <a:headEnd/>
              <a:tailEnd/>
            </a:ln>
          </p:spPr>
        </p:pic>
        <p:pic>
          <p:nvPicPr>
            <p:cNvPr id="17" name="Picture 2" descr="MCj02219890000[1]"/>
            <p:cNvPicPr>
              <a:picLocks noChangeAspect="1" noChangeArrowheads="1"/>
            </p:cNvPicPr>
            <p:nvPr/>
          </p:nvPicPr>
          <p:blipFill>
            <a:blip r:embed="rId4" cstate="print">
              <a:lum bright="-40000" contrast="40000"/>
            </a:blip>
            <a:srcRect/>
            <a:stretch>
              <a:fillRect/>
            </a:stretch>
          </p:blipFill>
          <p:spPr bwMode="auto">
            <a:xfrm>
              <a:off x="7401074" y="3715150"/>
              <a:ext cx="730990" cy="570314"/>
            </a:xfrm>
            <a:prstGeom prst="rect">
              <a:avLst/>
            </a:prstGeom>
            <a:noFill/>
            <a:ln w="9525">
              <a:noFill/>
              <a:miter lim="800000"/>
              <a:headEnd/>
              <a:tailEnd/>
            </a:ln>
          </p:spPr>
        </p:pic>
        <p:sp>
          <p:nvSpPr>
            <p:cNvPr id="18" name="Oval 17"/>
            <p:cNvSpPr/>
            <p:nvPr/>
          </p:nvSpPr>
          <p:spPr>
            <a:xfrm>
              <a:off x="5730239" y="2609087"/>
              <a:ext cx="1670835" cy="2142997"/>
            </a:xfrm>
            <a:prstGeom prst="ellipse">
              <a:avLst/>
            </a:prstGeom>
            <a:noFill/>
            <a:ln>
              <a:solidFill>
                <a:schemeClr val="tx1">
                  <a:lumMod val="95000"/>
                  <a:lumOff val="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194" name="Picture 2" descr="MCj02219890000[1]"/>
            <p:cNvPicPr>
              <a:picLocks noChangeAspect="1" noChangeArrowheads="1"/>
            </p:cNvPicPr>
            <p:nvPr/>
          </p:nvPicPr>
          <p:blipFill>
            <a:blip r:embed="rId4" cstate="print">
              <a:lum bright="-40000" contrast="40000"/>
            </a:blip>
            <a:srcRect/>
            <a:stretch>
              <a:fillRect/>
            </a:stretch>
          </p:blipFill>
          <p:spPr bwMode="auto">
            <a:xfrm>
              <a:off x="7401074" y="3023861"/>
              <a:ext cx="730990" cy="570314"/>
            </a:xfrm>
            <a:prstGeom prst="rect">
              <a:avLst/>
            </a:prstGeom>
            <a:noFill/>
            <a:ln w="9525">
              <a:noFill/>
              <a:miter lim="800000"/>
              <a:headEnd/>
              <a:tailEnd/>
            </a:ln>
          </p:spPr>
        </p:pic>
      </p:grpSp>
      <p:grpSp>
        <p:nvGrpSpPr>
          <p:cNvPr id="32" name="Group 31"/>
          <p:cNvGrpSpPr/>
          <p:nvPr/>
        </p:nvGrpSpPr>
        <p:grpSpPr>
          <a:xfrm>
            <a:off x="438912" y="2279903"/>
            <a:ext cx="3875019" cy="2624719"/>
            <a:chOff x="304800" y="2057400"/>
            <a:chExt cx="3930616" cy="2743200"/>
          </a:xfrm>
        </p:grpSpPr>
        <p:grpSp>
          <p:nvGrpSpPr>
            <p:cNvPr id="2" name="Group 30"/>
            <p:cNvGrpSpPr/>
            <p:nvPr/>
          </p:nvGrpSpPr>
          <p:grpSpPr>
            <a:xfrm>
              <a:off x="1066800" y="3886200"/>
              <a:ext cx="457200" cy="914400"/>
              <a:chOff x="1066800" y="3886200"/>
              <a:chExt cx="457200" cy="914400"/>
            </a:xfrm>
          </p:grpSpPr>
          <p:sp>
            <p:nvSpPr>
              <p:cNvPr id="23" name="Rectangle 22"/>
              <p:cNvSpPr/>
              <p:nvPr/>
            </p:nvSpPr>
            <p:spPr>
              <a:xfrm>
                <a:off x="1066800" y="4343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1066800" y="38862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 name="Group 29"/>
            <p:cNvGrpSpPr/>
            <p:nvPr/>
          </p:nvGrpSpPr>
          <p:grpSpPr>
            <a:xfrm>
              <a:off x="304800" y="2057400"/>
              <a:ext cx="457200" cy="2743200"/>
              <a:chOff x="381000" y="2057400"/>
              <a:chExt cx="457200" cy="2743200"/>
            </a:xfrm>
          </p:grpSpPr>
          <p:sp>
            <p:nvSpPr>
              <p:cNvPr id="19" name="Rectangle 18"/>
              <p:cNvSpPr/>
              <p:nvPr/>
            </p:nvSpPr>
            <p:spPr>
              <a:xfrm>
                <a:off x="381000" y="4343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381000" y="38862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381000" y="34290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381000" y="29718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381000" y="25146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381000" y="2057400"/>
                <a:ext cx="457200" cy="457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ight Brace 27"/>
            <p:cNvSpPr/>
            <p:nvPr/>
          </p:nvSpPr>
          <p:spPr>
            <a:xfrm>
              <a:off x="838200" y="2057400"/>
              <a:ext cx="304800" cy="1828800"/>
            </a:xfrm>
            <a:prstGeom prst="rightBrace">
              <a:avLst/>
            </a:prstGeom>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9" name="TextBox 28"/>
            <p:cNvSpPr txBox="1"/>
            <p:nvPr/>
          </p:nvSpPr>
          <p:spPr>
            <a:xfrm>
              <a:off x="1054608" y="2599944"/>
              <a:ext cx="3180808" cy="1015663"/>
            </a:xfrm>
            <a:prstGeom prst="rect">
              <a:avLst/>
            </a:prstGeom>
            <a:noFill/>
          </p:spPr>
          <p:txBody>
            <a:bodyPr wrap="none" rtlCol="0">
              <a:spAutoFit/>
            </a:bodyPr>
            <a:lstStyle/>
            <a:p>
              <a:r>
                <a:rPr lang="en-US" sz="2400" dirty="0"/>
                <a:t>the difference between </a:t>
              </a:r>
            </a:p>
            <a:p>
              <a:r>
                <a:rPr lang="en-US" sz="2400" dirty="0"/>
                <a:t>6 and 2 is </a:t>
              </a:r>
              <a:r>
                <a:rPr lang="en-US" sz="3600" b="1" dirty="0"/>
                <a:t>4</a:t>
              </a:r>
            </a:p>
          </p:txBody>
        </p:sp>
      </p:grpSp>
      <p:sp>
        <p:nvSpPr>
          <p:cNvPr id="4" name="TextBox 3"/>
          <p:cNvSpPr txBox="1"/>
          <p:nvPr/>
        </p:nvSpPr>
        <p:spPr>
          <a:xfrm>
            <a:off x="1443433" y="1323364"/>
            <a:ext cx="6480427" cy="400110"/>
          </a:xfrm>
          <a:prstGeom prst="rect">
            <a:avLst/>
          </a:prstGeom>
          <a:noFill/>
        </p:spPr>
        <p:txBody>
          <a:bodyPr wrap="square" rtlCol="0">
            <a:spAutoFit/>
          </a:bodyPr>
          <a:lstStyle/>
          <a:p>
            <a:r>
              <a:rPr lang="en-US" sz="2000" dirty="0"/>
              <a:t>component parts:   minuend  - subtrahend  =   difference</a:t>
            </a:r>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666" y="1392127"/>
            <a:ext cx="7781291" cy="1107996"/>
          </a:xfrm>
          <a:prstGeom prst="rect">
            <a:avLst/>
          </a:prstGeom>
        </p:spPr>
        <p:txBody>
          <a:bodyPr wrap="square">
            <a:spAutoFit/>
          </a:bodyPr>
          <a:lstStyle/>
          <a:p>
            <a:pPr algn="ctr"/>
            <a:r>
              <a:rPr lang="en-US" sz="6600" dirty="0">
                <a:latin typeface="Comic Sans MS" panose="030F0702030302020204" pitchFamily="66" charset="0"/>
              </a:rPr>
              <a:t>supplementary</a:t>
            </a:r>
          </a:p>
        </p:txBody>
      </p:sp>
      <p:sp>
        <p:nvSpPr>
          <p:cNvPr id="3" name="TextBox 2"/>
          <p:cNvSpPr txBox="1"/>
          <p:nvPr/>
        </p:nvSpPr>
        <p:spPr>
          <a:xfrm>
            <a:off x="716667" y="4892538"/>
            <a:ext cx="7970134" cy="715581"/>
          </a:xfrm>
          <a:prstGeom prst="rect">
            <a:avLst/>
          </a:prstGeom>
          <a:noFill/>
          <a:ln>
            <a:solidFill>
              <a:schemeClr val="tx1"/>
            </a:solidFill>
          </a:ln>
        </p:spPr>
        <p:txBody>
          <a:bodyPr wrap="square" rtlCol="0">
            <a:spAutoFit/>
          </a:bodyPr>
          <a:lstStyle/>
          <a:p>
            <a:r>
              <a:rPr lang="en-US" sz="4050" dirty="0">
                <a:latin typeface="Comic Sans MS" panose="030F0702030302020204" pitchFamily="66" charset="0"/>
              </a:rPr>
              <a:t>two angles whose sum is 180</a:t>
            </a:r>
            <a:r>
              <a:rPr lang="en-US" sz="4050" baseline="30000" dirty="0">
                <a:latin typeface="Comic Sans MS" panose="030F0702030302020204" pitchFamily="66" charset="0"/>
              </a:rPr>
              <a:t>0</a:t>
            </a:r>
          </a:p>
        </p:txBody>
      </p:sp>
      <p:pic>
        <p:nvPicPr>
          <p:cNvPr id="5" name="Picture 4"/>
          <p:cNvPicPr>
            <a:picLocks noChangeAspect="1"/>
          </p:cNvPicPr>
          <p:nvPr/>
        </p:nvPicPr>
        <p:blipFill>
          <a:blip r:embed="rId3"/>
          <a:stretch>
            <a:fillRect/>
          </a:stretch>
        </p:blipFill>
        <p:spPr>
          <a:xfrm>
            <a:off x="1215736" y="2942366"/>
            <a:ext cx="2836718" cy="1484845"/>
          </a:xfrm>
          <a:prstGeom prst="rect">
            <a:avLst/>
          </a:prstGeom>
        </p:spPr>
      </p:pic>
      <p:pic>
        <p:nvPicPr>
          <p:cNvPr id="6" name="Picture 5"/>
          <p:cNvPicPr>
            <a:picLocks noChangeAspect="1"/>
          </p:cNvPicPr>
          <p:nvPr/>
        </p:nvPicPr>
        <p:blipFill>
          <a:blip r:embed="rId4"/>
          <a:stretch>
            <a:fillRect/>
          </a:stretch>
        </p:blipFill>
        <p:spPr>
          <a:xfrm>
            <a:off x="5148046" y="2942366"/>
            <a:ext cx="2671763" cy="1450181"/>
          </a:xfrm>
          <a:prstGeom prst="rect">
            <a:avLst/>
          </a:prstGeom>
        </p:spPr>
      </p:pic>
    </p:spTree>
    <p:extLst>
      <p:ext uri="{BB962C8B-B14F-4D97-AF65-F5344CB8AC3E}">
        <p14:creationId xmlns:p14="http://schemas.microsoft.com/office/powerpoint/2010/main" val="2324335704"/>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349" y="1153588"/>
            <a:ext cx="7764588" cy="1107996"/>
          </a:xfrm>
          <a:prstGeom prst="rect">
            <a:avLst/>
          </a:prstGeom>
        </p:spPr>
        <p:txBody>
          <a:bodyPr wrap="square">
            <a:spAutoFit/>
          </a:bodyPr>
          <a:lstStyle/>
          <a:p>
            <a:pPr algn="ctr"/>
            <a:r>
              <a:rPr lang="en-US" sz="6600" dirty="0">
                <a:latin typeface="Comic Sans MS" panose="030F0702030302020204" pitchFamily="66" charset="0"/>
              </a:rPr>
              <a:t>surface area</a:t>
            </a:r>
          </a:p>
        </p:txBody>
      </p:sp>
      <p:sp>
        <p:nvSpPr>
          <p:cNvPr id="3" name="Rectangle 2"/>
          <p:cNvSpPr/>
          <p:nvPr/>
        </p:nvSpPr>
        <p:spPr>
          <a:xfrm>
            <a:off x="984737" y="5392615"/>
            <a:ext cx="7762733" cy="1315745"/>
          </a:xfrm>
          <a:prstGeom prst="rect">
            <a:avLst/>
          </a:prstGeom>
          <a:ln>
            <a:solidFill>
              <a:schemeClr val="tx1"/>
            </a:solidFill>
          </a:ln>
        </p:spPr>
        <p:txBody>
          <a:bodyPr wrap="square">
            <a:spAutoFit/>
          </a:bodyPr>
          <a:lstStyle/>
          <a:p>
            <a:endParaRPr lang="en-US" sz="1350" dirty="0"/>
          </a:p>
          <a:p>
            <a:r>
              <a:rPr lang="en-US" sz="3300" dirty="0">
                <a:latin typeface="Comic Sans MS" panose="030F0702030302020204" pitchFamily="66" charset="0"/>
              </a:rPr>
              <a:t>the total area of the surface of a three-dimensional object</a:t>
            </a:r>
          </a:p>
        </p:txBody>
      </p:sp>
      <p:pic>
        <p:nvPicPr>
          <p:cNvPr id="4" name="Picture 3"/>
          <p:cNvPicPr>
            <a:picLocks noChangeAspect="1"/>
          </p:cNvPicPr>
          <p:nvPr/>
        </p:nvPicPr>
        <p:blipFill>
          <a:blip r:embed="rId3"/>
          <a:stretch>
            <a:fillRect/>
          </a:stretch>
        </p:blipFill>
        <p:spPr>
          <a:xfrm>
            <a:off x="166475" y="2016014"/>
            <a:ext cx="2328538" cy="1811085"/>
          </a:xfrm>
          <a:prstGeom prst="rect">
            <a:avLst/>
          </a:prstGeom>
        </p:spPr>
      </p:pic>
      <p:pic>
        <p:nvPicPr>
          <p:cNvPr id="5" name="Picture 4"/>
          <p:cNvPicPr>
            <a:picLocks noChangeAspect="1"/>
          </p:cNvPicPr>
          <p:nvPr/>
        </p:nvPicPr>
        <p:blipFill>
          <a:blip r:embed="rId4"/>
          <a:stretch>
            <a:fillRect/>
          </a:stretch>
        </p:blipFill>
        <p:spPr>
          <a:xfrm>
            <a:off x="6850505" y="3307333"/>
            <a:ext cx="2270111" cy="2047194"/>
          </a:xfrm>
          <a:prstGeom prst="rect">
            <a:avLst/>
          </a:prstGeom>
        </p:spPr>
      </p:pic>
      <p:pic>
        <p:nvPicPr>
          <p:cNvPr id="6" name="Picture 5"/>
          <p:cNvPicPr>
            <a:picLocks noChangeAspect="1"/>
          </p:cNvPicPr>
          <p:nvPr/>
        </p:nvPicPr>
        <p:blipFill>
          <a:blip r:embed="rId5"/>
          <a:stretch>
            <a:fillRect/>
          </a:stretch>
        </p:blipFill>
        <p:spPr>
          <a:xfrm>
            <a:off x="2632197" y="3674428"/>
            <a:ext cx="2522781" cy="1680099"/>
          </a:xfrm>
          <a:prstGeom prst="rect">
            <a:avLst/>
          </a:prstGeom>
        </p:spPr>
      </p:pic>
      <p:pic>
        <p:nvPicPr>
          <p:cNvPr id="7" name="Picture 6"/>
          <p:cNvPicPr>
            <a:picLocks noChangeAspect="1"/>
          </p:cNvPicPr>
          <p:nvPr/>
        </p:nvPicPr>
        <p:blipFill>
          <a:blip r:embed="rId6"/>
          <a:stretch>
            <a:fillRect/>
          </a:stretch>
        </p:blipFill>
        <p:spPr>
          <a:xfrm>
            <a:off x="5153751" y="2214711"/>
            <a:ext cx="1982243" cy="1982243"/>
          </a:xfrm>
          <a:prstGeom prst="rect">
            <a:avLst/>
          </a:prstGeom>
        </p:spPr>
      </p:pic>
    </p:spTree>
    <p:extLst>
      <p:ext uri="{BB962C8B-B14F-4D97-AF65-F5344CB8AC3E}">
        <p14:creationId xmlns:p14="http://schemas.microsoft.com/office/powerpoint/2010/main" val="2886103662"/>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62597" y="5275384"/>
            <a:ext cx="8534400" cy="136222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267288"/>
            <a:ext cx="8534400" cy="1938992"/>
          </a:xfrm>
          <a:prstGeom prst="rect">
            <a:avLst/>
          </a:prstGeom>
          <a:noFill/>
        </p:spPr>
        <p:txBody>
          <a:bodyPr wrap="square" rtlCol="0">
            <a:spAutoFit/>
          </a:bodyPr>
          <a:lstStyle/>
          <a:p>
            <a:pPr algn="ctr"/>
            <a:r>
              <a:rPr lang="en-US" sz="6000" dirty="0">
                <a:latin typeface="Comic Sans MS" pitchFamily="66" charset="0"/>
              </a:rPr>
              <a:t>symmetric property </a:t>
            </a:r>
          </a:p>
          <a:p>
            <a:pPr algn="ctr"/>
            <a:r>
              <a:rPr lang="en-US" sz="6000" dirty="0">
                <a:latin typeface="Comic Sans MS" pitchFamily="66" charset="0"/>
              </a:rPr>
              <a:t>of equality</a:t>
            </a:r>
          </a:p>
        </p:txBody>
      </p:sp>
      <p:sp>
        <p:nvSpPr>
          <p:cNvPr id="10" name="TextBox 9"/>
          <p:cNvSpPr txBox="1"/>
          <p:nvPr/>
        </p:nvSpPr>
        <p:spPr>
          <a:xfrm>
            <a:off x="381000" y="5386754"/>
            <a:ext cx="8382000" cy="1200329"/>
          </a:xfrm>
          <a:prstGeom prst="rect">
            <a:avLst/>
          </a:prstGeom>
          <a:noFill/>
        </p:spPr>
        <p:txBody>
          <a:bodyPr wrap="square" rtlCol="0">
            <a:spAutoFit/>
          </a:bodyPr>
          <a:lstStyle/>
          <a:p>
            <a:pPr algn="ctr"/>
            <a:r>
              <a:rPr lang="en-US" sz="3600" dirty="0">
                <a:latin typeface="Comic Sans MS" pitchFamily="66" charset="0"/>
              </a:rPr>
              <a:t>the answer to an equation can be on</a:t>
            </a:r>
          </a:p>
          <a:p>
            <a:pPr algn="ctr"/>
            <a:r>
              <a:rPr lang="en-US" sz="3600" dirty="0">
                <a:latin typeface="Comic Sans MS" pitchFamily="66" charset="0"/>
              </a:rPr>
              <a:t>either side of the equal sign</a:t>
            </a:r>
          </a:p>
        </p:txBody>
      </p:sp>
      <p:sp>
        <p:nvSpPr>
          <p:cNvPr id="11" name="Rectangle 10"/>
          <p:cNvSpPr/>
          <p:nvPr/>
        </p:nvSpPr>
        <p:spPr>
          <a:xfrm>
            <a:off x="899409" y="2654202"/>
            <a:ext cx="7375161" cy="2246769"/>
          </a:xfrm>
          <a:prstGeom prst="rect">
            <a:avLst/>
          </a:prstGeom>
        </p:spPr>
        <p:txBody>
          <a:bodyPr wrap="square">
            <a:spAutoFit/>
          </a:bodyPr>
          <a:lstStyle/>
          <a:p>
            <a:r>
              <a:rPr lang="en-US" sz="5400" dirty="0">
                <a:latin typeface="Comic Sans MS" pitchFamily="66" charset="0"/>
              </a:rPr>
              <a:t>80 + 20 = 100</a:t>
            </a:r>
          </a:p>
          <a:p>
            <a:endParaRPr lang="en-US" sz="3200" dirty="0">
              <a:latin typeface="Comic Sans MS" pitchFamily="66" charset="0"/>
            </a:endParaRPr>
          </a:p>
          <a:p>
            <a:pPr algn="r"/>
            <a:r>
              <a:rPr lang="en-US" sz="5400" dirty="0">
                <a:latin typeface="Comic Sans MS" pitchFamily="66" charset="0"/>
              </a:rPr>
              <a:t>100 = 80 + 20</a:t>
            </a:r>
            <a:endParaRPr lang="en-US" sz="5400" dirty="0"/>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33400" y="152400"/>
            <a:ext cx="8077200" cy="2123658"/>
          </a:xfrm>
          <a:prstGeom prst="rect">
            <a:avLst/>
          </a:prstGeom>
          <a:noFill/>
        </p:spPr>
        <p:txBody>
          <a:bodyPr wrap="square" rtlCol="0">
            <a:spAutoFit/>
          </a:bodyPr>
          <a:lstStyle/>
          <a:p>
            <a:pPr algn="ctr"/>
            <a:r>
              <a:rPr lang="en-US" sz="6600" dirty="0">
                <a:latin typeface="Comic Sans MS" pitchFamily="66" charset="0"/>
              </a:rPr>
              <a:t>symmetry </a:t>
            </a:r>
          </a:p>
          <a:p>
            <a:pPr algn="ctr"/>
            <a:r>
              <a:rPr lang="en-US" sz="6600" dirty="0">
                <a:latin typeface="Comic Sans MS" pitchFamily="66" charset="0"/>
              </a:rPr>
              <a:t>(line symmetry)</a:t>
            </a:r>
          </a:p>
        </p:txBody>
      </p:sp>
      <p:sp>
        <p:nvSpPr>
          <p:cNvPr id="10" name="TextBox 9"/>
          <p:cNvSpPr txBox="1"/>
          <p:nvPr/>
        </p:nvSpPr>
        <p:spPr>
          <a:xfrm>
            <a:off x="381000" y="4834596"/>
            <a:ext cx="8382000" cy="1754326"/>
          </a:xfrm>
          <a:prstGeom prst="rect">
            <a:avLst/>
          </a:prstGeom>
          <a:noFill/>
        </p:spPr>
        <p:txBody>
          <a:bodyPr wrap="square" rtlCol="0">
            <a:spAutoFit/>
          </a:bodyPr>
          <a:lstStyle/>
          <a:p>
            <a:pPr algn="ctr"/>
            <a:r>
              <a:rPr lang="en-US" sz="3500" dirty="0">
                <a:latin typeface="Comic Sans MS" pitchFamily="66" charset="0"/>
              </a:rPr>
              <a:t>a line that divides a figure into </a:t>
            </a:r>
          </a:p>
          <a:p>
            <a:pPr algn="ctr"/>
            <a:r>
              <a:rPr lang="en-US" sz="3500" dirty="0">
                <a:latin typeface="Comic Sans MS" pitchFamily="66" charset="0"/>
              </a:rPr>
              <a:t>two congruent halves that are </a:t>
            </a:r>
          </a:p>
          <a:p>
            <a:pPr algn="ctr"/>
            <a:r>
              <a:rPr lang="en-US" sz="3500" dirty="0">
                <a:latin typeface="Comic Sans MS" pitchFamily="66" charset="0"/>
              </a:rPr>
              <a:t>mirror images of each other</a:t>
            </a:r>
          </a:p>
        </p:txBody>
      </p:sp>
      <p:grpSp>
        <p:nvGrpSpPr>
          <p:cNvPr id="2" name="Group 1"/>
          <p:cNvGrpSpPr>
            <a:grpSpLocks/>
          </p:cNvGrpSpPr>
          <p:nvPr/>
        </p:nvGrpSpPr>
        <p:grpSpPr bwMode="auto">
          <a:xfrm>
            <a:off x="3776472" y="2307336"/>
            <a:ext cx="1577975" cy="2209800"/>
            <a:chOff x="9360" y="7650"/>
            <a:chExt cx="1665" cy="2340"/>
          </a:xfrm>
        </p:grpSpPr>
        <p:sp>
          <p:nvSpPr>
            <p:cNvPr id="6146" name="AutoShape 2"/>
            <p:cNvSpPr>
              <a:spLocks noChangeArrowheads="1"/>
            </p:cNvSpPr>
            <p:nvPr/>
          </p:nvSpPr>
          <p:spPr bwMode="auto">
            <a:xfrm>
              <a:off x="9360" y="807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47" name="Line 3"/>
            <p:cNvSpPr>
              <a:spLocks noChangeShapeType="1"/>
            </p:cNvSpPr>
            <p:nvPr/>
          </p:nvSpPr>
          <p:spPr bwMode="auto">
            <a:xfrm>
              <a:off x="10200" y="765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 name="Group 4"/>
          <p:cNvGrpSpPr>
            <a:grpSpLocks/>
          </p:cNvGrpSpPr>
          <p:nvPr/>
        </p:nvGrpSpPr>
        <p:grpSpPr bwMode="auto">
          <a:xfrm>
            <a:off x="6315456" y="2724912"/>
            <a:ext cx="2095500" cy="1397000"/>
            <a:chOff x="11295" y="9330"/>
            <a:chExt cx="2340" cy="1440"/>
          </a:xfrm>
        </p:grpSpPr>
        <p:sp>
          <p:nvSpPr>
            <p:cNvPr id="6149" name="AutoShape 5"/>
            <p:cNvSpPr>
              <a:spLocks noChangeArrowheads="1"/>
            </p:cNvSpPr>
            <p:nvPr/>
          </p:nvSpPr>
          <p:spPr bwMode="auto">
            <a:xfrm>
              <a:off x="11640" y="933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50" name="Line 6"/>
            <p:cNvSpPr>
              <a:spLocks noChangeShapeType="1"/>
            </p:cNvSpPr>
            <p:nvPr/>
          </p:nvSpPr>
          <p:spPr bwMode="auto">
            <a:xfrm rot="5400000">
              <a:off x="12450" y="891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 name="Group 4"/>
          <p:cNvGrpSpPr>
            <a:grpSpLocks/>
          </p:cNvGrpSpPr>
          <p:nvPr/>
        </p:nvGrpSpPr>
        <p:grpSpPr bwMode="auto">
          <a:xfrm rot="3563466" flipH="1">
            <a:off x="865631" y="2767584"/>
            <a:ext cx="2095500" cy="1397000"/>
            <a:chOff x="11295" y="9330"/>
            <a:chExt cx="2340" cy="1440"/>
          </a:xfrm>
        </p:grpSpPr>
        <p:sp>
          <p:nvSpPr>
            <p:cNvPr id="12" name="AutoShape 5"/>
            <p:cNvSpPr>
              <a:spLocks noChangeArrowheads="1"/>
            </p:cNvSpPr>
            <p:nvPr/>
          </p:nvSpPr>
          <p:spPr bwMode="auto">
            <a:xfrm>
              <a:off x="11640" y="9330"/>
              <a:ext cx="1665" cy="1440"/>
            </a:xfrm>
            <a:prstGeom prst="hexagon">
              <a:avLst>
                <a:gd name="adj" fmla="val 28906"/>
                <a:gd name="vf" fmla="val 11547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 name="Line 6"/>
            <p:cNvSpPr>
              <a:spLocks noChangeShapeType="1"/>
            </p:cNvSpPr>
            <p:nvPr/>
          </p:nvSpPr>
          <p:spPr bwMode="auto">
            <a:xfrm rot="5400000">
              <a:off x="12450" y="8910"/>
              <a:ext cx="30" cy="2340"/>
            </a:xfrm>
            <a:prstGeom prst="line">
              <a:avLst/>
            </a:prstGeom>
            <a:noFill/>
            <a:ln w="38100">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7190" y="1058512"/>
            <a:ext cx="7960995" cy="827438"/>
          </a:xfrm>
        </p:spPr>
        <p:txBody>
          <a:bodyPr>
            <a:noAutofit/>
          </a:bodyPr>
          <a:lstStyle/>
          <a:p>
            <a:r>
              <a:rPr lang="en-US" sz="6000" dirty="0">
                <a:latin typeface="Comic Sans MS" panose="030F0702030302020204" pitchFamily="66" charset="0"/>
              </a:rPr>
              <a:t>System of Equations</a:t>
            </a:r>
          </a:p>
        </p:txBody>
      </p:sp>
      <p:sp>
        <p:nvSpPr>
          <p:cNvPr id="3" name="Subtitle 2"/>
          <p:cNvSpPr>
            <a:spLocks noGrp="1"/>
          </p:cNvSpPr>
          <p:nvPr>
            <p:ph type="subTitle" idx="1"/>
          </p:nvPr>
        </p:nvSpPr>
        <p:spPr>
          <a:xfrm>
            <a:off x="1508760" y="5622643"/>
            <a:ext cx="6137910" cy="979580"/>
          </a:xfrm>
        </p:spPr>
        <p:txBody>
          <a:bodyPr>
            <a:normAutofit/>
          </a:bodyPr>
          <a:lstStyle/>
          <a:p>
            <a:r>
              <a:rPr lang="en-US" sz="2700" dirty="0">
                <a:latin typeface="Comic Sans MS" panose="030F0702030302020204" pitchFamily="66" charset="0"/>
              </a:rPr>
              <a:t>A set of two or more equations with the same variables.</a:t>
            </a:r>
          </a:p>
        </p:txBody>
      </p:sp>
      <p:sp>
        <p:nvSpPr>
          <p:cNvPr id="5" name="Rectangle 4"/>
          <p:cNvSpPr/>
          <p:nvPr/>
        </p:nvSpPr>
        <p:spPr>
          <a:xfrm>
            <a:off x="1429829" y="5453509"/>
            <a:ext cx="6400800" cy="119044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14338" name="Picture 2" descr="http://www.algebra-class.com/images/systems-of-equations-ex2.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30228" y="1909869"/>
            <a:ext cx="2595031" cy="3512645"/>
          </a:xfrm>
          <a:prstGeom prst="rect">
            <a:avLst/>
          </a:prstGeom>
          <a:noFill/>
          <a:extLst>
            <a:ext uri="{909E8E84-426E-40dd-AFC4-6F175D3DCCD1}">
              <a14:hiddenFill xmlns="" xmlns:a14="http://schemas.microsoft.com/office/drawing/2010/main">
                <a:solidFill>
                  <a:srgbClr val="FFFFFF"/>
                </a:solidFill>
              </a14:hiddenFill>
            </a:ext>
          </a:extLst>
        </p:spPr>
      </p:pic>
      <p:pic>
        <p:nvPicPr>
          <p:cNvPr id="14340" name="Picture 4" descr="http://www.algebra-class.com/images/system-of-equatons-ex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8760" y="1937385"/>
            <a:ext cx="2870021" cy="350357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725445322"/>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7200" dirty="0"/>
              <a:t>tangent</a:t>
            </a:r>
          </a:p>
        </p:txBody>
      </p:sp>
      <p:sp>
        <p:nvSpPr>
          <p:cNvPr id="3" name="Content Placeholder 2"/>
          <p:cNvSpPr>
            <a:spLocks noGrp="1"/>
          </p:cNvSpPr>
          <p:nvPr>
            <p:ph idx="1"/>
          </p:nvPr>
        </p:nvSpPr>
        <p:spPr>
          <a:xfrm>
            <a:off x="457200" y="2301240"/>
            <a:ext cx="2975548" cy="4399363"/>
          </a:xfrm>
        </p:spPr>
        <p:txBody>
          <a:bodyPr>
            <a:normAutofit fontScale="92500"/>
          </a:bodyPr>
          <a:lstStyle/>
          <a:p>
            <a:pPr marL="0" indent="0">
              <a:buNone/>
            </a:pPr>
            <a:r>
              <a:rPr lang="en-US" dirty="0"/>
              <a:t>The trigonometric function that is equal to the ratio of the side opposite a given angle (in a right triangle) to the side adjacent to the given angle.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1561" y="1978702"/>
            <a:ext cx="5303350" cy="3972393"/>
          </a:xfrm>
          <a:prstGeom prst="rect">
            <a:avLst/>
          </a:prstGeom>
        </p:spPr>
      </p:pic>
    </p:spTree>
    <p:extLst>
      <p:ext uri="{BB962C8B-B14F-4D97-AF65-F5344CB8AC3E}">
        <p14:creationId xmlns:p14="http://schemas.microsoft.com/office/powerpoint/2010/main" val="617831575"/>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Tangent line</a:t>
            </a:r>
          </a:p>
        </p:txBody>
      </p:sp>
      <p:sp>
        <p:nvSpPr>
          <p:cNvPr id="3" name="Content Placeholder 2"/>
          <p:cNvSpPr>
            <a:spLocks noGrp="1"/>
          </p:cNvSpPr>
          <p:nvPr>
            <p:ph idx="1"/>
          </p:nvPr>
        </p:nvSpPr>
        <p:spPr/>
        <p:txBody>
          <a:bodyPr/>
          <a:lstStyle/>
          <a:p>
            <a:pPr marL="0" indent="0">
              <a:buNone/>
            </a:pPr>
            <a:r>
              <a:rPr lang="en-US" dirty="0"/>
              <a:t>A perpendicular line to the radius drawn to the point of tangency.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9907" y="2894723"/>
            <a:ext cx="5304186" cy="3064641"/>
          </a:xfrm>
          <a:prstGeom prst="rect">
            <a:avLst/>
          </a:prstGeom>
        </p:spPr>
      </p:pic>
    </p:spTree>
    <p:extLst>
      <p:ext uri="{BB962C8B-B14F-4D97-AF65-F5344CB8AC3E}">
        <p14:creationId xmlns:p14="http://schemas.microsoft.com/office/powerpoint/2010/main" val="1665065960"/>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theorem</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199" y="2015432"/>
            <a:ext cx="4616450" cy="3457881"/>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4510" y="4267833"/>
            <a:ext cx="5554980" cy="241095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8690" y="1849437"/>
            <a:ext cx="2641600" cy="2133600"/>
          </a:xfrm>
          <a:prstGeom prst="rect">
            <a:avLst/>
          </a:prstGeom>
        </p:spPr>
      </p:pic>
      <p:sp>
        <p:nvSpPr>
          <p:cNvPr id="8" name="TextBox 7"/>
          <p:cNvSpPr txBox="1"/>
          <p:nvPr/>
        </p:nvSpPr>
        <p:spPr>
          <a:xfrm>
            <a:off x="800789" y="1250463"/>
            <a:ext cx="7542421" cy="954107"/>
          </a:xfrm>
          <a:prstGeom prst="rect">
            <a:avLst/>
          </a:prstGeom>
          <a:noFill/>
        </p:spPr>
        <p:txBody>
          <a:bodyPr wrap="square" rtlCol="0">
            <a:spAutoFit/>
          </a:bodyPr>
          <a:lstStyle/>
          <a:p>
            <a:r>
              <a:rPr lang="en-US" sz="2800" b="1" dirty="0"/>
              <a:t>a statement that has been proved on the basis of previously established statements</a:t>
            </a:r>
          </a:p>
        </p:txBody>
      </p:sp>
    </p:spTree>
    <p:extLst>
      <p:ext uri="{BB962C8B-B14F-4D97-AF65-F5344CB8AC3E}">
        <p14:creationId xmlns:p14="http://schemas.microsoft.com/office/powerpoint/2010/main" val="1449751467"/>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81000" y="304800"/>
            <a:ext cx="8458200" cy="923330"/>
          </a:xfrm>
          <a:prstGeom prst="rect">
            <a:avLst/>
          </a:prstGeom>
          <a:noFill/>
        </p:spPr>
        <p:txBody>
          <a:bodyPr wrap="square" rtlCol="0">
            <a:spAutoFit/>
          </a:bodyPr>
          <a:lstStyle/>
          <a:p>
            <a:pPr algn="ctr"/>
            <a:r>
              <a:rPr lang="en-US" sz="5400" dirty="0">
                <a:latin typeface="Comic Sans MS" pitchFamily="66" charset="0"/>
              </a:rPr>
              <a:t>theoretical probability</a:t>
            </a:r>
          </a:p>
        </p:txBody>
      </p:sp>
      <p:sp>
        <p:nvSpPr>
          <p:cNvPr id="10" name="TextBox 9"/>
          <p:cNvSpPr txBox="1"/>
          <p:nvPr/>
        </p:nvSpPr>
        <p:spPr>
          <a:xfrm>
            <a:off x="381000" y="4953000"/>
            <a:ext cx="8382000" cy="1569660"/>
          </a:xfrm>
          <a:prstGeom prst="rect">
            <a:avLst/>
          </a:prstGeom>
          <a:noFill/>
        </p:spPr>
        <p:txBody>
          <a:bodyPr wrap="square" rtlCol="0">
            <a:spAutoFit/>
          </a:bodyPr>
          <a:lstStyle/>
          <a:p>
            <a:pPr algn="ctr"/>
            <a:r>
              <a:rPr lang="en-US" sz="3200" dirty="0">
                <a:latin typeface="Comic Sans MS" pitchFamily="66" charset="0"/>
              </a:rPr>
              <a:t>the ratio of the number of ways the event can occur to the total number of possible outcomes (based on a probability model)</a:t>
            </a:r>
          </a:p>
        </p:txBody>
      </p:sp>
      <p:sp>
        <p:nvSpPr>
          <p:cNvPr id="11" name="TextBox 10"/>
          <p:cNvSpPr txBox="1"/>
          <p:nvPr/>
        </p:nvSpPr>
        <p:spPr>
          <a:xfrm>
            <a:off x="478303" y="2054060"/>
            <a:ext cx="8102990" cy="1200328"/>
          </a:xfrm>
          <a:prstGeom prst="rect">
            <a:avLst/>
          </a:prstGeom>
          <a:noFill/>
        </p:spPr>
        <p:txBody>
          <a:bodyPr wrap="square" rtlCol="0">
            <a:spAutoFit/>
          </a:bodyPr>
          <a:lstStyle/>
          <a:p>
            <a:r>
              <a:rPr lang="en-US" sz="2400" dirty="0">
                <a:latin typeface="Comic Sans MS" pitchFamily="66" charset="0"/>
              </a:rPr>
              <a:t>Theoretical Probability of a number cube landing on a 4.             </a:t>
            </a:r>
          </a:p>
          <a:p>
            <a:r>
              <a:rPr lang="en-US" sz="2400" dirty="0">
                <a:latin typeface="Comic Sans MS" pitchFamily="66" charset="0"/>
              </a:rPr>
              <a:t>           </a:t>
            </a:r>
            <a:r>
              <a:rPr lang="en-US" sz="2400" u="sng" dirty="0">
                <a:latin typeface="Comic Sans MS" pitchFamily="66" charset="0"/>
              </a:rPr>
              <a:t>  1  </a:t>
            </a:r>
            <a:r>
              <a:rPr lang="en-US" sz="2400" dirty="0">
                <a:latin typeface="Comic Sans MS" pitchFamily="66" charset="0"/>
              </a:rPr>
              <a:t>     (# of 1’s on a number cube)</a:t>
            </a:r>
          </a:p>
          <a:p>
            <a:r>
              <a:rPr lang="en-US" sz="2400" dirty="0">
                <a:latin typeface="Comic Sans MS" pitchFamily="66" charset="0"/>
              </a:rPr>
              <a:t>             6       (total number of sides on a number cube)</a:t>
            </a:r>
          </a:p>
        </p:txBody>
      </p:sp>
    </p:spTree>
    <p:extLst>
      <p:ext uri="{BB962C8B-B14F-4D97-AF65-F5344CB8AC3E}">
        <p14:creationId xmlns:p14="http://schemas.microsoft.com/office/powerpoint/2010/main" val="2627364961"/>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9070" y="1491518"/>
            <a:ext cx="7818643" cy="1107996"/>
          </a:xfrm>
          <a:prstGeom prst="rect">
            <a:avLst/>
          </a:prstGeom>
        </p:spPr>
        <p:txBody>
          <a:bodyPr wrap="square">
            <a:spAutoFit/>
          </a:bodyPr>
          <a:lstStyle/>
          <a:p>
            <a:pPr algn="ctr"/>
            <a:r>
              <a:rPr lang="en-US" sz="6600" dirty="0">
                <a:latin typeface="Comic Sans MS" panose="030F0702030302020204" pitchFamily="66" charset="0"/>
              </a:rPr>
              <a:t>three dimensional </a:t>
            </a:r>
          </a:p>
        </p:txBody>
      </p:sp>
      <p:sp>
        <p:nvSpPr>
          <p:cNvPr id="3" name="TextBox 2"/>
          <p:cNvSpPr txBox="1"/>
          <p:nvPr/>
        </p:nvSpPr>
        <p:spPr>
          <a:xfrm>
            <a:off x="387626" y="4644059"/>
            <a:ext cx="8010939" cy="1107996"/>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having three dimensions: length, width, and height</a:t>
            </a:r>
          </a:p>
        </p:txBody>
      </p:sp>
      <p:pic>
        <p:nvPicPr>
          <p:cNvPr id="4" name="Picture 3"/>
          <p:cNvPicPr>
            <a:picLocks noChangeAspect="1"/>
          </p:cNvPicPr>
          <p:nvPr/>
        </p:nvPicPr>
        <p:blipFill>
          <a:blip r:embed="rId3">
            <a:clrChange>
              <a:clrFrom>
                <a:srgbClr val="000000"/>
              </a:clrFrom>
              <a:clrTo>
                <a:srgbClr val="000000">
                  <a:alpha val="0"/>
                </a:srgbClr>
              </a:clrTo>
            </a:clrChange>
          </a:blip>
          <a:stretch>
            <a:fillRect/>
          </a:stretch>
        </p:blipFill>
        <p:spPr>
          <a:xfrm>
            <a:off x="3135485" y="2632006"/>
            <a:ext cx="3071334" cy="1505157"/>
          </a:xfrm>
          <a:prstGeom prst="rect">
            <a:avLst/>
          </a:prstGeom>
        </p:spPr>
      </p:pic>
      <p:cxnSp>
        <p:nvCxnSpPr>
          <p:cNvPr id="5" name="Straight Arrow Connector 4"/>
          <p:cNvCxnSpPr/>
          <p:nvPr/>
        </p:nvCxnSpPr>
        <p:spPr>
          <a:xfrm>
            <a:off x="5874027" y="2348740"/>
            <a:ext cx="69574" cy="56653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05585243"/>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28600" y="5106572"/>
            <a:ext cx="8686800" cy="14466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time</a:t>
            </a:r>
          </a:p>
        </p:txBody>
      </p:sp>
      <p:sp>
        <p:nvSpPr>
          <p:cNvPr id="10" name="TextBox 9"/>
          <p:cNvSpPr txBox="1"/>
          <p:nvPr/>
        </p:nvSpPr>
        <p:spPr>
          <a:xfrm>
            <a:off x="228600" y="5110091"/>
            <a:ext cx="8686800" cy="1323439"/>
          </a:xfrm>
          <a:prstGeom prst="rect">
            <a:avLst/>
          </a:prstGeom>
          <a:noFill/>
        </p:spPr>
        <p:txBody>
          <a:bodyPr wrap="square" rtlCol="0">
            <a:spAutoFit/>
          </a:bodyPr>
          <a:lstStyle/>
          <a:p>
            <a:pPr algn="ctr"/>
            <a:r>
              <a:rPr lang="en-US" sz="4000" dirty="0">
                <a:latin typeface="Comic Sans MS" pitchFamily="66" charset="0"/>
              </a:rPr>
              <a:t>the way we measure years, days, minutes, etc.</a:t>
            </a:r>
          </a:p>
        </p:txBody>
      </p:sp>
      <p:pic>
        <p:nvPicPr>
          <p:cNvPr id="8193" name="Picture 1" descr="j0314191"/>
          <p:cNvPicPr>
            <a:picLocks noChangeAspect="1" noChangeArrowheads="1"/>
          </p:cNvPicPr>
          <p:nvPr/>
        </p:nvPicPr>
        <p:blipFill>
          <a:blip r:embed="rId3" cstate="print"/>
          <a:srcRect/>
          <a:stretch>
            <a:fillRect/>
          </a:stretch>
        </p:blipFill>
        <p:spPr bwMode="auto">
          <a:xfrm>
            <a:off x="685800" y="2519290"/>
            <a:ext cx="2006600" cy="2006600"/>
          </a:xfrm>
          <a:prstGeom prst="rect">
            <a:avLst/>
          </a:prstGeom>
          <a:noFill/>
          <a:ln w="9525">
            <a:noFill/>
            <a:miter lim="800000"/>
            <a:headEnd/>
            <a:tailEnd/>
          </a:ln>
        </p:spPr>
      </p:pic>
      <p:pic>
        <p:nvPicPr>
          <p:cNvPr id="1026" name="Picture 2" descr="C:\Documents and Settings\jgarretson\Local Settings\Temporary Internet Files\Content.IE5\K50IN6PQ\MC900232239[1].wmf"/>
          <p:cNvPicPr>
            <a:picLocks noChangeAspect="1" noChangeArrowheads="1"/>
          </p:cNvPicPr>
          <p:nvPr/>
        </p:nvPicPr>
        <p:blipFill>
          <a:blip r:embed="rId4" cstate="print">
            <a:grayscl/>
          </a:blip>
          <a:srcRect/>
          <a:stretch>
            <a:fillRect/>
          </a:stretch>
        </p:blipFill>
        <p:spPr bwMode="auto">
          <a:xfrm>
            <a:off x="6367272" y="3067777"/>
            <a:ext cx="2228661" cy="1394234"/>
          </a:xfrm>
          <a:prstGeom prst="rect">
            <a:avLst/>
          </a:prstGeom>
          <a:noFill/>
        </p:spPr>
      </p:pic>
      <p:pic>
        <p:nvPicPr>
          <p:cNvPr id="11" name="Picture 10" descr="calendar.jpg"/>
          <p:cNvPicPr>
            <a:picLocks noChangeAspect="1"/>
          </p:cNvPicPr>
          <p:nvPr/>
        </p:nvPicPr>
        <p:blipFill>
          <a:blip r:embed="rId5" cstate="print"/>
          <a:srcRect b="16923"/>
          <a:stretch>
            <a:fillRect/>
          </a:stretch>
        </p:blipFill>
        <p:spPr>
          <a:xfrm>
            <a:off x="2921702" y="1572769"/>
            <a:ext cx="3096383" cy="1987295"/>
          </a:xfrm>
          <a:prstGeom prst="rect">
            <a:avLst/>
          </a:prstGeom>
        </p:spPr>
      </p:pic>
    </p:spTree>
    <p:extLst>
      <p:ext uri="{BB962C8B-B14F-4D97-AF65-F5344CB8AC3E}">
        <p14:creationId xmlns:p14="http://schemas.microsoft.com/office/powerpoint/2010/main" val="59873484"/>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t>transformation</a:t>
            </a:r>
          </a:p>
        </p:txBody>
      </p:sp>
      <p:sp>
        <p:nvSpPr>
          <p:cNvPr id="3" name="Content Placeholder 2"/>
          <p:cNvSpPr>
            <a:spLocks noGrp="1"/>
          </p:cNvSpPr>
          <p:nvPr>
            <p:ph idx="1"/>
          </p:nvPr>
        </p:nvSpPr>
        <p:spPr/>
        <p:txBody>
          <a:bodyPr>
            <a:normAutofit/>
          </a:bodyPr>
          <a:lstStyle/>
          <a:p>
            <a:r>
              <a:rPr lang="en-US" dirty="0"/>
              <a:t>A transformation is a general term for four specific ways to manipulate the shape of a point, a line, or shape:</a:t>
            </a:r>
          </a:p>
          <a:p>
            <a:r>
              <a:rPr lang="en-US" dirty="0"/>
              <a:t>Translation</a:t>
            </a:r>
          </a:p>
          <a:p>
            <a:r>
              <a:rPr lang="en-US" dirty="0"/>
              <a:t>Reflection</a:t>
            </a:r>
          </a:p>
          <a:p>
            <a:r>
              <a:rPr lang="en-US" dirty="0"/>
              <a:t>Rotation</a:t>
            </a:r>
          </a:p>
          <a:p>
            <a:r>
              <a:rPr lang="en-US" dirty="0"/>
              <a:t>Dilation</a:t>
            </a:r>
          </a:p>
          <a:p>
            <a:endParaRPr lang="en-US" dirty="0"/>
          </a:p>
          <a:p>
            <a:endParaRPr lang="en-US" dirty="0"/>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3280" y="3194572"/>
            <a:ext cx="4884420" cy="3352406"/>
          </a:xfrm>
          <a:prstGeom prst="rect">
            <a:avLst/>
          </a:prstGeom>
        </p:spPr>
      </p:pic>
    </p:spTree>
    <p:extLst>
      <p:ext uri="{BB962C8B-B14F-4D97-AF65-F5344CB8AC3E}">
        <p14:creationId xmlns:p14="http://schemas.microsoft.com/office/powerpoint/2010/main" val="439851017"/>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4355" y="1382188"/>
            <a:ext cx="7734272" cy="1107996"/>
          </a:xfrm>
          <a:prstGeom prst="rect">
            <a:avLst/>
          </a:prstGeom>
        </p:spPr>
        <p:txBody>
          <a:bodyPr wrap="square">
            <a:spAutoFit/>
          </a:bodyPr>
          <a:lstStyle/>
          <a:p>
            <a:pPr algn="ctr"/>
            <a:r>
              <a:rPr lang="en-US" sz="6600" dirty="0">
                <a:latin typeface="Comic Sans MS" panose="030F0702030302020204" pitchFamily="66" charset="0"/>
              </a:rPr>
              <a:t>transversal</a:t>
            </a:r>
          </a:p>
        </p:txBody>
      </p:sp>
      <p:sp>
        <p:nvSpPr>
          <p:cNvPr id="3" name="TextBox 2"/>
          <p:cNvSpPr txBox="1"/>
          <p:nvPr/>
        </p:nvSpPr>
        <p:spPr>
          <a:xfrm>
            <a:off x="654355" y="4296190"/>
            <a:ext cx="8120270" cy="1338828"/>
          </a:xfrm>
          <a:prstGeom prst="rect">
            <a:avLst/>
          </a:prstGeom>
          <a:noFill/>
          <a:ln>
            <a:solidFill>
              <a:schemeClr val="tx1"/>
            </a:solidFill>
          </a:ln>
        </p:spPr>
        <p:txBody>
          <a:bodyPr wrap="square" rtlCol="0">
            <a:spAutoFit/>
          </a:bodyPr>
          <a:lstStyle/>
          <a:p>
            <a:r>
              <a:rPr lang="en-US" sz="4050" dirty="0">
                <a:latin typeface="Comic Sans MS" panose="030F0702030302020204" pitchFamily="66" charset="0"/>
              </a:rPr>
              <a:t>a line that crosses at least two other lines</a:t>
            </a:r>
          </a:p>
        </p:txBody>
      </p:sp>
      <p:pic>
        <p:nvPicPr>
          <p:cNvPr id="4" name="Picture 3"/>
          <p:cNvPicPr>
            <a:picLocks noChangeAspect="1"/>
          </p:cNvPicPr>
          <p:nvPr/>
        </p:nvPicPr>
        <p:blipFill>
          <a:blip r:embed="rId3">
            <a:clrChange>
              <a:clrFrom>
                <a:srgbClr val="000000"/>
              </a:clrFrom>
              <a:clrTo>
                <a:srgbClr val="000000">
                  <a:alpha val="0"/>
                </a:srgbClr>
              </a:clrTo>
            </a:clrChange>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2420695" y="2646294"/>
            <a:ext cx="3793436" cy="1225153"/>
          </a:xfrm>
          <a:prstGeom prst="rect">
            <a:avLst/>
          </a:prstGeom>
        </p:spPr>
      </p:pic>
    </p:spTree>
    <p:extLst>
      <p:ext uri="{BB962C8B-B14F-4D97-AF65-F5344CB8AC3E}">
        <p14:creationId xmlns:p14="http://schemas.microsoft.com/office/powerpoint/2010/main" val="3966117973"/>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600" dirty="0"/>
              <a:t>translation</a:t>
            </a:r>
          </a:p>
        </p:txBody>
      </p:sp>
      <p:sp>
        <p:nvSpPr>
          <p:cNvPr id="3" name="Content Placeholder 2"/>
          <p:cNvSpPr>
            <a:spLocks noGrp="1"/>
          </p:cNvSpPr>
          <p:nvPr>
            <p:ph idx="1"/>
          </p:nvPr>
        </p:nvSpPr>
        <p:spPr>
          <a:xfrm>
            <a:off x="457200" y="2551659"/>
            <a:ext cx="3794760" cy="3337243"/>
          </a:xfrm>
        </p:spPr>
        <p:txBody>
          <a:bodyPr/>
          <a:lstStyle/>
          <a:p>
            <a:pPr marL="0" indent="0">
              <a:buNone/>
            </a:pPr>
            <a:r>
              <a:rPr lang="en-US" dirty="0"/>
              <a:t>A transformation that "slides" an object a fixed distance in a given direction.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2460" y="1837460"/>
            <a:ext cx="4030980" cy="4051442"/>
          </a:xfrm>
          <a:prstGeom prst="rect">
            <a:avLst/>
          </a:prstGeom>
        </p:spPr>
      </p:pic>
    </p:spTree>
    <p:extLst>
      <p:ext uri="{BB962C8B-B14F-4D97-AF65-F5344CB8AC3E}">
        <p14:creationId xmlns:p14="http://schemas.microsoft.com/office/powerpoint/2010/main" val="284241211"/>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trapezoid</a:t>
            </a:r>
          </a:p>
        </p:txBody>
      </p:sp>
      <p:sp>
        <p:nvSpPr>
          <p:cNvPr id="10" name="TextBox 9"/>
          <p:cNvSpPr txBox="1"/>
          <p:nvPr/>
        </p:nvSpPr>
        <p:spPr>
          <a:xfrm>
            <a:off x="381000" y="5061680"/>
            <a:ext cx="8382000" cy="1323439"/>
          </a:xfrm>
          <a:prstGeom prst="rect">
            <a:avLst/>
          </a:prstGeom>
          <a:noFill/>
        </p:spPr>
        <p:txBody>
          <a:bodyPr wrap="square" rtlCol="0">
            <a:spAutoFit/>
          </a:bodyPr>
          <a:lstStyle/>
          <a:p>
            <a:pPr algn="ctr"/>
            <a:r>
              <a:rPr lang="en-US" sz="4000" dirty="0">
                <a:latin typeface="Comic Sans MS" pitchFamily="66" charset="0"/>
              </a:rPr>
              <a:t>a quadrilateral with </a:t>
            </a:r>
            <a:r>
              <a:rPr lang="en-US" sz="4000" i="1" dirty="0">
                <a:latin typeface="Comic Sans MS" pitchFamily="66" charset="0"/>
              </a:rPr>
              <a:t>at least </a:t>
            </a:r>
            <a:r>
              <a:rPr lang="en-US" sz="4000" dirty="0">
                <a:latin typeface="Comic Sans MS" pitchFamily="66" charset="0"/>
              </a:rPr>
              <a:t>one pair of parallel sides</a:t>
            </a:r>
          </a:p>
        </p:txBody>
      </p:sp>
      <p:sp>
        <p:nvSpPr>
          <p:cNvPr id="3074" name="AutoShape 2"/>
          <p:cNvSpPr>
            <a:spLocks noChangeArrowheads="1"/>
          </p:cNvSpPr>
          <p:nvPr/>
        </p:nvSpPr>
        <p:spPr bwMode="auto">
          <a:xfrm>
            <a:off x="702372" y="2254027"/>
            <a:ext cx="3391646" cy="96482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nvGrpSpPr>
          <p:cNvPr id="2" name="Group 3"/>
          <p:cNvGrpSpPr>
            <a:grpSpLocks/>
          </p:cNvGrpSpPr>
          <p:nvPr/>
        </p:nvGrpSpPr>
        <p:grpSpPr bwMode="auto">
          <a:xfrm rot="16200000">
            <a:off x="6371866" y="1572394"/>
            <a:ext cx="1126811" cy="1937498"/>
            <a:chOff x="1530" y="8280"/>
            <a:chExt cx="1470" cy="2550"/>
          </a:xfrm>
        </p:grpSpPr>
        <p:sp>
          <p:nvSpPr>
            <p:cNvPr id="3076" name="Line 4"/>
            <p:cNvSpPr>
              <a:spLocks noChangeShapeType="1"/>
            </p:cNvSpPr>
            <p:nvPr/>
          </p:nvSpPr>
          <p:spPr bwMode="auto">
            <a:xfrm>
              <a:off x="1530" y="8280"/>
              <a:ext cx="0" cy="255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7" name="Line 5"/>
            <p:cNvSpPr>
              <a:spLocks noChangeShapeType="1"/>
            </p:cNvSpPr>
            <p:nvPr/>
          </p:nvSpPr>
          <p:spPr bwMode="auto">
            <a:xfrm>
              <a:off x="2970" y="9390"/>
              <a:ext cx="0" cy="111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8" name="Line 6"/>
            <p:cNvSpPr>
              <a:spLocks noChangeShapeType="1"/>
            </p:cNvSpPr>
            <p:nvPr/>
          </p:nvSpPr>
          <p:spPr bwMode="auto">
            <a:xfrm flipV="1">
              <a:off x="1530" y="10500"/>
              <a:ext cx="1470" cy="33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9" name="Line 7"/>
            <p:cNvSpPr>
              <a:spLocks noChangeShapeType="1"/>
            </p:cNvSpPr>
            <p:nvPr/>
          </p:nvSpPr>
          <p:spPr bwMode="auto">
            <a:xfrm>
              <a:off x="1530" y="8280"/>
              <a:ext cx="1440" cy="111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3" name="Parallelogram 2"/>
          <p:cNvSpPr/>
          <p:nvPr/>
        </p:nvSpPr>
        <p:spPr>
          <a:xfrm>
            <a:off x="4572000" y="3449782"/>
            <a:ext cx="2296391" cy="1018309"/>
          </a:xfrm>
          <a:prstGeom prst="parallelogram">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2649682" y="3512128"/>
            <a:ext cx="945573" cy="95596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20640"/>
            <a:ext cx="8534400" cy="14325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triangle</a:t>
            </a:r>
          </a:p>
        </p:txBody>
      </p:sp>
      <p:sp>
        <p:nvSpPr>
          <p:cNvPr id="10" name="TextBox 9"/>
          <p:cNvSpPr txBox="1"/>
          <p:nvPr/>
        </p:nvSpPr>
        <p:spPr>
          <a:xfrm>
            <a:off x="381000" y="5488744"/>
            <a:ext cx="8382000" cy="707886"/>
          </a:xfrm>
          <a:prstGeom prst="rect">
            <a:avLst/>
          </a:prstGeom>
          <a:noFill/>
        </p:spPr>
        <p:txBody>
          <a:bodyPr wrap="square" rtlCol="0">
            <a:spAutoFit/>
          </a:bodyPr>
          <a:lstStyle/>
          <a:p>
            <a:pPr algn="ctr"/>
            <a:r>
              <a:rPr lang="en-US" sz="4000" dirty="0">
                <a:latin typeface="Comic Sans MS" pitchFamily="66" charset="0"/>
              </a:rPr>
              <a:t>a polygon with 3 sides</a:t>
            </a:r>
          </a:p>
        </p:txBody>
      </p:sp>
      <p:grpSp>
        <p:nvGrpSpPr>
          <p:cNvPr id="2" name="Group 13"/>
          <p:cNvGrpSpPr/>
          <p:nvPr/>
        </p:nvGrpSpPr>
        <p:grpSpPr>
          <a:xfrm>
            <a:off x="647116" y="2590800"/>
            <a:ext cx="7877810" cy="1882726"/>
            <a:chOff x="838200" y="2590800"/>
            <a:chExt cx="7588250" cy="1543050"/>
          </a:xfrm>
        </p:grpSpPr>
        <p:sp>
          <p:nvSpPr>
            <p:cNvPr id="7171" name="AutoShape 3"/>
            <p:cNvSpPr>
              <a:spLocks noChangeArrowheads="1"/>
            </p:cNvSpPr>
            <p:nvPr/>
          </p:nvSpPr>
          <p:spPr bwMode="auto">
            <a:xfrm>
              <a:off x="838200" y="2590800"/>
              <a:ext cx="1673720" cy="1447800"/>
            </a:xfrm>
            <a:prstGeom prst="triangle">
              <a:avLst>
                <a:gd name="adj" fmla="val 50000"/>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72" name="AutoShape 4"/>
            <p:cNvSpPr>
              <a:spLocks noChangeArrowheads="1"/>
            </p:cNvSpPr>
            <p:nvPr/>
          </p:nvSpPr>
          <p:spPr bwMode="auto">
            <a:xfrm>
              <a:off x="7016868" y="2724150"/>
              <a:ext cx="1409582" cy="1409700"/>
            </a:xfrm>
            <a:prstGeom prst="rtTriangle">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 name="Group 12"/>
          <p:cNvGrpSpPr/>
          <p:nvPr/>
        </p:nvGrpSpPr>
        <p:grpSpPr>
          <a:xfrm>
            <a:off x="2869809" y="2155772"/>
            <a:ext cx="3378591" cy="1515895"/>
            <a:chOff x="3035751" y="2800350"/>
            <a:chExt cx="3212649" cy="1238250"/>
          </a:xfrm>
        </p:grpSpPr>
        <p:sp>
          <p:nvSpPr>
            <p:cNvPr id="7174" name="Line 6"/>
            <p:cNvSpPr>
              <a:spLocks noChangeShapeType="1"/>
            </p:cNvSpPr>
            <p:nvPr/>
          </p:nvSpPr>
          <p:spPr bwMode="auto">
            <a:xfrm>
              <a:off x="3035751" y="2800350"/>
              <a:ext cx="1695308" cy="12192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75" name="Line 7"/>
            <p:cNvSpPr>
              <a:spLocks noChangeShapeType="1"/>
            </p:cNvSpPr>
            <p:nvPr/>
          </p:nvSpPr>
          <p:spPr bwMode="auto">
            <a:xfrm>
              <a:off x="3047999" y="2819400"/>
              <a:ext cx="3200401" cy="9144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176" name="Line 8"/>
            <p:cNvSpPr>
              <a:spLocks noChangeShapeType="1"/>
            </p:cNvSpPr>
            <p:nvPr/>
          </p:nvSpPr>
          <p:spPr bwMode="auto">
            <a:xfrm flipV="1">
              <a:off x="4731059" y="3733800"/>
              <a:ext cx="1466727" cy="304800"/>
            </a:xfrm>
            <a:prstGeom prst="line">
              <a:avLst/>
            </a:prstGeom>
            <a:noFill/>
            <a:ln w="3810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Triangle Congruence Theorems</a:t>
            </a:r>
          </a:p>
        </p:txBody>
      </p:sp>
      <p:pic>
        <p:nvPicPr>
          <p:cNvPr id="7" name="Content Placeholder 6"/>
          <p:cNvPicPr>
            <a:picLocks noGrp="1" noChangeAspect="1"/>
          </p:cNvPicPr>
          <p:nvPr>
            <p:ph idx="1"/>
          </p:nvPr>
        </p:nvPicPr>
        <p:blipFill>
          <a:blip r:embed="rId3"/>
          <a:stretch>
            <a:fillRect/>
          </a:stretch>
        </p:blipFill>
        <p:spPr>
          <a:xfrm>
            <a:off x="1797054" y="1417638"/>
            <a:ext cx="5549892" cy="4753655"/>
          </a:xfrm>
          <a:prstGeom prst="rect">
            <a:avLst/>
          </a:prstGeom>
        </p:spPr>
      </p:pic>
    </p:spTree>
    <p:extLst>
      <p:ext uri="{BB962C8B-B14F-4D97-AF65-F5344CB8AC3E}">
        <p14:creationId xmlns:p14="http://schemas.microsoft.com/office/powerpoint/2010/main" val="1111434792"/>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Trigonometric function</a:t>
            </a: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3420" y="1284890"/>
            <a:ext cx="6961085" cy="5226269"/>
          </a:xfr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7572" y="1417638"/>
            <a:ext cx="3736428" cy="2802322"/>
          </a:xfrm>
          <a:prstGeom prst="rect">
            <a:avLst/>
          </a:prstGeom>
        </p:spPr>
      </p:pic>
    </p:spTree>
    <p:extLst>
      <p:ext uri="{BB962C8B-B14F-4D97-AF65-F5344CB8AC3E}">
        <p14:creationId xmlns:p14="http://schemas.microsoft.com/office/powerpoint/2010/main" val="960369482"/>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Trigonometric laws</a:t>
            </a:r>
          </a:p>
        </p:txBody>
      </p:sp>
      <p:sp>
        <p:nvSpPr>
          <p:cNvPr id="3" name="Content Placeholder 2"/>
          <p:cNvSpPr>
            <a:spLocks noGrp="1"/>
          </p:cNvSpPr>
          <p:nvPr>
            <p:ph idx="1"/>
          </p:nvPr>
        </p:nvSpPr>
        <p:spPr>
          <a:xfrm>
            <a:off x="457200" y="1600201"/>
            <a:ext cx="3641834" cy="4564116"/>
          </a:xfrm>
        </p:spPr>
        <p:txBody>
          <a:bodyPr>
            <a:normAutofit/>
          </a:bodyPr>
          <a:lstStyle/>
          <a:p>
            <a:pPr marL="0" indent="0">
              <a:buNone/>
            </a:pPr>
            <a:r>
              <a:rPr lang="en-US" dirty="0"/>
              <a:t>An equation relating the lengths of the sides of any shaped triangle to the </a:t>
            </a:r>
            <a:r>
              <a:rPr lang="en-US" b="1" dirty="0" err="1"/>
              <a:t>sines</a:t>
            </a:r>
            <a:r>
              <a:rPr lang="en-US" b="1" dirty="0"/>
              <a:t>/cosines</a:t>
            </a:r>
            <a:r>
              <a:rPr lang="en-US" dirty="0"/>
              <a:t> of its angles.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5850" y="4814085"/>
            <a:ext cx="4432300" cy="18288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7934" y="1600201"/>
            <a:ext cx="4498866" cy="3031321"/>
          </a:xfrm>
          <a:prstGeom prst="rect">
            <a:avLst/>
          </a:prstGeom>
        </p:spPr>
      </p:pic>
    </p:spTree>
    <p:extLst>
      <p:ext uri="{BB962C8B-B14F-4D97-AF65-F5344CB8AC3E}">
        <p14:creationId xmlns:p14="http://schemas.microsoft.com/office/powerpoint/2010/main" val="1652140796"/>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7757" y="1392127"/>
            <a:ext cx="7959470" cy="1015663"/>
          </a:xfrm>
          <a:prstGeom prst="rect">
            <a:avLst/>
          </a:prstGeom>
        </p:spPr>
        <p:txBody>
          <a:bodyPr wrap="square">
            <a:spAutoFit/>
          </a:bodyPr>
          <a:lstStyle/>
          <a:p>
            <a:pPr algn="ctr"/>
            <a:r>
              <a:rPr lang="en-US" sz="6000" dirty="0">
                <a:latin typeface="Comic Sans MS" panose="030F0702030302020204" pitchFamily="66" charset="0"/>
              </a:rPr>
              <a:t>two dimensional</a:t>
            </a:r>
          </a:p>
        </p:txBody>
      </p:sp>
      <p:sp>
        <p:nvSpPr>
          <p:cNvPr id="3" name="TextBox 2"/>
          <p:cNvSpPr txBox="1"/>
          <p:nvPr/>
        </p:nvSpPr>
        <p:spPr>
          <a:xfrm>
            <a:off x="387626" y="4644059"/>
            <a:ext cx="8010939" cy="600164"/>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having two dimensions, length and width</a:t>
            </a:r>
          </a:p>
        </p:txBody>
      </p:sp>
      <p:pic>
        <p:nvPicPr>
          <p:cNvPr id="4" name="Picture 3"/>
          <p:cNvPicPr>
            <a:picLocks noChangeAspect="1"/>
          </p:cNvPicPr>
          <p:nvPr/>
        </p:nvPicPr>
        <p:blipFill>
          <a:blip r:embed="rId3">
            <a:clrChange>
              <a:clrFrom>
                <a:srgbClr val="000000"/>
              </a:clrFrom>
              <a:clrTo>
                <a:srgbClr val="000000">
                  <a:alpha val="0"/>
                </a:srgbClr>
              </a:clrTo>
            </a:clrChange>
          </a:blip>
          <a:stretch>
            <a:fillRect/>
          </a:stretch>
        </p:blipFill>
        <p:spPr>
          <a:xfrm>
            <a:off x="3135485" y="2632006"/>
            <a:ext cx="3071334" cy="1505157"/>
          </a:xfrm>
          <a:prstGeom prst="rect">
            <a:avLst/>
          </a:prstGeom>
        </p:spPr>
      </p:pic>
      <p:cxnSp>
        <p:nvCxnSpPr>
          <p:cNvPr id="6" name="Straight Arrow Connector 5"/>
          <p:cNvCxnSpPr/>
          <p:nvPr/>
        </p:nvCxnSpPr>
        <p:spPr>
          <a:xfrm>
            <a:off x="4393096" y="2238789"/>
            <a:ext cx="69574" cy="56653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01030643"/>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20640"/>
            <a:ext cx="8534400" cy="143256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04800" y="381000"/>
            <a:ext cx="8534400" cy="1446550"/>
          </a:xfrm>
          <a:prstGeom prst="rect">
            <a:avLst/>
          </a:prstGeom>
          <a:noFill/>
        </p:spPr>
        <p:txBody>
          <a:bodyPr wrap="square" rtlCol="0">
            <a:spAutoFit/>
          </a:bodyPr>
          <a:lstStyle/>
          <a:p>
            <a:pPr algn="ctr"/>
            <a:r>
              <a:rPr lang="en-US" sz="8800" dirty="0">
                <a:latin typeface="Comic Sans MS" pitchFamily="66" charset="0"/>
              </a:rPr>
              <a:t>unit fraction</a:t>
            </a:r>
          </a:p>
        </p:txBody>
      </p:sp>
      <p:sp>
        <p:nvSpPr>
          <p:cNvPr id="10" name="TextBox 9"/>
          <p:cNvSpPr txBox="1"/>
          <p:nvPr/>
        </p:nvSpPr>
        <p:spPr>
          <a:xfrm>
            <a:off x="304800" y="5120640"/>
            <a:ext cx="8382000" cy="1446550"/>
          </a:xfrm>
          <a:prstGeom prst="rect">
            <a:avLst/>
          </a:prstGeom>
          <a:noFill/>
        </p:spPr>
        <p:txBody>
          <a:bodyPr wrap="square" rtlCol="0">
            <a:spAutoFit/>
          </a:bodyPr>
          <a:lstStyle/>
          <a:p>
            <a:pPr algn="ctr"/>
            <a:r>
              <a:rPr lang="en-US" sz="3200" dirty="0">
                <a:latin typeface="Comic Sans MS" pitchFamily="66" charset="0"/>
              </a:rPr>
              <a:t>when a whole is divided into equal parts, a unit fraction is one of those parts.</a:t>
            </a:r>
          </a:p>
          <a:p>
            <a:pPr algn="ctr"/>
            <a:r>
              <a:rPr lang="en-US" sz="2400" dirty="0">
                <a:latin typeface="Comic Sans MS" pitchFamily="66" charset="0"/>
              </a:rPr>
              <a:t>(A unit fraction has a numerator that is 1.)</a:t>
            </a:r>
          </a:p>
        </p:txBody>
      </p:sp>
      <p:grpSp>
        <p:nvGrpSpPr>
          <p:cNvPr id="24" name="Group 23"/>
          <p:cNvGrpSpPr/>
          <p:nvPr/>
        </p:nvGrpSpPr>
        <p:grpSpPr>
          <a:xfrm>
            <a:off x="901808" y="3256262"/>
            <a:ext cx="7162800" cy="1003713"/>
            <a:chOff x="901808" y="3256262"/>
            <a:chExt cx="7162800" cy="1003713"/>
          </a:xfrm>
        </p:grpSpPr>
        <p:cxnSp>
          <p:nvCxnSpPr>
            <p:cNvPr id="3" name="Straight Arrow Connector 2"/>
            <p:cNvCxnSpPr/>
            <p:nvPr/>
          </p:nvCxnSpPr>
          <p:spPr>
            <a:xfrm>
              <a:off x="901808" y="3424251"/>
              <a:ext cx="7162800" cy="3810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 name="Straight Connector 4"/>
            <p:cNvCxnSpPr/>
            <p:nvPr/>
          </p:nvCxnSpPr>
          <p:spPr>
            <a:xfrm>
              <a:off x="1280160" y="3256262"/>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a:off x="7294097" y="3273844"/>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a:off x="3223260" y="3265229"/>
              <a:ext cx="7951" cy="389614"/>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5277729" y="3272470"/>
              <a:ext cx="7951" cy="389614"/>
            </a:xfrm>
            <a:prstGeom prst="line">
              <a:avLst/>
            </a:prstGeom>
          </p:spPr>
          <p:style>
            <a:lnRef idx="2">
              <a:schemeClr val="dk1"/>
            </a:lnRef>
            <a:fillRef idx="0">
              <a:schemeClr val="dk1"/>
            </a:fillRef>
            <a:effectRef idx="1">
              <a:schemeClr val="dk1"/>
            </a:effectRef>
            <a:fontRef idx="minor">
              <a:schemeClr val="tx1"/>
            </a:fontRef>
          </p:style>
        </p:cxnSp>
        <p:sp>
          <p:nvSpPr>
            <p:cNvPr id="6" name="TextBox 5"/>
            <p:cNvSpPr txBox="1"/>
            <p:nvPr/>
          </p:nvSpPr>
          <p:spPr>
            <a:xfrm>
              <a:off x="1110175" y="3736755"/>
              <a:ext cx="339970" cy="523220"/>
            </a:xfrm>
            <a:prstGeom prst="rect">
              <a:avLst/>
            </a:prstGeom>
            <a:noFill/>
          </p:spPr>
          <p:txBody>
            <a:bodyPr wrap="square" rtlCol="0">
              <a:spAutoFit/>
            </a:bodyPr>
            <a:lstStyle/>
            <a:p>
              <a:r>
                <a:rPr lang="en-US" sz="2800" dirty="0"/>
                <a:t>0</a:t>
              </a:r>
            </a:p>
          </p:txBody>
        </p:sp>
        <p:sp>
          <p:nvSpPr>
            <p:cNvPr id="14" name="TextBox 13"/>
            <p:cNvSpPr txBox="1"/>
            <p:nvPr/>
          </p:nvSpPr>
          <p:spPr>
            <a:xfrm>
              <a:off x="7124112" y="3730897"/>
              <a:ext cx="339970" cy="523220"/>
            </a:xfrm>
            <a:prstGeom prst="rect">
              <a:avLst/>
            </a:prstGeom>
            <a:noFill/>
          </p:spPr>
          <p:txBody>
            <a:bodyPr wrap="square" rtlCol="0">
              <a:spAutoFit/>
            </a:bodyPr>
            <a:lstStyle/>
            <a:p>
              <a:r>
                <a:rPr lang="en-US" sz="2800" dirty="0"/>
                <a:t>1</a:t>
              </a:r>
            </a:p>
          </p:txBody>
        </p:sp>
      </p:grpSp>
      <p:grpSp>
        <p:nvGrpSpPr>
          <p:cNvPr id="17" name="Group 16"/>
          <p:cNvGrpSpPr/>
          <p:nvPr/>
        </p:nvGrpSpPr>
        <p:grpSpPr>
          <a:xfrm>
            <a:off x="1313650" y="1865292"/>
            <a:ext cx="1833998" cy="1308732"/>
            <a:chOff x="1313650" y="1865292"/>
            <a:chExt cx="1833998" cy="1308732"/>
          </a:xfrm>
        </p:grpSpPr>
        <p:sp>
          <p:nvSpPr>
            <p:cNvPr id="7" name="Right Brace 6"/>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5" name="TextBox 14"/>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grpSp>
        <p:nvGrpSpPr>
          <p:cNvPr id="18" name="Group 17"/>
          <p:cNvGrpSpPr/>
          <p:nvPr/>
        </p:nvGrpSpPr>
        <p:grpSpPr>
          <a:xfrm>
            <a:off x="3300048" y="1845437"/>
            <a:ext cx="1833998" cy="1308732"/>
            <a:chOff x="1313650" y="1865292"/>
            <a:chExt cx="1833998" cy="1308732"/>
          </a:xfrm>
        </p:grpSpPr>
        <p:sp>
          <p:nvSpPr>
            <p:cNvPr id="19" name="Right Brace 18"/>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0" name="TextBox 19"/>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grpSp>
        <p:nvGrpSpPr>
          <p:cNvPr id="21" name="Group 20"/>
          <p:cNvGrpSpPr/>
          <p:nvPr/>
        </p:nvGrpSpPr>
        <p:grpSpPr>
          <a:xfrm>
            <a:off x="5371300" y="1865292"/>
            <a:ext cx="1833998" cy="1308732"/>
            <a:chOff x="1313650" y="1865292"/>
            <a:chExt cx="1833998" cy="1308732"/>
          </a:xfrm>
        </p:grpSpPr>
        <p:sp>
          <p:nvSpPr>
            <p:cNvPr id="22" name="Right Brace 21"/>
            <p:cNvSpPr/>
            <p:nvPr/>
          </p:nvSpPr>
          <p:spPr>
            <a:xfrm rot="16200000">
              <a:off x="2053337" y="2079713"/>
              <a:ext cx="354624" cy="1833998"/>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3" name="TextBox 22"/>
            <p:cNvSpPr txBox="1"/>
            <p:nvPr/>
          </p:nvSpPr>
          <p:spPr>
            <a:xfrm>
              <a:off x="2060664" y="1865292"/>
              <a:ext cx="339970" cy="954107"/>
            </a:xfrm>
            <a:prstGeom prst="rect">
              <a:avLst/>
            </a:prstGeom>
            <a:noFill/>
          </p:spPr>
          <p:txBody>
            <a:bodyPr wrap="square" rtlCol="0">
              <a:spAutoFit/>
            </a:bodyPr>
            <a:lstStyle/>
            <a:p>
              <a:r>
                <a:rPr lang="en-US" sz="2800" u="sng" dirty="0"/>
                <a:t>1</a:t>
              </a:r>
            </a:p>
            <a:p>
              <a:r>
                <a:rPr lang="en-US" sz="2800" dirty="0"/>
                <a:t>3</a:t>
              </a:r>
            </a:p>
          </p:txBody>
        </p:sp>
      </p:grpSp>
    </p:spTree>
    <p:extLst>
      <p:ext uri="{BB962C8B-B14F-4D97-AF65-F5344CB8AC3E}">
        <p14:creationId xmlns:p14="http://schemas.microsoft.com/office/powerpoint/2010/main" val="3161604703"/>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143000" y="228600"/>
            <a:ext cx="6781800" cy="923330"/>
          </a:xfrm>
          <a:prstGeom prst="rect">
            <a:avLst/>
          </a:prstGeom>
          <a:noFill/>
        </p:spPr>
        <p:txBody>
          <a:bodyPr wrap="square" rtlCol="0">
            <a:spAutoFit/>
          </a:bodyPr>
          <a:lstStyle/>
          <a:p>
            <a:pPr algn="ctr"/>
            <a:r>
              <a:rPr lang="en-US" sz="5400" dirty="0">
                <a:latin typeface="Comic Sans MS" pitchFamily="66" charset="0"/>
              </a:rPr>
              <a:t>unit rate</a:t>
            </a:r>
          </a:p>
        </p:txBody>
      </p:sp>
      <p:sp>
        <p:nvSpPr>
          <p:cNvPr id="10" name="TextBox 9"/>
          <p:cNvSpPr txBox="1"/>
          <p:nvPr/>
        </p:nvSpPr>
        <p:spPr>
          <a:xfrm>
            <a:off x="338797" y="4967067"/>
            <a:ext cx="8382000" cy="1200329"/>
          </a:xfrm>
          <a:prstGeom prst="rect">
            <a:avLst/>
          </a:prstGeom>
          <a:noFill/>
        </p:spPr>
        <p:txBody>
          <a:bodyPr wrap="square" rtlCol="0">
            <a:spAutoFit/>
          </a:bodyPr>
          <a:lstStyle/>
          <a:p>
            <a:pPr algn="ctr"/>
            <a:r>
              <a:rPr lang="en-US" sz="3600" dirty="0">
                <a:latin typeface="Comic Sans MS" pitchFamily="66" charset="0"/>
              </a:rPr>
              <a:t>a comparison of two quantities expressed with a denominator of one</a:t>
            </a:r>
            <a:endParaRPr lang="en-US" sz="2500" dirty="0">
              <a:latin typeface="Comic Sans MS" pitchFamily="66" charset="0"/>
            </a:endParaRPr>
          </a:p>
        </p:txBody>
      </p:sp>
      <p:pic>
        <p:nvPicPr>
          <p:cNvPr id="2050" name="Picture 2" descr="Image result for unit rate math defini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13" y="1005889"/>
            <a:ext cx="4984652" cy="383774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Box 6"/>
          <p:cNvSpPr txBox="1"/>
          <p:nvPr/>
        </p:nvSpPr>
        <p:spPr>
          <a:xfrm>
            <a:off x="2489985" y="1951727"/>
            <a:ext cx="2747889" cy="1938992"/>
          </a:xfrm>
          <a:prstGeom prst="rect">
            <a:avLst/>
          </a:prstGeom>
          <a:solidFill>
            <a:schemeClr val="bg1"/>
          </a:solidFill>
        </p:spPr>
        <p:txBody>
          <a:bodyPr wrap="square" rtlCol="0">
            <a:spAutoFit/>
          </a:bodyPr>
          <a:lstStyle/>
          <a:p>
            <a:pPr algn="ctr"/>
            <a:r>
              <a:rPr lang="en-US" sz="2000" dirty="0">
                <a:latin typeface="Comic Sans MS" pitchFamily="66" charset="0"/>
              </a:rPr>
              <a:t>A 12-ounce can of corn costs $0.69</a:t>
            </a:r>
          </a:p>
          <a:p>
            <a:pPr algn="ctr"/>
            <a:endParaRPr lang="en-US" sz="2000" dirty="0">
              <a:latin typeface="Comic Sans MS" pitchFamily="66" charset="0"/>
            </a:endParaRPr>
          </a:p>
          <a:p>
            <a:pPr algn="ctr"/>
            <a:r>
              <a:rPr lang="en-US" sz="2000" dirty="0">
                <a:latin typeface="Comic Sans MS" pitchFamily="66" charset="0"/>
              </a:rPr>
              <a:t>Cost per ounce is 0.69 ÷ 12 ≈ 0.06 or </a:t>
            </a:r>
            <a:br>
              <a:rPr lang="en-US" sz="2000" dirty="0">
                <a:latin typeface="Comic Sans MS" pitchFamily="66" charset="0"/>
              </a:rPr>
            </a:br>
            <a:r>
              <a:rPr lang="en-US" sz="2000" dirty="0">
                <a:latin typeface="Comic Sans MS" pitchFamily="66" charset="0"/>
              </a:rPr>
              <a:t>6¢ per ounce</a:t>
            </a:r>
          </a:p>
        </p:txBody>
      </p:sp>
      <mc:AlternateContent xmlns:mc="http://schemas.openxmlformats.org/markup-compatibility/2006" xmlns:a14="http://schemas.microsoft.com/office/drawing/2010/main">
        <mc:Choice Requires="a14">
          <p:sp>
            <p:nvSpPr>
              <p:cNvPr id="12" name="TextBox 11"/>
              <p:cNvSpPr txBox="1"/>
              <p:nvPr/>
            </p:nvSpPr>
            <p:spPr>
              <a:xfrm>
                <a:off x="6091311" y="2669545"/>
                <a:ext cx="2747889" cy="733855"/>
              </a:xfrm>
              <a:prstGeom prst="rect">
                <a:avLst/>
              </a:prstGeom>
              <a:solidFill>
                <a:schemeClr val="bg1"/>
              </a:solidFill>
            </p:spPr>
            <p:txBody>
              <a:bodyPr wrap="square" rtlCol="0">
                <a:spAutoFit/>
              </a:bodyPr>
              <a:lstStyle/>
              <a:p>
                <a:pPr algn="ctr"/>
                <a14:m>
                  <m:oMath xmlns:m="http://schemas.openxmlformats.org/officeDocument/2006/math">
                    <m:f>
                      <m:fPr>
                        <m:ctrlPr>
                          <a:rPr lang="en-US" sz="2800" i="1" dirty="0" smtClean="0">
                            <a:latin typeface="Cambria Math" panose="02040503050406030204" pitchFamily="18" charset="0"/>
                          </a:rPr>
                        </m:ctrlPr>
                      </m:fPr>
                      <m:num>
                        <m:r>
                          <a:rPr lang="en-US" sz="2800" b="0" i="1" dirty="0" smtClean="0">
                            <a:latin typeface="Cambria Math" panose="02040503050406030204" pitchFamily="18" charset="0"/>
                          </a:rPr>
                          <m:t>$0.69</m:t>
                        </m:r>
                      </m:num>
                      <m:den>
                        <m:r>
                          <a:rPr lang="en-US" sz="2800" b="0" i="1" dirty="0" smtClean="0">
                            <a:latin typeface="Cambria Math" panose="02040503050406030204" pitchFamily="18" charset="0"/>
                          </a:rPr>
                          <m:t>12 </m:t>
                        </m:r>
                        <m:r>
                          <a:rPr lang="en-US" sz="2800" b="0" i="1" dirty="0" smtClean="0">
                            <a:latin typeface="Cambria Math" panose="02040503050406030204" pitchFamily="18" charset="0"/>
                          </a:rPr>
                          <m:t>𝑜𝑧</m:t>
                        </m:r>
                      </m:den>
                    </m:f>
                    <m:r>
                      <a:rPr lang="en-US" sz="2800" b="0" i="1" dirty="0" smtClean="0">
                        <a:latin typeface="Cambria Math" panose="02040503050406030204" pitchFamily="18" charset="0"/>
                      </a:rPr>
                      <m:t>=</m:t>
                    </m:r>
                    <m:f>
                      <m:fPr>
                        <m:ctrlPr>
                          <a:rPr lang="en-US" sz="2800" i="1" dirty="0" smtClean="0">
                            <a:latin typeface="Cambria Math" panose="02040503050406030204" pitchFamily="18" charset="0"/>
                            <a:ea typeface="Cambria Math" panose="02040503050406030204" pitchFamily="18" charset="0"/>
                          </a:rPr>
                        </m:ctrlPr>
                      </m:fPr>
                      <m:num>
                        <m:r>
                          <a:rPr lang="en-US" sz="2800" b="0" i="1" dirty="0" smtClean="0">
                            <a:latin typeface="Cambria Math" panose="02040503050406030204" pitchFamily="18" charset="0"/>
                            <a:ea typeface="Cambria Math" panose="02040503050406030204" pitchFamily="18" charset="0"/>
                          </a:rPr>
                          <m:t>$0.0575</m:t>
                        </m:r>
                      </m:num>
                      <m:den>
                        <m:r>
                          <a:rPr lang="en-US" sz="2800" b="0" i="1" dirty="0" smtClean="0">
                            <a:latin typeface="Cambria Math" panose="02040503050406030204" pitchFamily="18" charset="0"/>
                            <a:ea typeface="Cambria Math" panose="02040503050406030204" pitchFamily="18" charset="0"/>
                          </a:rPr>
                          <m:t>1 </m:t>
                        </m:r>
                        <m:r>
                          <a:rPr lang="en-US" sz="2800" b="0" i="1" dirty="0" smtClean="0">
                            <a:latin typeface="Cambria Math" panose="02040503050406030204" pitchFamily="18" charset="0"/>
                            <a:ea typeface="Cambria Math" panose="02040503050406030204" pitchFamily="18" charset="0"/>
                          </a:rPr>
                          <m:t>𝑜𝑧</m:t>
                        </m:r>
                      </m:den>
                    </m:f>
                  </m:oMath>
                </a14:m>
                <a:r>
                  <a:rPr lang="en-US" sz="2800" dirty="0">
                    <a:latin typeface="Comic Sans MS" pitchFamily="66" charset="0"/>
                  </a:rPr>
                  <a:t> </a:t>
                </a:r>
              </a:p>
            </p:txBody>
          </p:sp>
        </mc:Choice>
        <mc:Fallback xmlns="">
          <p:sp>
            <p:nvSpPr>
              <p:cNvPr id="12" name="TextBox 11"/>
              <p:cNvSpPr txBox="1">
                <a:spLocks noRot="1" noChangeAspect="1" noMove="1" noResize="1" noEditPoints="1" noAdjustHandles="1" noChangeArrowheads="1" noChangeShapeType="1" noTextEdit="1"/>
              </p:cNvSpPr>
              <p:nvPr/>
            </p:nvSpPr>
            <p:spPr>
              <a:xfrm>
                <a:off x="6091311" y="2669545"/>
                <a:ext cx="2747889" cy="733855"/>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870280268"/>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43000" y="457200"/>
            <a:ext cx="6781800" cy="1446550"/>
          </a:xfrm>
          <a:prstGeom prst="rect">
            <a:avLst/>
          </a:prstGeom>
          <a:noFill/>
        </p:spPr>
        <p:txBody>
          <a:bodyPr wrap="square" rtlCol="0">
            <a:spAutoFit/>
          </a:bodyPr>
          <a:lstStyle/>
          <a:p>
            <a:pPr algn="ctr"/>
            <a:r>
              <a:rPr lang="en-US" sz="8800" dirty="0">
                <a:latin typeface="Comic Sans MS" pitchFamily="66" charset="0"/>
              </a:rPr>
              <a:t>variable</a:t>
            </a:r>
          </a:p>
        </p:txBody>
      </p:sp>
      <p:sp>
        <p:nvSpPr>
          <p:cNvPr id="10" name="TextBox 9"/>
          <p:cNvSpPr txBox="1"/>
          <p:nvPr/>
        </p:nvSpPr>
        <p:spPr>
          <a:xfrm>
            <a:off x="381000" y="5065544"/>
            <a:ext cx="8382000" cy="1323439"/>
          </a:xfrm>
          <a:prstGeom prst="rect">
            <a:avLst/>
          </a:prstGeom>
          <a:noFill/>
        </p:spPr>
        <p:txBody>
          <a:bodyPr wrap="square" rtlCol="0">
            <a:spAutoFit/>
          </a:bodyPr>
          <a:lstStyle/>
          <a:p>
            <a:pPr algn="ctr"/>
            <a:r>
              <a:rPr lang="en-US" sz="4000" dirty="0">
                <a:latin typeface="Comic Sans MS" pitchFamily="66" charset="0"/>
              </a:rPr>
              <a:t>a letter or symbol that represents a number</a:t>
            </a:r>
          </a:p>
        </p:txBody>
      </p:sp>
      <p:sp>
        <p:nvSpPr>
          <p:cNvPr id="11" name="TextBox 10"/>
          <p:cNvSpPr txBox="1"/>
          <p:nvPr/>
        </p:nvSpPr>
        <p:spPr>
          <a:xfrm>
            <a:off x="1143000" y="2667000"/>
            <a:ext cx="6248400" cy="1015663"/>
          </a:xfrm>
          <a:prstGeom prst="rect">
            <a:avLst/>
          </a:prstGeom>
          <a:noFill/>
        </p:spPr>
        <p:txBody>
          <a:bodyPr wrap="square" rtlCol="0">
            <a:spAutoFit/>
          </a:bodyPr>
          <a:lstStyle/>
          <a:p>
            <a:pPr algn="ctr"/>
            <a:r>
              <a:rPr lang="en-US" sz="6000" dirty="0">
                <a:latin typeface="Comic Sans MS" pitchFamily="66" charset="0"/>
              </a:rPr>
              <a:t>5 + </a:t>
            </a:r>
            <a:r>
              <a:rPr lang="en-US" sz="6000" i="1" dirty="0">
                <a:latin typeface="Comic Sans MS" pitchFamily="66" charset="0"/>
              </a:rPr>
              <a:t>n</a:t>
            </a:r>
            <a:r>
              <a:rPr lang="en-US" sz="6000" dirty="0">
                <a:latin typeface="Comic Sans MS" pitchFamily="66" charset="0"/>
              </a:rPr>
              <a:t> = 7</a:t>
            </a:r>
            <a:endParaRPr lang="en-US" sz="6000" dirty="0"/>
          </a:p>
        </p:txBody>
      </p:sp>
      <p:cxnSp>
        <p:nvCxnSpPr>
          <p:cNvPr id="15" name="Straight Arrow Connector 14"/>
          <p:cNvCxnSpPr/>
          <p:nvPr/>
        </p:nvCxnSpPr>
        <p:spPr>
          <a:xfrm rot="16200000" flipV="1">
            <a:off x="4419600" y="3505200"/>
            <a:ext cx="457200" cy="4572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953000" y="3810000"/>
            <a:ext cx="3276600" cy="523220"/>
          </a:xfrm>
          <a:prstGeom prst="rect">
            <a:avLst/>
          </a:prstGeom>
          <a:noFill/>
        </p:spPr>
        <p:txBody>
          <a:bodyPr wrap="square" rtlCol="0">
            <a:spAutoFit/>
          </a:bodyPr>
          <a:lstStyle/>
          <a:p>
            <a:r>
              <a:rPr lang="en-US" sz="2800" dirty="0">
                <a:latin typeface="Comic Sans MS" pitchFamily="66" charset="0"/>
              </a:rPr>
              <a:t>n is the variable</a:t>
            </a:r>
          </a:p>
        </p:txBody>
      </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3552" y="1058512"/>
            <a:ext cx="6858000" cy="827438"/>
          </a:xfrm>
        </p:spPr>
        <p:txBody>
          <a:bodyPr>
            <a:noAutofit/>
          </a:bodyPr>
          <a:lstStyle/>
          <a:p>
            <a:r>
              <a:rPr lang="en-US" sz="6000" dirty="0">
                <a:latin typeface="Comic Sans MS" panose="030F0702030302020204" pitchFamily="66" charset="0"/>
              </a:rPr>
              <a:t>Vector</a:t>
            </a:r>
          </a:p>
        </p:txBody>
      </p:sp>
      <p:sp>
        <p:nvSpPr>
          <p:cNvPr id="3" name="Subtitle 2"/>
          <p:cNvSpPr>
            <a:spLocks noGrp="1"/>
          </p:cNvSpPr>
          <p:nvPr>
            <p:ph type="subTitle" idx="1"/>
          </p:nvPr>
        </p:nvSpPr>
        <p:spPr>
          <a:xfrm>
            <a:off x="1585103" y="4764658"/>
            <a:ext cx="6146322" cy="1598043"/>
          </a:xfrm>
        </p:spPr>
        <p:txBody>
          <a:bodyPr>
            <a:noAutofit/>
          </a:bodyPr>
          <a:lstStyle/>
          <a:p>
            <a:r>
              <a:rPr lang="en-US" sz="2700" dirty="0">
                <a:latin typeface="Comic Sans MS" panose="030F0702030302020204" pitchFamily="66" charset="0"/>
              </a:rPr>
              <a:t>a quantity having direction as well as magnitude, especially as determining the position of one point in space relative to another</a:t>
            </a:r>
          </a:p>
        </p:txBody>
      </p:sp>
      <p:sp>
        <p:nvSpPr>
          <p:cNvPr id="5" name="Rectangle 4"/>
          <p:cNvSpPr/>
          <p:nvPr/>
        </p:nvSpPr>
        <p:spPr>
          <a:xfrm>
            <a:off x="1429829" y="4706431"/>
            <a:ext cx="6400800" cy="165271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6146" name="Picture 2" descr="http://www.tomdalling.com/images/posts/modern-opengl-04/vector-addi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0978" y="1768078"/>
            <a:ext cx="3678601" cy="2758951"/>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http://physics.bgsu.edu/%7Estoner/p201/vectors/img0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191" y="1885950"/>
            <a:ext cx="3521439" cy="264107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946821130"/>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1114865" y="288387"/>
            <a:ext cx="6781800" cy="1446550"/>
          </a:xfrm>
          <a:prstGeom prst="rect">
            <a:avLst/>
          </a:prstGeom>
          <a:noFill/>
        </p:spPr>
        <p:txBody>
          <a:bodyPr wrap="square" rtlCol="0">
            <a:spAutoFit/>
          </a:bodyPr>
          <a:lstStyle/>
          <a:p>
            <a:pPr algn="ctr"/>
            <a:r>
              <a:rPr lang="en-US" sz="8800" dirty="0">
                <a:latin typeface="Comic Sans MS" pitchFamily="66" charset="0"/>
              </a:rPr>
              <a:t>vertex</a:t>
            </a:r>
          </a:p>
        </p:txBody>
      </p:sp>
      <p:sp>
        <p:nvSpPr>
          <p:cNvPr id="10" name="TextBox 9"/>
          <p:cNvSpPr txBox="1"/>
          <p:nvPr/>
        </p:nvSpPr>
        <p:spPr>
          <a:xfrm>
            <a:off x="381000" y="5181600"/>
            <a:ext cx="8382000" cy="1077218"/>
          </a:xfrm>
          <a:prstGeom prst="rect">
            <a:avLst/>
          </a:prstGeom>
          <a:noFill/>
        </p:spPr>
        <p:txBody>
          <a:bodyPr wrap="square" rtlCol="0">
            <a:spAutoFit/>
          </a:bodyPr>
          <a:lstStyle/>
          <a:p>
            <a:pPr algn="ctr"/>
            <a:r>
              <a:rPr lang="en-US" sz="3200" dirty="0">
                <a:latin typeface="Comic Sans MS" pitchFamily="66" charset="0"/>
              </a:rPr>
              <a:t>the point at which two line segments, lines, or rays meet to form an angle</a:t>
            </a:r>
          </a:p>
        </p:txBody>
      </p:sp>
      <p:pic>
        <p:nvPicPr>
          <p:cNvPr id="5122" name="Picture 2" descr="http://images.clipart.com/thb/thb5/CL/STGR017/broder-5a/basic/a_dbc088.thb.jpg"/>
          <p:cNvPicPr>
            <a:picLocks noChangeAspect="1" noChangeArrowheads="1"/>
          </p:cNvPicPr>
          <p:nvPr/>
        </p:nvPicPr>
        <p:blipFill>
          <a:blip r:embed="rId3" cstate="print"/>
          <a:srcRect/>
          <a:stretch>
            <a:fillRect/>
          </a:stretch>
        </p:blipFill>
        <p:spPr bwMode="auto">
          <a:xfrm>
            <a:off x="5562600" y="2057400"/>
            <a:ext cx="2690741" cy="2590800"/>
          </a:xfrm>
          <a:prstGeom prst="rect">
            <a:avLst/>
          </a:prstGeom>
          <a:noFill/>
        </p:spPr>
      </p:pic>
      <p:pic>
        <p:nvPicPr>
          <p:cNvPr id="5124" name="Picture 4" descr="http://images.clipart.com/thw/thw11/CL/5433_2005010014/000803_1090_71/000803_1090_7106_v__v.thb.jpg"/>
          <p:cNvPicPr>
            <a:picLocks noChangeAspect="1" noChangeArrowheads="1"/>
          </p:cNvPicPr>
          <p:nvPr/>
        </p:nvPicPr>
        <p:blipFill>
          <a:blip r:embed="rId4" cstate="print">
            <a:grayscl/>
          </a:blip>
          <a:srcRect/>
          <a:stretch>
            <a:fillRect/>
          </a:stretch>
        </p:blipFill>
        <p:spPr bwMode="auto">
          <a:xfrm>
            <a:off x="1371600" y="2286000"/>
            <a:ext cx="3333750" cy="2371726"/>
          </a:xfrm>
          <a:prstGeom prst="rect">
            <a:avLst/>
          </a:prstGeom>
          <a:noFill/>
        </p:spPr>
      </p:pic>
      <p:sp>
        <p:nvSpPr>
          <p:cNvPr id="14" name="TextBox 13"/>
          <p:cNvSpPr txBox="1"/>
          <p:nvPr/>
        </p:nvSpPr>
        <p:spPr>
          <a:xfrm>
            <a:off x="3810000" y="2133600"/>
            <a:ext cx="1556836" cy="523220"/>
          </a:xfrm>
          <a:prstGeom prst="rect">
            <a:avLst/>
          </a:prstGeom>
          <a:noFill/>
        </p:spPr>
        <p:txBody>
          <a:bodyPr wrap="none" rtlCol="0">
            <a:spAutoFit/>
          </a:bodyPr>
          <a:lstStyle/>
          <a:p>
            <a:r>
              <a:rPr lang="en-US" sz="2800" dirty="0">
                <a:latin typeface="Comic Sans MS" pitchFamily="66" charset="0"/>
              </a:rPr>
              <a:t>vertices</a:t>
            </a:r>
          </a:p>
        </p:txBody>
      </p:sp>
      <p:cxnSp>
        <p:nvCxnSpPr>
          <p:cNvPr id="16" name="Straight Arrow Connector 15"/>
          <p:cNvCxnSpPr>
            <a:stCxn id="14" idx="3"/>
          </p:cNvCxnSpPr>
          <p:nvPr/>
        </p:nvCxnSpPr>
        <p:spPr>
          <a:xfrm flipV="1">
            <a:off x="5366836" y="2286000"/>
            <a:ext cx="500564" cy="10921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rot="5400000">
            <a:off x="3962400" y="3352800"/>
            <a:ext cx="1676400" cy="152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a:endCxn id="5124" idx="0"/>
          </p:cNvCxnSpPr>
          <p:nvPr/>
        </p:nvCxnSpPr>
        <p:spPr>
          <a:xfrm rot="10800000">
            <a:off x="3038476" y="2286000"/>
            <a:ext cx="1000125" cy="304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0322" y="647837"/>
            <a:ext cx="7837574" cy="1107996"/>
          </a:xfrm>
          <a:prstGeom prst="rect">
            <a:avLst/>
          </a:prstGeom>
        </p:spPr>
        <p:txBody>
          <a:bodyPr wrap="square">
            <a:spAutoFit/>
          </a:bodyPr>
          <a:lstStyle/>
          <a:p>
            <a:pPr algn="ctr"/>
            <a:r>
              <a:rPr lang="en-US" sz="6600" dirty="0">
                <a:latin typeface="Comic Sans MS" panose="030F0702030302020204" pitchFamily="66" charset="0"/>
              </a:rPr>
              <a:t>vertical angles</a:t>
            </a:r>
          </a:p>
        </p:txBody>
      </p:sp>
      <p:sp>
        <p:nvSpPr>
          <p:cNvPr id="3" name="TextBox 2"/>
          <p:cNvSpPr txBox="1"/>
          <p:nvPr/>
        </p:nvSpPr>
        <p:spPr>
          <a:xfrm>
            <a:off x="734927" y="4396556"/>
            <a:ext cx="7708365" cy="1107996"/>
          </a:xfrm>
          <a:prstGeom prst="rect">
            <a:avLst/>
          </a:prstGeom>
          <a:noFill/>
          <a:ln>
            <a:solidFill>
              <a:schemeClr val="tx1"/>
            </a:solidFill>
          </a:ln>
        </p:spPr>
        <p:txBody>
          <a:bodyPr wrap="square" rtlCol="0">
            <a:spAutoFit/>
          </a:bodyPr>
          <a:lstStyle/>
          <a:p>
            <a:r>
              <a:rPr lang="en-US" sz="3300" dirty="0">
                <a:latin typeface="Comic Sans MS" panose="030F0702030302020204" pitchFamily="66" charset="0"/>
              </a:rPr>
              <a:t>the angles opposite each other when two lines cross, which are always equal</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259175" y="1849649"/>
            <a:ext cx="2455252" cy="1880364"/>
          </a:xfrm>
          <a:prstGeom prst="rect">
            <a:avLst/>
          </a:prstGeom>
        </p:spPr>
      </p:pic>
      <p:pic>
        <p:nvPicPr>
          <p:cNvPr id="5" name="Picture 4"/>
          <p:cNvPicPr>
            <a:picLocks noChangeAspect="1"/>
          </p:cNvPicPr>
          <p:nvPr/>
        </p:nvPicPr>
        <p:blipFill>
          <a:blip r:embed="rId5"/>
          <a:stretch>
            <a:fillRect/>
          </a:stretch>
        </p:blipFill>
        <p:spPr>
          <a:xfrm>
            <a:off x="4589109" y="2067773"/>
            <a:ext cx="3500028" cy="1905571"/>
          </a:xfrm>
          <a:prstGeom prst="rect">
            <a:avLst/>
          </a:prstGeom>
        </p:spPr>
      </p:pic>
    </p:spTree>
    <p:extLst>
      <p:ext uri="{BB962C8B-B14F-4D97-AF65-F5344CB8AC3E}">
        <p14:creationId xmlns:p14="http://schemas.microsoft.com/office/powerpoint/2010/main" val="301303674"/>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5400" dirty="0" smtClean="0"/>
              <a:t> vertical asymptote</a:t>
            </a:r>
            <a:endParaRPr lang="en-US" sz="54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748146" y="4687303"/>
                <a:ext cx="7767204" cy="1231359"/>
              </a:xfrm>
              <a:ln>
                <a:solidFill>
                  <a:schemeClr val="tx1"/>
                </a:solidFill>
              </a:ln>
            </p:spPr>
            <p:txBody>
              <a:bodyPr>
                <a:normAutofit/>
              </a:bodyPr>
              <a:lstStyle/>
              <a:p>
                <a:pPr marL="0" indent="0">
                  <a:buNone/>
                </a:pPr>
                <a:r>
                  <a:rPr lang="en-US" sz="2400" dirty="0" smtClean="0"/>
                  <a:t>For curves given by the graph of a function </a:t>
                </a:r>
                <a14:m>
                  <m:oMath xmlns:m="http://schemas.openxmlformats.org/officeDocument/2006/math">
                    <m:r>
                      <a:rPr lang="en-US" sz="2400" b="0" i="1" smtClean="0">
                        <a:latin typeface="Cambria Math" panose="02040503050406030204" pitchFamily="18" charset="0"/>
                      </a:rPr>
                      <m:t>𝑦</m:t>
                    </m:r>
                    <m:r>
                      <a:rPr lang="en-US" sz="2400" b="0" i="1" smtClean="0">
                        <a:latin typeface="Cambria Math" panose="02040503050406030204" pitchFamily="18" charset="0"/>
                      </a:rPr>
                      <m:t>=</m:t>
                    </m:r>
                    <m:r>
                      <a:rPr lang="en-US" sz="2400" b="0" i="1" smtClean="0">
                        <a:latin typeface="Cambria Math" panose="02040503050406030204" pitchFamily="18" charset="0"/>
                      </a:rPr>
                      <m:t>𝑓</m:t>
                    </m:r>
                    <m:r>
                      <a:rPr lang="en-US" sz="2400" b="0" i="1" smtClean="0">
                        <a:latin typeface="Cambria Math" panose="02040503050406030204" pitchFamily="18" charset="0"/>
                      </a:rPr>
                      <m:t>(</m:t>
                    </m:r>
                    <m:r>
                      <a:rPr lang="en-US" sz="2400" b="0" i="1" smtClean="0">
                        <a:latin typeface="Cambria Math" panose="02040503050406030204" pitchFamily="18" charset="0"/>
                      </a:rPr>
                      <m:t>𝑥</m:t>
                    </m:r>
                    <m:r>
                      <a:rPr lang="en-US" sz="2400" b="0" i="1" smtClean="0">
                        <a:latin typeface="Cambria Math" panose="02040503050406030204" pitchFamily="18" charset="0"/>
                      </a:rPr>
                      <m:t>)</m:t>
                    </m:r>
                  </m:oMath>
                </a14:m>
                <a:r>
                  <a:rPr lang="en-US" sz="2400" b="1" dirty="0"/>
                  <a:t> </a:t>
                </a:r>
                <a:r>
                  <a:rPr lang="en-US" sz="2400" b="1" dirty="0" smtClean="0"/>
                  <a:t>vertical </a:t>
                </a:r>
                <a:r>
                  <a:rPr lang="en-US" sz="2400" b="1" dirty="0"/>
                  <a:t>asymptotes</a:t>
                </a:r>
                <a:r>
                  <a:rPr lang="en-US" sz="2400" dirty="0"/>
                  <a:t> are </a:t>
                </a:r>
                <a:r>
                  <a:rPr lang="en-US" sz="2400" b="1" dirty="0"/>
                  <a:t>vertical</a:t>
                </a:r>
                <a:r>
                  <a:rPr lang="en-US" sz="2400" dirty="0"/>
                  <a:t> lines near which the function grows without bound in either direction.</a:t>
                </a:r>
              </a:p>
              <a:p>
                <a:pPr marL="0" indent="0" algn="ctr">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748146" y="4687303"/>
                <a:ext cx="7767204" cy="1231359"/>
              </a:xfrm>
              <a:blipFill>
                <a:blip r:embed="rId3"/>
                <a:stretch>
                  <a:fillRect l="-1176" t="-6373" r="-1097"/>
                </a:stretch>
              </a:blipFill>
              <a:ln>
                <a:solidFill>
                  <a:schemeClr val="tx1"/>
                </a:solidFill>
              </a:ln>
            </p:spPr>
            <p:txBody>
              <a:bodyPr/>
              <a:lstStyle/>
              <a:p>
                <a:r>
                  <a:rPr lang="en-US">
                    <a:noFill/>
                  </a:rPr>
                  <a:t> </a:t>
                </a:r>
              </a:p>
            </p:txBody>
          </p:sp>
        </mc:Fallback>
      </mc:AlternateContent>
      <p:pic>
        <p:nvPicPr>
          <p:cNvPr id="2051" name="Picture 3" descr="Image result for vertical asympt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3018" y="1452564"/>
            <a:ext cx="3048000"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a:stretch>
            <a:fillRect/>
          </a:stretch>
        </p:blipFill>
        <p:spPr>
          <a:xfrm>
            <a:off x="866344" y="1671639"/>
            <a:ext cx="3716340" cy="2310157"/>
          </a:xfrm>
          <a:prstGeom prst="rect">
            <a:avLst/>
          </a:prstGeom>
        </p:spPr>
      </p:pic>
    </p:spTree>
    <p:extLst>
      <p:ext uri="{BB962C8B-B14F-4D97-AF65-F5344CB8AC3E}">
        <p14:creationId xmlns:p14="http://schemas.microsoft.com/office/powerpoint/2010/main" val="3829652192"/>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volume</a:t>
            </a:r>
          </a:p>
        </p:txBody>
      </p:sp>
      <p:sp>
        <p:nvSpPr>
          <p:cNvPr id="10" name="TextBox 9"/>
          <p:cNvSpPr txBox="1"/>
          <p:nvPr/>
        </p:nvSpPr>
        <p:spPr>
          <a:xfrm>
            <a:off x="304800" y="5045612"/>
            <a:ext cx="8534400" cy="1323439"/>
          </a:xfrm>
          <a:prstGeom prst="rect">
            <a:avLst/>
          </a:prstGeom>
          <a:noFill/>
        </p:spPr>
        <p:txBody>
          <a:bodyPr wrap="square" rtlCol="0">
            <a:spAutoFit/>
          </a:bodyPr>
          <a:lstStyle/>
          <a:p>
            <a:pPr algn="ctr"/>
            <a:r>
              <a:rPr lang="en-US" sz="4000" dirty="0">
                <a:latin typeface="Comic Sans MS" pitchFamily="66" charset="0"/>
              </a:rPr>
              <a:t> the number of cubic units it takes to fill a 3-dimensional figure</a:t>
            </a:r>
          </a:p>
        </p:txBody>
      </p:sp>
      <p:pic>
        <p:nvPicPr>
          <p:cNvPr id="6" name="Picture 5" descr="volume.jpg"/>
          <p:cNvPicPr>
            <a:picLocks noChangeAspect="1"/>
          </p:cNvPicPr>
          <p:nvPr/>
        </p:nvPicPr>
        <p:blipFill>
          <a:blip r:embed="rId3" cstate="print"/>
          <a:srcRect l="11556" t="26756" r="11568" b="12950"/>
          <a:stretch>
            <a:fillRect/>
          </a:stretch>
        </p:blipFill>
        <p:spPr>
          <a:xfrm>
            <a:off x="2593300" y="1824098"/>
            <a:ext cx="3522688" cy="2762893"/>
          </a:xfrm>
          <a:prstGeom prst="rect">
            <a:avLst/>
          </a:prstGeom>
        </p:spPr>
      </p:pic>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367144" y="304800"/>
            <a:ext cx="8153400" cy="1323439"/>
          </a:xfrm>
          <a:prstGeom prst="rect">
            <a:avLst/>
          </a:prstGeom>
          <a:noFill/>
        </p:spPr>
        <p:txBody>
          <a:bodyPr wrap="square" rtlCol="0">
            <a:spAutoFit/>
          </a:bodyPr>
          <a:lstStyle/>
          <a:p>
            <a:pPr algn="ctr"/>
            <a:r>
              <a:rPr lang="en-US" sz="8000" dirty="0">
                <a:latin typeface="Comic Sans MS" pitchFamily="66" charset="0"/>
              </a:rPr>
              <a:t>weight	    	mass </a:t>
            </a:r>
          </a:p>
        </p:txBody>
      </p:sp>
      <p:sp>
        <p:nvSpPr>
          <p:cNvPr id="10" name="TextBox 9"/>
          <p:cNvSpPr txBox="1"/>
          <p:nvPr/>
        </p:nvSpPr>
        <p:spPr>
          <a:xfrm>
            <a:off x="295421" y="4809443"/>
            <a:ext cx="4148423" cy="1815882"/>
          </a:xfrm>
          <a:prstGeom prst="rect">
            <a:avLst/>
          </a:prstGeom>
          <a:noFill/>
        </p:spPr>
        <p:txBody>
          <a:bodyPr wrap="square" rtlCol="0">
            <a:spAutoFit/>
          </a:bodyPr>
          <a:lstStyle/>
          <a:p>
            <a:pPr algn="ctr"/>
            <a:r>
              <a:rPr lang="en-US" sz="2800" dirty="0">
                <a:latin typeface="Comic Sans MS" pitchFamily="66" charset="0"/>
              </a:rPr>
              <a:t>the measure of how heavy something is; the force of gravity on an object</a:t>
            </a:r>
          </a:p>
        </p:txBody>
      </p:sp>
      <p:pic>
        <p:nvPicPr>
          <p:cNvPr id="6145" name="Picture 1" descr="j0290466"/>
          <p:cNvPicPr>
            <a:picLocks noChangeAspect="1" noChangeArrowheads="1"/>
          </p:cNvPicPr>
          <p:nvPr/>
        </p:nvPicPr>
        <p:blipFill>
          <a:blip r:embed="rId3" cstate="print">
            <a:grayscl/>
          </a:blip>
          <a:srcRect/>
          <a:stretch>
            <a:fillRect/>
          </a:stretch>
        </p:blipFill>
        <p:spPr bwMode="auto">
          <a:xfrm>
            <a:off x="5277845" y="2037532"/>
            <a:ext cx="3357420" cy="2092325"/>
          </a:xfrm>
          <a:prstGeom prst="rect">
            <a:avLst/>
          </a:prstGeom>
          <a:noFill/>
          <a:ln w="9525">
            <a:noFill/>
            <a:miter lim="800000"/>
            <a:headEnd/>
            <a:tailEnd/>
          </a:ln>
        </p:spPr>
      </p:pic>
      <p:pic>
        <p:nvPicPr>
          <p:cNvPr id="6146" name="Picture 2" descr="HH01737_"/>
          <p:cNvPicPr>
            <a:picLocks noChangeAspect="1" noChangeArrowheads="1"/>
          </p:cNvPicPr>
          <p:nvPr/>
        </p:nvPicPr>
        <p:blipFill>
          <a:blip r:embed="rId4" cstate="print">
            <a:grayscl/>
          </a:blip>
          <a:srcRect/>
          <a:stretch>
            <a:fillRect/>
          </a:stretch>
        </p:blipFill>
        <p:spPr bwMode="auto">
          <a:xfrm>
            <a:off x="1389046" y="1869342"/>
            <a:ext cx="1741119" cy="2428706"/>
          </a:xfrm>
          <a:prstGeom prst="rect">
            <a:avLst/>
          </a:prstGeom>
          <a:noFill/>
          <a:ln w="9525">
            <a:noFill/>
            <a:miter lim="800000"/>
            <a:headEnd/>
            <a:tailEnd/>
          </a:ln>
        </p:spPr>
      </p:pic>
      <p:sp>
        <p:nvSpPr>
          <p:cNvPr id="7" name="TextBox 6"/>
          <p:cNvSpPr txBox="1"/>
          <p:nvPr/>
        </p:nvSpPr>
        <p:spPr>
          <a:xfrm>
            <a:off x="4690777" y="5237946"/>
            <a:ext cx="4148423" cy="523220"/>
          </a:xfrm>
          <a:prstGeom prst="rect">
            <a:avLst/>
          </a:prstGeom>
          <a:noFill/>
        </p:spPr>
        <p:txBody>
          <a:bodyPr wrap="square" rtlCol="0">
            <a:spAutoFit/>
          </a:bodyPr>
          <a:lstStyle/>
          <a:p>
            <a:pPr algn="ctr"/>
            <a:r>
              <a:rPr lang="en-US" sz="2800">
                <a:latin typeface="Comic Sans MS" pitchFamily="66" charset="0"/>
              </a:rPr>
              <a:t>the amount of matter</a:t>
            </a:r>
            <a:endParaRPr lang="en-US" sz="2800" dirty="0">
              <a:latin typeface="Comic Sans MS" pitchFamily="66" charset="0"/>
            </a:endParaRPr>
          </a:p>
        </p:txBody>
      </p:sp>
      <p:cxnSp>
        <p:nvCxnSpPr>
          <p:cNvPr id="3" name="Straight Connector 2"/>
          <p:cNvCxnSpPr>
            <a:stCxn id="8" idx="0"/>
            <a:endCxn id="8" idx="2"/>
          </p:cNvCxnSpPr>
          <p:nvPr/>
        </p:nvCxnSpPr>
        <p:spPr>
          <a:xfrm>
            <a:off x="4572000" y="4876800"/>
            <a:ext cx="0" cy="1676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148774"/>
            <a:ext cx="8534400" cy="1404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20505" y="457200"/>
            <a:ext cx="8074855" cy="1446550"/>
          </a:xfrm>
          <a:prstGeom prst="rect">
            <a:avLst/>
          </a:prstGeom>
          <a:noFill/>
        </p:spPr>
        <p:txBody>
          <a:bodyPr wrap="square" rtlCol="0">
            <a:spAutoFit/>
          </a:bodyPr>
          <a:lstStyle/>
          <a:p>
            <a:pPr algn="ctr"/>
            <a:r>
              <a:rPr lang="en-US" sz="8800" dirty="0">
                <a:latin typeface="Comic Sans MS" pitchFamily="66" charset="0"/>
              </a:rPr>
              <a:t>whole number</a:t>
            </a:r>
          </a:p>
        </p:txBody>
      </p:sp>
      <p:sp>
        <p:nvSpPr>
          <p:cNvPr id="10" name="TextBox 9"/>
          <p:cNvSpPr txBox="1"/>
          <p:nvPr/>
        </p:nvSpPr>
        <p:spPr>
          <a:xfrm>
            <a:off x="381000" y="5375030"/>
            <a:ext cx="8382000" cy="769441"/>
          </a:xfrm>
          <a:prstGeom prst="rect">
            <a:avLst/>
          </a:prstGeom>
          <a:noFill/>
        </p:spPr>
        <p:txBody>
          <a:bodyPr wrap="square" rtlCol="0">
            <a:spAutoFit/>
          </a:bodyPr>
          <a:lstStyle/>
          <a:p>
            <a:pPr algn="ctr"/>
            <a:r>
              <a:rPr lang="en-US" sz="4400" dirty="0">
                <a:latin typeface="Comic Sans MS" pitchFamily="66" charset="0"/>
              </a:rPr>
              <a:t>counting numbers and zero</a:t>
            </a:r>
          </a:p>
        </p:txBody>
      </p:sp>
      <p:sp>
        <p:nvSpPr>
          <p:cNvPr id="11" name="TextBox 10"/>
          <p:cNvSpPr txBox="1"/>
          <p:nvPr/>
        </p:nvSpPr>
        <p:spPr>
          <a:xfrm>
            <a:off x="381000" y="2895600"/>
            <a:ext cx="8153400" cy="1569660"/>
          </a:xfrm>
          <a:prstGeom prst="rect">
            <a:avLst/>
          </a:prstGeom>
          <a:noFill/>
        </p:spPr>
        <p:txBody>
          <a:bodyPr wrap="square" rtlCol="0">
            <a:spAutoFit/>
          </a:bodyPr>
          <a:lstStyle/>
          <a:p>
            <a:pPr algn="ctr"/>
            <a:r>
              <a:rPr lang="en-US" sz="4800" dirty="0">
                <a:latin typeface="Comic Sans MS" pitchFamily="66" charset="0"/>
              </a:rPr>
              <a:t>0, 1, 2, 3, 4, 5, 6, 7, 8, 9, 10, 11, 12, 13, 14…</a:t>
            </a:r>
          </a:p>
        </p:txBody>
      </p:sp>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304800"/>
            <a:ext cx="8153400" cy="1446550"/>
          </a:xfrm>
          <a:prstGeom prst="rect">
            <a:avLst/>
          </a:prstGeom>
          <a:noFill/>
        </p:spPr>
        <p:txBody>
          <a:bodyPr wrap="square" rtlCol="0">
            <a:spAutoFit/>
          </a:bodyPr>
          <a:lstStyle/>
          <a:p>
            <a:pPr algn="ctr"/>
            <a:r>
              <a:rPr lang="en-US" sz="8800" dirty="0">
                <a:latin typeface="Comic Sans MS" pitchFamily="66" charset="0"/>
              </a:rPr>
              <a:t>width</a:t>
            </a:r>
          </a:p>
        </p:txBody>
      </p:sp>
      <p:sp>
        <p:nvSpPr>
          <p:cNvPr id="10" name="TextBox 9"/>
          <p:cNvSpPr txBox="1"/>
          <p:nvPr/>
        </p:nvSpPr>
        <p:spPr>
          <a:xfrm>
            <a:off x="381000" y="5079609"/>
            <a:ext cx="8382000" cy="1323439"/>
          </a:xfrm>
          <a:prstGeom prst="rect">
            <a:avLst/>
          </a:prstGeom>
          <a:noFill/>
        </p:spPr>
        <p:txBody>
          <a:bodyPr wrap="square" rtlCol="0">
            <a:spAutoFit/>
          </a:bodyPr>
          <a:lstStyle/>
          <a:p>
            <a:pPr algn="ctr"/>
            <a:r>
              <a:rPr lang="en-US" sz="4000" dirty="0">
                <a:latin typeface="Comic Sans MS" pitchFamily="66" charset="0"/>
              </a:rPr>
              <a:t>the measure of one side of an object, typically the shorter side</a:t>
            </a:r>
          </a:p>
        </p:txBody>
      </p:sp>
      <p:pic>
        <p:nvPicPr>
          <p:cNvPr id="12289" name="Picture 1" descr="C:\Documents and Settings\jjunker\Local Settings\Temporary Internet Files\Content.IE5\C60Z33U1\MC900433884[1].png"/>
          <p:cNvPicPr>
            <a:picLocks noChangeAspect="1" noChangeArrowheads="1"/>
          </p:cNvPicPr>
          <p:nvPr/>
        </p:nvPicPr>
        <p:blipFill>
          <a:blip r:embed="rId3" cstate="print"/>
          <a:srcRect/>
          <a:stretch>
            <a:fillRect/>
          </a:stretch>
        </p:blipFill>
        <p:spPr bwMode="auto">
          <a:xfrm>
            <a:off x="3429000" y="1981200"/>
            <a:ext cx="2057286" cy="2362086"/>
          </a:xfrm>
          <a:prstGeom prst="rect">
            <a:avLst/>
          </a:prstGeom>
          <a:noFill/>
        </p:spPr>
      </p:pic>
      <p:cxnSp>
        <p:nvCxnSpPr>
          <p:cNvPr id="13" name="Straight Connector 12"/>
          <p:cNvCxnSpPr/>
          <p:nvPr/>
        </p:nvCxnSpPr>
        <p:spPr>
          <a:xfrm>
            <a:off x="3886200" y="4343400"/>
            <a:ext cx="1143000"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4876800" y="4343400"/>
            <a:ext cx="304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rot="5400000">
            <a:off x="3733800" y="4343400"/>
            <a:ext cx="304800" cy="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5247248"/>
            <a:ext cx="8534400" cy="13059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57200" y="381000"/>
            <a:ext cx="8305800" cy="1200329"/>
          </a:xfrm>
          <a:prstGeom prst="rect">
            <a:avLst/>
          </a:prstGeom>
          <a:noFill/>
        </p:spPr>
        <p:txBody>
          <a:bodyPr wrap="square" rtlCol="0">
            <a:spAutoFit/>
          </a:bodyPr>
          <a:lstStyle/>
          <a:p>
            <a:pPr algn="ctr"/>
            <a:r>
              <a:rPr lang="en-US" sz="7200" dirty="0">
                <a:solidFill>
                  <a:srgbClr val="000000"/>
                </a:solidFill>
                <a:latin typeface="Comic Sans MS" pitchFamily="66" charset="0"/>
              </a:rPr>
              <a:t>zero pair</a:t>
            </a:r>
          </a:p>
        </p:txBody>
      </p:sp>
      <p:sp>
        <p:nvSpPr>
          <p:cNvPr id="10" name="TextBox 9"/>
          <p:cNvSpPr txBox="1"/>
          <p:nvPr/>
        </p:nvSpPr>
        <p:spPr>
          <a:xfrm>
            <a:off x="381000" y="5496950"/>
            <a:ext cx="8382000" cy="584775"/>
          </a:xfrm>
          <a:prstGeom prst="rect">
            <a:avLst/>
          </a:prstGeom>
          <a:noFill/>
        </p:spPr>
        <p:txBody>
          <a:bodyPr wrap="square" rtlCol="0">
            <a:spAutoFit/>
          </a:bodyPr>
          <a:lstStyle/>
          <a:p>
            <a:pPr algn="ctr"/>
            <a:r>
              <a:rPr lang="en-US" sz="3200" dirty="0">
                <a:latin typeface="Comic Sans MS" pitchFamily="66" charset="0"/>
              </a:rPr>
              <a:t>a pair of numbers whose sum equals zero</a:t>
            </a:r>
          </a:p>
        </p:txBody>
      </p:sp>
      <p:sp>
        <p:nvSpPr>
          <p:cNvPr id="2" name="Rectangle 1"/>
          <p:cNvSpPr/>
          <p:nvPr/>
        </p:nvSpPr>
        <p:spPr>
          <a:xfrm>
            <a:off x="977900" y="2351782"/>
            <a:ext cx="7175500" cy="1785104"/>
          </a:xfrm>
          <a:prstGeom prst="rect">
            <a:avLst/>
          </a:prstGeom>
        </p:spPr>
        <p:txBody>
          <a:bodyPr wrap="square">
            <a:spAutoFit/>
          </a:bodyPr>
          <a:lstStyle/>
          <a:p>
            <a:r>
              <a:rPr lang="en-US" sz="3200" dirty="0">
                <a:latin typeface="Comic Sans MS" pitchFamily="66" charset="0"/>
              </a:rPr>
              <a:t>(-5) + 5 = 0                     7 + (–7) = 0</a:t>
            </a:r>
          </a:p>
          <a:p>
            <a:endParaRPr lang="en-US" sz="1600" dirty="0">
              <a:latin typeface="Comic Sans MS" pitchFamily="66" charset="0"/>
            </a:endParaRPr>
          </a:p>
          <a:p>
            <a:endParaRPr lang="en-US" sz="1600" dirty="0">
              <a:latin typeface="Comic Sans MS" pitchFamily="66" charset="0"/>
            </a:endParaRPr>
          </a:p>
          <a:p>
            <a:r>
              <a:rPr lang="en-US" sz="1600" dirty="0">
                <a:latin typeface="Comic Sans MS" pitchFamily="66" charset="0"/>
              </a:rPr>
              <a:t>  </a:t>
            </a:r>
            <a:r>
              <a:rPr lang="en-US" sz="2800" dirty="0">
                <a:latin typeface="Comic Sans MS" pitchFamily="66" charset="0"/>
              </a:rPr>
              <a:t> zero pair                           zero pair</a:t>
            </a:r>
            <a:r>
              <a:rPr lang="en-US" dirty="0">
                <a:latin typeface="Comic Sans MS" pitchFamily="66" charset="0"/>
              </a:rPr>
              <a:t> </a:t>
            </a:r>
          </a:p>
          <a:p>
            <a:r>
              <a:rPr lang="en-US" dirty="0">
                <a:latin typeface="Comic Sans MS" pitchFamily="66" charset="0"/>
              </a:rPr>
              <a:t>      -5 and 5                                                       7 and -7</a:t>
            </a:r>
          </a:p>
        </p:txBody>
      </p:sp>
      <p:cxnSp>
        <p:nvCxnSpPr>
          <p:cNvPr id="11" name="Straight Arrow Connector 10"/>
          <p:cNvCxnSpPr/>
          <p:nvPr/>
        </p:nvCxnSpPr>
        <p:spPr>
          <a:xfrm flipV="1">
            <a:off x="2108200" y="2832100"/>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1498600" y="2832100"/>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5829300" y="2857500"/>
            <a:ext cx="3683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6477000" y="2882900"/>
            <a:ext cx="266700" cy="5461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5940070"/>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04800" y="4876800"/>
            <a:ext cx="8534400" cy="167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533400" y="266700"/>
            <a:ext cx="8153400" cy="1723549"/>
          </a:xfrm>
          <a:prstGeom prst="rect">
            <a:avLst/>
          </a:prstGeom>
          <a:noFill/>
        </p:spPr>
        <p:txBody>
          <a:bodyPr wrap="square" rtlCol="0">
            <a:spAutoFit/>
          </a:bodyPr>
          <a:lstStyle/>
          <a:p>
            <a:pPr algn="ctr"/>
            <a:r>
              <a:rPr lang="en-US" sz="6600" dirty="0">
                <a:latin typeface="Comic Sans MS" pitchFamily="66" charset="0"/>
              </a:rPr>
              <a:t>zero property</a:t>
            </a:r>
          </a:p>
          <a:p>
            <a:pPr algn="ctr"/>
            <a:r>
              <a:rPr lang="en-US" sz="4000" dirty="0">
                <a:latin typeface="Comic Sans MS" pitchFamily="66" charset="0"/>
              </a:rPr>
              <a:t>(multiplication property of zero)</a:t>
            </a:r>
          </a:p>
        </p:txBody>
      </p:sp>
      <p:sp>
        <p:nvSpPr>
          <p:cNvPr id="10" name="TextBox 9"/>
          <p:cNvSpPr txBox="1"/>
          <p:nvPr/>
        </p:nvSpPr>
        <p:spPr>
          <a:xfrm>
            <a:off x="381000" y="5079609"/>
            <a:ext cx="8382000" cy="1323439"/>
          </a:xfrm>
          <a:prstGeom prst="rect">
            <a:avLst/>
          </a:prstGeom>
          <a:noFill/>
        </p:spPr>
        <p:txBody>
          <a:bodyPr wrap="square" rtlCol="0">
            <a:spAutoFit/>
          </a:bodyPr>
          <a:lstStyle/>
          <a:p>
            <a:pPr algn="ctr"/>
            <a:r>
              <a:rPr lang="en-US" sz="4000" dirty="0">
                <a:latin typeface="Comic Sans MS" pitchFamily="66" charset="0"/>
              </a:rPr>
              <a:t>when a number is multiplied by 0, the product is always 0</a:t>
            </a:r>
          </a:p>
        </p:txBody>
      </p:sp>
      <p:sp>
        <p:nvSpPr>
          <p:cNvPr id="11" name="TextBox 10"/>
          <p:cNvSpPr txBox="1"/>
          <p:nvPr/>
        </p:nvSpPr>
        <p:spPr>
          <a:xfrm>
            <a:off x="381000" y="2480101"/>
            <a:ext cx="8153400" cy="830997"/>
          </a:xfrm>
          <a:prstGeom prst="rect">
            <a:avLst/>
          </a:prstGeom>
          <a:noFill/>
        </p:spPr>
        <p:txBody>
          <a:bodyPr wrap="square" rtlCol="0">
            <a:spAutoFit/>
          </a:bodyPr>
          <a:lstStyle/>
          <a:p>
            <a:pPr algn="ctr"/>
            <a:r>
              <a:rPr lang="en-US" sz="4800" dirty="0">
                <a:latin typeface="Comic Sans MS" pitchFamily="66" charset="0"/>
              </a:rPr>
              <a:t>0 x 3 = 0			3 x 0 = 0</a:t>
            </a:r>
          </a:p>
        </p:txBody>
      </p:sp>
      <p:sp>
        <p:nvSpPr>
          <p:cNvPr id="2" name="TextBox 1"/>
          <p:cNvSpPr txBox="1"/>
          <p:nvPr/>
        </p:nvSpPr>
        <p:spPr>
          <a:xfrm>
            <a:off x="3937846" y="2206109"/>
            <a:ext cx="1129027" cy="400110"/>
          </a:xfrm>
          <a:prstGeom prst="rect">
            <a:avLst/>
          </a:prstGeom>
          <a:noFill/>
        </p:spPr>
        <p:txBody>
          <a:bodyPr wrap="none" rtlCol="0">
            <a:spAutoFit/>
          </a:bodyPr>
          <a:lstStyle/>
          <a:p>
            <a:r>
              <a:rPr lang="en-US" sz="2000" dirty="0"/>
              <a:t>Example</a:t>
            </a:r>
            <a:r>
              <a:rPr lang="en-US" dirty="0"/>
              <a:t>:</a:t>
            </a:r>
          </a:p>
        </p:txBody>
      </p:sp>
      <p:sp>
        <p:nvSpPr>
          <p:cNvPr id="12" name="TextBox 11"/>
          <p:cNvSpPr txBox="1"/>
          <p:nvPr/>
        </p:nvSpPr>
        <p:spPr>
          <a:xfrm>
            <a:off x="505496" y="3297941"/>
            <a:ext cx="3724096" cy="461665"/>
          </a:xfrm>
          <a:prstGeom prst="rect">
            <a:avLst/>
          </a:prstGeom>
          <a:noFill/>
        </p:spPr>
        <p:txBody>
          <a:bodyPr wrap="none" rtlCol="0">
            <a:spAutoFit/>
          </a:bodyPr>
          <a:lstStyle/>
          <a:p>
            <a:r>
              <a:rPr lang="en-US" sz="2400" dirty="0"/>
              <a:t>Zero groups of 3 equals Zero</a:t>
            </a:r>
            <a:endParaRPr lang="en-US" sz="2000" dirty="0"/>
          </a:p>
        </p:txBody>
      </p:sp>
      <p:sp>
        <p:nvSpPr>
          <p:cNvPr id="16" name="TextBox 15"/>
          <p:cNvSpPr txBox="1"/>
          <p:nvPr/>
        </p:nvSpPr>
        <p:spPr>
          <a:xfrm>
            <a:off x="5164476" y="3307466"/>
            <a:ext cx="3674724" cy="461665"/>
          </a:xfrm>
          <a:prstGeom prst="rect">
            <a:avLst/>
          </a:prstGeom>
          <a:noFill/>
        </p:spPr>
        <p:txBody>
          <a:bodyPr wrap="none" rtlCol="0">
            <a:spAutoFit/>
          </a:bodyPr>
          <a:lstStyle/>
          <a:p>
            <a:r>
              <a:rPr lang="en-US" sz="2400" dirty="0"/>
              <a:t>3 groups of zero equals zero</a:t>
            </a:r>
            <a:endParaRPr lang="en-US" sz="2000" dirty="0"/>
          </a:p>
        </p:txBody>
      </p:sp>
    </p:spTree>
    <p:extLst>
      <p:ext uri="{BB962C8B-B14F-4D97-AF65-F5344CB8AC3E}">
        <p14:creationId xmlns:p14="http://schemas.microsoft.com/office/powerpoint/2010/main" val="3565105891"/>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latin typeface="Comic Sans MS" panose="030F0702030302020204" pitchFamily="66" charset="0"/>
              </a:rPr>
              <a:t>zeroes</a:t>
            </a:r>
          </a:p>
        </p:txBody>
      </p:sp>
      <p:sp>
        <p:nvSpPr>
          <p:cNvPr id="3" name="Content Placeholder 2"/>
          <p:cNvSpPr>
            <a:spLocks noGrp="1"/>
          </p:cNvSpPr>
          <p:nvPr>
            <p:ph idx="1"/>
          </p:nvPr>
        </p:nvSpPr>
        <p:spPr/>
        <p:txBody>
          <a:bodyPr>
            <a:normAutofit/>
          </a:bodyPr>
          <a:lstStyle/>
          <a:p>
            <a:pPr marL="0" indent="0" algn="ctr">
              <a:buNone/>
            </a:pPr>
            <a:r>
              <a:rPr lang="en-US" sz="3100" dirty="0">
                <a:latin typeface="Comic Sans MS" panose="030F0702030302020204" pitchFamily="66" charset="0"/>
              </a:rPr>
              <a:t>Where a function equals the value zero (0).</a:t>
            </a:r>
            <a:r>
              <a:rPr lang="en-US" sz="3100" dirty="0"/>
              <a:t/>
            </a:r>
            <a:br>
              <a:rPr lang="en-US" sz="3100" dirty="0"/>
            </a:br>
            <a:endParaRPr lang="en-US" sz="31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7014" y="2387600"/>
            <a:ext cx="5334000" cy="3538220"/>
          </a:xfrm>
          <a:prstGeom prst="rect">
            <a:avLst/>
          </a:prstGeom>
        </p:spPr>
      </p:pic>
    </p:spTree>
    <p:extLst>
      <p:ext uri="{BB962C8B-B14F-4D97-AF65-F5344CB8AC3E}">
        <p14:creationId xmlns:p14="http://schemas.microsoft.com/office/powerpoint/2010/main" val="1459726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7070</TotalTime>
  <Words>9176</Words>
  <Application>Microsoft Office PowerPoint</Application>
  <PresentationFormat>On-screen Show (4:3)</PresentationFormat>
  <Paragraphs>1897</Paragraphs>
  <Slides>311</Slides>
  <Notes>310</Notes>
  <HiddenSlides>0</HiddenSlides>
  <MMClips>0</MMClips>
  <ScaleCrop>false</ScaleCrop>
  <HeadingPairs>
    <vt:vector size="8" baseType="variant">
      <vt:variant>
        <vt:lpstr>Fonts Used</vt:lpstr>
      </vt:variant>
      <vt:variant>
        <vt:i4>16</vt:i4>
      </vt:variant>
      <vt:variant>
        <vt:lpstr>Theme</vt:lpstr>
      </vt:variant>
      <vt:variant>
        <vt:i4>3</vt:i4>
      </vt:variant>
      <vt:variant>
        <vt:lpstr>Embedded OLE Servers</vt:lpstr>
      </vt:variant>
      <vt:variant>
        <vt:i4>1</vt:i4>
      </vt:variant>
      <vt:variant>
        <vt:lpstr>Slide Titles</vt:lpstr>
      </vt:variant>
      <vt:variant>
        <vt:i4>311</vt:i4>
      </vt:variant>
    </vt:vector>
  </HeadingPairs>
  <TitlesOfParts>
    <vt:vector size="331" baseType="lpstr">
      <vt:lpstr>AbcMath</vt:lpstr>
      <vt:lpstr>Arial</vt:lpstr>
      <vt:lpstr>Arial Black</vt:lpstr>
      <vt:lpstr>ArithmeText</vt:lpstr>
      <vt:lpstr>Calibri</vt:lpstr>
      <vt:lpstr>Calibri Light</vt:lpstr>
      <vt:lpstr>Cambria Math</vt:lpstr>
      <vt:lpstr>Candy Round BTN</vt:lpstr>
      <vt:lpstr>Comic Sans MS</vt:lpstr>
      <vt:lpstr>Mangal</vt:lpstr>
      <vt:lpstr>ＭＳ 明朝</vt:lpstr>
      <vt:lpstr>Raavi</vt:lpstr>
      <vt:lpstr>Tahoma</vt:lpstr>
      <vt:lpstr>Times</vt:lpstr>
      <vt:lpstr>Times New Roman</vt:lpstr>
      <vt:lpstr>Wingdings</vt:lpstr>
      <vt:lpstr>Office Theme</vt:lpstr>
      <vt:lpstr>1_Office Theme</vt:lpstr>
      <vt:lpstr>2_Office Theme</vt:lpstr>
      <vt:lpstr>Equation</vt:lpstr>
      <vt:lpstr>K-12 Student Glossary for the 2017 Kansas Mathematics Standards</vt:lpstr>
      <vt:lpstr>PowerPoint Presentation</vt:lpstr>
      <vt:lpstr>absolute value function</vt:lpstr>
      <vt:lpstr>PowerPoint Presentation</vt:lpstr>
      <vt:lpstr>PowerPoint Presentation</vt:lpstr>
      <vt:lpstr>PowerPoint Presentation</vt:lpstr>
      <vt:lpstr>PowerPoint Presentation</vt:lpstr>
      <vt:lpstr>PowerPoint Presentation</vt:lpstr>
      <vt:lpstr>PowerPoint Presentation</vt:lpstr>
      <vt:lpstr>amplitude</vt:lpstr>
      <vt:lpstr>PowerPoint Presentation</vt:lpstr>
      <vt:lpstr>arc length</vt:lpstr>
      <vt:lpstr>PowerPoint Presentation</vt:lpstr>
      <vt:lpstr>PowerPoint Presentation</vt:lpstr>
      <vt:lpstr>arithmetic sequence</vt:lpstr>
      <vt:lpstr>arithmetic series</vt:lpstr>
      <vt:lpstr>PowerPoint Presentation</vt:lpstr>
      <vt:lpstr>PowerPoint Presentation</vt:lpstr>
      <vt:lpstr>PowerPoint Presentation</vt:lpstr>
      <vt:lpstr>auxiliary line</vt:lpstr>
      <vt:lpstr>PowerPoint Presentation</vt:lpstr>
      <vt:lpstr>PowerPoint Presentation</vt:lpstr>
      <vt:lpstr>PowerPoint Presentation</vt:lpstr>
      <vt:lpstr>PowerPoint Presentation</vt:lpstr>
      <vt:lpstr>bisect</vt:lpstr>
      <vt:lpstr>PowerPoint Presentation</vt:lpstr>
      <vt:lpstr>PowerPoint Presentation</vt:lpstr>
      <vt:lpstr>PowerPoint Presentation</vt:lpstr>
      <vt:lpstr>PowerPoint Presentation</vt:lpstr>
      <vt:lpstr>circular arc</vt:lpstr>
      <vt:lpstr>PowerPoint Presentation</vt:lpstr>
      <vt:lpstr>PowerPoint Presentation</vt:lpstr>
      <vt:lpstr>circumscribed figure</vt:lpstr>
      <vt:lpstr>PowerPoint Presentation</vt:lpstr>
      <vt:lpstr>PowerPoint Presentation</vt:lpstr>
      <vt:lpstr>PowerPoint Presentation</vt:lpstr>
      <vt:lpstr>PowerPoint Presentation</vt:lpstr>
      <vt:lpstr>PowerPoint Presentation</vt:lpstr>
      <vt:lpstr>PowerPoint Presentation</vt:lpstr>
      <vt:lpstr>Complex Conjugate</vt:lpstr>
      <vt:lpstr>complex fraction</vt:lpstr>
      <vt:lpstr>Complex Number</vt:lpstr>
      <vt:lpstr>Complex Plane</vt:lpstr>
      <vt:lpstr>PowerPoint Presentation</vt:lpstr>
      <vt:lpstr>PowerPoint Presentation</vt:lpstr>
      <vt:lpstr>PowerPoint Presentation</vt:lpstr>
      <vt:lpstr>PowerPoint Presentation</vt:lpstr>
      <vt:lpstr>PowerPoint Presentation</vt:lpstr>
      <vt:lpstr>cosine</vt:lpstr>
      <vt:lpstr>PowerPoint Presentation</vt:lpstr>
      <vt:lpstr>converse</vt:lpstr>
      <vt:lpstr>PowerPoint Presentation</vt:lpstr>
      <vt:lpstr>Composition of functions</vt:lpstr>
      <vt:lpstr>PowerPoint Presentation</vt:lpstr>
      <vt:lpstr>PowerPoint Presentation</vt:lpstr>
      <vt:lpstr>PowerPoint Presentation</vt:lpstr>
      <vt:lpstr>PowerPoint Presentation</vt:lpstr>
      <vt:lpstr>Corresponding parts</vt:lpstr>
      <vt:lpstr>Cube root function</vt:lpstr>
      <vt:lpstr>PowerPoint Presentation</vt:lpstr>
      <vt:lpstr>PowerPoint Presentation</vt:lpstr>
      <vt:lpstr>PowerPoint Presentation</vt:lpstr>
      <vt:lpstr>PowerPoint Presentation</vt:lpstr>
      <vt:lpstr>PowerPoint Presentation</vt:lpstr>
      <vt:lpstr>decay</vt:lpstr>
      <vt:lpstr>PowerPoint Presentation</vt:lpstr>
      <vt:lpstr>decreasing (function)</vt:lpstr>
      <vt:lpstr>PowerPoint Presentation</vt:lpstr>
      <vt:lpstr>density</vt:lpstr>
      <vt:lpstr>PowerPoint Presentation</vt:lpstr>
      <vt:lpstr>Determinant</vt:lpstr>
      <vt:lpstr>diagonals</vt:lpstr>
      <vt:lpstr>PowerPoint Presentation</vt:lpstr>
      <vt:lpstr>PowerPoint Presentation</vt:lpstr>
      <vt:lpstr>PowerPoint Presentation</vt:lpstr>
      <vt:lpstr>dilation</vt:lpstr>
      <vt:lpstr>PowerPoint Presentation</vt:lpstr>
      <vt:lpstr>PowerPoint Presentation</vt:lpstr>
      <vt:lpstr>domain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exponential function</vt:lpstr>
      <vt:lpstr>PowerPoint Presentation</vt:lpstr>
      <vt:lpstr>Exterior angle</vt:lpstr>
      <vt:lpstr>Extraneous Solution</vt:lpstr>
      <vt:lpstr>PowerPoint Presentation</vt:lpstr>
      <vt:lpstr>Factoring</vt:lpstr>
      <vt:lpstr>PowerPoint Presentation</vt:lpstr>
      <vt:lpstr>PowerPoint Presentation</vt:lpstr>
      <vt:lpstr>Functional Relationships</vt:lpstr>
      <vt:lpstr>Function notation</vt:lpstr>
      <vt:lpstr>Geometric sequence</vt:lpstr>
      <vt:lpstr>Geometric series</vt:lpstr>
      <vt:lpstr>PowerPoint Presentation</vt:lpstr>
      <vt:lpstr>PowerPoint Presentation</vt:lpstr>
      <vt:lpstr>Half-Planes</vt:lpstr>
      <vt:lpstr>PowerPoint Presentation</vt:lpstr>
      <vt:lpstr>PowerPoint Presentation</vt:lpstr>
      <vt:lpstr>PowerPoint Presentation</vt:lpstr>
      <vt:lpstr>PowerPoint Presentation</vt:lpstr>
      <vt:lpstr> horizontal asymptote</vt:lpstr>
      <vt:lpstr>hyperbola</vt:lpstr>
      <vt:lpstr>PowerPoint Presentation</vt:lpstr>
      <vt:lpstr>Inscribed figure</vt:lpstr>
      <vt:lpstr>PowerPoint Presentation</vt:lpstr>
      <vt:lpstr>PowerPoint Presentation</vt:lpstr>
      <vt:lpstr>Interior angle</vt:lpstr>
      <vt:lpstr>PowerPoint Presentation</vt:lpstr>
      <vt:lpstr>Infinitely Many Solutions</vt:lpstr>
      <vt:lpstr>Input and Output</vt:lpstr>
      <vt:lpstr>PowerPoint Presentation</vt:lpstr>
      <vt:lpstr>PowerPoint Presentation</vt:lpstr>
      <vt:lpstr>PowerPoint Presentation</vt:lpstr>
      <vt:lpstr>PowerPoint Presentation</vt:lpstr>
      <vt:lpstr>PowerPoint Presentation</vt:lpstr>
      <vt:lpstr>PowerPoint Presentation</vt:lpstr>
      <vt:lpstr>intercepts</vt:lpstr>
      <vt:lpstr>Increasing (function)</vt:lpstr>
      <vt:lpstr>Interval (function)</vt:lpstr>
      <vt:lpstr>Inverse (geometry)</vt:lpstr>
      <vt:lpstr>Irrational</vt:lpstr>
      <vt:lpstr>PowerPoint Presentation</vt:lpstr>
      <vt:lpstr>PowerPoint Presentation</vt:lpstr>
      <vt:lpstr>PowerPoint Presentation</vt:lpstr>
      <vt:lpstr>PowerPoint Presentation</vt:lpstr>
      <vt:lpstr>PowerPoint Presentation</vt:lpstr>
      <vt:lpstr>PowerPoint Presentation</vt:lpstr>
      <vt:lpstr>Like Terms</vt:lpstr>
      <vt:lpstr>PowerPoint Presentation</vt:lpstr>
      <vt:lpstr>PowerPoint Presentation</vt:lpstr>
      <vt:lpstr>PowerPoint Presentation</vt:lpstr>
      <vt:lpstr>Linear</vt:lpstr>
      <vt:lpstr>Linear Equations</vt:lpstr>
      <vt:lpstr>Linear functions</vt:lpstr>
      <vt:lpstr>Linear Relationships</vt:lpstr>
      <vt:lpstr>PowerPoint Presentation</vt:lpstr>
      <vt:lpstr>(local) Maxima or Minima</vt:lpstr>
      <vt:lpstr>Logarithm (function)</vt:lpstr>
      <vt:lpstr>Magnitude</vt:lpstr>
      <vt:lpstr>PowerPoint Presentation</vt:lpstr>
      <vt:lpstr>Matrix</vt:lpstr>
      <vt:lpstr>Maximum</vt:lpstr>
      <vt:lpstr>PowerPoint Presentation</vt:lpstr>
      <vt:lpstr>PowerPoint Presentation</vt:lpstr>
      <vt:lpstr>PowerPoint Presentation</vt:lpstr>
      <vt:lpstr>PowerPoint Presentation</vt:lpstr>
      <vt:lpstr>PowerPoint Presentation</vt:lpstr>
      <vt:lpstr>PowerPoint Presentation</vt:lpstr>
      <vt:lpstr>Median of a triangle</vt:lpstr>
      <vt:lpstr>midpoint</vt:lpstr>
      <vt:lpstr>Minimum</vt:lpstr>
      <vt:lpstr>PowerPoint Presentation</vt:lpstr>
      <vt:lpstr>Modulus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 Solution</vt:lpstr>
      <vt:lpstr>PowerPoint Presentation</vt:lpstr>
      <vt:lpstr>Nonlinear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Origin</vt:lpstr>
      <vt:lpstr>PowerPoint Presentation</vt:lpstr>
      <vt:lpstr>PowerPoint Presentation</vt:lpstr>
      <vt:lpstr>parabola</vt:lpstr>
      <vt:lpstr>PowerPoint Presentation</vt:lpstr>
      <vt:lpstr>PowerPoint Presentation</vt:lpstr>
      <vt:lpstr>PowerPoint Presentation</vt:lpstr>
      <vt:lpstr>PowerPoint Presentation</vt:lpstr>
      <vt:lpstr>Pascal’s Triangle</vt:lpstr>
      <vt:lpstr>PowerPoint Presentation</vt:lpstr>
      <vt:lpstr>PowerPoint Presentation</vt:lpstr>
      <vt:lpstr>periodicity</vt:lpstr>
      <vt:lpstr>PowerPoint Presentation</vt:lpstr>
      <vt:lpstr>PowerPoint Presentation</vt:lpstr>
      <vt:lpstr>PowerPoint Presentation</vt:lpstr>
      <vt:lpstr>Piecewise functions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Polynomial function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Quadratic</vt:lpstr>
      <vt:lpstr>PowerPoint Presentation</vt:lpstr>
      <vt:lpstr>Qualitative</vt:lpstr>
      <vt:lpstr>Quantitative</vt:lpstr>
      <vt:lpstr>Radical</vt:lpstr>
      <vt:lpstr>PowerPoint Presentation</vt:lpstr>
      <vt:lpstr>PowerPoint Presentation</vt:lpstr>
      <vt:lpstr>PowerPoint Presentation</vt:lpstr>
      <vt:lpstr>Range of a function</vt:lpstr>
      <vt:lpstr>Rate of Change</vt:lpstr>
      <vt:lpstr>PowerPoint Presentation</vt:lpstr>
      <vt:lpstr>Rational function</vt:lpstr>
      <vt:lpstr>PowerPoint Presentation</vt:lpstr>
      <vt:lpstr>PowerPoint Presentation</vt:lpstr>
      <vt:lpstr>PowerPoint Presentation</vt:lpstr>
      <vt:lpstr>PowerPoint Presentation</vt:lpstr>
      <vt:lpstr>radian</vt:lpstr>
      <vt:lpstr>PowerPoint Presentation</vt:lpstr>
      <vt:lpstr>PowerPoint Presentation</vt:lpstr>
      <vt:lpstr>PowerPoint Presentation</vt:lpstr>
      <vt:lpstr>PowerPoint Presentation</vt:lpstr>
      <vt:lpstr>PowerPoint Presentation</vt:lpstr>
      <vt:lpstr>PowerPoint Presentation</vt:lpstr>
      <vt:lpstr>recursive function</vt:lpstr>
      <vt:lpstr>reflection</vt:lpstr>
      <vt:lpstr>PowerPoint Presentation</vt:lpstr>
      <vt:lpstr>PowerPoint Presentation</vt:lpstr>
      <vt:lpstr>PowerPoint Presentation</vt:lpstr>
      <vt:lpstr>PowerPoint Presentation</vt:lpstr>
      <vt:lpstr>PowerPoint Presentation</vt:lpstr>
      <vt:lpstr>PowerPoint Presentation</vt:lpstr>
      <vt:lpstr>rotation</vt:lpstr>
      <vt:lpstr>PowerPoint Presentation</vt:lpstr>
      <vt:lpstr>PowerPoint Presentation</vt:lpstr>
      <vt:lpstr>Scalar</vt:lpstr>
      <vt:lpstr>PowerPoint Presentation</vt:lpstr>
      <vt:lpstr>PowerPoint Presentation</vt:lpstr>
      <vt:lpstr>PowerPoint Presentation</vt:lpstr>
      <vt:lpstr>PowerPoint Presentation</vt:lpstr>
      <vt:lpstr>PowerPoint Presentation</vt:lpstr>
      <vt:lpstr>Scientific Notation</vt:lpstr>
      <vt:lpstr>sine</vt:lpstr>
      <vt:lpstr>Similar </vt:lpstr>
      <vt:lpstr>PowerPoint Presentation</vt:lpstr>
      <vt:lpstr>Skew</vt:lpstr>
      <vt:lpstr>Slope</vt:lpstr>
      <vt:lpstr>PowerPoint Presentation</vt:lpstr>
      <vt:lpstr>Special triangles</vt:lpstr>
      <vt:lpstr>PowerPoint Presentation</vt:lpstr>
      <vt:lpstr>PowerPoint Presentation</vt:lpstr>
      <vt:lpstr>Square root function</vt:lpstr>
      <vt:lpstr>PowerPoint Presentation</vt:lpstr>
      <vt:lpstr>PowerPoint Presentation</vt:lpstr>
      <vt:lpstr>Step function</vt:lpstr>
      <vt:lpstr>PowerPoint Presentation</vt:lpstr>
      <vt:lpstr>PowerPoint Presentation</vt:lpstr>
      <vt:lpstr>PowerPoint Presentation</vt:lpstr>
      <vt:lpstr>PowerPoint Presentation</vt:lpstr>
      <vt:lpstr>PowerPoint Presentation</vt:lpstr>
      <vt:lpstr>PowerPoint Presentation</vt:lpstr>
      <vt:lpstr>System of Equations</vt:lpstr>
      <vt:lpstr>tangent</vt:lpstr>
      <vt:lpstr>Tangent line</vt:lpstr>
      <vt:lpstr>theorem</vt:lpstr>
      <vt:lpstr>PowerPoint Presentation</vt:lpstr>
      <vt:lpstr>PowerPoint Presentation</vt:lpstr>
      <vt:lpstr>PowerPoint Presentation</vt:lpstr>
      <vt:lpstr>transformation</vt:lpstr>
      <vt:lpstr>PowerPoint Presentation</vt:lpstr>
      <vt:lpstr>translation</vt:lpstr>
      <vt:lpstr>PowerPoint Presentation</vt:lpstr>
      <vt:lpstr>PowerPoint Presentation</vt:lpstr>
      <vt:lpstr>Triangle Congruence Theorems</vt:lpstr>
      <vt:lpstr>Trigonometric function</vt:lpstr>
      <vt:lpstr>Trigonometric laws</vt:lpstr>
      <vt:lpstr>PowerPoint Presentation</vt:lpstr>
      <vt:lpstr>PowerPoint Presentation</vt:lpstr>
      <vt:lpstr>PowerPoint Presentation</vt:lpstr>
      <vt:lpstr>PowerPoint Presentation</vt:lpstr>
      <vt:lpstr>Vector</vt:lpstr>
      <vt:lpstr>PowerPoint Presentation</vt:lpstr>
      <vt:lpstr>PowerPoint Presentation</vt:lpstr>
      <vt:lpstr> vertical asymptote</vt:lpstr>
      <vt:lpstr>PowerPoint Presentation</vt:lpstr>
      <vt:lpstr>PowerPoint Presentation</vt:lpstr>
      <vt:lpstr>PowerPoint Presentation</vt:lpstr>
      <vt:lpstr>PowerPoint Presentation</vt:lpstr>
      <vt:lpstr>PowerPoint Presentation</vt:lpstr>
      <vt:lpstr>PowerPoint Presentation</vt:lpstr>
      <vt:lpstr>zeroes</vt:lpstr>
    </vt:vector>
  </TitlesOfParts>
  <Company>Wichita Public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dthompson1</dc:creator>
  <cp:lastModifiedBy>Melissa A. Fast</cp:lastModifiedBy>
  <cp:revision>609</cp:revision>
  <cp:lastPrinted>2015-04-08T14:56:43Z</cp:lastPrinted>
  <dcterms:created xsi:type="dcterms:W3CDTF">2010-12-03T00:03:59Z</dcterms:created>
  <dcterms:modified xsi:type="dcterms:W3CDTF">2018-12-10T21:26:07Z</dcterms:modified>
</cp:coreProperties>
</file>